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Lst>
  <p:sldSz cy="5143500" cx="9144000"/>
  <p:notesSz cx="6858000" cy="9144000"/>
  <p:embeddedFontLst>
    <p:embeddedFont>
      <p:font typeface="Old Standard TT"/>
      <p:regular r:id="rId20"/>
      <p:bold r:id="rId21"/>
      <p:italic r:id="rId2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OldStandardTT-regular.fntdata"/><Relationship Id="rId11" Type="http://schemas.openxmlformats.org/officeDocument/2006/relationships/slide" Target="slides/slide6.xml"/><Relationship Id="rId22" Type="http://schemas.openxmlformats.org/officeDocument/2006/relationships/font" Target="fonts/OldStandardTT-italic.fntdata"/><Relationship Id="rId10" Type="http://schemas.openxmlformats.org/officeDocument/2006/relationships/slide" Target="slides/slide5.xml"/><Relationship Id="rId21" Type="http://schemas.openxmlformats.org/officeDocument/2006/relationships/font" Target="fonts/OldStandardTT-bold.fntdata"/><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5" Type="http://schemas.openxmlformats.org/officeDocument/2006/relationships/notesMaster" Target="notesMasters/notesMaster1.xml"/><Relationship Id="rId19" Type="http://schemas.openxmlformats.org/officeDocument/2006/relationships/slide" Target="slides/slide14.xml"/><Relationship Id="rId6" Type="http://schemas.openxmlformats.org/officeDocument/2006/relationships/slide" Target="slides/slide1.xml"/><Relationship Id="rId18" Type="http://schemas.openxmlformats.org/officeDocument/2006/relationships/slide" Target="slides/slide13.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81272be794_0_28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81272be794_0_2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1" name="Shape 131"/>
        <p:cNvGrpSpPr/>
        <p:nvPr/>
      </p:nvGrpSpPr>
      <p:grpSpPr>
        <a:xfrm>
          <a:off x="0" y="0"/>
          <a:ext cx="0" cy="0"/>
          <a:chOff x="0" y="0"/>
          <a:chExt cx="0" cy="0"/>
        </a:xfrm>
      </p:grpSpPr>
      <p:sp>
        <p:nvSpPr>
          <p:cNvPr id="132" name="Google Shape;132;g2c6a5060198_0_6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3" name="Google Shape;133;g2c6a5060198_0_6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Ask students for their ideas - lack of sun, rain, weeds, pesticides</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g2c6a5060198_0_2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9" name="Google Shape;139;g2c6a5060198_0_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5" name="Shape 145"/>
        <p:cNvGrpSpPr/>
        <p:nvPr/>
      </p:nvGrpSpPr>
      <p:grpSpPr>
        <a:xfrm>
          <a:off x="0" y="0"/>
          <a:ext cx="0" cy="0"/>
          <a:chOff x="0" y="0"/>
          <a:chExt cx="0" cy="0"/>
        </a:xfrm>
      </p:grpSpPr>
      <p:sp>
        <p:nvSpPr>
          <p:cNvPr id="146" name="Google Shape;146;g2c6a5060198_0_4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7" name="Google Shape;147;g2c6a5060198_0_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4" name="Shape 154"/>
        <p:cNvGrpSpPr/>
        <p:nvPr/>
      </p:nvGrpSpPr>
      <p:grpSpPr>
        <a:xfrm>
          <a:off x="0" y="0"/>
          <a:ext cx="0" cy="0"/>
          <a:chOff x="0" y="0"/>
          <a:chExt cx="0" cy="0"/>
        </a:xfrm>
      </p:grpSpPr>
      <p:sp>
        <p:nvSpPr>
          <p:cNvPr id="155" name="Google Shape;155;g2c6a5060198_0_5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6" name="Google Shape;156;g2c6a5060198_0_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2" name="Shape 162"/>
        <p:cNvGrpSpPr/>
        <p:nvPr/>
      </p:nvGrpSpPr>
      <p:grpSpPr>
        <a:xfrm>
          <a:off x="0" y="0"/>
          <a:ext cx="0" cy="0"/>
          <a:chOff x="0" y="0"/>
          <a:chExt cx="0" cy="0"/>
        </a:xfrm>
      </p:grpSpPr>
      <p:sp>
        <p:nvSpPr>
          <p:cNvPr id="163" name="Google Shape;163;g2c6a5060198_0_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4" name="Google Shape;164;g2c6a5060198_0_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Just like with many things in science, GMOs can be a bit of a balancing act.  There are advantages and disadvantages to consider.  On the plus side, GMOs can help us grow more food and make crops stronger.  However, some people worry about the potential impact on the environment and our health.  Scientists are still studying this, but so far there's no evidence to worry about.</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 name="Shape 57"/>
        <p:cNvGrpSpPr/>
        <p:nvPr/>
      </p:nvGrpSpPr>
      <p:grpSpPr>
        <a:xfrm>
          <a:off x="0" y="0"/>
          <a:ext cx="0" cy="0"/>
          <a:chOff x="0" y="0"/>
          <a:chExt cx="0" cy="0"/>
        </a:xfrm>
      </p:grpSpPr>
      <p:sp>
        <p:nvSpPr>
          <p:cNvPr id="58" name="Google Shape;58;g26c5a3c008e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9" name="Google Shape;59;g26c5a3c008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 name="Shape 73"/>
        <p:cNvGrpSpPr/>
        <p:nvPr/>
      </p:nvGrpSpPr>
      <p:grpSpPr>
        <a:xfrm>
          <a:off x="0" y="0"/>
          <a:ext cx="0" cy="0"/>
          <a:chOff x="0" y="0"/>
          <a:chExt cx="0" cy="0"/>
        </a:xfrm>
      </p:grpSpPr>
      <p:sp>
        <p:nvSpPr>
          <p:cNvPr id="74" name="Google Shape;74;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75" name="Google Shape;75;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 name="Shape 81"/>
        <p:cNvGrpSpPr/>
        <p:nvPr/>
      </p:nvGrpSpPr>
      <p:grpSpPr>
        <a:xfrm>
          <a:off x="0" y="0"/>
          <a:ext cx="0" cy="0"/>
          <a:chOff x="0" y="0"/>
          <a:chExt cx="0" cy="0"/>
        </a:xfrm>
      </p:grpSpPr>
      <p:sp>
        <p:nvSpPr>
          <p:cNvPr id="82" name="Google Shape;82;g2bb6ccb6ac7_0_5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3" name="Google Shape;83;g2bb6ccb6ac7_0_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rgbClr val="1F1F1F"/>
                </a:solidFill>
                <a:highlight>
                  <a:srgbClr val="FFFFFF"/>
                </a:highlight>
              </a:rPr>
              <a:t>These legumes, hailing from East Asia, boast an impressive history of cultivation stretching back millennia. Today, they reign supreme as the world's most produced legume, valued for their diverse applications.</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 name="Shape 90"/>
        <p:cNvGrpSpPr/>
        <p:nvPr/>
      </p:nvGrpSpPr>
      <p:grpSpPr>
        <a:xfrm>
          <a:off x="0" y="0"/>
          <a:ext cx="0" cy="0"/>
          <a:chOff x="0" y="0"/>
          <a:chExt cx="0" cy="0"/>
        </a:xfrm>
      </p:grpSpPr>
      <p:sp>
        <p:nvSpPr>
          <p:cNvPr id="91" name="Google Shape;91;g2bb6ccb6ac7_0_6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2" name="Google Shape;92;g2bb6ccb6ac7_0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rgbClr val="1F1F1F"/>
                </a:solidFill>
                <a:highlight>
                  <a:srgbClr val="FFFFFF"/>
                </a:highlight>
              </a:rPr>
              <a:t>Soybeans likely originated in the fertile lands of East Asia, most notably China. But their journey didn't end there. Today, they're cultivated across the globe, with powerhouses like China, the US, Brazil, Argentina, and India spearheading production. This adaptability to various climates and soil types makes the soybean a truly global success story.</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 name="Shape 99"/>
        <p:cNvGrpSpPr/>
        <p:nvPr/>
      </p:nvGrpSpPr>
      <p:grpSpPr>
        <a:xfrm>
          <a:off x="0" y="0"/>
          <a:ext cx="0" cy="0"/>
          <a:chOff x="0" y="0"/>
          <a:chExt cx="0" cy="0"/>
        </a:xfrm>
      </p:grpSpPr>
      <p:sp>
        <p:nvSpPr>
          <p:cNvPr id="100" name="Google Shape;100;g26ae4310455_0_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1" name="Google Shape;101;g26ae4310455_0_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g2c6a5060198_0_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9" name="Google Shape;109;g2c6a5060198_0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Soybeans are grown in many countries around the world, with some areas being particularly famous for their production.  This makes soybeans a really important crop that helps feed people all over</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6" name="Shape 116"/>
        <p:cNvGrpSpPr/>
        <p:nvPr/>
      </p:nvGrpSpPr>
      <p:grpSpPr>
        <a:xfrm>
          <a:off x="0" y="0"/>
          <a:ext cx="0" cy="0"/>
          <a:chOff x="0" y="0"/>
          <a:chExt cx="0" cy="0"/>
        </a:xfrm>
      </p:grpSpPr>
      <p:sp>
        <p:nvSpPr>
          <p:cNvPr id="117" name="Google Shape;117;g2c6a5060198_0_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8" name="Google Shape;118;g2c6a5060198_0_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5" name="Shape 125"/>
        <p:cNvGrpSpPr/>
        <p:nvPr/>
      </p:nvGrpSpPr>
      <p:grpSpPr>
        <a:xfrm>
          <a:off x="0" y="0"/>
          <a:ext cx="0" cy="0"/>
          <a:chOff x="0" y="0"/>
          <a:chExt cx="0" cy="0"/>
        </a:xfrm>
      </p:grpSpPr>
      <p:sp>
        <p:nvSpPr>
          <p:cNvPr id="126" name="Google Shape;126;g2c6a5060198_0_6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7" name="Google Shape;127;g2c6a5060198_0_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Ask students for </a:t>
            </a:r>
            <a:r>
              <a:rPr lang="en"/>
              <a:t>their</a:t>
            </a:r>
            <a:r>
              <a:rPr lang="en"/>
              <a:t> ideas - lack of sun, rain, weeds, pesticides</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xml"/><Relationship Id="rId3" Type="http://schemas.openxmlformats.org/officeDocument/2006/relationships/image" Target="../media/image1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0.xml"/><Relationship Id="rId3" Type="http://schemas.openxmlformats.org/officeDocument/2006/relationships/image" Target="../media/image1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1.xml"/><Relationship Id="rId3" Type="http://schemas.openxmlformats.org/officeDocument/2006/relationships/hyperlink" Target="https://www.youtube.com/watch?v=2G-yUuiqIZ0" TargetMode="External"/><Relationship Id="rId4" Type="http://schemas.openxmlformats.org/officeDocument/2006/relationships/image" Target="../media/image16.png"/><Relationship Id="rId5" Type="http://schemas.openxmlformats.org/officeDocument/2006/relationships/image" Target="../media/image1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2.xml"/><Relationship Id="rId3" Type="http://schemas.openxmlformats.org/officeDocument/2006/relationships/image" Target="../media/image17.png"/><Relationship Id="rId4" Type="http://schemas.openxmlformats.org/officeDocument/2006/relationships/image" Target="../media/image19.jpg"/><Relationship Id="rId5" Type="http://schemas.openxmlformats.org/officeDocument/2006/relationships/image" Target="../media/image13.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3.xml"/><Relationship Id="rId3" Type="http://schemas.openxmlformats.org/officeDocument/2006/relationships/image" Target="../media/image18.png"/><Relationship Id="rId4" Type="http://schemas.openxmlformats.org/officeDocument/2006/relationships/image" Target="../media/image1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4.xml"/><Relationship Id="rId3" Type="http://schemas.openxmlformats.org/officeDocument/2006/relationships/image" Target="../media/image1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 Id="rId3" Type="http://schemas.openxmlformats.org/officeDocument/2006/relationships/image" Target="../media/image10.jpg"/><Relationship Id="rId4" Type="http://schemas.openxmlformats.org/officeDocument/2006/relationships/image" Target="../media/image1.jpg"/><Relationship Id="rId10" Type="http://schemas.openxmlformats.org/officeDocument/2006/relationships/image" Target="../media/image13.png"/><Relationship Id="rId9" Type="http://schemas.openxmlformats.org/officeDocument/2006/relationships/image" Target="../media/image12.jpg"/><Relationship Id="rId5" Type="http://schemas.openxmlformats.org/officeDocument/2006/relationships/image" Target="../media/image2.png"/><Relationship Id="rId6" Type="http://schemas.openxmlformats.org/officeDocument/2006/relationships/image" Target="../media/image8.jpg"/><Relationship Id="rId7" Type="http://schemas.openxmlformats.org/officeDocument/2006/relationships/image" Target="../media/image9.jpg"/><Relationship Id="rId8" Type="http://schemas.openxmlformats.org/officeDocument/2006/relationships/image" Target="../media/image4.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3.png"/><Relationship Id="rId4" Type="http://schemas.openxmlformats.org/officeDocument/2006/relationships/image" Target="../media/image1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xml"/><Relationship Id="rId3" Type="http://schemas.openxmlformats.org/officeDocument/2006/relationships/image" Target="../media/image7.jpg"/><Relationship Id="rId4" Type="http://schemas.openxmlformats.org/officeDocument/2006/relationships/image" Target="../media/image1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xml"/><Relationship Id="rId3" Type="http://schemas.openxmlformats.org/officeDocument/2006/relationships/image" Target="../media/image11.png"/><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xml"/><Relationship Id="rId3" Type="http://schemas.openxmlformats.org/officeDocument/2006/relationships/image" Target="../media/image5.jpg"/><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15.jpg"/><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xml"/><Relationship Id="rId3" Type="http://schemas.openxmlformats.org/officeDocument/2006/relationships/image" Target="../media/image6.png"/><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xml"/><Relationship Id="rId3"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sp>
        <p:nvSpPr>
          <p:cNvPr id="54" name="Google Shape;54;p13"/>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t/>
            </a:r>
            <a:endParaRPr/>
          </a:p>
        </p:txBody>
      </p:sp>
      <p:sp>
        <p:nvSpPr>
          <p:cNvPr id="55" name="Google Shape;55;p13"/>
          <p:cNvSpPr txBox="1"/>
          <p:nvPr>
            <p:ph idx="1" type="body"/>
          </p:nvPr>
        </p:nvSpPr>
        <p:spPr>
          <a:xfrm>
            <a:off x="402575" y="1180700"/>
            <a:ext cx="8520600" cy="33972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t/>
            </a:r>
            <a:endParaRPr/>
          </a:p>
        </p:txBody>
      </p:sp>
      <p:pic>
        <p:nvPicPr>
          <p:cNvPr id="56" name="Google Shape;56;p13"/>
          <p:cNvPicPr preferRelativeResize="0"/>
          <p:nvPr/>
        </p:nvPicPr>
        <p:blipFill rotWithShape="1">
          <a:blip r:embed="rId3">
            <a:alphaModFix/>
          </a:blip>
          <a:srcRect b="0" l="8347" r="7078" t="0"/>
          <a:stretch/>
        </p:blipFill>
        <p:spPr>
          <a:xfrm>
            <a:off x="363700" y="1058225"/>
            <a:ext cx="8416598" cy="248795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4" name="Shape 134"/>
        <p:cNvGrpSpPr/>
        <p:nvPr/>
      </p:nvGrpSpPr>
      <p:grpSpPr>
        <a:xfrm>
          <a:off x="0" y="0"/>
          <a:ext cx="0" cy="0"/>
          <a:chOff x="0" y="0"/>
          <a:chExt cx="0" cy="0"/>
        </a:xfrm>
      </p:grpSpPr>
      <p:sp>
        <p:nvSpPr>
          <p:cNvPr id="135" name="Google Shape;135;p22"/>
          <p:cNvSpPr txBox="1"/>
          <p:nvPr>
            <p:ph type="title"/>
          </p:nvPr>
        </p:nvSpPr>
        <p:spPr>
          <a:xfrm>
            <a:off x="426625" y="445300"/>
            <a:ext cx="7979400" cy="3287100"/>
          </a:xfrm>
          <a:prstGeom prst="rect">
            <a:avLst/>
          </a:prstGeom>
        </p:spPr>
        <p:txBody>
          <a:bodyPr anchorCtr="0" anchor="ctr" bIns="91425" lIns="91425" spcFirstLastPara="1" rIns="91425" wrap="square" tIns="91425">
            <a:normAutofit/>
          </a:bodyPr>
          <a:lstStyle/>
          <a:p>
            <a:pPr indent="0" lvl="0" marL="0" rtl="0" algn="l">
              <a:spcBef>
                <a:spcPts val="0"/>
              </a:spcBef>
              <a:spcAft>
                <a:spcPts val="0"/>
              </a:spcAft>
              <a:buNone/>
            </a:pPr>
            <a:r>
              <a:rPr lang="en"/>
              <a:t>What kinds of things</a:t>
            </a:r>
            <a:r>
              <a:rPr b="1" lang="en"/>
              <a:t> </a:t>
            </a:r>
            <a:endParaRPr b="1"/>
          </a:p>
          <a:p>
            <a:pPr indent="0" lvl="0" marL="0" rtl="0" algn="l">
              <a:spcBef>
                <a:spcPts val="0"/>
              </a:spcBef>
              <a:spcAft>
                <a:spcPts val="0"/>
              </a:spcAft>
              <a:buNone/>
            </a:pPr>
            <a:r>
              <a:rPr b="1" lang="en"/>
              <a:t>can we do</a:t>
            </a:r>
            <a:r>
              <a:rPr lang="en"/>
              <a:t> to influence how well a plant grows?</a:t>
            </a:r>
            <a:endParaRPr/>
          </a:p>
        </p:txBody>
      </p:sp>
      <p:pic>
        <p:nvPicPr>
          <p:cNvPr id="136" name="Google Shape;136;p22"/>
          <p:cNvPicPr preferRelativeResize="0"/>
          <p:nvPr/>
        </p:nvPicPr>
        <p:blipFill>
          <a:blip r:embed="rId3">
            <a:alphaModFix/>
          </a:blip>
          <a:stretch>
            <a:fillRect/>
          </a:stretch>
        </p:blipFill>
        <p:spPr>
          <a:xfrm>
            <a:off x="0" y="4381500"/>
            <a:ext cx="9143999" cy="76200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0" name="Shape 140"/>
        <p:cNvGrpSpPr/>
        <p:nvPr/>
      </p:nvGrpSpPr>
      <p:grpSpPr>
        <a:xfrm>
          <a:off x="0" y="0"/>
          <a:ext cx="0" cy="0"/>
          <a:chOff x="0" y="0"/>
          <a:chExt cx="0" cy="0"/>
        </a:xfrm>
      </p:grpSpPr>
      <p:sp>
        <p:nvSpPr>
          <p:cNvPr id="141" name="Google Shape;141;p23"/>
          <p:cNvSpPr txBox="1"/>
          <p:nvPr>
            <p:ph type="title"/>
          </p:nvPr>
        </p:nvSpPr>
        <p:spPr>
          <a:xfrm>
            <a:off x="250625" y="452025"/>
            <a:ext cx="6065100" cy="3480300"/>
          </a:xfrm>
          <a:prstGeom prst="rect">
            <a:avLst/>
          </a:prstGeom>
        </p:spPr>
        <p:txBody>
          <a:bodyPr anchorCtr="0" anchor="ctr" bIns="91425" lIns="91425" spcFirstLastPara="1" rIns="91425" wrap="square" tIns="91425">
            <a:normAutofit fontScale="90000"/>
          </a:bodyPr>
          <a:lstStyle/>
          <a:p>
            <a:pPr indent="0" lvl="0" marL="0" rtl="0" algn="l">
              <a:lnSpc>
                <a:spcPct val="150000"/>
              </a:lnSpc>
              <a:spcBef>
                <a:spcPts val="0"/>
              </a:spcBef>
              <a:spcAft>
                <a:spcPts val="0"/>
              </a:spcAft>
              <a:buNone/>
            </a:pPr>
            <a:r>
              <a:rPr lang="en" sz="3850"/>
              <a:t>Super Soybeans</a:t>
            </a:r>
            <a:endParaRPr sz="3850"/>
          </a:p>
          <a:p>
            <a:pPr indent="-385762" lvl="0" marL="457200" rtl="0" algn="l">
              <a:lnSpc>
                <a:spcPct val="115000"/>
              </a:lnSpc>
              <a:spcBef>
                <a:spcPts val="0"/>
              </a:spcBef>
              <a:spcAft>
                <a:spcPts val="0"/>
              </a:spcAft>
              <a:buSzPct val="100000"/>
              <a:buChar char="●"/>
            </a:pPr>
            <a:r>
              <a:rPr lang="en" sz="2750"/>
              <a:t>Scientists can use a process called </a:t>
            </a:r>
            <a:r>
              <a:rPr b="1" lang="en" sz="2750"/>
              <a:t>genetic modification (GMO). </a:t>
            </a:r>
            <a:endParaRPr b="1" sz="2750"/>
          </a:p>
          <a:p>
            <a:pPr indent="-371475" lvl="0" marL="457200" rtl="0" algn="l">
              <a:lnSpc>
                <a:spcPct val="115000"/>
              </a:lnSpc>
              <a:spcBef>
                <a:spcPts val="0"/>
              </a:spcBef>
              <a:spcAft>
                <a:spcPts val="0"/>
              </a:spcAft>
              <a:buSzPct val="100000"/>
              <a:buChar char="●"/>
            </a:pPr>
            <a:r>
              <a:rPr lang="en" sz="2500"/>
              <a:t>By making small changes to the soybean's genes they can make soybeans resistant to pests or diseases, or even help them grow in tougher conditions.</a:t>
            </a:r>
            <a:endParaRPr sz="2500"/>
          </a:p>
        </p:txBody>
      </p:sp>
      <p:sp>
        <p:nvSpPr>
          <p:cNvPr id="142" name="Google Shape;142;p23"/>
          <p:cNvSpPr txBox="1"/>
          <p:nvPr/>
        </p:nvSpPr>
        <p:spPr>
          <a:xfrm>
            <a:off x="6404050" y="4265625"/>
            <a:ext cx="2307300" cy="225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solidFill>
                  <a:schemeClr val="dk1"/>
                </a:solidFill>
                <a:latin typeface="Old Standard TT"/>
                <a:ea typeface="Old Standard TT"/>
                <a:cs typeface="Old Standard TT"/>
                <a:sym typeface="Old Standard TT"/>
              </a:rPr>
              <a:t>https://extension.umn.edu/sites/extension.umn.edu/files/10994480745_7b85f49cba_o-850x400.jpg</a:t>
            </a:r>
            <a:endParaRPr sz="1000">
              <a:solidFill>
                <a:schemeClr val="dk1"/>
              </a:solidFill>
              <a:latin typeface="Old Standard TT"/>
              <a:ea typeface="Old Standard TT"/>
              <a:cs typeface="Old Standard TT"/>
              <a:sym typeface="Old Standard TT"/>
            </a:endParaRPr>
          </a:p>
        </p:txBody>
      </p:sp>
      <p:pic>
        <p:nvPicPr>
          <p:cNvPr id="143" name="Google Shape;143;p23">
            <a:hlinkClick r:id="rId3"/>
          </p:cNvPr>
          <p:cNvPicPr preferRelativeResize="0"/>
          <p:nvPr/>
        </p:nvPicPr>
        <p:blipFill>
          <a:blip r:embed="rId4">
            <a:alphaModFix/>
          </a:blip>
          <a:stretch>
            <a:fillRect/>
          </a:stretch>
        </p:blipFill>
        <p:spPr>
          <a:xfrm>
            <a:off x="6367075" y="733750"/>
            <a:ext cx="2381250" cy="1905000"/>
          </a:xfrm>
          <a:prstGeom prst="rect">
            <a:avLst/>
          </a:prstGeom>
          <a:noFill/>
          <a:ln>
            <a:noFill/>
          </a:ln>
        </p:spPr>
      </p:pic>
      <p:pic>
        <p:nvPicPr>
          <p:cNvPr id="144" name="Google Shape;144;p23"/>
          <p:cNvPicPr preferRelativeResize="0"/>
          <p:nvPr/>
        </p:nvPicPr>
        <p:blipFill>
          <a:blip r:embed="rId5">
            <a:alphaModFix/>
          </a:blip>
          <a:stretch>
            <a:fillRect/>
          </a:stretch>
        </p:blipFill>
        <p:spPr>
          <a:xfrm>
            <a:off x="0" y="4381500"/>
            <a:ext cx="9143999" cy="76200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8" name="Shape 148"/>
        <p:cNvGrpSpPr/>
        <p:nvPr/>
      </p:nvGrpSpPr>
      <p:grpSpPr>
        <a:xfrm>
          <a:off x="0" y="0"/>
          <a:ext cx="0" cy="0"/>
          <a:chOff x="0" y="0"/>
          <a:chExt cx="0" cy="0"/>
        </a:xfrm>
      </p:grpSpPr>
      <p:sp>
        <p:nvSpPr>
          <p:cNvPr id="149" name="Google Shape;149;p24"/>
          <p:cNvSpPr txBox="1"/>
          <p:nvPr>
            <p:ph type="title"/>
          </p:nvPr>
        </p:nvSpPr>
        <p:spPr>
          <a:xfrm>
            <a:off x="472100" y="684350"/>
            <a:ext cx="5625600" cy="2096400"/>
          </a:xfrm>
          <a:prstGeom prst="rect">
            <a:avLst/>
          </a:prstGeom>
        </p:spPr>
        <p:txBody>
          <a:bodyPr anchorCtr="0" anchor="ctr" bIns="91425" lIns="91425" spcFirstLastPara="1" rIns="91425" wrap="square" tIns="91425">
            <a:normAutofit fontScale="90000"/>
          </a:bodyPr>
          <a:lstStyle/>
          <a:p>
            <a:pPr indent="0" lvl="0" marL="0" rtl="0" algn="l">
              <a:lnSpc>
                <a:spcPct val="150000"/>
              </a:lnSpc>
              <a:spcBef>
                <a:spcPts val="0"/>
              </a:spcBef>
              <a:spcAft>
                <a:spcPts val="0"/>
              </a:spcAft>
              <a:buNone/>
            </a:pPr>
            <a:r>
              <a:rPr lang="en" sz="3850"/>
              <a:t>How do GMOs work?</a:t>
            </a:r>
            <a:endParaRPr sz="3850"/>
          </a:p>
          <a:p>
            <a:pPr indent="-385762" lvl="0" marL="457200" rtl="0" algn="l">
              <a:lnSpc>
                <a:spcPct val="115000"/>
              </a:lnSpc>
              <a:spcBef>
                <a:spcPts val="0"/>
              </a:spcBef>
              <a:spcAft>
                <a:spcPts val="0"/>
              </a:spcAft>
              <a:buSzPct val="100000"/>
              <a:buChar char="●"/>
            </a:pPr>
            <a:r>
              <a:rPr lang="en" sz="2750"/>
              <a:t>Inside every cell’s nucleus, there is DNA which gives the cell instructions for how to grow and function.</a:t>
            </a:r>
            <a:endParaRPr sz="2750"/>
          </a:p>
        </p:txBody>
      </p:sp>
      <p:sp>
        <p:nvSpPr>
          <p:cNvPr id="150" name="Google Shape;150;p24"/>
          <p:cNvSpPr txBox="1"/>
          <p:nvPr/>
        </p:nvSpPr>
        <p:spPr>
          <a:xfrm>
            <a:off x="6437825" y="4547000"/>
            <a:ext cx="1643100" cy="303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900">
                <a:solidFill>
                  <a:schemeClr val="dk1"/>
                </a:solidFill>
                <a:latin typeface="Old Standard TT"/>
                <a:ea typeface="Old Standard TT"/>
                <a:cs typeface="Old Standard TT"/>
                <a:sym typeface="Old Standard TT"/>
              </a:rPr>
              <a:t>https://qph.cf2.quoracdn.net/main-qimg-44f1ceef6863ee3dbe068242785bb0b0</a:t>
            </a:r>
            <a:endParaRPr sz="900">
              <a:solidFill>
                <a:schemeClr val="dk1"/>
              </a:solidFill>
              <a:latin typeface="Old Standard TT"/>
              <a:ea typeface="Old Standard TT"/>
              <a:cs typeface="Old Standard TT"/>
              <a:sym typeface="Old Standard TT"/>
            </a:endParaRPr>
          </a:p>
        </p:txBody>
      </p:sp>
      <p:pic>
        <p:nvPicPr>
          <p:cNvPr id="151" name="Google Shape;151;p24"/>
          <p:cNvPicPr preferRelativeResize="0"/>
          <p:nvPr/>
        </p:nvPicPr>
        <p:blipFill>
          <a:blip r:embed="rId3">
            <a:alphaModFix/>
          </a:blip>
          <a:stretch>
            <a:fillRect/>
          </a:stretch>
        </p:blipFill>
        <p:spPr>
          <a:xfrm>
            <a:off x="6347950" y="2155775"/>
            <a:ext cx="2381250" cy="1905000"/>
          </a:xfrm>
          <a:prstGeom prst="rect">
            <a:avLst/>
          </a:prstGeom>
          <a:noFill/>
          <a:ln>
            <a:noFill/>
          </a:ln>
        </p:spPr>
      </p:pic>
      <p:pic>
        <p:nvPicPr>
          <p:cNvPr id="152" name="Google Shape;152;p24"/>
          <p:cNvPicPr preferRelativeResize="0"/>
          <p:nvPr/>
        </p:nvPicPr>
        <p:blipFill>
          <a:blip r:embed="rId4">
            <a:alphaModFix/>
          </a:blip>
          <a:stretch>
            <a:fillRect/>
          </a:stretch>
        </p:blipFill>
        <p:spPr>
          <a:xfrm>
            <a:off x="6246650" y="152400"/>
            <a:ext cx="2744950" cy="1830860"/>
          </a:xfrm>
          <a:prstGeom prst="rect">
            <a:avLst/>
          </a:prstGeom>
          <a:noFill/>
          <a:ln>
            <a:noFill/>
          </a:ln>
        </p:spPr>
      </p:pic>
      <p:pic>
        <p:nvPicPr>
          <p:cNvPr id="153" name="Google Shape;153;p24"/>
          <p:cNvPicPr preferRelativeResize="0"/>
          <p:nvPr/>
        </p:nvPicPr>
        <p:blipFill>
          <a:blip r:embed="rId5">
            <a:alphaModFix/>
          </a:blip>
          <a:stretch>
            <a:fillRect/>
          </a:stretch>
        </p:blipFill>
        <p:spPr>
          <a:xfrm>
            <a:off x="0" y="4381500"/>
            <a:ext cx="9143999" cy="76200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7" name="Shape 157"/>
        <p:cNvGrpSpPr/>
        <p:nvPr/>
      </p:nvGrpSpPr>
      <p:grpSpPr>
        <a:xfrm>
          <a:off x="0" y="0"/>
          <a:ext cx="0" cy="0"/>
          <a:chOff x="0" y="0"/>
          <a:chExt cx="0" cy="0"/>
        </a:xfrm>
      </p:grpSpPr>
      <p:sp>
        <p:nvSpPr>
          <p:cNvPr id="158" name="Google Shape;158;p25"/>
          <p:cNvSpPr txBox="1"/>
          <p:nvPr>
            <p:ph type="title"/>
          </p:nvPr>
        </p:nvSpPr>
        <p:spPr>
          <a:xfrm>
            <a:off x="3251200" y="514250"/>
            <a:ext cx="5604000" cy="3223200"/>
          </a:xfrm>
          <a:prstGeom prst="rect">
            <a:avLst/>
          </a:prstGeom>
        </p:spPr>
        <p:txBody>
          <a:bodyPr anchorCtr="0" anchor="ctr" bIns="91425" lIns="91425" spcFirstLastPara="1" rIns="91425" wrap="square" tIns="91425">
            <a:normAutofit fontScale="90000"/>
          </a:bodyPr>
          <a:lstStyle/>
          <a:p>
            <a:pPr indent="0" lvl="0" marL="0" rtl="0" algn="l">
              <a:lnSpc>
                <a:spcPct val="150000"/>
              </a:lnSpc>
              <a:spcBef>
                <a:spcPts val="0"/>
              </a:spcBef>
              <a:spcAft>
                <a:spcPts val="0"/>
              </a:spcAft>
              <a:buNone/>
            </a:pPr>
            <a:r>
              <a:rPr lang="en" sz="3500"/>
              <a:t>Snip, Swap, Supercharge!</a:t>
            </a:r>
            <a:endParaRPr sz="3500"/>
          </a:p>
          <a:p>
            <a:pPr indent="-371475" lvl="0" marL="457200" rtl="0" algn="l">
              <a:lnSpc>
                <a:spcPct val="115000"/>
              </a:lnSpc>
              <a:spcBef>
                <a:spcPts val="0"/>
              </a:spcBef>
              <a:spcAft>
                <a:spcPts val="0"/>
              </a:spcAft>
              <a:buSzPct val="100000"/>
              <a:buChar char="●"/>
            </a:pPr>
            <a:r>
              <a:rPr lang="en" sz="2500"/>
              <a:t>Scientists can use special tools to take a tiny piece of DNA from one organism and insert it into another.</a:t>
            </a:r>
            <a:endParaRPr sz="2500"/>
          </a:p>
          <a:p>
            <a:pPr indent="0" lvl="0" marL="0" rtl="0" algn="l">
              <a:spcBef>
                <a:spcPts val="0"/>
              </a:spcBef>
              <a:spcAft>
                <a:spcPts val="0"/>
              </a:spcAft>
              <a:buNone/>
            </a:pPr>
            <a:r>
              <a:t/>
            </a:r>
            <a:endParaRPr sz="2500"/>
          </a:p>
          <a:p>
            <a:pPr indent="-371475" lvl="0" marL="457200" rtl="0" algn="l">
              <a:lnSpc>
                <a:spcPct val="115000"/>
              </a:lnSpc>
              <a:spcBef>
                <a:spcPts val="0"/>
              </a:spcBef>
              <a:spcAft>
                <a:spcPts val="0"/>
              </a:spcAft>
              <a:buSzPct val="100000"/>
              <a:buChar char="●"/>
            </a:pPr>
            <a:r>
              <a:rPr lang="en" sz="2500"/>
              <a:t>This can give the new organism a new trait, like resistance to pests or the ability to thrive in dry conditions.</a:t>
            </a:r>
            <a:endParaRPr sz="2500"/>
          </a:p>
        </p:txBody>
      </p:sp>
      <p:pic>
        <p:nvPicPr>
          <p:cNvPr id="159" name="Google Shape;159;p25"/>
          <p:cNvPicPr preferRelativeResize="0"/>
          <p:nvPr/>
        </p:nvPicPr>
        <p:blipFill>
          <a:blip r:embed="rId3">
            <a:alphaModFix/>
          </a:blip>
          <a:stretch>
            <a:fillRect/>
          </a:stretch>
        </p:blipFill>
        <p:spPr>
          <a:xfrm>
            <a:off x="488725" y="514250"/>
            <a:ext cx="2381250" cy="1905000"/>
          </a:xfrm>
          <a:prstGeom prst="rect">
            <a:avLst/>
          </a:prstGeom>
          <a:noFill/>
          <a:ln>
            <a:noFill/>
          </a:ln>
        </p:spPr>
      </p:pic>
      <p:sp>
        <p:nvSpPr>
          <p:cNvPr id="160" name="Google Shape;160;p25"/>
          <p:cNvSpPr txBox="1"/>
          <p:nvPr/>
        </p:nvSpPr>
        <p:spPr>
          <a:xfrm>
            <a:off x="525075" y="2492350"/>
            <a:ext cx="1950900" cy="236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800">
                <a:solidFill>
                  <a:schemeClr val="dk1"/>
                </a:solidFill>
                <a:latin typeface="Old Standard TT"/>
                <a:ea typeface="Old Standard TT"/>
                <a:cs typeface="Old Standard TT"/>
                <a:sym typeface="Old Standard TT"/>
              </a:rPr>
              <a:t>photodune.net</a:t>
            </a:r>
            <a:endParaRPr sz="800">
              <a:solidFill>
                <a:schemeClr val="dk1"/>
              </a:solidFill>
              <a:latin typeface="Old Standard TT"/>
              <a:ea typeface="Old Standard TT"/>
              <a:cs typeface="Old Standard TT"/>
              <a:sym typeface="Old Standard TT"/>
            </a:endParaRPr>
          </a:p>
        </p:txBody>
      </p:sp>
      <p:pic>
        <p:nvPicPr>
          <p:cNvPr id="161" name="Google Shape;161;p25"/>
          <p:cNvPicPr preferRelativeResize="0"/>
          <p:nvPr/>
        </p:nvPicPr>
        <p:blipFill>
          <a:blip r:embed="rId4">
            <a:alphaModFix/>
          </a:blip>
          <a:stretch>
            <a:fillRect/>
          </a:stretch>
        </p:blipFill>
        <p:spPr>
          <a:xfrm>
            <a:off x="0" y="4381500"/>
            <a:ext cx="9143999" cy="76200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5" name="Shape 165"/>
        <p:cNvGrpSpPr/>
        <p:nvPr/>
      </p:nvGrpSpPr>
      <p:grpSpPr>
        <a:xfrm>
          <a:off x="0" y="0"/>
          <a:ext cx="0" cy="0"/>
          <a:chOff x="0" y="0"/>
          <a:chExt cx="0" cy="0"/>
        </a:xfrm>
      </p:grpSpPr>
      <p:sp>
        <p:nvSpPr>
          <p:cNvPr id="166" name="Google Shape;166;p26"/>
          <p:cNvSpPr txBox="1"/>
          <p:nvPr>
            <p:ph type="title"/>
          </p:nvPr>
        </p:nvSpPr>
        <p:spPr>
          <a:xfrm>
            <a:off x="311700" y="354150"/>
            <a:ext cx="49227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3500"/>
              <a:t>GMOs: A Balancing Act</a:t>
            </a:r>
            <a:endParaRPr sz="3500"/>
          </a:p>
        </p:txBody>
      </p:sp>
      <p:sp>
        <p:nvSpPr>
          <p:cNvPr id="167" name="Google Shape;167;p26"/>
          <p:cNvSpPr txBox="1"/>
          <p:nvPr>
            <p:ph idx="1" type="body"/>
          </p:nvPr>
        </p:nvSpPr>
        <p:spPr>
          <a:xfrm>
            <a:off x="475275" y="1030575"/>
            <a:ext cx="3999900" cy="3247200"/>
          </a:xfrm>
          <a:prstGeom prst="rect">
            <a:avLst/>
          </a:prstGeom>
        </p:spPr>
        <p:txBody>
          <a:bodyPr anchorCtr="0" anchor="t" bIns="91425" lIns="91425" spcFirstLastPara="1" rIns="91425" wrap="square" tIns="91425">
            <a:normAutofit fontScale="55000" lnSpcReduction="20000"/>
          </a:bodyPr>
          <a:lstStyle/>
          <a:p>
            <a:pPr indent="0" lvl="0" marL="0" rtl="0" algn="l">
              <a:spcBef>
                <a:spcPts val="0"/>
              </a:spcBef>
              <a:spcAft>
                <a:spcPts val="0"/>
              </a:spcAft>
              <a:buNone/>
            </a:pPr>
            <a:r>
              <a:rPr b="1" lang="en" sz="4000">
                <a:solidFill>
                  <a:schemeClr val="dk1"/>
                </a:solidFill>
              </a:rPr>
              <a:t>Benefits</a:t>
            </a:r>
            <a:endParaRPr b="1" sz="4000">
              <a:solidFill>
                <a:schemeClr val="dk1"/>
              </a:solidFill>
            </a:endParaRPr>
          </a:p>
          <a:p>
            <a:pPr indent="-354330" lvl="0" marL="457200" rtl="0" algn="l">
              <a:spcBef>
                <a:spcPts val="1200"/>
              </a:spcBef>
              <a:spcAft>
                <a:spcPts val="0"/>
              </a:spcAft>
              <a:buClr>
                <a:schemeClr val="dk1"/>
              </a:buClr>
              <a:buSzPct val="100000"/>
              <a:buChar char="●"/>
            </a:pPr>
            <a:r>
              <a:rPr lang="en" sz="3600">
                <a:solidFill>
                  <a:schemeClr val="dk1"/>
                </a:solidFill>
              </a:rPr>
              <a:t>I</a:t>
            </a:r>
            <a:r>
              <a:rPr lang="en" sz="3600">
                <a:solidFill>
                  <a:schemeClr val="dk1"/>
                </a:solidFill>
              </a:rPr>
              <a:t>ncreased food production</a:t>
            </a:r>
            <a:endParaRPr sz="3600">
              <a:solidFill>
                <a:schemeClr val="dk1"/>
              </a:solidFill>
            </a:endParaRPr>
          </a:p>
          <a:p>
            <a:pPr indent="-354330" lvl="0" marL="457200" rtl="0" algn="l">
              <a:spcBef>
                <a:spcPts val="0"/>
              </a:spcBef>
              <a:spcAft>
                <a:spcPts val="0"/>
              </a:spcAft>
              <a:buClr>
                <a:schemeClr val="dk1"/>
              </a:buClr>
              <a:buSzPct val="100000"/>
              <a:buChar char="●"/>
            </a:pPr>
            <a:r>
              <a:rPr lang="en" sz="3600">
                <a:solidFill>
                  <a:schemeClr val="dk1"/>
                </a:solidFill>
              </a:rPr>
              <a:t>Helping crops survive harsh conditions.</a:t>
            </a:r>
            <a:endParaRPr sz="3600">
              <a:solidFill>
                <a:schemeClr val="dk1"/>
              </a:solidFill>
            </a:endParaRPr>
          </a:p>
          <a:p>
            <a:pPr indent="-354330" lvl="0" marL="457200" rtl="0" algn="l">
              <a:spcBef>
                <a:spcPts val="0"/>
              </a:spcBef>
              <a:spcAft>
                <a:spcPts val="0"/>
              </a:spcAft>
              <a:buClr>
                <a:schemeClr val="dk1"/>
              </a:buClr>
              <a:buSzPct val="100000"/>
              <a:buChar char="●"/>
            </a:pPr>
            <a:r>
              <a:rPr lang="en" sz="3600">
                <a:solidFill>
                  <a:schemeClr val="dk1"/>
                </a:solidFill>
              </a:rPr>
              <a:t>Make crops more resistant to pests and diseases, reducing the need for pesticides.</a:t>
            </a:r>
            <a:endParaRPr sz="3600">
              <a:solidFill>
                <a:schemeClr val="dk1"/>
              </a:solidFill>
            </a:endParaRPr>
          </a:p>
          <a:p>
            <a:pPr indent="-354330" lvl="0" marL="457200" rtl="0" algn="l">
              <a:spcBef>
                <a:spcPts val="0"/>
              </a:spcBef>
              <a:spcAft>
                <a:spcPts val="0"/>
              </a:spcAft>
              <a:buClr>
                <a:schemeClr val="dk1"/>
              </a:buClr>
              <a:buSzPct val="100000"/>
              <a:buChar char="●"/>
            </a:pPr>
            <a:r>
              <a:rPr lang="en" sz="3600">
                <a:solidFill>
                  <a:schemeClr val="dk1"/>
                </a:solidFill>
              </a:rPr>
              <a:t>Can improve the nutritional value of some foods</a:t>
            </a:r>
            <a:endParaRPr sz="3600">
              <a:solidFill>
                <a:schemeClr val="dk1"/>
              </a:solidFill>
            </a:endParaRPr>
          </a:p>
          <a:p>
            <a:pPr indent="0" lvl="0" marL="0" rtl="0" algn="l">
              <a:spcBef>
                <a:spcPts val="1200"/>
              </a:spcBef>
              <a:spcAft>
                <a:spcPts val="1200"/>
              </a:spcAft>
              <a:buNone/>
            </a:pPr>
            <a:r>
              <a:t/>
            </a:r>
            <a:endParaRPr/>
          </a:p>
        </p:txBody>
      </p:sp>
      <p:sp>
        <p:nvSpPr>
          <p:cNvPr id="168" name="Google Shape;168;p26"/>
          <p:cNvSpPr txBox="1"/>
          <p:nvPr>
            <p:ph idx="2" type="body"/>
          </p:nvPr>
        </p:nvSpPr>
        <p:spPr>
          <a:xfrm>
            <a:off x="4898125" y="1066925"/>
            <a:ext cx="3789300" cy="2435400"/>
          </a:xfrm>
          <a:prstGeom prst="rect">
            <a:avLst/>
          </a:prstGeom>
        </p:spPr>
        <p:txBody>
          <a:bodyPr anchorCtr="0" anchor="t" bIns="91425" lIns="91425" spcFirstLastPara="1" rIns="91425" wrap="square" tIns="91425">
            <a:normAutofit fontScale="25000" lnSpcReduction="20000"/>
          </a:bodyPr>
          <a:lstStyle/>
          <a:p>
            <a:pPr indent="0" lvl="0" marL="0" rtl="0" algn="l">
              <a:lnSpc>
                <a:spcPct val="100000"/>
              </a:lnSpc>
              <a:spcBef>
                <a:spcPts val="0"/>
              </a:spcBef>
              <a:spcAft>
                <a:spcPts val="0"/>
              </a:spcAft>
              <a:buNone/>
            </a:pPr>
            <a:r>
              <a:rPr b="1" lang="en" sz="10000">
                <a:solidFill>
                  <a:schemeClr val="dk1"/>
                </a:solidFill>
              </a:rPr>
              <a:t>Concerns</a:t>
            </a:r>
            <a:endParaRPr b="1" sz="10000">
              <a:solidFill>
                <a:schemeClr val="dk1"/>
              </a:solidFill>
            </a:endParaRPr>
          </a:p>
          <a:p>
            <a:pPr indent="-356393" lvl="0" marL="457200" rtl="0" algn="l">
              <a:lnSpc>
                <a:spcPct val="100000"/>
              </a:lnSpc>
              <a:spcBef>
                <a:spcPts val="1200"/>
              </a:spcBef>
              <a:spcAft>
                <a:spcPts val="0"/>
              </a:spcAft>
              <a:buClr>
                <a:schemeClr val="dk1"/>
              </a:buClr>
              <a:buSzPct val="100000"/>
              <a:buChar char="●"/>
            </a:pPr>
            <a:r>
              <a:rPr lang="en" sz="8050">
                <a:solidFill>
                  <a:schemeClr val="dk1"/>
                </a:solidFill>
              </a:rPr>
              <a:t>Environmental</a:t>
            </a:r>
            <a:r>
              <a:rPr lang="en" sz="8050">
                <a:solidFill>
                  <a:schemeClr val="dk1"/>
                </a:solidFill>
              </a:rPr>
              <a:t> and human health </a:t>
            </a:r>
            <a:r>
              <a:rPr lang="en" sz="8050">
                <a:solidFill>
                  <a:schemeClr val="dk1"/>
                </a:solidFill>
              </a:rPr>
              <a:t>concerns</a:t>
            </a:r>
            <a:endParaRPr sz="8050">
              <a:solidFill>
                <a:schemeClr val="dk1"/>
              </a:solidFill>
            </a:endParaRPr>
          </a:p>
          <a:p>
            <a:pPr indent="-318293" lvl="1" marL="914400" rtl="0" algn="l">
              <a:spcBef>
                <a:spcPts val="0"/>
              </a:spcBef>
              <a:spcAft>
                <a:spcPts val="0"/>
              </a:spcAft>
              <a:buClr>
                <a:schemeClr val="dk1"/>
              </a:buClr>
              <a:buSzPct val="100000"/>
              <a:buChar char="○"/>
            </a:pPr>
            <a:r>
              <a:rPr lang="en" sz="5650">
                <a:solidFill>
                  <a:schemeClr val="dk1"/>
                </a:solidFill>
              </a:rPr>
              <a:t>More research is needed to fully understand these concerns. </a:t>
            </a:r>
            <a:endParaRPr sz="5650">
              <a:solidFill>
                <a:schemeClr val="dk1"/>
              </a:solidFill>
            </a:endParaRPr>
          </a:p>
          <a:p>
            <a:pPr indent="-318293" lvl="1" marL="914400" rtl="0" algn="l">
              <a:spcBef>
                <a:spcPts val="0"/>
              </a:spcBef>
              <a:spcAft>
                <a:spcPts val="0"/>
              </a:spcAft>
              <a:buClr>
                <a:schemeClr val="dk1"/>
              </a:buClr>
              <a:buSzPct val="100000"/>
              <a:buChar char="○"/>
            </a:pPr>
            <a:r>
              <a:rPr lang="en" sz="5650">
                <a:solidFill>
                  <a:schemeClr val="dk1"/>
                </a:solidFill>
              </a:rPr>
              <a:t>There are no scientific studies that show this</a:t>
            </a:r>
            <a:endParaRPr sz="5650">
              <a:solidFill>
                <a:schemeClr val="dk1"/>
              </a:solidFill>
            </a:endParaRPr>
          </a:p>
          <a:p>
            <a:pPr indent="-356393" lvl="0" marL="457200" rtl="0" algn="l">
              <a:spcBef>
                <a:spcPts val="0"/>
              </a:spcBef>
              <a:spcAft>
                <a:spcPts val="0"/>
              </a:spcAft>
              <a:buClr>
                <a:schemeClr val="dk1"/>
              </a:buClr>
              <a:buSzPct val="100000"/>
              <a:buChar char="●"/>
            </a:pPr>
            <a:r>
              <a:rPr lang="en" sz="8050">
                <a:solidFill>
                  <a:schemeClr val="dk1"/>
                </a:solidFill>
              </a:rPr>
              <a:t>Public perception/lack of knowledge of the technology</a:t>
            </a:r>
            <a:endParaRPr sz="8050">
              <a:solidFill>
                <a:schemeClr val="dk1"/>
              </a:solidFill>
            </a:endParaRPr>
          </a:p>
        </p:txBody>
      </p:sp>
      <p:pic>
        <p:nvPicPr>
          <p:cNvPr id="169" name="Google Shape;169;p26"/>
          <p:cNvPicPr preferRelativeResize="0"/>
          <p:nvPr/>
        </p:nvPicPr>
        <p:blipFill>
          <a:blip r:embed="rId3">
            <a:alphaModFix/>
          </a:blip>
          <a:stretch>
            <a:fillRect/>
          </a:stretch>
        </p:blipFill>
        <p:spPr>
          <a:xfrm>
            <a:off x="0" y="4381500"/>
            <a:ext cx="9143999" cy="7620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 name="Shape 60"/>
        <p:cNvGrpSpPr/>
        <p:nvPr/>
      </p:nvGrpSpPr>
      <p:grpSpPr>
        <a:xfrm>
          <a:off x="0" y="0"/>
          <a:ext cx="0" cy="0"/>
          <a:chOff x="0" y="0"/>
          <a:chExt cx="0" cy="0"/>
        </a:xfrm>
      </p:grpSpPr>
      <p:sp>
        <p:nvSpPr>
          <p:cNvPr id="61" name="Google Shape;61;p14"/>
          <p:cNvSpPr txBox="1"/>
          <p:nvPr>
            <p:ph type="title"/>
          </p:nvPr>
        </p:nvSpPr>
        <p:spPr>
          <a:xfrm>
            <a:off x="7173575" y="3078050"/>
            <a:ext cx="1641000" cy="1169700"/>
          </a:xfrm>
          <a:prstGeom prst="rect">
            <a:avLst/>
          </a:prstGeom>
        </p:spPr>
        <p:txBody>
          <a:bodyPr anchorCtr="0" anchor="ctr" bIns="91425" lIns="91425" spcFirstLastPara="1" rIns="91425" wrap="square" tIns="91425">
            <a:normAutofit fontScale="90000"/>
          </a:bodyPr>
          <a:lstStyle/>
          <a:p>
            <a:pPr indent="0" lvl="0" marL="0" rtl="0" algn="l">
              <a:spcBef>
                <a:spcPts val="0"/>
              </a:spcBef>
              <a:spcAft>
                <a:spcPts val="0"/>
              </a:spcAft>
              <a:buClr>
                <a:schemeClr val="dk1"/>
              </a:buClr>
              <a:buSzPct val="68750"/>
              <a:buFont typeface="Arial"/>
              <a:buNone/>
            </a:pPr>
            <a:r>
              <a:rPr lang="en" sz="1600"/>
              <a:t>Fire </a:t>
            </a:r>
            <a:r>
              <a:rPr lang="en" sz="1600"/>
              <a:t>extinguisher foam</a:t>
            </a:r>
            <a:endParaRPr sz="1600"/>
          </a:p>
          <a:p>
            <a:pPr indent="0" lvl="0" marL="0" rtl="0" algn="l">
              <a:spcBef>
                <a:spcPts val="0"/>
              </a:spcBef>
              <a:spcAft>
                <a:spcPts val="0"/>
              </a:spcAft>
              <a:buClr>
                <a:schemeClr val="dk1"/>
              </a:buClr>
              <a:buSzPct val="68750"/>
              <a:buFont typeface="Arial"/>
              <a:buNone/>
            </a:pPr>
            <a:r>
              <a:rPr lang="en" sz="1600"/>
              <a:t>Cosmetics</a:t>
            </a:r>
            <a:endParaRPr sz="1600"/>
          </a:p>
          <a:p>
            <a:pPr indent="0" lvl="0" marL="0" rtl="0" algn="l">
              <a:spcBef>
                <a:spcPts val="0"/>
              </a:spcBef>
              <a:spcAft>
                <a:spcPts val="0"/>
              </a:spcAft>
              <a:buClr>
                <a:schemeClr val="dk1"/>
              </a:buClr>
              <a:buSzPct val="68750"/>
              <a:buFont typeface="Arial"/>
              <a:buNone/>
            </a:pPr>
            <a:r>
              <a:rPr lang="en" sz="1600"/>
              <a:t>Margarine</a:t>
            </a:r>
            <a:endParaRPr sz="1600"/>
          </a:p>
          <a:p>
            <a:pPr indent="0" lvl="0" marL="0" rtl="0" algn="l">
              <a:spcBef>
                <a:spcPts val="0"/>
              </a:spcBef>
              <a:spcAft>
                <a:spcPts val="0"/>
              </a:spcAft>
              <a:buNone/>
            </a:pPr>
            <a:r>
              <a:rPr lang="en" sz="1600"/>
              <a:t>Bakery</a:t>
            </a:r>
            <a:endParaRPr sz="1600"/>
          </a:p>
        </p:txBody>
      </p:sp>
      <p:sp>
        <p:nvSpPr>
          <p:cNvPr id="62" name="Google Shape;62;p14"/>
          <p:cNvSpPr txBox="1"/>
          <p:nvPr/>
        </p:nvSpPr>
        <p:spPr>
          <a:xfrm>
            <a:off x="1048677" y="1346350"/>
            <a:ext cx="6737700" cy="1924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4800">
                <a:solidFill>
                  <a:schemeClr val="dk1"/>
                </a:solidFill>
                <a:latin typeface="Old Standard TT"/>
                <a:ea typeface="Old Standard TT"/>
                <a:cs typeface="Old Standard TT"/>
                <a:sym typeface="Old Standard TT"/>
              </a:rPr>
              <a:t>What do all of these things have in common?</a:t>
            </a:r>
            <a:endParaRPr sz="4800">
              <a:solidFill>
                <a:schemeClr val="dk1"/>
              </a:solidFill>
              <a:latin typeface="Old Standard TT"/>
              <a:ea typeface="Old Standard TT"/>
              <a:cs typeface="Old Standard TT"/>
              <a:sym typeface="Old Standard TT"/>
            </a:endParaRPr>
          </a:p>
        </p:txBody>
      </p:sp>
      <p:pic>
        <p:nvPicPr>
          <p:cNvPr id="63" name="Google Shape;63;p14"/>
          <p:cNvPicPr preferRelativeResize="0"/>
          <p:nvPr/>
        </p:nvPicPr>
        <p:blipFill>
          <a:blip r:embed="rId3">
            <a:alphaModFix/>
          </a:blip>
          <a:stretch>
            <a:fillRect/>
          </a:stretch>
        </p:blipFill>
        <p:spPr>
          <a:xfrm>
            <a:off x="5214077" y="3078051"/>
            <a:ext cx="1640950" cy="1094501"/>
          </a:xfrm>
          <a:prstGeom prst="rect">
            <a:avLst/>
          </a:prstGeom>
          <a:noFill/>
          <a:ln>
            <a:noFill/>
          </a:ln>
        </p:spPr>
      </p:pic>
      <p:pic>
        <p:nvPicPr>
          <p:cNvPr id="64" name="Google Shape;64;p14"/>
          <p:cNvPicPr preferRelativeResize="0"/>
          <p:nvPr/>
        </p:nvPicPr>
        <p:blipFill>
          <a:blip r:embed="rId4">
            <a:alphaModFix/>
          </a:blip>
          <a:stretch>
            <a:fillRect/>
          </a:stretch>
        </p:blipFill>
        <p:spPr>
          <a:xfrm>
            <a:off x="290788" y="817866"/>
            <a:ext cx="1357400" cy="1018025"/>
          </a:xfrm>
          <a:prstGeom prst="rect">
            <a:avLst/>
          </a:prstGeom>
          <a:noFill/>
          <a:ln>
            <a:noFill/>
          </a:ln>
        </p:spPr>
      </p:pic>
      <p:pic>
        <p:nvPicPr>
          <p:cNvPr id="65" name="Google Shape;65;p14"/>
          <p:cNvPicPr preferRelativeResize="0"/>
          <p:nvPr/>
        </p:nvPicPr>
        <p:blipFill>
          <a:blip r:embed="rId5">
            <a:alphaModFix/>
          </a:blip>
          <a:stretch>
            <a:fillRect/>
          </a:stretch>
        </p:blipFill>
        <p:spPr>
          <a:xfrm>
            <a:off x="5918225" y="187728"/>
            <a:ext cx="1415299" cy="1415300"/>
          </a:xfrm>
          <a:prstGeom prst="rect">
            <a:avLst/>
          </a:prstGeom>
          <a:noFill/>
          <a:ln>
            <a:noFill/>
          </a:ln>
        </p:spPr>
      </p:pic>
      <p:pic>
        <p:nvPicPr>
          <p:cNvPr id="66" name="Google Shape;66;p14"/>
          <p:cNvPicPr preferRelativeResize="0"/>
          <p:nvPr/>
        </p:nvPicPr>
        <p:blipFill rotWithShape="1">
          <a:blip r:embed="rId6">
            <a:alphaModFix/>
          </a:blip>
          <a:srcRect b="6690" l="9630" r="-9630" t="-6690"/>
          <a:stretch/>
        </p:blipFill>
        <p:spPr>
          <a:xfrm>
            <a:off x="2334613" y="260004"/>
            <a:ext cx="1415301" cy="1086346"/>
          </a:xfrm>
          <a:prstGeom prst="rect">
            <a:avLst/>
          </a:prstGeom>
          <a:noFill/>
          <a:ln>
            <a:noFill/>
          </a:ln>
        </p:spPr>
      </p:pic>
      <p:pic>
        <p:nvPicPr>
          <p:cNvPr id="67" name="Google Shape;67;p14"/>
          <p:cNvPicPr preferRelativeResize="0"/>
          <p:nvPr/>
        </p:nvPicPr>
        <p:blipFill>
          <a:blip r:embed="rId7">
            <a:alphaModFix/>
          </a:blip>
          <a:stretch>
            <a:fillRect/>
          </a:stretch>
        </p:blipFill>
        <p:spPr>
          <a:xfrm>
            <a:off x="1667162" y="3116288"/>
            <a:ext cx="1832090" cy="1018026"/>
          </a:xfrm>
          <a:prstGeom prst="rect">
            <a:avLst/>
          </a:prstGeom>
          <a:noFill/>
          <a:ln>
            <a:noFill/>
          </a:ln>
        </p:spPr>
      </p:pic>
      <p:pic>
        <p:nvPicPr>
          <p:cNvPr id="68" name="Google Shape;68;p14"/>
          <p:cNvPicPr preferRelativeResize="0"/>
          <p:nvPr/>
        </p:nvPicPr>
        <p:blipFill>
          <a:blip r:embed="rId8">
            <a:alphaModFix/>
          </a:blip>
          <a:stretch>
            <a:fillRect/>
          </a:stretch>
        </p:blipFill>
        <p:spPr>
          <a:xfrm>
            <a:off x="7546950" y="901453"/>
            <a:ext cx="1415299" cy="850882"/>
          </a:xfrm>
          <a:prstGeom prst="rect">
            <a:avLst/>
          </a:prstGeom>
          <a:noFill/>
          <a:ln>
            <a:noFill/>
          </a:ln>
        </p:spPr>
      </p:pic>
      <p:pic>
        <p:nvPicPr>
          <p:cNvPr id="69" name="Google Shape;69;p14"/>
          <p:cNvPicPr preferRelativeResize="0"/>
          <p:nvPr/>
        </p:nvPicPr>
        <p:blipFill>
          <a:blip r:embed="rId9">
            <a:alphaModFix/>
          </a:blip>
          <a:stretch>
            <a:fillRect/>
          </a:stretch>
        </p:blipFill>
        <p:spPr>
          <a:xfrm>
            <a:off x="4303512" y="95526"/>
            <a:ext cx="1061138" cy="1415301"/>
          </a:xfrm>
          <a:prstGeom prst="rect">
            <a:avLst/>
          </a:prstGeom>
          <a:noFill/>
          <a:ln>
            <a:noFill/>
          </a:ln>
        </p:spPr>
      </p:pic>
      <p:pic>
        <p:nvPicPr>
          <p:cNvPr id="70" name="Google Shape;70;p14"/>
          <p:cNvPicPr preferRelativeResize="0"/>
          <p:nvPr/>
        </p:nvPicPr>
        <p:blipFill>
          <a:blip r:embed="rId10">
            <a:alphaModFix/>
          </a:blip>
          <a:stretch>
            <a:fillRect/>
          </a:stretch>
        </p:blipFill>
        <p:spPr>
          <a:xfrm>
            <a:off x="0" y="4381500"/>
            <a:ext cx="9143999" cy="762000"/>
          </a:xfrm>
          <a:prstGeom prst="rect">
            <a:avLst/>
          </a:prstGeom>
          <a:noFill/>
          <a:ln>
            <a:noFill/>
          </a:ln>
        </p:spPr>
      </p:pic>
      <p:sp>
        <p:nvSpPr>
          <p:cNvPr id="71" name="Google Shape;71;p14"/>
          <p:cNvSpPr txBox="1"/>
          <p:nvPr/>
        </p:nvSpPr>
        <p:spPr>
          <a:xfrm>
            <a:off x="3754263" y="2900200"/>
            <a:ext cx="1641000" cy="145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644">
                <a:solidFill>
                  <a:schemeClr val="dk1"/>
                </a:solidFill>
              </a:rPr>
              <a:t>Paint</a:t>
            </a:r>
            <a:endParaRPr sz="1644">
              <a:solidFill>
                <a:schemeClr val="dk1"/>
              </a:solidFill>
            </a:endParaRPr>
          </a:p>
          <a:p>
            <a:pPr indent="0" lvl="0" marL="0" rtl="0" algn="l">
              <a:spcBef>
                <a:spcPts val="0"/>
              </a:spcBef>
              <a:spcAft>
                <a:spcPts val="0"/>
              </a:spcAft>
              <a:buNone/>
            </a:pPr>
            <a:r>
              <a:rPr lang="en" sz="1644">
                <a:solidFill>
                  <a:schemeClr val="dk1"/>
                </a:solidFill>
              </a:rPr>
              <a:t>Carpet</a:t>
            </a:r>
            <a:endParaRPr sz="1644">
              <a:solidFill>
                <a:schemeClr val="dk1"/>
              </a:solidFill>
            </a:endParaRPr>
          </a:p>
          <a:p>
            <a:pPr indent="0" lvl="0" marL="0" rtl="0" algn="l">
              <a:spcBef>
                <a:spcPts val="0"/>
              </a:spcBef>
              <a:spcAft>
                <a:spcPts val="0"/>
              </a:spcAft>
              <a:buNone/>
            </a:pPr>
            <a:r>
              <a:rPr lang="en" sz="1644">
                <a:solidFill>
                  <a:schemeClr val="dk1"/>
                </a:solidFill>
              </a:rPr>
              <a:t>Rubber</a:t>
            </a:r>
            <a:endParaRPr sz="1644">
              <a:solidFill>
                <a:schemeClr val="dk1"/>
              </a:solidFill>
            </a:endParaRPr>
          </a:p>
          <a:p>
            <a:pPr indent="0" lvl="0" marL="0" rtl="0" algn="l">
              <a:spcBef>
                <a:spcPts val="0"/>
              </a:spcBef>
              <a:spcAft>
                <a:spcPts val="0"/>
              </a:spcAft>
              <a:buNone/>
            </a:pPr>
            <a:r>
              <a:rPr lang="en" sz="1644">
                <a:solidFill>
                  <a:schemeClr val="dk1"/>
                </a:solidFill>
              </a:rPr>
              <a:t>Cooking oil</a:t>
            </a:r>
            <a:endParaRPr sz="1644">
              <a:solidFill>
                <a:schemeClr val="dk1"/>
              </a:solidFill>
            </a:endParaRPr>
          </a:p>
          <a:p>
            <a:pPr indent="0" lvl="0" marL="0" rtl="0" algn="l">
              <a:spcBef>
                <a:spcPts val="0"/>
              </a:spcBef>
              <a:spcAft>
                <a:spcPts val="0"/>
              </a:spcAft>
              <a:buNone/>
            </a:pPr>
            <a:r>
              <a:rPr lang="en" sz="1644">
                <a:solidFill>
                  <a:schemeClr val="dk1"/>
                </a:solidFill>
              </a:rPr>
              <a:t>Crayons</a:t>
            </a:r>
            <a:endParaRPr sz="1644">
              <a:solidFill>
                <a:schemeClr val="dk1"/>
              </a:solidFill>
            </a:endParaRPr>
          </a:p>
        </p:txBody>
      </p:sp>
      <p:sp>
        <p:nvSpPr>
          <p:cNvPr id="72" name="Google Shape;72;p14"/>
          <p:cNvSpPr txBox="1"/>
          <p:nvPr/>
        </p:nvSpPr>
        <p:spPr>
          <a:xfrm>
            <a:off x="339800" y="3040450"/>
            <a:ext cx="1259400" cy="1169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600">
                <a:solidFill>
                  <a:schemeClr val="dk1"/>
                </a:solidFill>
              </a:rPr>
              <a:t>Furniture</a:t>
            </a:r>
            <a:endParaRPr sz="1600">
              <a:solidFill>
                <a:schemeClr val="dk1"/>
              </a:solidFill>
            </a:endParaRPr>
          </a:p>
          <a:p>
            <a:pPr indent="0" lvl="0" marL="0" rtl="0" algn="l">
              <a:spcBef>
                <a:spcPts val="0"/>
              </a:spcBef>
              <a:spcAft>
                <a:spcPts val="0"/>
              </a:spcAft>
              <a:buNone/>
            </a:pPr>
            <a:r>
              <a:rPr lang="en" sz="1600">
                <a:solidFill>
                  <a:schemeClr val="dk1"/>
                </a:solidFill>
              </a:rPr>
              <a:t>Biodiesel</a:t>
            </a:r>
            <a:endParaRPr sz="1600">
              <a:solidFill>
                <a:schemeClr val="dk1"/>
              </a:solidFill>
            </a:endParaRPr>
          </a:p>
          <a:p>
            <a:pPr indent="0" lvl="0" marL="0" rtl="0" algn="l">
              <a:spcBef>
                <a:spcPts val="0"/>
              </a:spcBef>
              <a:spcAft>
                <a:spcPts val="0"/>
              </a:spcAft>
              <a:buNone/>
            </a:pPr>
            <a:r>
              <a:rPr lang="en" sz="1600">
                <a:solidFill>
                  <a:schemeClr val="dk1"/>
                </a:solidFill>
              </a:rPr>
              <a:t>Candles </a:t>
            </a:r>
            <a:endParaRPr sz="1600">
              <a:solidFill>
                <a:schemeClr val="dk1"/>
              </a:solidFill>
            </a:endParaRPr>
          </a:p>
          <a:p>
            <a:pPr indent="0" lvl="0" marL="0" rtl="0" algn="l">
              <a:spcBef>
                <a:spcPts val="0"/>
              </a:spcBef>
              <a:spcAft>
                <a:spcPts val="0"/>
              </a:spcAft>
              <a:buNone/>
            </a:pPr>
            <a:r>
              <a:rPr lang="en" sz="1600">
                <a:solidFill>
                  <a:schemeClr val="dk1"/>
                </a:solidFill>
              </a:rPr>
              <a:t>Sunscreen</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6" name="Shape 76"/>
        <p:cNvGrpSpPr/>
        <p:nvPr/>
      </p:nvGrpSpPr>
      <p:grpSpPr>
        <a:xfrm>
          <a:off x="0" y="0"/>
          <a:ext cx="0" cy="0"/>
          <a:chOff x="0" y="0"/>
          <a:chExt cx="0" cy="0"/>
        </a:xfrm>
      </p:grpSpPr>
      <p:sp>
        <p:nvSpPr>
          <p:cNvPr id="77" name="Google Shape;77;p15"/>
          <p:cNvSpPr txBox="1"/>
          <p:nvPr>
            <p:ph type="ctrTitle"/>
          </p:nvPr>
        </p:nvSpPr>
        <p:spPr>
          <a:xfrm>
            <a:off x="304100" y="979375"/>
            <a:ext cx="3662100" cy="2224500"/>
          </a:xfrm>
          <a:prstGeom prst="rect">
            <a:avLst/>
          </a:prstGeom>
        </p:spPr>
        <p:txBody>
          <a:bodyPr anchorCtr="0" anchor="b" bIns="91425" lIns="91425" spcFirstLastPara="1" rIns="91425" wrap="square" tIns="91425">
            <a:normAutofit fontScale="90000"/>
          </a:bodyPr>
          <a:lstStyle/>
          <a:p>
            <a:pPr indent="0" lvl="0" marL="0" rtl="0" algn="ctr">
              <a:spcBef>
                <a:spcPts val="0"/>
              </a:spcBef>
              <a:spcAft>
                <a:spcPts val="0"/>
              </a:spcAft>
              <a:buNone/>
            </a:pPr>
            <a:r>
              <a:rPr lang="en"/>
              <a:t>They all are made with soybeans!</a:t>
            </a:r>
            <a:endParaRPr/>
          </a:p>
        </p:txBody>
      </p:sp>
      <p:pic>
        <p:nvPicPr>
          <p:cNvPr id="78" name="Google Shape;78;p15"/>
          <p:cNvPicPr preferRelativeResize="0"/>
          <p:nvPr/>
        </p:nvPicPr>
        <p:blipFill>
          <a:blip r:embed="rId3">
            <a:alphaModFix/>
          </a:blip>
          <a:stretch>
            <a:fillRect/>
          </a:stretch>
        </p:blipFill>
        <p:spPr>
          <a:xfrm>
            <a:off x="4447475" y="404000"/>
            <a:ext cx="3662100" cy="3662100"/>
          </a:xfrm>
          <a:prstGeom prst="rect">
            <a:avLst/>
          </a:prstGeom>
          <a:noFill/>
          <a:ln>
            <a:noFill/>
          </a:ln>
        </p:spPr>
      </p:pic>
      <p:sp>
        <p:nvSpPr>
          <p:cNvPr id="79" name="Google Shape;79;p15"/>
          <p:cNvSpPr txBox="1"/>
          <p:nvPr/>
        </p:nvSpPr>
        <p:spPr>
          <a:xfrm>
            <a:off x="1950975" y="404000"/>
            <a:ext cx="1284300" cy="492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t/>
            </a:r>
            <a:endParaRPr sz="1800">
              <a:solidFill>
                <a:schemeClr val="dk1"/>
              </a:solidFill>
              <a:highlight>
                <a:srgbClr val="FFFF00"/>
              </a:highlight>
              <a:latin typeface="Old Standard TT"/>
              <a:ea typeface="Old Standard TT"/>
              <a:cs typeface="Old Standard TT"/>
              <a:sym typeface="Old Standard TT"/>
            </a:endParaRPr>
          </a:p>
        </p:txBody>
      </p:sp>
      <p:pic>
        <p:nvPicPr>
          <p:cNvPr id="80" name="Google Shape;80;p15"/>
          <p:cNvPicPr preferRelativeResize="0"/>
          <p:nvPr/>
        </p:nvPicPr>
        <p:blipFill>
          <a:blip r:embed="rId4">
            <a:alphaModFix/>
          </a:blip>
          <a:stretch>
            <a:fillRect/>
          </a:stretch>
        </p:blipFill>
        <p:spPr>
          <a:xfrm>
            <a:off x="0" y="4381500"/>
            <a:ext cx="9143999" cy="76200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4" name="Shape 84"/>
        <p:cNvGrpSpPr/>
        <p:nvPr/>
      </p:nvGrpSpPr>
      <p:grpSpPr>
        <a:xfrm>
          <a:off x="0" y="0"/>
          <a:ext cx="0" cy="0"/>
          <a:chOff x="0" y="0"/>
          <a:chExt cx="0" cy="0"/>
        </a:xfrm>
      </p:grpSpPr>
      <p:sp>
        <p:nvSpPr>
          <p:cNvPr id="85" name="Google Shape;85;p16"/>
          <p:cNvSpPr txBox="1"/>
          <p:nvPr/>
        </p:nvSpPr>
        <p:spPr>
          <a:xfrm>
            <a:off x="6119000" y="236475"/>
            <a:ext cx="2108700" cy="157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t/>
            </a:r>
            <a:endParaRPr sz="1800">
              <a:solidFill>
                <a:schemeClr val="dk1"/>
              </a:solidFill>
              <a:highlight>
                <a:srgbClr val="FFFF00"/>
              </a:highlight>
              <a:latin typeface="Old Standard TT"/>
              <a:ea typeface="Old Standard TT"/>
              <a:cs typeface="Old Standard TT"/>
              <a:sym typeface="Old Standard TT"/>
            </a:endParaRPr>
          </a:p>
        </p:txBody>
      </p:sp>
      <p:pic>
        <p:nvPicPr>
          <p:cNvPr id="86" name="Google Shape;86;p16"/>
          <p:cNvPicPr preferRelativeResize="0"/>
          <p:nvPr/>
        </p:nvPicPr>
        <p:blipFill>
          <a:blip r:embed="rId3">
            <a:alphaModFix/>
          </a:blip>
          <a:stretch>
            <a:fillRect/>
          </a:stretch>
        </p:blipFill>
        <p:spPr>
          <a:xfrm flipH="1">
            <a:off x="5379279" y="1687037"/>
            <a:ext cx="3588150" cy="2392100"/>
          </a:xfrm>
          <a:prstGeom prst="rect">
            <a:avLst/>
          </a:prstGeom>
          <a:noFill/>
          <a:ln>
            <a:noFill/>
          </a:ln>
        </p:spPr>
      </p:pic>
      <p:sp>
        <p:nvSpPr>
          <p:cNvPr id="87" name="Google Shape;87;p16"/>
          <p:cNvSpPr txBox="1"/>
          <p:nvPr/>
        </p:nvSpPr>
        <p:spPr>
          <a:xfrm>
            <a:off x="5379275" y="4055750"/>
            <a:ext cx="3662400" cy="276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800">
                <a:solidFill>
                  <a:schemeClr val="dk1"/>
                </a:solidFill>
                <a:latin typeface="Old Standard TT"/>
                <a:ea typeface="Old Standard TT"/>
                <a:cs typeface="Old Standard TT"/>
                <a:sym typeface="Old Standard TT"/>
              </a:rPr>
              <a:t>https://www.pickpik.com/soybeans-plants-seeds-bag-burlap-grain-131643</a:t>
            </a:r>
            <a:endParaRPr sz="800">
              <a:solidFill>
                <a:schemeClr val="dk1"/>
              </a:solidFill>
              <a:latin typeface="Old Standard TT"/>
              <a:ea typeface="Old Standard TT"/>
              <a:cs typeface="Old Standard TT"/>
              <a:sym typeface="Old Standard TT"/>
            </a:endParaRPr>
          </a:p>
        </p:txBody>
      </p:sp>
      <p:pic>
        <p:nvPicPr>
          <p:cNvPr id="88" name="Google Shape;88;p16"/>
          <p:cNvPicPr preferRelativeResize="0"/>
          <p:nvPr/>
        </p:nvPicPr>
        <p:blipFill>
          <a:blip r:embed="rId4">
            <a:alphaModFix/>
          </a:blip>
          <a:stretch>
            <a:fillRect/>
          </a:stretch>
        </p:blipFill>
        <p:spPr>
          <a:xfrm>
            <a:off x="0" y="4381500"/>
            <a:ext cx="9143999" cy="762000"/>
          </a:xfrm>
          <a:prstGeom prst="rect">
            <a:avLst/>
          </a:prstGeom>
          <a:noFill/>
          <a:ln>
            <a:noFill/>
          </a:ln>
        </p:spPr>
      </p:pic>
      <p:sp>
        <p:nvSpPr>
          <p:cNvPr id="89" name="Google Shape;89;p16"/>
          <p:cNvSpPr txBox="1"/>
          <p:nvPr>
            <p:ph type="title"/>
          </p:nvPr>
        </p:nvSpPr>
        <p:spPr>
          <a:xfrm>
            <a:off x="410525" y="394275"/>
            <a:ext cx="7641000" cy="2804400"/>
          </a:xfrm>
          <a:prstGeom prst="rect">
            <a:avLst/>
          </a:prstGeom>
        </p:spPr>
        <p:txBody>
          <a:bodyPr anchorCtr="0" anchor="ctr" bIns="91425" lIns="91425" spcFirstLastPara="1" rIns="91425" wrap="square" tIns="91425">
            <a:normAutofit/>
          </a:bodyPr>
          <a:lstStyle/>
          <a:p>
            <a:pPr indent="0" lvl="0" marL="0" rtl="0" algn="l">
              <a:lnSpc>
                <a:spcPct val="150000"/>
              </a:lnSpc>
              <a:spcBef>
                <a:spcPts val="0"/>
              </a:spcBef>
              <a:spcAft>
                <a:spcPts val="0"/>
              </a:spcAft>
              <a:buNone/>
            </a:pPr>
            <a:r>
              <a:rPr lang="en" sz="3500"/>
              <a:t>What are Soybeans?</a:t>
            </a:r>
            <a:endParaRPr sz="3500"/>
          </a:p>
          <a:p>
            <a:pPr indent="-387350" lvl="0" marL="457200" rtl="0" algn="l">
              <a:lnSpc>
                <a:spcPct val="150000"/>
              </a:lnSpc>
              <a:spcBef>
                <a:spcPts val="0"/>
              </a:spcBef>
              <a:spcAft>
                <a:spcPts val="0"/>
              </a:spcAft>
              <a:buSzPts val="2500"/>
              <a:buChar char="●"/>
            </a:pPr>
            <a:r>
              <a:rPr lang="en" sz="2500"/>
              <a:t>Legumes</a:t>
            </a:r>
            <a:endParaRPr sz="2500"/>
          </a:p>
          <a:p>
            <a:pPr indent="-387350" lvl="0" marL="457200" rtl="0" algn="l">
              <a:lnSpc>
                <a:spcPct val="115000"/>
              </a:lnSpc>
              <a:spcBef>
                <a:spcPts val="0"/>
              </a:spcBef>
              <a:spcAft>
                <a:spcPts val="0"/>
              </a:spcAft>
              <a:buSzPts val="2500"/>
              <a:buChar char="●"/>
            </a:pPr>
            <a:r>
              <a:rPr lang="en" sz="2500"/>
              <a:t>World's most produced legume, </a:t>
            </a:r>
            <a:endParaRPr sz="2500"/>
          </a:p>
          <a:p>
            <a:pPr indent="0" lvl="0" marL="457200" rtl="0" algn="l">
              <a:lnSpc>
                <a:spcPct val="115000"/>
              </a:lnSpc>
              <a:spcBef>
                <a:spcPts val="0"/>
              </a:spcBef>
              <a:spcAft>
                <a:spcPts val="0"/>
              </a:spcAft>
              <a:buNone/>
            </a:pPr>
            <a:r>
              <a:rPr lang="en" sz="2500"/>
              <a:t>a versatile and valuable crop.</a:t>
            </a:r>
            <a:endParaRPr sz="250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 name="Shape 93"/>
        <p:cNvGrpSpPr/>
        <p:nvPr/>
      </p:nvGrpSpPr>
      <p:grpSpPr>
        <a:xfrm>
          <a:off x="0" y="0"/>
          <a:ext cx="0" cy="0"/>
          <a:chOff x="0" y="0"/>
          <a:chExt cx="0" cy="0"/>
        </a:xfrm>
      </p:grpSpPr>
      <p:sp>
        <p:nvSpPr>
          <p:cNvPr id="94" name="Google Shape;94;p17"/>
          <p:cNvSpPr txBox="1"/>
          <p:nvPr>
            <p:ph type="title"/>
          </p:nvPr>
        </p:nvSpPr>
        <p:spPr>
          <a:xfrm>
            <a:off x="1341238" y="90875"/>
            <a:ext cx="6586500" cy="762000"/>
          </a:xfrm>
          <a:prstGeom prst="rect">
            <a:avLst/>
          </a:prstGeom>
        </p:spPr>
        <p:txBody>
          <a:bodyPr anchorCtr="0" anchor="ctr" bIns="91425" lIns="91425" spcFirstLastPara="1" rIns="91425" wrap="square" tIns="91425">
            <a:normAutofit/>
          </a:bodyPr>
          <a:lstStyle/>
          <a:p>
            <a:pPr indent="0" lvl="0" marL="0" rtl="0" algn="ctr">
              <a:spcBef>
                <a:spcPts val="0"/>
              </a:spcBef>
              <a:spcAft>
                <a:spcPts val="0"/>
              </a:spcAft>
              <a:buSzPts val="990"/>
              <a:buNone/>
            </a:pPr>
            <a:r>
              <a:rPr lang="en" sz="2850"/>
              <a:t>Where do soybeans come from?</a:t>
            </a:r>
            <a:endParaRPr sz="2850"/>
          </a:p>
        </p:txBody>
      </p:sp>
      <p:pic>
        <p:nvPicPr>
          <p:cNvPr id="95" name="Google Shape;95;p17"/>
          <p:cNvPicPr preferRelativeResize="0"/>
          <p:nvPr/>
        </p:nvPicPr>
        <p:blipFill>
          <a:blip r:embed="rId3">
            <a:alphaModFix/>
          </a:blip>
          <a:stretch>
            <a:fillRect/>
          </a:stretch>
        </p:blipFill>
        <p:spPr>
          <a:xfrm>
            <a:off x="1013586" y="707925"/>
            <a:ext cx="7116826" cy="3336000"/>
          </a:xfrm>
          <a:prstGeom prst="rect">
            <a:avLst/>
          </a:prstGeom>
          <a:noFill/>
          <a:ln>
            <a:noFill/>
          </a:ln>
        </p:spPr>
      </p:pic>
      <p:sp>
        <p:nvSpPr>
          <p:cNvPr id="96" name="Google Shape;96;p17"/>
          <p:cNvSpPr txBox="1"/>
          <p:nvPr/>
        </p:nvSpPr>
        <p:spPr>
          <a:xfrm>
            <a:off x="5774125" y="4345375"/>
            <a:ext cx="2916600" cy="384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800">
                <a:solidFill>
                  <a:schemeClr val="dk1"/>
                </a:solidFill>
                <a:latin typeface="Old Standard TT"/>
                <a:ea typeface="Old Standard TT"/>
                <a:cs typeface="Old Standard TT"/>
                <a:sym typeface="Old Standard TT"/>
              </a:rPr>
              <a:t>https://lh3.googleusercontent.com/proxy/o2ANu78uL42QTI9HdBtNAlvlm-NhbCqxiRyQDC3YW7Nq-n05l0fVD0zzLEDGyS7dvb_fZtDKVl3KFaTGt-ZHEoxiz-9MHPhlc9XfgOEeGUVoc0YNjga9XA7VTkbrJat2rMjFn6VRd24_o3QiglwOWIAMIKxts0BZ=w2880-h1558</a:t>
            </a:r>
            <a:endParaRPr sz="800">
              <a:solidFill>
                <a:schemeClr val="dk1"/>
              </a:solidFill>
              <a:latin typeface="Old Standard TT"/>
              <a:ea typeface="Old Standard TT"/>
              <a:cs typeface="Old Standard TT"/>
              <a:sym typeface="Old Standard TT"/>
            </a:endParaRPr>
          </a:p>
        </p:txBody>
      </p:sp>
      <p:pic>
        <p:nvPicPr>
          <p:cNvPr id="97" name="Google Shape;97;p17"/>
          <p:cNvPicPr preferRelativeResize="0"/>
          <p:nvPr/>
        </p:nvPicPr>
        <p:blipFill>
          <a:blip r:embed="rId4">
            <a:alphaModFix/>
          </a:blip>
          <a:stretch>
            <a:fillRect/>
          </a:stretch>
        </p:blipFill>
        <p:spPr>
          <a:xfrm>
            <a:off x="0" y="4381500"/>
            <a:ext cx="9143999" cy="762000"/>
          </a:xfrm>
          <a:prstGeom prst="rect">
            <a:avLst/>
          </a:prstGeom>
          <a:noFill/>
          <a:ln>
            <a:noFill/>
          </a:ln>
        </p:spPr>
      </p:pic>
      <p:sp>
        <p:nvSpPr>
          <p:cNvPr id="98" name="Google Shape;98;p17"/>
          <p:cNvSpPr txBox="1"/>
          <p:nvPr/>
        </p:nvSpPr>
        <p:spPr>
          <a:xfrm>
            <a:off x="3695050" y="3489650"/>
            <a:ext cx="5301600" cy="738900"/>
          </a:xfrm>
          <a:prstGeom prst="rect">
            <a:avLst/>
          </a:prstGeom>
          <a:noFill/>
          <a:ln>
            <a:noFill/>
          </a:ln>
        </p:spPr>
        <p:txBody>
          <a:bodyPr anchorCtr="0" anchor="t" bIns="91425" lIns="91425" spcFirstLastPara="1" rIns="91425" wrap="square" tIns="91425">
            <a:spAutoFit/>
          </a:bodyPr>
          <a:lstStyle/>
          <a:p>
            <a:pPr indent="-342900" lvl="0" marL="457200" rtl="0" algn="l">
              <a:spcBef>
                <a:spcPts val="0"/>
              </a:spcBef>
              <a:spcAft>
                <a:spcPts val="0"/>
              </a:spcAft>
              <a:buClr>
                <a:schemeClr val="dk1"/>
              </a:buClr>
              <a:buSzPts val="1800"/>
              <a:buChar char="●"/>
            </a:pPr>
            <a:r>
              <a:rPr lang="en" sz="1800">
                <a:solidFill>
                  <a:schemeClr val="dk1"/>
                </a:solidFill>
              </a:rPr>
              <a:t>Native to East Asia, </a:t>
            </a:r>
            <a:endParaRPr sz="1800">
              <a:solidFill>
                <a:schemeClr val="dk1"/>
              </a:solidFill>
            </a:endParaRPr>
          </a:p>
          <a:p>
            <a:pPr indent="-342900" lvl="0" marL="457200" rtl="0" algn="l">
              <a:spcBef>
                <a:spcPts val="0"/>
              </a:spcBef>
              <a:spcAft>
                <a:spcPts val="0"/>
              </a:spcAft>
              <a:buClr>
                <a:schemeClr val="dk1"/>
              </a:buClr>
              <a:buSzPts val="1800"/>
              <a:buChar char="●"/>
            </a:pPr>
            <a:r>
              <a:rPr lang="en" sz="1800">
                <a:solidFill>
                  <a:schemeClr val="dk1"/>
                </a:solidFill>
              </a:rPr>
              <a:t>Cultivated for over 5,000 years</a:t>
            </a:r>
            <a:endParaRPr sz="1800">
              <a:solidFill>
                <a:schemeClr val="dk1"/>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2" name="Shape 102"/>
        <p:cNvGrpSpPr/>
        <p:nvPr/>
      </p:nvGrpSpPr>
      <p:grpSpPr>
        <a:xfrm>
          <a:off x="0" y="0"/>
          <a:ext cx="0" cy="0"/>
          <a:chOff x="0" y="0"/>
          <a:chExt cx="0" cy="0"/>
        </a:xfrm>
      </p:grpSpPr>
      <p:sp>
        <p:nvSpPr>
          <p:cNvPr id="103" name="Google Shape;103;p18"/>
          <p:cNvSpPr txBox="1"/>
          <p:nvPr>
            <p:ph type="title"/>
          </p:nvPr>
        </p:nvSpPr>
        <p:spPr>
          <a:xfrm>
            <a:off x="291475" y="367475"/>
            <a:ext cx="4370400" cy="3126600"/>
          </a:xfrm>
          <a:prstGeom prst="rect">
            <a:avLst/>
          </a:prstGeom>
        </p:spPr>
        <p:txBody>
          <a:bodyPr anchorCtr="0" anchor="ctr" bIns="91425" lIns="91425" spcFirstLastPara="1" rIns="91425" wrap="square" tIns="91425">
            <a:normAutofit fontScale="90000"/>
          </a:bodyPr>
          <a:lstStyle/>
          <a:p>
            <a:pPr indent="0" lvl="0" marL="0" rtl="0" algn="l">
              <a:lnSpc>
                <a:spcPct val="150000"/>
              </a:lnSpc>
              <a:spcBef>
                <a:spcPts val="0"/>
              </a:spcBef>
              <a:spcAft>
                <a:spcPts val="0"/>
              </a:spcAft>
              <a:buNone/>
            </a:pPr>
            <a:r>
              <a:rPr lang="en" sz="3500"/>
              <a:t>The Soybean Plant</a:t>
            </a:r>
            <a:endParaRPr sz="3500"/>
          </a:p>
          <a:p>
            <a:pPr indent="-371475" lvl="0" marL="457200" rtl="0" algn="l">
              <a:lnSpc>
                <a:spcPct val="150000"/>
              </a:lnSpc>
              <a:spcBef>
                <a:spcPts val="0"/>
              </a:spcBef>
              <a:spcAft>
                <a:spcPts val="0"/>
              </a:spcAft>
              <a:buSzPct val="100000"/>
              <a:buChar char="●"/>
            </a:pPr>
            <a:r>
              <a:rPr lang="en" sz="2500"/>
              <a:t>Most grow to about 1 meter</a:t>
            </a:r>
            <a:endParaRPr sz="2500"/>
          </a:p>
          <a:p>
            <a:pPr indent="-371475" lvl="0" marL="457200" rtl="0" algn="l">
              <a:spcBef>
                <a:spcPts val="0"/>
              </a:spcBef>
              <a:spcAft>
                <a:spcPts val="0"/>
              </a:spcAft>
              <a:buSzPct val="100000"/>
              <a:buChar char="●"/>
            </a:pPr>
            <a:r>
              <a:rPr lang="en" sz="2500"/>
              <a:t>Take from 80-100 days from germination to harvest</a:t>
            </a:r>
            <a:endParaRPr sz="2500"/>
          </a:p>
        </p:txBody>
      </p:sp>
      <p:sp>
        <p:nvSpPr>
          <p:cNvPr id="104" name="Google Shape;104;p18"/>
          <p:cNvSpPr txBox="1"/>
          <p:nvPr/>
        </p:nvSpPr>
        <p:spPr>
          <a:xfrm>
            <a:off x="4533900" y="3739675"/>
            <a:ext cx="4370400" cy="491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800">
                <a:solidFill>
                  <a:schemeClr val="dk1"/>
                </a:solidFill>
              </a:rPr>
              <a:t>https://lh6.googleusercontent.com/proxy/bP_xtyixjzvMIqo2ox32bRIDtjDVsFDua0F9weajxKqm_q7j5OX18JL_m9SqFmEOA2uSNHAdy9CVKHwGbxB-__AjVOI6rInNWieV60hBWFw1_JyPFKk9rlOvE585NahHUIcFm8AysejFPTsuB_xNVYhvAA=w2880-h1558</a:t>
            </a:r>
            <a:endParaRPr sz="1500">
              <a:solidFill>
                <a:schemeClr val="dk1"/>
              </a:solidFill>
              <a:latin typeface="Old Standard TT"/>
              <a:ea typeface="Old Standard TT"/>
              <a:cs typeface="Old Standard TT"/>
              <a:sym typeface="Old Standard TT"/>
            </a:endParaRPr>
          </a:p>
        </p:txBody>
      </p:sp>
      <p:pic>
        <p:nvPicPr>
          <p:cNvPr id="105" name="Google Shape;105;p18"/>
          <p:cNvPicPr preferRelativeResize="0"/>
          <p:nvPr/>
        </p:nvPicPr>
        <p:blipFill>
          <a:blip r:embed="rId3">
            <a:alphaModFix/>
          </a:blip>
          <a:stretch>
            <a:fillRect/>
          </a:stretch>
        </p:blipFill>
        <p:spPr>
          <a:xfrm>
            <a:off x="4761825" y="653651"/>
            <a:ext cx="3914552" cy="2935899"/>
          </a:xfrm>
          <a:prstGeom prst="rect">
            <a:avLst/>
          </a:prstGeom>
          <a:noFill/>
          <a:ln>
            <a:noFill/>
          </a:ln>
        </p:spPr>
      </p:pic>
      <p:pic>
        <p:nvPicPr>
          <p:cNvPr id="106" name="Google Shape;106;p18"/>
          <p:cNvPicPr preferRelativeResize="0"/>
          <p:nvPr/>
        </p:nvPicPr>
        <p:blipFill>
          <a:blip r:embed="rId4">
            <a:alphaModFix/>
          </a:blip>
          <a:stretch>
            <a:fillRect/>
          </a:stretch>
        </p:blipFill>
        <p:spPr>
          <a:xfrm>
            <a:off x="0" y="4381500"/>
            <a:ext cx="9143999" cy="76200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0" name="Shape 110"/>
        <p:cNvGrpSpPr/>
        <p:nvPr/>
      </p:nvGrpSpPr>
      <p:grpSpPr>
        <a:xfrm>
          <a:off x="0" y="0"/>
          <a:ext cx="0" cy="0"/>
          <a:chOff x="0" y="0"/>
          <a:chExt cx="0" cy="0"/>
        </a:xfrm>
      </p:grpSpPr>
      <p:sp>
        <p:nvSpPr>
          <p:cNvPr id="111" name="Google Shape;111;p19"/>
          <p:cNvSpPr txBox="1"/>
          <p:nvPr>
            <p:ph type="title"/>
          </p:nvPr>
        </p:nvSpPr>
        <p:spPr>
          <a:xfrm>
            <a:off x="311700" y="2992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3500"/>
              <a:t>A Global Star</a:t>
            </a:r>
            <a:endParaRPr sz="3500"/>
          </a:p>
        </p:txBody>
      </p:sp>
      <p:sp>
        <p:nvSpPr>
          <p:cNvPr id="112" name="Google Shape;112;p19"/>
          <p:cNvSpPr txBox="1"/>
          <p:nvPr>
            <p:ph idx="1" type="body"/>
          </p:nvPr>
        </p:nvSpPr>
        <p:spPr>
          <a:xfrm>
            <a:off x="311700" y="928113"/>
            <a:ext cx="3090900" cy="3397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2000">
                <a:solidFill>
                  <a:schemeClr val="dk1"/>
                </a:solidFill>
              </a:rPr>
              <a:t>Soybeans are grown all over the world, especially in places like the United States, Brazil, and Argentina.</a:t>
            </a:r>
            <a:endParaRPr sz="2000">
              <a:solidFill>
                <a:schemeClr val="dk1"/>
              </a:solidFill>
            </a:endParaRPr>
          </a:p>
          <a:p>
            <a:pPr indent="0" lvl="0" marL="0" rtl="0" algn="l">
              <a:spcBef>
                <a:spcPts val="1200"/>
              </a:spcBef>
              <a:spcAft>
                <a:spcPts val="1200"/>
              </a:spcAft>
              <a:buNone/>
            </a:pPr>
            <a:r>
              <a:rPr lang="en" sz="2000">
                <a:solidFill>
                  <a:schemeClr val="dk1"/>
                </a:solidFill>
              </a:rPr>
              <a:t>They are a very versatile crop, meaning they can be used for many things.</a:t>
            </a:r>
            <a:endParaRPr sz="2000">
              <a:solidFill>
                <a:schemeClr val="dk1"/>
              </a:solidFill>
            </a:endParaRPr>
          </a:p>
        </p:txBody>
      </p:sp>
      <p:sp>
        <p:nvSpPr>
          <p:cNvPr id="113" name="Google Shape;113;p19"/>
          <p:cNvSpPr txBox="1"/>
          <p:nvPr/>
        </p:nvSpPr>
        <p:spPr>
          <a:xfrm>
            <a:off x="4179700" y="3552800"/>
            <a:ext cx="4742100" cy="315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800">
                <a:solidFill>
                  <a:schemeClr val="dk1"/>
                </a:solidFill>
              </a:rPr>
              <a:t>https://lh3.googleusercontent.com/proxy/7YT2ifUV5cBLYzB662wPuFHs8flIW5tnklt8AIFivP-R821rD7EDnfNFDST6HdKWn7gpFt4pLWf-BijS1EQfsDRZIRCruA-wairaYBHFBgFt60UcwU54=w2880-h1558</a:t>
            </a:r>
            <a:endParaRPr sz="800">
              <a:solidFill>
                <a:schemeClr val="dk1"/>
              </a:solidFill>
              <a:latin typeface="Old Standard TT"/>
              <a:ea typeface="Old Standard TT"/>
              <a:cs typeface="Old Standard TT"/>
              <a:sym typeface="Old Standard TT"/>
            </a:endParaRPr>
          </a:p>
        </p:txBody>
      </p:sp>
      <p:pic>
        <p:nvPicPr>
          <p:cNvPr id="114" name="Google Shape;114;p19"/>
          <p:cNvPicPr preferRelativeResize="0"/>
          <p:nvPr/>
        </p:nvPicPr>
        <p:blipFill>
          <a:blip r:embed="rId3">
            <a:alphaModFix/>
          </a:blip>
          <a:stretch>
            <a:fillRect/>
          </a:stretch>
        </p:blipFill>
        <p:spPr>
          <a:xfrm>
            <a:off x="4179710" y="299225"/>
            <a:ext cx="4742126" cy="3162951"/>
          </a:xfrm>
          <a:prstGeom prst="rect">
            <a:avLst/>
          </a:prstGeom>
          <a:noFill/>
          <a:ln>
            <a:noFill/>
          </a:ln>
        </p:spPr>
      </p:pic>
      <p:pic>
        <p:nvPicPr>
          <p:cNvPr id="115" name="Google Shape;115;p19"/>
          <p:cNvPicPr preferRelativeResize="0"/>
          <p:nvPr/>
        </p:nvPicPr>
        <p:blipFill>
          <a:blip r:embed="rId4">
            <a:alphaModFix/>
          </a:blip>
          <a:stretch>
            <a:fillRect/>
          </a:stretch>
        </p:blipFill>
        <p:spPr>
          <a:xfrm>
            <a:off x="0" y="4381500"/>
            <a:ext cx="9143999" cy="76200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9" name="Shape 119"/>
        <p:cNvGrpSpPr/>
        <p:nvPr/>
      </p:nvGrpSpPr>
      <p:grpSpPr>
        <a:xfrm>
          <a:off x="0" y="0"/>
          <a:ext cx="0" cy="0"/>
          <a:chOff x="0" y="0"/>
          <a:chExt cx="0" cy="0"/>
        </a:xfrm>
      </p:grpSpPr>
      <p:sp>
        <p:nvSpPr>
          <p:cNvPr id="120" name="Google Shape;120;p20"/>
          <p:cNvSpPr txBox="1"/>
          <p:nvPr>
            <p:ph type="title"/>
          </p:nvPr>
        </p:nvSpPr>
        <p:spPr>
          <a:xfrm>
            <a:off x="412950" y="361225"/>
            <a:ext cx="4754700" cy="5547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sz="3500"/>
              <a:t>From Bean to Table</a:t>
            </a:r>
            <a:endParaRPr sz="3500"/>
          </a:p>
        </p:txBody>
      </p:sp>
      <p:pic>
        <p:nvPicPr>
          <p:cNvPr id="121" name="Google Shape;121;p20"/>
          <p:cNvPicPr preferRelativeResize="0"/>
          <p:nvPr/>
        </p:nvPicPr>
        <p:blipFill rotWithShape="1">
          <a:blip r:embed="rId3">
            <a:alphaModFix/>
          </a:blip>
          <a:srcRect b="0" l="0" r="0" t="9239"/>
          <a:stretch/>
        </p:blipFill>
        <p:spPr>
          <a:xfrm>
            <a:off x="6028675" y="1367063"/>
            <a:ext cx="2694525" cy="2155625"/>
          </a:xfrm>
          <a:prstGeom prst="rect">
            <a:avLst/>
          </a:prstGeom>
          <a:noFill/>
          <a:ln>
            <a:noFill/>
          </a:ln>
        </p:spPr>
      </p:pic>
      <p:sp>
        <p:nvSpPr>
          <p:cNvPr id="122" name="Google Shape;122;p20"/>
          <p:cNvSpPr txBox="1"/>
          <p:nvPr/>
        </p:nvSpPr>
        <p:spPr>
          <a:xfrm>
            <a:off x="541025" y="915925"/>
            <a:ext cx="7656000" cy="3057900"/>
          </a:xfrm>
          <a:prstGeom prst="rect">
            <a:avLst/>
          </a:prstGeom>
          <a:noFill/>
          <a:ln>
            <a:noFill/>
          </a:ln>
        </p:spPr>
        <p:txBody>
          <a:bodyPr anchorCtr="0" anchor="t" bIns="91425" lIns="91425" spcFirstLastPara="1" rIns="91425" wrap="square" tIns="91425">
            <a:noAutofit/>
          </a:bodyPr>
          <a:lstStyle/>
          <a:p>
            <a:pPr indent="-387350" lvl="0" marL="457200" rtl="0" algn="l">
              <a:lnSpc>
                <a:spcPct val="115000"/>
              </a:lnSpc>
              <a:spcBef>
                <a:spcPts val="0"/>
              </a:spcBef>
              <a:spcAft>
                <a:spcPts val="0"/>
              </a:spcAft>
              <a:buClr>
                <a:schemeClr val="dk1"/>
              </a:buClr>
              <a:buSzPts val="2500"/>
              <a:buChar char="●"/>
            </a:pPr>
            <a:r>
              <a:rPr lang="en" sz="2500">
                <a:solidFill>
                  <a:schemeClr val="dk1"/>
                </a:solidFill>
              </a:rPr>
              <a:t>Soybeans can be turned into many delicious foods:</a:t>
            </a:r>
            <a:endParaRPr sz="2500">
              <a:solidFill>
                <a:schemeClr val="dk1"/>
              </a:solidFill>
            </a:endParaRPr>
          </a:p>
          <a:p>
            <a:pPr indent="-374650" lvl="1" marL="914400" rtl="0" algn="l">
              <a:lnSpc>
                <a:spcPct val="115000"/>
              </a:lnSpc>
              <a:spcBef>
                <a:spcPts val="0"/>
              </a:spcBef>
              <a:spcAft>
                <a:spcPts val="0"/>
              </a:spcAft>
              <a:buClr>
                <a:schemeClr val="dk1"/>
              </a:buClr>
              <a:buSzPts val="2300"/>
              <a:buChar char="○"/>
            </a:pPr>
            <a:r>
              <a:rPr lang="en" sz="2300">
                <a:solidFill>
                  <a:schemeClr val="dk1"/>
                </a:solidFill>
              </a:rPr>
              <a:t>Tofu</a:t>
            </a:r>
            <a:endParaRPr sz="2300">
              <a:solidFill>
                <a:schemeClr val="dk1"/>
              </a:solidFill>
            </a:endParaRPr>
          </a:p>
          <a:p>
            <a:pPr indent="-374650" lvl="1" marL="914400" rtl="0" algn="l">
              <a:lnSpc>
                <a:spcPct val="115000"/>
              </a:lnSpc>
              <a:spcBef>
                <a:spcPts val="0"/>
              </a:spcBef>
              <a:spcAft>
                <a:spcPts val="0"/>
              </a:spcAft>
              <a:buClr>
                <a:schemeClr val="dk1"/>
              </a:buClr>
              <a:buSzPts val="2300"/>
              <a:buChar char="○"/>
            </a:pPr>
            <a:r>
              <a:rPr lang="en" sz="2300">
                <a:solidFill>
                  <a:schemeClr val="dk1"/>
                </a:solidFill>
              </a:rPr>
              <a:t>Edamame</a:t>
            </a:r>
            <a:endParaRPr sz="2300">
              <a:solidFill>
                <a:schemeClr val="dk1"/>
              </a:solidFill>
            </a:endParaRPr>
          </a:p>
          <a:p>
            <a:pPr indent="-374650" lvl="1" marL="914400" rtl="0" algn="l">
              <a:lnSpc>
                <a:spcPct val="115000"/>
              </a:lnSpc>
              <a:spcBef>
                <a:spcPts val="0"/>
              </a:spcBef>
              <a:spcAft>
                <a:spcPts val="0"/>
              </a:spcAft>
              <a:buClr>
                <a:schemeClr val="dk1"/>
              </a:buClr>
              <a:buSzPts val="2300"/>
              <a:buChar char="○"/>
            </a:pPr>
            <a:r>
              <a:rPr lang="en" sz="2300">
                <a:solidFill>
                  <a:schemeClr val="dk1"/>
                </a:solidFill>
              </a:rPr>
              <a:t>Soy milk</a:t>
            </a:r>
            <a:endParaRPr sz="2300">
              <a:solidFill>
                <a:schemeClr val="dk1"/>
              </a:solidFill>
            </a:endParaRPr>
          </a:p>
          <a:p>
            <a:pPr indent="-374650" lvl="1" marL="914400" rtl="0" algn="l">
              <a:lnSpc>
                <a:spcPct val="115000"/>
              </a:lnSpc>
              <a:spcBef>
                <a:spcPts val="0"/>
              </a:spcBef>
              <a:spcAft>
                <a:spcPts val="0"/>
              </a:spcAft>
              <a:buClr>
                <a:schemeClr val="dk1"/>
              </a:buClr>
              <a:buSzPts val="2300"/>
              <a:buChar char="○"/>
            </a:pPr>
            <a:r>
              <a:rPr lang="en" sz="2300">
                <a:solidFill>
                  <a:schemeClr val="dk1"/>
                </a:solidFill>
              </a:rPr>
              <a:t>Cooking oil</a:t>
            </a:r>
            <a:endParaRPr sz="2300">
              <a:solidFill>
                <a:schemeClr val="dk1"/>
              </a:solidFill>
              <a:latin typeface="Old Standard TT"/>
              <a:ea typeface="Old Standard TT"/>
              <a:cs typeface="Old Standard TT"/>
              <a:sym typeface="Old Standard TT"/>
            </a:endParaRPr>
          </a:p>
          <a:p>
            <a:pPr indent="-387350" lvl="0" marL="457200" rtl="0" algn="l">
              <a:lnSpc>
                <a:spcPct val="115000"/>
              </a:lnSpc>
              <a:spcBef>
                <a:spcPts val="0"/>
              </a:spcBef>
              <a:spcAft>
                <a:spcPts val="0"/>
              </a:spcAft>
              <a:buClr>
                <a:schemeClr val="dk1"/>
              </a:buClr>
              <a:buSzPts val="2500"/>
              <a:buChar char="●"/>
            </a:pPr>
            <a:r>
              <a:rPr lang="en" sz="2500">
                <a:solidFill>
                  <a:schemeClr val="dk1"/>
                </a:solidFill>
              </a:rPr>
              <a:t>T</a:t>
            </a:r>
            <a:r>
              <a:rPr lang="en" sz="2500">
                <a:solidFill>
                  <a:schemeClr val="dk1"/>
                </a:solidFill>
              </a:rPr>
              <a:t>hey can also be used to make things like veggie burgers </a:t>
            </a:r>
            <a:r>
              <a:rPr lang="en" sz="2500">
                <a:solidFill>
                  <a:schemeClr val="dk1"/>
                </a:solidFill>
              </a:rPr>
              <a:t>and other plant-based proteins.</a:t>
            </a:r>
            <a:endParaRPr sz="2500">
              <a:solidFill>
                <a:schemeClr val="dk1"/>
              </a:solidFill>
            </a:endParaRPr>
          </a:p>
        </p:txBody>
      </p:sp>
      <p:sp>
        <p:nvSpPr>
          <p:cNvPr id="123" name="Google Shape;123;p20"/>
          <p:cNvSpPr txBox="1"/>
          <p:nvPr/>
        </p:nvSpPr>
        <p:spPr>
          <a:xfrm>
            <a:off x="412950" y="4648275"/>
            <a:ext cx="3207600" cy="168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solidFill>
                  <a:schemeClr val="dk1"/>
                </a:solidFill>
                <a:latin typeface="Old Standard TT"/>
                <a:ea typeface="Old Standard TT"/>
                <a:cs typeface="Old Standard TT"/>
                <a:sym typeface="Old Standard TT"/>
              </a:rPr>
              <a:t>https://images.assetsdelivery.com/compings_v2/seamartini/seamartini2012/seamartini201200165.jpg</a:t>
            </a:r>
            <a:endParaRPr sz="1000">
              <a:solidFill>
                <a:schemeClr val="dk1"/>
              </a:solidFill>
              <a:latin typeface="Old Standard TT"/>
              <a:ea typeface="Old Standard TT"/>
              <a:cs typeface="Old Standard TT"/>
              <a:sym typeface="Old Standard TT"/>
            </a:endParaRPr>
          </a:p>
        </p:txBody>
      </p:sp>
      <p:pic>
        <p:nvPicPr>
          <p:cNvPr id="124" name="Google Shape;124;p20"/>
          <p:cNvPicPr preferRelativeResize="0"/>
          <p:nvPr/>
        </p:nvPicPr>
        <p:blipFill>
          <a:blip r:embed="rId4">
            <a:alphaModFix/>
          </a:blip>
          <a:stretch>
            <a:fillRect/>
          </a:stretch>
        </p:blipFill>
        <p:spPr>
          <a:xfrm>
            <a:off x="0" y="4381500"/>
            <a:ext cx="9143999" cy="76200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8" name="Shape 128"/>
        <p:cNvGrpSpPr/>
        <p:nvPr/>
      </p:nvGrpSpPr>
      <p:grpSpPr>
        <a:xfrm>
          <a:off x="0" y="0"/>
          <a:ext cx="0" cy="0"/>
          <a:chOff x="0" y="0"/>
          <a:chExt cx="0" cy="0"/>
        </a:xfrm>
      </p:grpSpPr>
      <p:sp>
        <p:nvSpPr>
          <p:cNvPr id="129" name="Google Shape;129;p21"/>
          <p:cNvSpPr txBox="1"/>
          <p:nvPr>
            <p:ph type="title"/>
          </p:nvPr>
        </p:nvSpPr>
        <p:spPr>
          <a:xfrm>
            <a:off x="490250" y="617950"/>
            <a:ext cx="6367800" cy="2680800"/>
          </a:xfrm>
          <a:prstGeom prst="rect">
            <a:avLst/>
          </a:prstGeom>
        </p:spPr>
        <p:txBody>
          <a:bodyPr anchorCtr="0" anchor="ctr" bIns="91425" lIns="91425" spcFirstLastPara="1" rIns="91425" wrap="square" tIns="91425">
            <a:normAutofit/>
          </a:bodyPr>
          <a:lstStyle/>
          <a:p>
            <a:pPr indent="0" lvl="0" marL="0" rtl="0" algn="l">
              <a:spcBef>
                <a:spcPts val="0"/>
              </a:spcBef>
              <a:spcAft>
                <a:spcPts val="0"/>
              </a:spcAft>
              <a:buNone/>
            </a:pPr>
            <a:r>
              <a:rPr lang="en"/>
              <a:t>What kinds of things influence how well a plant grows?</a:t>
            </a:r>
            <a:endParaRPr/>
          </a:p>
        </p:txBody>
      </p:sp>
      <p:pic>
        <p:nvPicPr>
          <p:cNvPr id="130" name="Google Shape;130;p21"/>
          <p:cNvPicPr preferRelativeResize="0"/>
          <p:nvPr/>
        </p:nvPicPr>
        <p:blipFill>
          <a:blip r:embed="rId3">
            <a:alphaModFix/>
          </a:blip>
          <a:stretch>
            <a:fillRect/>
          </a:stretch>
        </p:blipFill>
        <p:spPr>
          <a:xfrm>
            <a:off x="0" y="4381500"/>
            <a:ext cx="9143999" cy="7620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