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Nunito"/>
      <p:regular r:id="rId13"/>
      <p:bold r:id="rId14"/>
      <p:italic r:id="rId15"/>
      <p:boldItalic r:id="rId16"/>
    </p:embeddedFont>
    <p:embeddedFont>
      <p:font typeface="Old Standard TT"/>
      <p:regular r:id="rId17"/>
      <p:bold r:id="rId18"/>
      <p: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italic.fntdata"/><Relationship Id="rId14" Type="http://schemas.openxmlformats.org/officeDocument/2006/relationships/font" Target="fonts/Nunito-bold.fntdata"/><Relationship Id="rId17" Type="http://schemas.openxmlformats.org/officeDocument/2006/relationships/font" Target="fonts/OldStandardTT-regular.fntdata"/><Relationship Id="rId16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ldStandardTT-italic.fntdata"/><Relationship Id="rId6" Type="http://schemas.openxmlformats.org/officeDocument/2006/relationships/slide" Target="slides/slide1.xml"/><Relationship Id="rId18" Type="http://schemas.openxmlformats.org/officeDocument/2006/relationships/font" Target="fonts/OldStandardT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342900" y="1065212"/>
            <a:ext cx="3886200" cy="7350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1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228600" y="136525"/>
            <a:ext cx="1504157" cy="581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>
            <a:off x="1787525" y="136525"/>
            <a:ext cx="2555875" cy="29265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71" name="Google Shape;71;p12"/>
          <p:cNvSpPr txBox="1"/>
          <p:nvPr>
            <p:ph idx="2" type="body"/>
          </p:nvPr>
        </p:nvSpPr>
        <p:spPr>
          <a:xfrm>
            <a:off x="228600" y="717550"/>
            <a:ext cx="1504157" cy="2345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4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4pPr>
            <a:lvl5pPr indent="-228600" lvl="4" marL="22860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5pPr>
            <a:lvl6pPr indent="-228600" lvl="5" marL="27432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6pPr>
            <a:lvl7pPr indent="-228600" lvl="6" marL="32004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7pPr>
            <a:lvl8pPr indent="-228600" lvl="7" marL="36576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8pPr>
            <a:lvl9pPr indent="-228600" lvl="8" marL="41148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9pPr>
          </a:lstStyle>
          <a:p/>
        </p:txBody>
      </p:sp>
      <p:sp>
        <p:nvSpPr>
          <p:cNvPr id="72" name="Google Shape;72;p12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 txBox="1"/>
          <p:nvPr>
            <p:ph type="title"/>
          </p:nvPr>
        </p:nvSpPr>
        <p:spPr>
          <a:xfrm>
            <a:off x="896144" y="2400300"/>
            <a:ext cx="2743200" cy="28336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3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13"/>
          <p:cNvSpPr txBox="1"/>
          <p:nvPr>
            <p:ph idx="1" type="body"/>
          </p:nvPr>
        </p:nvSpPr>
        <p:spPr>
          <a:xfrm>
            <a:off x="896144" y="2683669"/>
            <a:ext cx="2743200" cy="4024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4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4pPr>
            <a:lvl5pPr indent="-228600" lvl="4" marL="22860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5pPr>
            <a:lvl6pPr indent="-228600" lvl="5" marL="27432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6pPr>
            <a:lvl7pPr indent="-228600" lvl="6" marL="32004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7pPr>
            <a:lvl8pPr indent="-228600" lvl="7" marL="36576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8pPr>
            <a:lvl9pPr indent="-228600" lvl="8" marL="41148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  <a:defRPr sz="450"/>
            </a:lvl9pPr>
          </a:lstStyle>
          <a:p/>
        </p:txBody>
      </p:sp>
      <p:sp>
        <p:nvSpPr>
          <p:cNvPr id="79" name="Google Shape;79;p13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" type="body"/>
          </p:nvPr>
        </p:nvSpPr>
        <p:spPr>
          <a:xfrm rot="5400000">
            <a:off x="1154509" y="-125809"/>
            <a:ext cx="2262982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4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 rot="5400000">
            <a:off x="2366168" y="1085851"/>
            <a:ext cx="2925763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5"/>
          <p:cNvSpPr txBox="1"/>
          <p:nvPr>
            <p:ph idx="1" type="body"/>
          </p:nvPr>
        </p:nvSpPr>
        <p:spPr>
          <a:xfrm rot="5400000">
            <a:off x="270668" y="95250"/>
            <a:ext cx="2925763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1pPr>
            <a:lvl2pPr indent="-304800" lvl="1" marL="914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/>
            </a:lvl2pPr>
            <a:lvl3pPr indent="-304800" lvl="2" marL="1371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/>
            </a:lvl3pPr>
            <a:lvl4pPr indent="-304800" lvl="3" marL="1828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/>
            </a:lvl4pPr>
            <a:lvl5pPr indent="-3048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/>
            </a:lvl5pPr>
            <a:lvl6pPr indent="-3048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/>
            </a:lvl6pPr>
            <a:lvl7pPr indent="-3048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/>
            </a:lvl7pPr>
            <a:lvl8pPr indent="-3048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/>
            </a:lvl8pPr>
            <a:lvl9pPr indent="-3048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/>
            </a:lvl9pPr>
          </a:lstStyle>
          <a:p/>
        </p:txBody>
      </p:sp>
      <p:sp>
        <p:nvSpPr>
          <p:cNvPr id="20" name="Google Shape;20;p3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1pPr>
            <a:lvl2pPr indent="-304800" lvl="1" marL="914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/>
            </a:lvl2pPr>
            <a:lvl3pPr indent="-304800" lvl="2" marL="1371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/>
            </a:lvl3pPr>
            <a:lvl4pPr indent="-304800" lvl="3" marL="1828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/>
            </a:lvl4pPr>
            <a:lvl5pPr indent="-3048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/>
            </a:lvl5pPr>
            <a:lvl6pPr indent="-3048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/>
            </a:lvl6pPr>
            <a:lvl7pPr indent="-3048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/>
            </a:lvl7pPr>
            <a:lvl8pPr indent="-3048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/>
            </a:lvl8pPr>
            <a:lvl9pPr indent="-3048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indent="-317500" lvl="1" marL="914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alibri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8" name="Google Shape;28;p5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Calibri"/>
              <a:buNone/>
              <a:defRPr sz="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Calibri"/>
              <a:buNone/>
              <a:defRPr sz="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Calibri"/>
              <a:buNone/>
              <a:defRPr sz="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Calibri"/>
              <a:buNone/>
              <a:defRPr sz="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Calibri"/>
              <a:buNone/>
              <a:defRPr sz="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Calibri"/>
              <a:buNone/>
              <a:defRPr sz="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Calibri"/>
              <a:buNone/>
              <a:defRPr sz="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Calibri"/>
              <a:buNone/>
              <a:defRPr sz="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Calibri"/>
              <a:buNone/>
              <a:defRPr sz="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" type="body"/>
          </p:nvPr>
        </p:nvSpPr>
        <p:spPr>
          <a:xfrm>
            <a:off x="228600" y="800100"/>
            <a:ext cx="4114800" cy="2262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361157" y="2203450"/>
            <a:ext cx="3886200" cy="6810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61157" y="1453357"/>
            <a:ext cx="3886200" cy="7500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18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6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4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4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4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4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4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4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" type="body"/>
          </p:nvPr>
        </p:nvSpPr>
        <p:spPr>
          <a:xfrm>
            <a:off x="228600" y="800100"/>
            <a:ext cx="2019300" cy="2262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46" name="Google Shape;46;p8"/>
          <p:cNvSpPr txBox="1"/>
          <p:nvPr>
            <p:ph idx="2" type="body"/>
          </p:nvPr>
        </p:nvSpPr>
        <p:spPr>
          <a:xfrm>
            <a:off x="2324100" y="800100"/>
            <a:ext cx="2019300" cy="2262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" type="body"/>
          </p:nvPr>
        </p:nvSpPr>
        <p:spPr>
          <a:xfrm>
            <a:off x="228600" y="767556"/>
            <a:ext cx="2020094" cy="3198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228600" y="1087438"/>
            <a:ext cx="2020094" cy="1975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4800" lvl="0" marL="457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54" name="Google Shape;54;p9"/>
          <p:cNvSpPr txBox="1"/>
          <p:nvPr>
            <p:ph idx="3" type="body"/>
          </p:nvPr>
        </p:nvSpPr>
        <p:spPr>
          <a:xfrm>
            <a:off x="2322513" y="767556"/>
            <a:ext cx="2020888" cy="3198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55" name="Google Shape;55;p9"/>
          <p:cNvSpPr txBox="1"/>
          <p:nvPr>
            <p:ph idx="4" type="body"/>
          </p:nvPr>
        </p:nvSpPr>
        <p:spPr>
          <a:xfrm>
            <a:off x="2322513" y="1087438"/>
            <a:ext cx="2020888" cy="1975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4800" lvl="0" marL="457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56" name="Google Shape;56;p9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0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0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28600" y="800100"/>
            <a:ext cx="4114800" cy="2262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600"/>
              <a:buFont typeface="Calibri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jpg"/><Relationship Id="rId4" Type="http://schemas.openxmlformats.org/officeDocument/2006/relationships/image" Target="../media/image25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9.jpg"/><Relationship Id="rId10" Type="http://schemas.openxmlformats.org/officeDocument/2006/relationships/image" Target="../media/image10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jpg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image" Target="../media/image9.jpg"/><Relationship Id="rId10" Type="http://schemas.openxmlformats.org/officeDocument/2006/relationships/image" Target="../media/image10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2.jpg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image" Target="../media/image9.jpg"/><Relationship Id="rId10" Type="http://schemas.openxmlformats.org/officeDocument/2006/relationships/image" Target="../media/image10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jpg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image" Target="../media/image9.jpg"/><Relationship Id="rId10" Type="http://schemas.openxmlformats.org/officeDocument/2006/relationships/image" Target="../media/image10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4.jpg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2.png"/><Relationship Id="rId10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10.jpg"/><Relationship Id="rId5" Type="http://schemas.openxmlformats.org/officeDocument/2006/relationships/image" Target="../media/image4.png"/><Relationship Id="rId6" Type="http://schemas.openxmlformats.org/officeDocument/2006/relationships/image" Target="../media/image8.png"/><Relationship Id="rId7" Type="http://schemas.openxmlformats.org/officeDocument/2006/relationships/image" Target="../media/image11.png"/><Relationship Id="rId8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</a:pPr>
            <a:r>
              <a:t/>
            </a:r>
            <a:endParaRPr/>
          </a:p>
        </p:txBody>
      </p:sp>
      <p:sp>
        <p:nvSpPr>
          <p:cNvPr id="99" name="Google Shape;99;p16"/>
          <p:cNvSpPr txBox="1"/>
          <p:nvPr/>
        </p:nvSpPr>
        <p:spPr>
          <a:xfrm>
            <a:off x="5941625" y="3103825"/>
            <a:ext cx="2601300" cy="3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ld Standard TT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ttps://lh3.googleusercontent.com/proxy/X1R_ffMwt5Vty6DMELkqqWp5LyatiRw4Kx729SgubrqjAUPll8XKh3xnGmc6rbOgaifAtjcEEutLlrlZGNF4VkZJg5cbfRMr8JF1ldSqQZalB4Lwed3eVt1N7J5U901OIpkSDXRLy8D9W7n8ZdvOCcpNf48n9Awuw6edwFTazrX-RIfKPl7D5z1q4gvOIk0BwVRZVP-qFdvvs5OK2cygKQuFYCNf-wBD2fAvJGy_lMHsavgdHBFJ6gPgu07iwSEmtIT5Fjcb=w2880-h1558</a:t>
            </a:r>
            <a:endParaRPr b="0" i="0" sz="800" u="none" cap="none" strike="noStrike">
              <a:solidFill>
                <a:schemeClr val="lt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descr="A group of colorful icons&#10;&#10;Description automatically generated with medium confidence" id="100" name="Google Shape;10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" sz="3500"/>
              <a:t>Meet the Soybean!</a:t>
            </a:r>
            <a:endParaRPr sz="3500"/>
          </a:p>
        </p:txBody>
      </p:sp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4276625" y="693500"/>
            <a:ext cx="4555800" cy="38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445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71"/>
              <a:buChar char="●"/>
            </a:pPr>
            <a:r>
              <a:rPr lang="en" sz="1971"/>
              <a:t>World's most produced legume, a versatile and valuable crop.</a:t>
            </a:r>
            <a:endParaRPr sz="1971"/>
          </a:p>
          <a:p>
            <a:pPr indent="-34445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71"/>
              <a:buChar char="●"/>
            </a:pPr>
            <a:r>
              <a:rPr lang="en" sz="1971"/>
              <a:t>Highest natural source of dietary fiber among common foods</a:t>
            </a:r>
            <a:endParaRPr sz="1971"/>
          </a:p>
          <a:p>
            <a:pPr indent="-344455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71"/>
              <a:buChar char="●"/>
            </a:pPr>
            <a:r>
              <a:rPr lang="en" sz="1771"/>
              <a:t>One cup of cooked soybeans provides a whopping 28 grams of protein</a:t>
            </a:r>
            <a:endParaRPr/>
          </a:p>
          <a:p>
            <a:pPr indent="-344455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71"/>
              <a:buChar char="●"/>
            </a:pPr>
            <a:r>
              <a:rPr lang="en" sz="1771"/>
              <a:t>During the American Civil War, when coffee was scarce, soldiers sometimes used roasted soybeans as a substitute for their morning cup of joe.</a:t>
            </a:r>
            <a:endParaRPr sz="1771"/>
          </a:p>
          <a:p>
            <a:pPr indent="-34445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71"/>
              <a:buChar char="●"/>
            </a:pPr>
            <a:r>
              <a:rPr lang="en" sz="1971"/>
              <a:t>Used in plastics, candles, and even car parts!</a:t>
            </a:r>
            <a:endParaRPr/>
          </a:p>
        </p:txBody>
      </p:sp>
      <p:pic>
        <p:nvPicPr>
          <p:cNvPr id="107" name="Google Shape;10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300" y="1133119"/>
            <a:ext cx="4002276" cy="2666524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/>
          <p:nvPr/>
        </p:nvSpPr>
        <p:spPr>
          <a:xfrm>
            <a:off x="86925" y="3743741"/>
            <a:ext cx="4097148" cy="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ld Standard TT"/>
              <a:buNone/>
            </a:pPr>
            <a:r>
              <a:rPr b="0" i="0" lang="en" sz="7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ttps://lh5.googleusercontent.com/proxy/nj2WCTyTD-QamL70joNSbCQDvKzcROkEelCpK8JNubBntp9JW4L9pRin7TIaOuD6CbfrpQnCcL3xkQ_FJs_029g_gJVHfdlGjzqSuIqh0bUfP1jT-l5Oc94TpNNKxTrBtGkS4wyU9Ih1_t1J2VzIsP6C_A13r-d8b6dhya-zkgjEp2QFppFGT-llPbJlj8dy4Wik7dtfX_QVFnjCPB6l72JEku-GMxAA_hNG0bjGRA=w2880-h1558</a:t>
            </a:r>
            <a:endParaRPr b="0" i="0" sz="700" u="none" cap="none" strike="noStrike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109" name="Google Shape;109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381779"/>
            <a:ext cx="9144000" cy="761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" sz="3500"/>
              <a:t>From Seed to Oil</a:t>
            </a:r>
            <a:endParaRPr sz="3500"/>
          </a:p>
        </p:txBody>
      </p:sp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311700" y="1171600"/>
            <a:ext cx="4956986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400"/>
              <a:t>Cleaning: </a:t>
            </a:r>
            <a:r>
              <a:rPr lang="en" sz="1400"/>
              <a:t> Dirt, debris, and foreign objects are removed</a:t>
            </a:r>
            <a:endParaRPr sz="1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400"/>
              <a:t>Crushing:</a:t>
            </a:r>
            <a:r>
              <a:rPr lang="en" sz="1400"/>
              <a:t> Soybeans are crushed into smaller flakes using rollers or mills  to increases the surface area.</a:t>
            </a:r>
            <a:endParaRPr sz="1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400"/>
              <a:t>Conditioning:</a:t>
            </a:r>
            <a:r>
              <a:rPr lang="en" sz="1400"/>
              <a:t> Crushed soybeans are heated to optimize oil extraction efficiency.</a:t>
            </a:r>
            <a:endParaRPr sz="1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400"/>
              <a:t>Solvent Extraction</a:t>
            </a:r>
            <a:r>
              <a:rPr lang="en" sz="1400"/>
              <a:t>: The most common method, solvent is used to dissolve the oil from the flakes.</a:t>
            </a:r>
            <a:endParaRPr sz="1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400"/>
              <a:t>Filtration:</a:t>
            </a:r>
            <a:r>
              <a:rPr lang="en" sz="1400"/>
              <a:t> Mixture is  filtered to separate oil from the solid material.</a:t>
            </a:r>
            <a:endParaRPr sz="1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400"/>
              <a:t>Desolventizing: </a:t>
            </a:r>
            <a:r>
              <a:rPr lang="en" sz="1400"/>
              <a:t> Extracted oil undergoes a process to remove any remaining traces of the solvent </a:t>
            </a:r>
            <a:endParaRPr sz="1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400"/>
              <a:t>Refining:</a:t>
            </a:r>
            <a:r>
              <a:rPr lang="en" sz="1400"/>
              <a:t> The crude oil undergoes further processing to remove impurities, color, and unwanted components, resulting in a clear, refined soybean oil.</a:t>
            </a:r>
            <a:endParaRPr sz="1400"/>
          </a:p>
        </p:txBody>
      </p:sp>
      <p:grpSp>
        <p:nvGrpSpPr>
          <p:cNvPr id="116" name="Google Shape;116;p18"/>
          <p:cNvGrpSpPr/>
          <p:nvPr/>
        </p:nvGrpSpPr>
        <p:grpSpPr>
          <a:xfrm>
            <a:off x="5425685" y="863307"/>
            <a:ext cx="3329150" cy="2576975"/>
            <a:chOff x="5444735" y="320382"/>
            <a:chExt cx="3329150" cy="2576975"/>
          </a:xfrm>
        </p:grpSpPr>
        <p:pic>
          <p:nvPicPr>
            <p:cNvPr id="117" name="Google Shape;117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453286" y="320382"/>
              <a:ext cx="3320599" cy="21921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8" name="Google Shape;118;p18"/>
            <p:cNvSpPr txBox="1"/>
            <p:nvPr/>
          </p:nvSpPr>
          <p:spPr>
            <a:xfrm>
              <a:off x="5444735" y="2463857"/>
              <a:ext cx="3308740" cy="43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Old Standard TT"/>
                <a:buNone/>
              </a:pPr>
              <a:r>
                <a:rPr b="0" i="0" lang="en" sz="800" u="none" cap="none" strike="noStrike">
                  <a:solidFill>
                    <a:schemeClr val="dk1"/>
                  </a:solidFill>
                  <a:latin typeface="Old Standard TT"/>
                  <a:ea typeface="Old Standard TT"/>
                  <a:cs typeface="Old Standard TT"/>
                  <a:sym typeface="Old Standard TT"/>
                </a:rPr>
                <a:t>https://lh4.googleusercontent.com/proxy/QUa4XXWHHb6Xxp4C1tvwcxQsY5i9KZ2hhXEWoiSdC84XEbM0APlV7UkipC9eF6u_WsxxOm_EJGTAtBFfsXrcmibTkdqV3hHVn339547flGUPDswrwR60qg=w2880-h1558</a:t>
              </a:r>
              <a:endParaRPr b="0" i="0" sz="8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endParaRPr>
            </a:p>
          </p:txBody>
        </p:sp>
      </p:grpSp>
      <p:grpSp>
        <p:nvGrpSpPr>
          <p:cNvPr id="119" name="Google Shape;119;p18"/>
          <p:cNvGrpSpPr/>
          <p:nvPr/>
        </p:nvGrpSpPr>
        <p:grpSpPr>
          <a:xfrm>
            <a:off x="0" y="4384548"/>
            <a:ext cx="9144000" cy="758952"/>
            <a:chOff x="0" y="0"/>
            <a:chExt cx="22248668" cy="1849219"/>
          </a:xfrm>
        </p:grpSpPr>
        <p:sp>
          <p:nvSpPr>
            <p:cNvPr id="120" name="Google Shape;120;p18"/>
            <p:cNvSpPr/>
            <p:nvPr/>
          </p:nvSpPr>
          <p:spPr>
            <a:xfrm>
              <a:off x="10076682" y="445745"/>
              <a:ext cx="1340713" cy="1340056"/>
            </a:xfrm>
            <a:custGeom>
              <a:rect b="b" l="l" r="r" t="t"/>
              <a:pathLst>
                <a:path extrusionOk="0" h="1340056" w="1340713">
                  <a:moveTo>
                    <a:pt x="0" y="0"/>
                  </a:moveTo>
                  <a:lnTo>
                    <a:pt x="1340712" y="0"/>
                  </a:lnTo>
                  <a:lnTo>
                    <a:pt x="1340712" y="1340057"/>
                  </a:lnTo>
                  <a:lnTo>
                    <a:pt x="0" y="134005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8"/>
            <p:cNvSpPr/>
            <p:nvPr/>
          </p:nvSpPr>
          <p:spPr>
            <a:xfrm>
              <a:off x="5628132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18"/>
            <p:cNvSpPr/>
            <p:nvPr/>
          </p:nvSpPr>
          <p:spPr>
            <a:xfrm>
              <a:off x="7852407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8"/>
            <p:cNvSpPr/>
            <p:nvPr/>
          </p:nvSpPr>
          <p:spPr>
            <a:xfrm>
              <a:off x="12300956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8"/>
            <p:cNvSpPr/>
            <p:nvPr/>
          </p:nvSpPr>
          <p:spPr>
            <a:xfrm>
              <a:off x="14525231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8"/>
            <p:cNvSpPr/>
            <p:nvPr/>
          </p:nvSpPr>
          <p:spPr>
            <a:xfrm>
              <a:off x="7083737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930801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8"/>
            <p:cNvSpPr/>
            <p:nvPr/>
          </p:nvSpPr>
          <p:spPr>
            <a:xfrm>
              <a:off x="11532286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8"/>
            <p:cNvSpPr/>
            <p:nvPr/>
          </p:nvSpPr>
          <p:spPr>
            <a:xfrm>
              <a:off x="1375656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8"/>
            <p:cNvSpPr/>
            <p:nvPr/>
          </p:nvSpPr>
          <p:spPr>
            <a:xfrm>
              <a:off x="15980835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8"/>
            <p:cNvSpPr/>
            <p:nvPr/>
          </p:nvSpPr>
          <p:spPr>
            <a:xfrm>
              <a:off x="17231493" y="561138"/>
              <a:ext cx="4720302" cy="1109271"/>
            </a:xfrm>
            <a:custGeom>
              <a:rect b="b" l="l" r="r" t="t"/>
              <a:pathLst>
                <a:path extrusionOk="0" h="1109271" w="4720302">
                  <a:moveTo>
                    <a:pt x="0" y="0"/>
                  </a:moveTo>
                  <a:lnTo>
                    <a:pt x="4720301" y="0"/>
                  </a:lnTo>
                  <a:lnTo>
                    <a:pt x="4720301" y="1109271"/>
                  </a:lnTo>
                  <a:lnTo>
                    <a:pt x="0" y="110927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18"/>
            <p:cNvSpPr/>
            <p:nvPr/>
          </p:nvSpPr>
          <p:spPr>
            <a:xfrm>
              <a:off x="318351" y="382328"/>
              <a:ext cx="4712903" cy="1466891"/>
            </a:xfrm>
            <a:custGeom>
              <a:rect b="b" l="l" r="r" t="t"/>
              <a:pathLst>
                <a:path extrusionOk="0" h="1466891" w="4712903">
                  <a:moveTo>
                    <a:pt x="0" y="0"/>
                  </a:moveTo>
                  <a:lnTo>
                    <a:pt x="4712903" y="0"/>
                  </a:lnTo>
                  <a:lnTo>
                    <a:pt x="4712903" y="1466891"/>
                  </a:lnTo>
                  <a:lnTo>
                    <a:pt x="0" y="146689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8"/>
            <p:cNvSpPr/>
            <p:nvPr/>
          </p:nvSpPr>
          <p:spPr>
            <a:xfrm>
              <a:off x="0" y="0"/>
              <a:ext cx="22248668" cy="111243"/>
            </a:xfrm>
            <a:custGeom>
              <a:rect b="b" l="l" r="r" t="t"/>
              <a:pathLst>
                <a:path extrusionOk="0" h="111243" w="22248668">
                  <a:moveTo>
                    <a:pt x="0" y="0"/>
                  </a:moveTo>
                  <a:lnTo>
                    <a:pt x="22248668" y="0"/>
                  </a:lnTo>
                  <a:lnTo>
                    <a:pt x="22248668" y="111243"/>
                  </a:lnTo>
                  <a:lnTo>
                    <a:pt x="0" y="11124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 txBox="1"/>
          <p:nvPr>
            <p:ph type="title"/>
          </p:nvPr>
        </p:nvSpPr>
        <p:spPr>
          <a:xfrm>
            <a:off x="424300" y="1197050"/>
            <a:ext cx="4045200" cy="221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ct val="119658"/>
              <a:buFont typeface="Calibri"/>
              <a:buNone/>
            </a:pPr>
            <a:r>
              <a:rPr lang="en" sz="3900">
                <a:solidFill>
                  <a:schemeClr val="dk1"/>
                </a:solidFill>
              </a:rPr>
              <a:t>Plastic Pollution</a:t>
            </a:r>
            <a:endParaRPr sz="39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65906"/>
              <a:buFont typeface="Calibri"/>
              <a:buNone/>
            </a:pPr>
            <a:r>
              <a:rPr lang="en" sz="1754">
                <a:solidFill>
                  <a:srgbClr val="202124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Approx.  13 million metric tons of plastic ends up in the ocean each year—about a garbage truck load EVERY  minute.</a:t>
            </a:r>
            <a:endParaRPr sz="1754">
              <a:solidFill>
                <a:srgbClr val="202124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SzPct val="176100"/>
              <a:buFont typeface="Calibri"/>
              <a:buNone/>
            </a:pPr>
            <a:r>
              <a:rPr lang="en" sz="2650">
                <a:solidFill>
                  <a:schemeClr val="dk1"/>
                </a:solidFill>
              </a:rPr>
              <a:t>What if we could create useful things without harming the environment?"</a:t>
            </a:r>
            <a:endParaRPr sz="2650">
              <a:solidFill>
                <a:schemeClr val="dk1"/>
              </a:solidFill>
            </a:endParaRPr>
          </a:p>
        </p:txBody>
      </p:sp>
      <p:pic>
        <p:nvPicPr>
          <p:cNvPr id="138" name="Google Shape;13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9475" y="332860"/>
            <a:ext cx="4045200" cy="3037014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9"/>
          <p:cNvSpPr txBox="1"/>
          <p:nvPr/>
        </p:nvSpPr>
        <p:spPr>
          <a:xfrm>
            <a:off x="4781224" y="3324225"/>
            <a:ext cx="4134175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ld Standard TT"/>
              <a:buNone/>
            </a:pPr>
            <a:r>
              <a:rPr lang="en" sz="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https://lh4.googleusercontent.com/proxy/pxMZpfTKKsGoADH5j8pAVhWrWHouAm3uWdTFAVeK5kz1C26l6yTg-zSIdoFJsnEx7E0Su8gPSbIsh4E33bBgVAcmsQogS2EjIJkSQj4-fFArbrAZvCv4kkmz0n_JX5HpyZnsaUI-uFJgSEMqKX7nhTDW8Q=w2880-h1558</a:t>
            </a:r>
            <a:endParaRPr sz="8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grpSp>
        <p:nvGrpSpPr>
          <p:cNvPr id="140" name="Google Shape;140;p19"/>
          <p:cNvGrpSpPr/>
          <p:nvPr/>
        </p:nvGrpSpPr>
        <p:grpSpPr>
          <a:xfrm>
            <a:off x="0" y="4384548"/>
            <a:ext cx="9144000" cy="758952"/>
            <a:chOff x="0" y="0"/>
            <a:chExt cx="22248668" cy="1849219"/>
          </a:xfrm>
        </p:grpSpPr>
        <p:sp>
          <p:nvSpPr>
            <p:cNvPr id="141" name="Google Shape;141;p19"/>
            <p:cNvSpPr/>
            <p:nvPr/>
          </p:nvSpPr>
          <p:spPr>
            <a:xfrm>
              <a:off x="10076682" y="445745"/>
              <a:ext cx="1340713" cy="1340056"/>
            </a:xfrm>
            <a:custGeom>
              <a:rect b="b" l="l" r="r" t="t"/>
              <a:pathLst>
                <a:path extrusionOk="0" h="1340056" w="1340713">
                  <a:moveTo>
                    <a:pt x="0" y="0"/>
                  </a:moveTo>
                  <a:lnTo>
                    <a:pt x="1340712" y="0"/>
                  </a:lnTo>
                  <a:lnTo>
                    <a:pt x="1340712" y="1340057"/>
                  </a:lnTo>
                  <a:lnTo>
                    <a:pt x="0" y="134005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9"/>
            <p:cNvSpPr/>
            <p:nvPr/>
          </p:nvSpPr>
          <p:spPr>
            <a:xfrm>
              <a:off x="5628132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9"/>
            <p:cNvSpPr/>
            <p:nvPr/>
          </p:nvSpPr>
          <p:spPr>
            <a:xfrm>
              <a:off x="7852407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9"/>
            <p:cNvSpPr/>
            <p:nvPr/>
          </p:nvSpPr>
          <p:spPr>
            <a:xfrm>
              <a:off x="12300956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9"/>
            <p:cNvSpPr/>
            <p:nvPr/>
          </p:nvSpPr>
          <p:spPr>
            <a:xfrm>
              <a:off x="14525231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9"/>
            <p:cNvSpPr/>
            <p:nvPr/>
          </p:nvSpPr>
          <p:spPr>
            <a:xfrm>
              <a:off x="7083737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19"/>
            <p:cNvSpPr/>
            <p:nvPr/>
          </p:nvSpPr>
          <p:spPr>
            <a:xfrm>
              <a:off x="930801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9"/>
            <p:cNvSpPr/>
            <p:nvPr/>
          </p:nvSpPr>
          <p:spPr>
            <a:xfrm>
              <a:off x="11532286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9"/>
            <p:cNvSpPr/>
            <p:nvPr/>
          </p:nvSpPr>
          <p:spPr>
            <a:xfrm>
              <a:off x="1375656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19"/>
            <p:cNvSpPr/>
            <p:nvPr/>
          </p:nvSpPr>
          <p:spPr>
            <a:xfrm>
              <a:off x="15980835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151;p19"/>
            <p:cNvSpPr/>
            <p:nvPr/>
          </p:nvSpPr>
          <p:spPr>
            <a:xfrm>
              <a:off x="17231493" y="561138"/>
              <a:ext cx="4720302" cy="1109271"/>
            </a:xfrm>
            <a:custGeom>
              <a:rect b="b" l="l" r="r" t="t"/>
              <a:pathLst>
                <a:path extrusionOk="0" h="1109271" w="4720302">
                  <a:moveTo>
                    <a:pt x="0" y="0"/>
                  </a:moveTo>
                  <a:lnTo>
                    <a:pt x="4720301" y="0"/>
                  </a:lnTo>
                  <a:lnTo>
                    <a:pt x="4720301" y="1109271"/>
                  </a:lnTo>
                  <a:lnTo>
                    <a:pt x="0" y="110927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19"/>
            <p:cNvSpPr/>
            <p:nvPr/>
          </p:nvSpPr>
          <p:spPr>
            <a:xfrm>
              <a:off x="318351" y="382328"/>
              <a:ext cx="4712903" cy="1466891"/>
            </a:xfrm>
            <a:custGeom>
              <a:rect b="b" l="l" r="r" t="t"/>
              <a:pathLst>
                <a:path extrusionOk="0" h="1466891" w="4712903">
                  <a:moveTo>
                    <a:pt x="0" y="0"/>
                  </a:moveTo>
                  <a:lnTo>
                    <a:pt x="4712903" y="0"/>
                  </a:lnTo>
                  <a:lnTo>
                    <a:pt x="4712903" y="1466891"/>
                  </a:lnTo>
                  <a:lnTo>
                    <a:pt x="0" y="146689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19"/>
            <p:cNvSpPr/>
            <p:nvPr/>
          </p:nvSpPr>
          <p:spPr>
            <a:xfrm>
              <a:off x="0" y="0"/>
              <a:ext cx="22248668" cy="111243"/>
            </a:xfrm>
            <a:custGeom>
              <a:rect b="b" l="l" r="r" t="t"/>
              <a:pathLst>
                <a:path extrusionOk="0" h="111243" w="22248668">
                  <a:moveTo>
                    <a:pt x="0" y="0"/>
                  </a:moveTo>
                  <a:lnTo>
                    <a:pt x="22248668" y="0"/>
                  </a:lnTo>
                  <a:lnTo>
                    <a:pt x="22248668" y="111243"/>
                  </a:lnTo>
                  <a:lnTo>
                    <a:pt x="0" y="11124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" sz="3500"/>
              <a:t>Bioplastics - A New Twist on Plastic</a:t>
            </a:r>
            <a:endParaRPr sz="3500"/>
          </a:p>
        </p:txBody>
      </p:sp>
      <p:sp>
        <p:nvSpPr>
          <p:cNvPr id="159" name="Google Shape;159;p20"/>
          <p:cNvSpPr txBox="1"/>
          <p:nvPr>
            <p:ph idx="1" type="body"/>
          </p:nvPr>
        </p:nvSpPr>
        <p:spPr>
          <a:xfrm>
            <a:off x="311700" y="1171600"/>
            <a:ext cx="52791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637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700"/>
              <a:t>Made from renewable resources like plants, animals, or microorganisms.</a:t>
            </a:r>
            <a:endParaRPr sz="2700"/>
          </a:p>
          <a:p>
            <a:pPr indent="-3637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700"/>
              <a:t>Can be biodegradable, meaning they decompose naturally under specific conditions.</a:t>
            </a:r>
            <a:endParaRPr sz="2700"/>
          </a:p>
          <a:p>
            <a:pPr indent="-3637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700"/>
              <a:t>Offer an alternative to traditional plastics derived from fossil fuels</a:t>
            </a:r>
            <a:endParaRPr sz="2700"/>
          </a:p>
          <a:p>
            <a:pPr indent="-41071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b="1" lang="en" sz="3100"/>
              <a:t>And can be made from soybeans!</a:t>
            </a:r>
            <a:endParaRPr b="1" sz="3100"/>
          </a:p>
        </p:txBody>
      </p:sp>
      <p:pic>
        <p:nvPicPr>
          <p:cNvPr id="160" name="Google Shape;16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08625" y="1213337"/>
            <a:ext cx="3241426" cy="243107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0"/>
          <p:cNvSpPr txBox="1"/>
          <p:nvPr/>
        </p:nvSpPr>
        <p:spPr>
          <a:xfrm>
            <a:off x="5527800" y="3608550"/>
            <a:ext cx="33114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ld Standard TT"/>
              <a:buNone/>
            </a:pPr>
            <a:r>
              <a:rPr lang="en" sz="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https://lh4.googleusercontent.com/proxy/Up_P3JtKyPu0_ZDA68uInqfWgkm0AKjjmf6W_BGs3NmDUoIViJIvf_Ayvpjcqe4chmOGTamDU7k7YeLG6PvJgcnGJCtysPgtzCqzsiqsvBw1COZ3NnWaDvyImfCGoOaN=w2880-h1558</a:t>
            </a:r>
            <a:endParaRPr sz="8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grpSp>
        <p:nvGrpSpPr>
          <p:cNvPr id="162" name="Google Shape;162;p20"/>
          <p:cNvGrpSpPr/>
          <p:nvPr/>
        </p:nvGrpSpPr>
        <p:grpSpPr>
          <a:xfrm>
            <a:off x="0" y="4384548"/>
            <a:ext cx="9144000" cy="758952"/>
            <a:chOff x="0" y="0"/>
            <a:chExt cx="22248668" cy="1849219"/>
          </a:xfrm>
        </p:grpSpPr>
        <p:sp>
          <p:nvSpPr>
            <p:cNvPr id="163" name="Google Shape;163;p20"/>
            <p:cNvSpPr/>
            <p:nvPr/>
          </p:nvSpPr>
          <p:spPr>
            <a:xfrm>
              <a:off x="10076682" y="445745"/>
              <a:ext cx="1340713" cy="1340056"/>
            </a:xfrm>
            <a:custGeom>
              <a:rect b="b" l="l" r="r" t="t"/>
              <a:pathLst>
                <a:path extrusionOk="0" h="1340056" w="1340713">
                  <a:moveTo>
                    <a:pt x="0" y="0"/>
                  </a:moveTo>
                  <a:lnTo>
                    <a:pt x="1340712" y="0"/>
                  </a:lnTo>
                  <a:lnTo>
                    <a:pt x="1340712" y="1340057"/>
                  </a:lnTo>
                  <a:lnTo>
                    <a:pt x="0" y="134005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20"/>
            <p:cNvSpPr/>
            <p:nvPr/>
          </p:nvSpPr>
          <p:spPr>
            <a:xfrm>
              <a:off x="5628132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20"/>
            <p:cNvSpPr/>
            <p:nvPr/>
          </p:nvSpPr>
          <p:spPr>
            <a:xfrm>
              <a:off x="7852407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20"/>
            <p:cNvSpPr/>
            <p:nvPr/>
          </p:nvSpPr>
          <p:spPr>
            <a:xfrm>
              <a:off x="12300956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20"/>
            <p:cNvSpPr/>
            <p:nvPr/>
          </p:nvSpPr>
          <p:spPr>
            <a:xfrm>
              <a:off x="14525231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20"/>
            <p:cNvSpPr/>
            <p:nvPr/>
          </p:nvSpPr>
          <p:spPr>
            <a:xfrm>
              <a:off x="7083737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20"/>
            <p:cNvSpPr/>
            <p:nvPr/>
          </p:nvSpPr>
          <p:spPr>
            <a:xfrm>
              <a:off x="930801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20"/>
            <p:cNvSpPr/>
            <p:nvPr/>
          </p:nvSpPr>
          <p:spPr>
            <a:xfrm>
              <a:off x="11532286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20"/>
            <p:cNvSpPr/>
            <p:nvPr/>
          </p:nvSpPr>
          <p:spPr>
            <a:xfrm>
              <a:off x="1375656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20"/>
            <p:cNvSpPr/>
            <p:nvPr/>
          </p:nvSpPr>
          <p:spPr>
            <a:xfrm>
              <a:off x="15980835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20"/>
            <p:cNvSpPr/>
            <p:nvPr/>
          </p:nvSpPr>
          <p:spPr>
            <a:xfrm>
              <a:off x="17231493" y="561138"/>
              <a:ext cx="4720302" cy="1109271"/>
            </a:xfrm>
            <a:custGeom>
              <a:rect b="b" l="l" r="r" t="t"/>
              <a:pathLst>
                <a:path extrusionOk="0" h="1109271" w="4720302">
                  <a:moveTo>
                    <a:pt x="0" y="0"/>
                  </a:moveTo>
                  <a:lnTo>
                    <a:pt x="4720301" y="0"/>
                  </a:lnTo>
                  <a:lnTo>
                    <a:pt x="4720301" y="1109271"/>
                  </a:lnTo>
                  <a:lnTo>
                    <a:pt x="0" y="110927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20"/>
            <p:cNvSpPr/>
            <p:nvPr/>
          </p:nvSpPr>
          <p:spPr>
            <a:xfrm>
              <a:off x="318351" y="382328"/>
              <a:ext cx="4712903" cy="1466891"/>
            </a:xfrm>
            <a:custGeom>
              <a:rect b="b" l="l" r="r" t="t"/>
              <a:pathLst>
                <a:path extrusionOk="0" h="1466891" w="4712903">
                  <a:moveTo>
                    <a:pt x="0" y="0"/>
                  </a:moveTo>
                  <a:lnTo>
                    <a:pt x="4712903" y="0"/>
                  </a:lnTo>
                  <a:lnTo>
                    <a:pt x="4712903" y="1466891"/>
                  </a:lnTo>
                  <a:lnTo>
                    <a:pt x="0" y="146689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20"/>
            <p:cNvSpPr/>
            <p:nvPr/>
          </p:nvSpPr>
          <p:spPr>
            <a:xfrm>
              <a:off x="0" y="0"/>
              <a:ext cx="22248668" cy="111243"/>
            </a:xfrm>
            <a:custGeom>
              <a:rect b="b" l="l" r="r" t="t"/>
              <a:pathLst>
                <a:path extrusionOk="0" h="111243" w="22248668">
                  <a:moveTo>
                    <a:pt x="0" y="0"/>
                  </a:moveTo>
                  <a:lnTo>
                    <a:pt x="22248668" y="0"/>
                  </a:lnTo>
                  <a:lnTo>
                    <a:pt x="22248668" y="111243"/>
                  </a:lnTo>
                  <a:lnTo>
                    <a:pt x="0" y="11124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1"/>
          <p:cNvSpPr txBox="1"/>
          <p:nvPr>
            <p:ph type="title"/>
          </p:nvPr>
        </p:nvSpPr>
        <p:spPr>
          <a:xfrm>
            <a:off x="292650" y="2545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" sz="3500"/>
              <a:t>How are Bioplastics Used?</a:t>
            </a:r>
            <a:endParaRPr sz="3500"/>
          </a:p>
        </p:txBody>
      </p:sp>
      <p:sp>
        <p:nvSpPr>
          <p:cNvPr id="181" name="Google Shape;181;p21"/>
          <p:cNvSpPr txBox="1"/>
          <p:nvPr>
            <p:ph idx="1" type="body"/>
          </p:nvPr>
        </p:nvSpPr>
        <p:spPr>
          <a:xfrm>
            <a:off x="2490175" y="923950"/>
            <a:ext cx="657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"/>
              <a:t>Packaging:</a:t>
            </a:r>
            <a:r>
              <a:rPr lang="en"/>
              <a:t> Can be used to create containers, bags, and wraps for food and other products.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"/>
              <a:t>Utensils:</a:t>
            </a:r>
            <a:r>
              <a:rPr lang="en"/>
              <a:t> Bioplastic cups, straws, and cutlery can replace traditional disposable options.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"/>
              <a:t>Fibers:</a:t>
            </a:r>
            <a:r>
              <a:rPr lang="en"/>
              <a:t> Used to create clothing, textiles, and other fabric-based products.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"/>
              <a:t>Durable Goods</a:t>
            </a:r>
            <a:r>
              <a:rPr lang="en"/>
              <a:t>: Some bioplastics can be used for manufacturing car parts, furniture, and even electronics casings.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None/>
            </a:pPr>
            <a:r>
              <a:rPr b="1" lang="en"/>
              <a:t>Agriculture:</a:t>
            </a:r>
            <a:r>
              <a:rPr lang="en"/>
              <a:t> Biodegradable mulching films made from bioplastics can help retain moisture and suppress weeds in agricultural settings.</a:t>
            </a:r>
            <a:endParaRPr/>
          </a:p>
        </p:txBody>
      </p:sp>
      <p:pic>
        <p:nvPicPr>
          <p:cNvPr id="182" name="Google Shape;18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3825" y="1057300"/>
            <a:ext cx="2032025" cy="2709374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1"/>
          <p:cNvSpPr txBox="1"/>
          <p:nvPr/>
        </p:nvSpPr>
        <p:spPr>
          <a:xfrm>
            <a:off x="118074" y="3794325"/>
            <a:ext cx="2910875" cy="3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unito"/>
              <a:buNone/>
            </a:pPr>
            <a:r>
              <a:rPr lang="en" sz="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https://lh4.googleusercontent.com/proxy/MpwEVKe5cwZnRQ1hH0ZtY357XA6cy-rTV9UVnP-7fA780uexOzgQJe_zfkflzusohsF_VH2-GESf6PtmG_m0lNswRs4MU5cOyzlahQqGDjSE4TdaKp1fcSIZ0Qmr44Wh1xT7csleByJbiX40VlL1nzPeTYqwjg=w2880-h1558</a:t>
            </a:r>
            <a:endParaRPr sz="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184" name="Google Shape;184;p21"/>
          <p:cNvGrpSpPr/>
          <p:nvPr/>
        </p:nvGrpSpPr>
        <p:grpSpPr>
          <a:xfrm>
            <a:off x="0" y="4384548"/>
            <a:ext cx="9144000" cy="758952"/>
            <a:chOff x="0" y="0"/>
            <a:chExt cx="22248668" cy="1849219"/>
          </a:xfrm>
        </p:grpSpPr>
        <p:sp>
          <p:nvSpPr>
            <p:cNvPr id="185" name="Google Shape;185;p21"/>
            <p:cNvSpPr/>
            <p:nvPr/>
          </p:nvSpPr>
          <p:spPr>
            <a:xfrm>
              <a:off x="10076682" y="445745"/>
              <a:ext cx="1340713" cy="1340056"/>
            </a:xfrm>
            <a:custGeom>
              <a:rect b="b" l="l" r="r" t="t"/>
              <a:pathLst>
                <a:path extrusionOk="0" h="1340056" w="1340713">
                  <a:moveTo>
                    <a:pt x="0" y="0"/>
                  </a:moveTo>
                  <a:lnTo>
                    <a:pt x="1340712" y="0"/>
                  </a:lnTo>
                  <a:lnTo>
                    <a:pt x="1340712" y="1340057"/>
                  </a:lnTo>
                  <a:lnTo>
                    <a:pt x="0" y="134005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21"/>
            <p:cNvSpPr/>
            <p:nvPr/>
          </p:nvSpPr>
          <p:spPr>
            <a:xfrm>
              <a:off x="5628132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21"/>
            <p:cNvSpPr/>
            <p:nvPr/>
          </p:nvSpPr>
          <p:spPr>
            <a:xfrm>
              <a:off x="7852407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1"/>
            <p:cNvSpPr/>
            <p:nvPr/>
          </p:nvSpPr>
          <p:spPr>
            <a:xfrm>
              <a:off x="12300956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1"/>
            <p:cNvSpPr/>
            <p:nvPr/>
          </p:nvSpPr>
          <p:spPr>
            <a:xfrm>
              <a:off x="14525231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21"/>
            <p:cNvSpPr/>
            <p:nvPr/>
          </p:nvSpPr>
          <p:spPr>
            <a:xfrm>
              <a:off x="7083737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21"/>
            <p:cNvSpPr/>
            <p:nvPr/>
          </p:nvSpPr>
          <p:spPr>
            <a:xfrm>
              <a:off x="930801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21"/>
            <p:cNvSpPr/>
            <p:nvPr/>
          </p:nvSpPr>
          <p:spPr>
            <a:xfrm>
              <a:off x="11532286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21"/>
            <p:cNvSpPr/>
            <p:nvPr/>
          </p:nvSpPr>
          <p:spPr>
            <a:xfrm>
              <a:off x="1375656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21"/>
            <p:cNvSpPr/>
            <p:nvPr/>
          </p:nvSpPr>
          <p:spPr>
            <a:xfrm>
              <a:off x="15980835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21"/>
            <p:cNvSpPr/>
            <p:nvPr/>
          </p:nvSpPr>
          <p:spPr>
            <a:xfrm>
              <a:off x="17231493" y="561138"/>
              <a:ext cx="4720302" cy="1109271"/>
            </a:xfrm>
            <a:custGeom>
              <a:rect b="b" l="l" r="r" t="t"/>
              <a:pathLst>
                <a:path extrusionOk="0" h="1109271" w="4720302">
                  <a:moveTo>
                    <a:pt x="0" y="0"/>
                  </a:moveTo>
                  <a:lnTo>
                    <a:pt x="4720301" y="0"/>
                  </a:lnTo>
                  <a:lnTo>
                    <a:pt x="4720301" y="1109271"/>
                  </a:lnTo>
                  <a:lnTo>
                    <a:pt x="0" y="110927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21"/>
            <p:cNvSpPr/>
            <p:nvPr/>
          </p:nvSpPr>
          <p:spPr>
            <a:xfrm>
              <a:off x="318351" y="382328"/>
              <a:ext cx="4712903" cy="1466891"/>
            </a:xfrm>
            <a:custGeom>
              <a:rect b="b" l="l" r="r" t="t"/>
              <a:pathLst>
                <a:path extrusionOk="0" h="1466891" w="4712903">
                  <a:moveTo>
                    <a:pt x="0" y="0"/>
                  </a:moveTo>
                  <a:lnTo>
                    <a:pt x="4712903" y="0"/>
                  </a:lnTo>
                  <a:lnTo>
                    <a:pt x="4712903" y="1466891"/>
                  </a:lnTo>
                  <a:lnTo>
                    <a:pt x="0" y="146689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21"/>
            <p:cNvSpPr/>
            <p:nvPr/>
          </p:nvSpPr>
          <p:spPr>
            <a:xfrm>
              <a:off x="0" y="0"/>
              <a:ext cx="22248668" cy="111243"/>
            </a:xfrm>
            <a:custGeom>
              <a:rect b="b" l="l" r="r" t="t"/>
              <a:pathLst>
                <a:path extrusionOk="0" h="111243" w="22248668">
                  <a:moveTo>
                    <a:pt x="0" y="0"/>
                  </a:moveTo>
                  <a:lnTo>
                    <a:pt x="22248668" y="0"/>
                  </a:lnTo>
                  <a:lnTo>
                    <a:pt x="22248668" y="111243"/>
                  </a:lnTo>
                  <a:lnTo>
                    <a:pt x="0" y="11124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2"/>
          <p:cNvSpPr txBox="1"/>
          <p:nvPr>
            <p:ph type="ctrTitle"/>
          </p:nvPr>
        </p:nvSpPr>
        <p:spPr>
          <a:xfrm>
            <a:off x="609599" y="1570037"/>
            <a:ext cx="7877175" cy="73501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lang="en" sz="4500"/>
              <a:t>Today, we will make bioplastics!</a:t>
            </a:r>
            <a:endParaRPr sz="4500"/>
          </a:p>
        </p:txBody>
      </p:sp>
      <p:grpSp>
        <p:nvGrpSpPr>
          <p:cNvPr id="203" name="Google Shape;203;p22"/>
          <p:cNvGrpSpPr/>
          <p:nvPr/>
        </p:nvGrpSpPr>
        <p:grpSpPr>
          <a:xfrm>
            <a:off x="0" y="4384548"/>
            <a:ext cx="9144000" cy="758952"/>
            <a:chOff x="0" y="0"/>
            <a:chExt cx="22248668" cy="1849219"/>
          </a:xfrm>
        </p:grpSpPr>
        <p:sp>
          <p:nvSpPr>
            <p:cNvPr id="204" name="Google Shape;204;p22"/>
            <p:cNvSpPr/>
            <p:nvPr/>
          </p:nvSpPr>
          <p:spPr>
            <a:xfrm>
              <a:off x="10076682" y="445745"/>
              <a:ext cx="1340713" cy="1340056"/>
            </a:xfrm>
            <a:custGeom>
              <a:rect b="b" l="l" r="r" t="t"/>
              <a:pathLst>
                <a:path extrusionOk="0" h="1340056" w="1340713">
                  <a:moveTo>
                    <a:pt x="0" y="0"/>
                  </a:moveTo>
                  <a:lnTo>
                    <a:pt x="1340712" y="0"/>
                  </a:lnTo>
                  <a:lnTo>
                    <a:pt x="1340712" y="1340057"/>
                  </a:lnTo>
                  <a:lnTo>
                    <a:pt x="0" y="134005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22"/>
            <p:cNvSpPr/>
            <p:nvPr/>
          </p:nvSpPr>
          <p:spPr>
            <a:xfrm>
              <a:off x="5628132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22"/>
            <p:cNvSpPr/>
            <p:nvPr/>
          </p:nvSpPr>
          <p:spPr>
            <a:xfrm>
              <a:off x="7852407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22"/>
            <p:cNvSpPr/>
            <p:nvPr/>
          </p:nvSpPr>
          <p:spPr>
            <a:xfrm>
              <a:off x="12300956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22"/>
            <p:cNvSpPr/>
            <p:nvPr/>
          </p:nvSpPr>
          <p:spPr>
            <a:xfrm>
              <a:off x="14525231" y="445417"/>
              <a:ext cx="1340713" cy="1340713"/>
            </a:xfrm>
            <a:custGeom>
              <a:rect b="b" l="l" r="r" t="t"/>
              <a:pathLst>
                <a:path extrusionOk="0" h="1340713" w="1340713">
                  <a:moveTo>
                    <a:pt x="0" y="0"/>
                  </a:moveTo>
                  <a:lnTo>
                    <a:pt x="1340713" y="0"/>
                  </a:lnTo>
                  <a:lnTo>
                    <a:pt x="1340713" y="1340713"/>
                  </a:lnTo>
                  <a:lnTo>
                    <a:pt x="0" y="134071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22"/>
            <p:cNvSpPr/>
            <p:nvPr/>
          </p:nvSpPr>
          <p:spPr>
            <a:xfrm>
              <a:off x="7083737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22"/>
            <p:cNvSpPr/>
            <p:nvPr/>
          </p:nvSpPr>
          <p:spPr>
            <a:xfrm>
              <a:off x="930801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22"/>
            <p:cNvSpPr/>
            <p:nvPr/>
          </p:nvSpPr>
          <p:spPr>
            <a:xfrm>
              <a:off x="11532286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22"/>
            <p:cNvSpPr/>
            <p:nvPr/>
          </p:nvSpPr>
          <p:spPr>
            <a:xfrm>
              <a:off x="13756561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8" y="0"/>
                  </a:lnTo>
                  <a:lnTo>
                    <a:pt x="653778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22"/>
            <p:cNvSpPr/>
            <p:nvPr/>
          </p:nvSpPr>
          <p:spPr>
            <a:xfrm>
              <a:off x="15980835" y="991511"/>
              <a:ext cx="653779" cy="248525"/>
            </a:xfrm>
            <a:custGeom>
              <a:rect b="b" l="l" r="r" t="t"/>
              <a:pathLst>
                <a:path extrusionOk="0" h="248525" w="653779">
                  <a:moveTo>
                    <a:pt x="0" y="0"/>
                  </a:moveTo>
                  <a:lnTo>
                    <a:pt x="653779" y="0"/>
                  </a:lnTo>
                  <a:lnTo>
                    <a:pt x="653779" y="248525"/>
                  </a:lnTo>
                  <a:lnTo>
                    <a:pt x="0" y="2485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-24266" t="-1042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22"/>
            <p:cNvSpPr/>
            <p:nvPr/>
          </p:nvSpPr>
          <p:spPr>
            <a:xfrm>
              <a:off x="17231493" y="561138"/>
              <a:ext cx="4720302" cy="1109271"/>
            </a:xfrm>
            <a:custGeom>
              <a:rect b="b" l="l" r="r" t="t"/>
              <a:pathLst>
                <a:path extrusionOk="0" h="1109271" w="4720302">
                  <a:moveTo>
                    <a:pt x="0" y="0"/>
                  </a:moveTo>
                  <a:lnTo>
                    <a:pt x="4720301" y="0"/>
                  </a:lnTo>
                  <a:lnTo>
                    <a:pt x="4720301" y="1109271"/>
                  </a:lnTo>
                  <a:lnTo>
                    <a:pt x="0" y="110927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22"/>
            <p:cNvSpPr/>
            <p:nvPr/>
          </p:nvSpPr>
          <p:spPr>
            <a:xfrm>
              <a:off x="318351" y="382328"/>
              <a:ext cx="4712903" cy="1466891"/>
            </a:xfrm>
            <a:custGeom>
              <a:rect b="b" l="l" r="r" t="t"/>
              <a:pathLst>
                <a:path extrusionOk="0" h="1466891" w="4712903">
                  <a:moveTo>
                    <a:pt x="0" y="0"/>
                  </a:moveTo>
                  <a:lnTo>
                    <a:pt x="4712903" y="0"/>
                  </a:lnTo>
                  <a:lnTo>
                    <a:pt x="4712903" y="1466891"/>
                  </a:lnTo>
                  <a:lnTo>
                    <a:pt x="0" y="146689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22"/>
            <p:cNvSpPr/>
            <p:nvPr/>
          </p:nvSpPr>
          <p:spPr>
            <a:xfrm>
              <a:off x="0" y="0"/>
              <a:ext cx="22248668" cy="111243"/>
            </a:xfrm>
            <a:custGeom>
              <a:rect b="b" l="l" r="r" t="t"/>
              <a:pathLst>
                <a:path extrusionOk="0" h="111243" w="22248668">
                  <a:moveTo>
                    <a:pt x="0" y="0"/>
                  </a:moveTo>
                  <a:lnTo>
                    <a:pt x="22248668" y="0"/>
                  </a:lnTo>
                  <a:lnTo>
                    <a:pt x="22248668" y="111243"/>
                  </a:lnTo>
                  <a:lnTo>
                    <a:pt x="0" y="11124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ITC General Slid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