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72" r:id="rId12"/>
    <p:sldId id="273" r:id="rId13"/>
    <p:sldId id="274" r:id="rId14"/>
    <p:sldId id="275" r:id="rId15"/>
    <p:sldId id="276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20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4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4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4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9307-2D96-274B-A420-1E74D2F52A7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9E16A-4056-064E-876C-859BF4C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920" y="528321"/>
            <a:ext cx="7772400" cy="103632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Mitosis in Watermelons</a:t>
            </a:r>
            <a:endParaRPr lang="en-US" sz="6000" dirty="0">
              <a:latin typeface="Times"/>
              <a:cs typeface="Times"/>
            </a:endParaRPr>
          </a:p>
        </p:txBody>
      </p:sp>
      <p:pic>
        <p:nvPicPr>
          <p:cNvPr id="127" name="Picture 126" descr="Watermelon Mito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832"/>
            <a:ext cx="9144000" cy="3062177"/>
          </a:xfrm>
          <a:prstGeom prst="rect">
            <a:avLst/>
          </a:prstGeom>
        </p:spPr>
      </p:pic>
      <p:sp>
        <p:nvSpPr>
          <p:cNvPr id="128" name="Title 1"/>
          <p:cNvSpPr txBox="1">
            <a:spLocks/>
          </p:cNvSpPr>
          <p:nvPr/>
        </p:nvSpPr>
        <p:spPr>
          <a:xfrm>
            <a:off x="675640" y="5161281"/>
            <a:ext cx="7772400" cy="103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Watermelons grow from small to large through the process of Mitosis.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304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93"/>
          <p:cNvSpPr/>
          <p:nvPr/>
        </p:nvSpPr>
        <p:spPr>
          <a:xfrm>
            <a:off x="223521" y="1448501"/>
            <a:ext cx="5455920" cy="480439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23521" y="1849412"/>
            <a:ext cx="5455920" cy="40746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23521" y="2235168"/>
            <a:ext cx="5455920" cy="334130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23521" y="2740684"/>
            <a:ext cx="5455920" cy="222829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521" y="3187594"/>
            <a:ext cx="5455920" cy="124101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521" y="3537704"/>
            <a:ext cx="5455920" cy="44388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Anaphase 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Spindle fibers shorten and move homologous chromosomes to opposite sides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402554" y="3465680"/>
            <a:ext cx="1090549" cy="58928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223521" y="1148000"/>
            <a:ext cx="5455920" cy="535486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2554" y="1237621"/>
            <a:ext cx="1090549" cy="5154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371803" y="2118211"/>
            <a:ext cx="410929" cy="264257"/>
          </a:xfrm>
          <a:prstGeom prst="rect">
            <a:avLst/>
          </a:prstGeom>
        </p:spPr>
      </p:pic>
      <p:pic>
        <p:nvPicPr>
          <p:cNvPr id="101" name="Picture 10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71" y="4836846"/>
            <a:ext cx="410929" cy="264257"/>
          </a:xfrm>
          <a:prstGeom prst="rect">
            <a:avLst/>
          </a:prstGeom>
        </p:spPr>
      </p:pic>
      <p:pic>
        <p:nvPicPr>
          <p:cNvPr id="102" name="Picture 10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6" y="5779423"/>
            <a:ext cx="410929" cy="264257"/>
          </a:xfrm>
          <a:prstGeom prst="rect">
            <a:avLst/>
          </a:prstGeom>
        </p:spPr>
      </p:pic>
      <p:pic>
        <p:nvPicPr>
          <p:cNvPr id="103" name="Picture 10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400">
            <a:off x="2356569" y="1305050"/>
            <a:ext cx="410929" cy="264257"/>
          </a:xfrm>
          <a:prstGeom prst="rect">
            <a:avLst/>
          </a:prstGeom>
        </p:spPr>
      </p:pic>
      <p:pic>
        <p:nvPicPr>
          <p:cNvPr id="104" name="Picture 10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09" y="5444344"/>
            <a:ext cx="410929" cy="264257"/>
          </a:xfrm>
          <a:prstGeom prst="rect">
            <a:avLst/>
          </a:prstGeom>
        </p:spPr>
      </p:pic>
      <p:pic>
        <p:nvPicPr>
          <p:cNvPr id="105" name="Picture 10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3156637" y="4296476"/>
            <a:ext cx="410929" cy="264257"/>
          </a:xfrm>
          <a:prstGeom prst="rect">
            <a:avLst/>
          </a:prstGeom>
        </p:spPr>
      </p:pic>
      <p:pic>
        <p:nvPicPr>
          <p:cNvPr id="106" name="Picture 10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91" y="2118337"/>
            <a:ext cx="410929" cy="264257"/>
          </a:xfrm>
          <a:prstGeom prst="rect">
            <a:avLst/>
          </a:prstGeom>
        </p:spPr>
      </p:pic>
      <p:pic>
        <p:nvPicPr>
          <p:cNvPr id="107" name="Picture 10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49" y="3849460"/>
            <a:ext cx="410929" cy="264257"/>
          </a:xfrm>
          <a:prstGeom prst="rect">
            <a:avLst/>
          </a:prstGeom>
        </p:spPr>
      </p:pic>
      <p:pic>
        <p:nvPicPr>
          <p:cNvPr id="108" name="Picture 10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15" y="3055465"/>
            <a:ext cx="410929" cy="264257"/>
          </a:xfrm>
          <a:prstGeom prst="rect">
            <a:avLst/>
          </a:prstGeom>
        </p:spPr>
      </p:pic>
      <p:pic>
        <p:nvPicPr>
          <p:cNvPr id="109" name="Picture 10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91" y="5428766"/>
            <a:ext cx="410929" cy="264257"/>
          </a:xfrm>
          <a:prstGeom prst="rect">
            <a:avLst/>
          </a:prstGeom>
        </p:spPr>
      </p:pic>
      <p:pic>
        <p:nvPicPr>
          <p:cNvPr id="110" name="Picture 10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350798" y="5729819"/>
            <a:ext cx="410929" cy="264257"/>
          </a:xfrm>
          <a:prstGeom prst="rect">
            <a:avLst/>
          </a:prstGeom>
        </p:spPr>
      </p:pic>
      <p:pic>
        <p:nvPicPr>
          <p:cNvPr id="111" name="Picture 11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808">
            <a:off x="3115601" y="3404837"/>
            <a:ext cx="410929" cy="264257"/>
          </a:xfrm>
          <a:prstGeom prst="rect">
            <a:avLst/>
          </a:prstGeom>
        </p:spPr>
      </p:pic>
      <p:pic>
        <p:nvPicPr>
          <p:cNvPr id="112" name="Picture 11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43" y="4296475"/>
            <a:ext cx="410929" cy="264257"/>
          </a:xfrm>
          <a:prstGeom prst="rect">
            <a:avLst/>
          </a:prstGeom>
        </p:spPr>
      </p:pic>
      <p:pic>
        <p:nvPicPr>
          <p:cNvPr id="113" name="Picture 11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6" y="2617245"/>
            <a:ext cx="410929" cy="264257"/>
          </a:xfrm>
          <a:prstGeom prst="rect">
            <a:avLst/>
          </a:prstGeom>
        </p:spPr>
      </p:pic>
      <p:pic>
        <p:nvPicPr>
          <p:cNvPr id="114" name="Picture 11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3156867" y="1322873"/>
            <a:ext cx="410929" cy="264257"/>
          </a:xfrm>
          <a:prstGeom prst="rect">
            <a:avLst/>
          </a:prstGeom>
        </p:spPr>
      </p:pic>
      <p:pic>
        <p:nvPicPr>
          <p:cNvPr id="115" name="Picture 11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43" y="4836846"/>
            <a:ext cx="410929" cy="264257"/>
          </a:xfrm>
          <a:prstGeom prst="rect">
            <a:avLst/>
          </a:prstGeom>
        </p:spPr>
      </p:pic>
      <p:pic>
        <p:nvPicPr>
          <p:cNvPr id="116" name="Picture 11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725">
            <a:off x="3120497" y="3076683"/>
            <a:ext cx="410929" cy="264257"/>
          </a:xfrm>
          <a:prstGeom prst="rect">
            <a:avLst/>
          </a:prstGeom>
        </p:spPr>
      </p:pic>
      <p:pic>
        <p:nvPicPr>
          <p:cNvPr id="117" name="Picture 11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02" y="1741569"/>
            <a:ext cx="410929" cy="264257"/>
          </a:xfrm>
          <a:prstGeom prst="rect">
            <a:avLst/>
          </a:prstGeom>
        </p:spPr>
      </p:pic>
      <p:pic>
        <p:nvPicPr>
          <p:cNvPr id="118" name="Picture 11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56" y="2651243"/>
            <a:ext cx="410929" cy="264257"/>
          </a:xfrm>
          <a:prstGeom prst="rect">
            <a:avLst/>
          </a:prstGeom>
        </p:spPr>
      </p:pic>
      <p:pic>
        <p:nvPicPr>
          <p:cNvPr id="119" name="Picture 11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3162075" y="1731138"/>
            <a:ext cx="410929" cy="264257"/>
          </a:xfrm>
          <a:prstGeom prst="rect">
            <a:avLst/>
          </a:prstGeom>
        </p:spPr>
      </p:pic>
      <p:pic>
        <p:nvPicPr>
          <p:cNvPr id="120" name="Picture 11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6" y="3849460"/>
            <a:ext cx="410929" cy="264257"/>
          </a:xfrm>
          <a:prstGeom prst="rect">
            <a:avLst/>
          </a:prstGeom>
        </p:spPr>
      </p:pic>
      <p:pic>
        <p:nvPicPr>
          <p:cNvPr id="121" name="Picture 12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362068" y="3405576"/>
            <a:ext cx="410929" cy="2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Times"/>
                <a:cs typeface="Times"/>
              </a:rPr>
              <a:t>Telophase</a:t>
            </a:r>
            <a:r>
              <a:rPr lang="en-US" sz="6000" dirty="0" smtClean="0">
                <a:latin typeface="Times"/>
                <a:cs typeface="Times"/>
              </a:rPr>
              <a:t> 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Nuclear membrane reforms around the daughter nuclei</a:t>
            </a:r>
          </a:p>
          <a:p>
            <a:r>
              <a:rPr lang="en-US" sz="3000" dirty="0" smtClean="0">
                <a:latin typeface="Times"/>
                <a:cs typeface="Times"/>
              </a:rPr>
              <a:t>Chromosomes are still attached to a common centromere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05135" y="1966746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902206" y="1970091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06656" y="2056294"/>
            <a:ext cx="1746038" cy="172220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010502" y="2062200"/>
            <a:ext cx="1746038" cy="172220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0785" y="5419947"/>
            <a:ext cx="316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Each chromosome consists of 2 sister chromatids which are not identical due to crossing over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18" name="Straight Arrow Connector 117"/>
          <p:cNvCxnSpPr>
            <a:stCxn id="117" idx="0"/>
          </p:cNvCxnSpPr>
          <p:nvPr/>
        </p:nvCxnSpPr>
        <p:spPr>
          <a:xfrm flipH="1" flipV="1">
            <a:off x="1111130" y="3610333"/>
            <a:ext cx="1920012" cy="180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36892" y="4181486"/>
            <a:ext cx="164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"/>
                <a:cs typeface="Times"/>
              </a:rPr>
              <a:t>Nuclear membrane re-forms</a:t>
            </a:r>
            <a:endParaRPr lang="en-US" sz="1400" dirty="0">
              <a:latin typeface="Times"/>
              <a:cs typeface="Times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4059324" y="3822086"/>
            <a:ext cx="238115" cy="39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1801509" y="3483581"/>
            <a:ext cx="2495930" cy="73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287372" y="2727830"/>
            <a:ext cx="339655" cy="218423"/>
          </a:xfrm>
          <a:prstGeom prst="rect">
            <a:avLst/>
          </a:prstGeom>
        </p:spPr>
      </p:pic>
      <p:pic>
        <p:nvPicPr>
          <p:cNvPr id="72" name="Picture 7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400" flipV="1">
            <a:off x="631544" y="2188274"/>
            <a:ext cx="339655" cy="218423"/>
          </a:xfrm>
          <a:prstGeom prst="rect">
            <a:avLst/>
          </a:prstGeom>
        </p:spPr>
      </p:pic>
      <p:pic>
        <p:nvPicPr>
          <p:cNvPr id="73" name="Picture 7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80957" y="3265158"/>
            <a:ext cx="339655" cy="218423"/>
          </a:xfrm>
          <a:prstGeom prst="rect">
            <a:avLst/>
          </a:prstGeom>
        </p:spPr>
      </p:pic>
      <p:pic>
        <p:nvPicPr>
          <p:cNvPr id="74" name="Picture 7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7906" y="3247619"/>
            <a:ext cx="339655" cy="218423"/>
          </a:xfrm>
          <a:prstGeom prst="rect">
            <a:avLst/>
          </a:prstGeom>
        </p:spPr>
      </p:pic>
      <p:pic>
        <p:nvPicPr>
          <p:cNvPr id="75" name="Picture 7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80957" y="2597521"/>
            <a:ext cx="339655" cy="218423"/>
          </a:xfrm>
          <a:prstGeom prst="rect">
            <a:avLst/>
          </a:prstGeom>
        </p:spPr>
      </p:pic>
      <p:pic>
        <p:nvPicPr>
          <p:cNvPr id="76" name="Picture 7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930595" y="3374370"/>
            <a:ext cx="339655" cy="218423"/>
          </a:xfrm>
          <a:prstGeom prst="rect">
            <a:avLst/>
          </a:prstGeom>
        </p:spPr>
      </p:pic>
      <p:pic>
        <p:nvPicPr>
          <p:cNvPr id="77" name="Picture 7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50784" y="2954524"/>
            <a:ext cx="339655" cy="218423"/>
          </a:xfrm>
          <a:prstGeom prst="rect">
            <a:avLst/>
          </a:prstGeom>
        </p:spPr>
      </p:pic>
      <p:pic>
        <p:nvPicPr>
          <p:cNvPr id="78" name="Picture 7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1141" y="2925155"/>
            <a:ext cx="339655" cy="218423"/>
          </a:xfrm>
          <a:prstGeom prst="rect">
            <a:avLst/>
          </a:prstGeom>
        </p:spPr>
      </p:pic>
      <p:pic>
        <p:nvPicPr>
          <p:cNvPr id="79" name="Picture 7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130" y="2196362"/>
            <a:ext cx="339655" cy="218423"/>
          </a:xfrm>
          <a:prstGeom prst="rect">
            <a:avLst/>
          </a:prstGeom>
        </p:spPr>
      </p:pic>
      <p:pic>
        <p:nvPicPr>
          <p:cNvPr id="80" name="Picture 7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1475" y="2597521"/>
            <a:ext cx="339655" cy="218423"/>
          </a:xfrm>
          <a:prstGeom prst="rect">
            <a:avLst/>
          </a:prstGeom>
        </p:spPr>
      </p:pic>
      <p:pic>
        <p:nvPicPr>
          <p:cNvPr id="81" name="Picture 8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997384" y="2981331"/>
            <a:ext cx="339655" cy="218423"/>
          </a:xfrm>
          <a:prstGeom prst="rect">
            <a:avLst/>
          </a:prstGeom>
        </p:spPr>
      </p:pic>
      <p:pic>
        <p:nvPicPr>
          <p:cNvPr id="82" name="Picture 8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3108431" y="2766331"/>
            <a:ext cx="339655" cy="218423"/>
          </a:xfrm>
          <a:prstGeom prst="rect">
            <a:avLst/>
          </a:prstGeom>
        </p:spPr>
      </p:pic>
      <p:pic>
        <p:nvPicPr>
          <p:cNvPr id="83" name="Picture 8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400" flipV="1">
            <a:off x="3452603" y="2226775"/>
            <a:ext cx="339655" cy="218423"/>
          </a:xfrm>
          <a:prstGeom prst="rect">
            <a:avLst/>
          </a:prstGeom>
        </p:spPr>
      </p:pic>
      <p:pic>
        <p:nvPicPr>
          <p:cNvPr id="84" name="Picture 8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2016" y="3303659"/>
            <a:ext cx="339655" cy="218423"/>
          </a:xfrm>
          <a:prstGeom prst="rect">
            <a:avLst/>
          </a:prstGeom>
        </p:spPr>
      </p:pic>
      <p:pic>
        <p:nvPicPr>
          <p:cNvPr id="85" name="Picture 8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8965" y="3286120"/>
            <a:ext cx="339655" cy="218423"/>
          </a:xfrm>
          <a:prstGeom prst="rect">
            <a:avLst/>
          </a:prstGeom>
        </p:spPr>
      </p:pic>
      <p:pic>
        <p:nvPicPr>
          <p:cNvPr id="86" name="Picture 8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2016" y="2636022"/>
            <a:ext cx="339655" cy="218423"/>
          </a:xfrm>
          <a:prstGeom prst="rect">
            <a:avLst/>
          </a:prstGeom>
        </p:spPr>
      </p:pic>
      <p:pic>
        <p:nvPicPr>
          <p:cNvPr id="87" name="Picture 8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3751654" y="3412871"/>
            <a:ext cx="339655" cy="218423"/>
          </a:xfrm>
          <a:prstGeom prst="rect">
            <a:avLst/>
          </a:prstGeom>
        </p:spPr>
      </p:pic>
      <p:pic>
        <p:nvPicPr>
          <p:cNvPr id="88" name="Picture 8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1843" y="2993025"/>
            <a:ext cx="339655" cy="218423"/>
          </a:xfrm>
          <a:prstGeom prst="rect">
            <a:avLst/>
          </a:prstGeom>
        </p:spPr>
      </p:pic>
      <p:pic>
        <p:nvPicPr>
          <p:cNvPr id="89" name="Picture 8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12200" y="2963656"/>
            <a:ext cx="339655" cy="218423"/>
          </a:xfrm>
          <a:prstGeom prst="rect">
            <a:avLst/>
          </a:prstGeom>
        </p:spPr>
      </p:pic>
      <p:pic>
        <p:nvPicPr>
          <p:cNvPr id="90" name="Picture 8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2189" y="2234863"/>
            <a:ext cx="339655" cy="218423"/>
          </a:xfrm>
          <a:prstGeom prst="rect">
            <a:avLst/>
          </a:prstGeom>
        </p:spPr>
      </p:pic>
      <p:pic>
        <p:nvPicPr>
          <p:cNvPr id="91" name="Picture 9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2534" y="2636022"/>
            <a:ext cx="339655" cy="218423"/>
          </a:xfrm>
          <a:prstGeom prst="rect">
            <a:avLst/>
          </a:prstGeom>
        </p:spPr>
      </p:pic>
      <p:pic>
        <p:nvPicPr>
          <p:cNvPr id="92" name="Picture 9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3818443" y="3019832"/>
            <a:ext cx="339655" cy="2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 rot="5400000">
            <a:off x="56201" y="1244186"/>
            <a:ext cx="2781528" cy="266901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400000">
            <a:off x="72352" y="1439043"/>
            <a:ext cx="2756865" cy="22773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5400000">
            <a:off x="55552" y="1651933"/>
            <a:ext cx="2790465" cy="186977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5400000">
            <a:off x="73394" y="1891698"/>
            <a:ext cx="2747215" cy="143349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5400000">
            <a:off x="51770" y="2217768"/>
            <a:ext cx="2790465" cy="79836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5400000">
            <a:off x="68203" y="2460916"/>
            <a:ext cx="2765161" cy="28555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6498" y="1201441"/>
            <a:ext cx="2720094" cy="276538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5400000">
            <a:off x="2909909" y="1440607"/>
            <a:ext cx="2790465" cy="22773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5400000">
            <a:off x="2909909" y="1636698"/>
            <a:ext cx="2790465" cy="186977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5400000">
            <a:off x="2906127" y="1898088"/>
            <a:ext cx="2790465" cy="143349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5400000">
            <a:off x="2906127" y="2202533"/>
            <a:ext cx="2790465" cy="79836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5400000">
            <a:off x="2909909" y="2458333"/>
            <a:ext cx="2790465" cy="28555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5400000">
            <a:off x="2931685" y="1215504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5400000">
            <a:off x="51770" y="1219706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Prophase II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Nuclear </a:t>
            </a:r>
            <a:r>
              <a:rPr lang="en-US" sz="3000" dirty="0" smtClean="0">
                <a:latin typeface="Times"/>
                <a:cs typeface="Times"/>
              </a:rPr>
              <a:t>envelopes break </a:t>
            </a:r>
            <a:r>
              <a:rPr lang="en-US" sz="3000" dirty="0" smtClean="0">
                <a:latin typeface="Times"/>
                <a:cs typeface="Times"/>
              </a:rPr>
              <a:t>down</a:t>
            </a:r>
          </a:p>
          <a:p>
            <a:r>
              <a:rPr lang="en-US" sz="3000" dirty="0" smtClean="0">
                <a:latin typeface="Times"/>
                <a:cs typeface="Times"/>
              </a:rPr>
              <a:t>New </a:t>
            </a:r>
            <a:r>
              <a:rPr lang="en-US" sz="3000" smtClean="0">
                <a:latin typeface="Times"/>
                <a:cs typeface="Times"/>
              </a:rPr>
              <a:t>spindle </a:t>
            </a:r>
            <a:r>
              <a:rPr lang="en-US" sz="3000" smtClean="0">
                <a:latin typeface="Times"/>
                <a:cs typeface="Times"/>
              </a:rPr>
              <a:t>forms </a:t>
            </a:r>
            <a:endParaRPr lang="en-US" sz="2600" dirty="0">
              <a:latin typeface="Times"/>
              <a:cs typeface="Times"/>
            </a:endParaRPr>
          </a:p>
        </p:txBody>
      </p:sp>
      <p:pic>
        <p:nvPicPr>
          <p:cNvPr id="71" name="Picture 7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738760" y="2285474"/>
            <a:ext cx="339655" cy="218423"/>
          </a:xfrm>
          <a:prstGeom prst="rect">
            <a:avLst/>
          </a:prstGeom>
        </p:spPr>
      </p:pic>
      <p:pic>
        <p:nvPicPr>
          <p:cNvPr id="72" name="Picture 7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400" flipV="1">
            <a:off x="1082932" y="1745918"/>
            <a:ext cx="339655" cy="218423"/>
          </a:xfrm>
          <a:prstGeom prst="rect">
            <a:avLst/>
          </a:prstGeom>
        </p:spPr>
      </p:pic>
      <p:pic>
        <p:nvPicPr>
          <p:cNvPr id="73" name="Picture 7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32345" y="2822802"/>
            <a:ext cx="339655" cy="218423"/>
          </a:xfrm>
          <a:prstGeom prst="rect">
            <a:avLst/>
          </a:prstGeom>
        </p:spPr>
      </p:pic>
      <p:pic>
        <p:nvPicPr>
          <p:cNvPr id="74" name="Picture 7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9294" y="2805263"/>
            <a:ext cx="339655" cy="218423"/>
          </a:xfrm>
          <a:prstGeom prst="rect">
            <a:avLst/>
          </a:prstGeom>
        </p:spPr>
      </p:pic>
      <p:pic>
        <p:nvPicPr>
          <p:cNvPr id="75" name="Picture 7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32345" y="2155165"/>
            <a:ext cx="339655" cy="218423"/>
          </a:xfrm>
          <a:prstGeom prst="rect">
            <a:avLst/>
          </a:prstGeom>
        </p:spPr>
      </p:pic>
      <p:pic>
        <p:nvPicPr>
          <p:cNvPr id="76" name="Picture 7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1381983" y="2932014"/>
            <a:ext cx="339655" cy="218423"/>
          </a:xfrm>
          <a:prstGeom prst="rect">
            <a:avLst/>
          </a:prstGeom>
        </p:spPr>
      </p:pic>
      <p:pic>
        <p:nvPicPr>
          <p:cNvPr id="77" name="Picture 7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2172" y="2512168"/>
            <a:ext cx="339655" cy="218423"/>
          </a:xfrm>
          <a:prstGeom prst="rect">
            <a:avLst/>
          </a:prstGeom>
        </p:spPr>
      </p:pic>
      <p:pic>
        <p:nvPicPr>
          <p:cNvPr id="78" name="Picture 7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2529" y="2482799"/>
            <a:ext cx="339655" cy="218423"/>
          </a:xfrm>
          <a:prstGeom prst="rect">
            <a:avLst/>
          </a:prstGeom>
        </p:spPr>
      </p:pic>
      <p:pic>
        <p:nvPicPr>
          <p:cNvPr id="79" name="Picture 7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2518" y="1754006"/>
            <a:ext cx="339655" cy="218423"/>
          </a:xfrm>
          <a:prstGeom prst="rect">
            <a:avLst/>
          </a:prstGeom>
        </p:spPr>
      </p:pic>
      <p:pic>
        <p:nvPicPr>
          <p:cNvPr id="80" name="Picture 7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22863" y="2155165"/>
            <a:ext cx="339655" cy="218423"/>
          </a:xfrm>
          <a:prstGeom prst="rect">
            <a:avLst/>
          </a:prstGeom>
        </p:spPr>
      </p:pic>
      <p:pic>
        <p:nvPicPr>
          <p:cNvPr id="81" name="Picture 8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1448772" y="2538975"/>
            <a:ext cx="339655" cy="218423"/>
          </a:xfrm>
          <a:prstGeom prst="rect">
            <a:avLst/>
          </a:prstGeom>
        </p:spPr>
      </p:pic>
      <p:pic>
        <p:nvPicPr>
          <p:cNvPr id="82" name="Picture 8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3617912" y="2205438"/>
            <a:ext cx="339655" cy="218423"/>
          </a:xfrm>
          <a:prstGeom prst="rect">
            <a:avLst/>
          </a:prstGeom>
        </p:spPr>
      </p:pic>
      <p:pic>
        <p:nvPicPr>
          <p:cNvPr id="83" name="Picture 8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400" flipV="1">
            <a:off x="3962084" y="1665882"/>
            <a:ext cx="339655" cy="218423"/>
          </a:xfrm>
          <a:prstGeom prst="rect">
            <a:avLst/>
          </a:prstGeom>
        </p:spPr>
      </p:pic>
      <p:pic>
        <p:nvPicPr>
          <p:cNvPr id="84" name="Picture 8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11497" y="2742766"/>
            <a:ext cx="339655" cy="218423"/>
          </a:xfrm>
          <a:prstGeom prst="rect">
            <a:avLst/>
          </a:prstGeom>
        </p:spPr>
      </p:pic>
      <p:pic>
        <p:nvPicPr>
          <p:cNvPr id="85" name="Picture 8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98446" y="2725227"/>
            <a:ext cx="339655" cy="218423"/>
          </a:xfrm>
          <a:prstGeom prst="rect">
            <a:avLst/>
          </a:prstGeom>
        </p:spPr>
      </p:pic>
      <p:pic>
        <p:nvPicPr>
          <p:cNvPr id="86" name="Picture 8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11497" y="2075129"/>
            <a:ext cx="339655" cy="218423"/>
          </a:xfrm>
          <a:prstGeom prst="rect">
            <a:avLst/>
          </a:prstGeom>
        </p:spPr>
      </p:pic>
      <p:pic>
        <p:nvPicPr>
          <p:cNvPr id="87" name="Picture 8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4261135" y="2851978"/>
            <a:ext cx="339655" cy="218423"/>
          </a:xfrm>
          <a:prstGeom prst="rect">
            <a:avLst/>
          </a:prstGeom>
        </p:spPr>
      </p:pic>
      <p:pic>
        <p:nvPicPr>
          <p:cNvPr id="88" name="Picture 8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81324" y="2432132"/>
            <a:ext cx="339655" cy="218423"/>
          </a:xfrm>
          <a:prstGeom prst="rect">
            <a:avLst/>
          </a:prstGeom>
        </p:spPr>
      </p:pic>
      <p:pic>
        <p:nvPicPr>
          <p:cNvPr id="90" name="Picture 8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1670" y="1673970"/>
            <a:ext cx="339655" cy="218423"/>
          </a:xfrm>
          <a:prstGeom prst="rect">
            <a:avLst/>
          </a:prstGeom>
        </p:spPr>
      </p:pic>
      <p:pic>
        <p:nvPicPr>
          <p:cNvPr id="91" name="Picture 9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2015" y="2075129"/>
            <a:ext cx="339655" cy="218423"/>
          </a:xfrm>
          <a:prstGeom prst="rect">
            <a:avLst/>
          </a:prstGeom>
        </p:spPr>
      </p:pic>
      <p:pic>
        <p:nvPicPr>
          <p:cNvPr id="92" name="Picture 9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 flipV="1">
            <a:off x="4327924" y="2458939"/>
            <a:ext cx="339655" cy="218423"/>
          </a:xfrm>
          <a:prstGeom prst="rect">
            <a:avLst/>
          </a:prstGeom>
        </p:spPr>
      </p:pic>
      <p:pic>
        <p:nvPicPr>
          <p:cNvPr id="89" name="Picture 8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71851" y="1984110"/>
            <a:ext cx="339655" cy="2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 rot="5400000">
            <a:off x="56201" y="1244186"/>
            <a:ext cx="2781528" cy="266901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400000">
            <a:off x="72352" y="1439043"/>
            <a:ext cx="2756865" cy="22773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5400000">
            <a:off x="55552" y="1651933"/>
            <a:ext cx="2790465" cy="186977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5400000">
            <a:off x="73394" y="1891698"/>
            <a:ext cx="2747215" cy="143349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5400000">
            <a:off x="51770" y="2217768"/>
            <a:ext cx="2790465" cy="79836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5400000">
            <a:off x="68203" y="2460916"/>
            <a:ext cx="2765161" cy="28555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6498" y="1201441"/>
            <a:ext cx="2720094" cy="276538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5400000">
            <a:off x="2909909" y="1440607"/>
            <a:ext cx="2790465" cy="22773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5400000">
            <a:off x="2909909" y="1636698"/>
            <a:ext cx="2790465" cy="186977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5400000">
            <a:off x="2906127" y="1898088"/>
            <a:ext cx="2790465" cy="143349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5400000">
            <a:off x="2906127" y="2202533"/>
            <a:ext cx="2790465" cy="79836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5400000">
            <a:off x="2909909" y="2458333"/>
            <a:ext cx="2790465" cy="28555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5400000">
            <a:off x="2931685" y="1215504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5400000">
            <a:off x="51770" y="1219706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Metaphase II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New spindle fibers form and attach to each side of the centromere</a:t>
            </a:r>
            <a:endParaRPr lang="en-US" sz="2600" dirty="0">
              <a:latin typeface="Times"/>
              <a:cs typeface="Times"/>
            </a:endParaRPr>
          </a:p>
        </p:txBody>
      </p:sp>
      <p:pic>
        <p:nvPicPr>
          <p:cNvPr id="71" name="Picture 7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9989" flipV="1">
            <a:off x="600027" y="2487414"/>
            <a:ext cx="339655" cy="218423"/>
          </a:xfrm>
          <a:prstGeom prst="rect">
            <a:avLst/>
          </a:prstGeom>
        </p:spPr>
      </p:pic>
      <p:pic>
        <p:nvPicPr>
          <p:cNvPr id="72" name="Picture 7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7792" flipV="1">
            <a:off x="8629" y="2474981"/>
            <a:ext cx="339655" cy="218423"/>
          </a:xfrm>
          <a:prstGeom prst="rect">
            <a:avLst/>
          </a:prstGeom>
        </p:spPr>
      </p:pic>
      <p:pic>
        <p:nvPicPr>
          <p:cNvPr id="73" name="Picture 7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2216127" y="2520940"/>
            <a:ext cx="339655" cy="218423"/>
          </a:xfrm>
          <a:prstGeom prst="rect">
            <a:avLst/>
          </a:prstGeom>
        </p:spPr>
      </p:pic>
      <p:pic>
        <p:nvPicPr>
          <p:cNvPr id="74" name="Picture 7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1993924" y="2527034"/>
            <a:ext cx="339655" cy="218423"/>
          </a:xfrm>
          <a:prstGeom prst="rect">
            <a:avLst/>
          </a:prstGeom>
        </p:spPr>
      </p:pic>
      <p:pic>
        <p:nvPicPr>
          <p:cNvPr id="75" name="Picture 7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877993" y="2503989"/>
            <a:ext cx="339655" cy="218423"/>
          </a:xfrm>
          <a:prstGeom prst="rect">
            <a:avLst/>
          </a:prstGeom>
        </p:spPr>
      </p:pic>
      <p:pic>
        <p:nvPicPr>
          <p:cNvPr id="76" name="Picture 7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9989" flipV="1">
            <a:off x="1694664" y="2518558"/>
            <a:ext cx="339655" cy="218423"/>
          </a:xfrm>
          <a:prstGeom prst="rect">
            <a:avLst/>
          </a:prstGeom>
        </p:spPr>
      </p:pic>
      <p:pic>
        <p:nvPicPr>
          <p:cNvPr id="77" name="Picture 7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2438330" y="2520940"/>
            <a:ext cx="339655" cy="218423"/>
          </a:xfrm>
          <a:prstGeom prst="rect">
            <a:avLst/>
          </a:prstGeom>
        </p:spPr>
      </p:pic>
      <p:pic>
        <p:nvPicPr>
          <p:cNvPr id="78" name="Picture 7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1138175" y="2503987"/>
            <a:ext cx="339655" cy="218423"/>
          </a:xfrm>
          <a:prstGeom prst="rect">
            <a:avLst/>
          </a:prstGeom>
        </p:spPr>
      </p:pic>
      <p:pic>
        <p:nvPicPr>
          <p:cNvPr id="79" name="Picture 7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192274" y="2478938"/>
            <a:ext cx="339655" cy="218423"/>
          </a:xfrm>
          <a:prstGeom prst="rect">
            <a:avLst/>
          </a:prstGeom>
        </p:spPr>
      </p:pic>
      <p:pic>
        <p:nvPicPr>
          <p:cNvPr id="80" name="Picture 7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395959" y="2478939"/>
            <a:ext cx="339655" cy="218423"/>
          </a:xfrm>
          <a:prstGeom prst="rect">
            <a:avLst/>
          </a:prstGeom>
        </p:spPr>
      </p:pic>
      <p:pic>
        <p:nvPicPr>
          <p:cNvPr id="81" name="Picture 8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9989" flipV="1">
            <a:off x="1423735" y="2512462"/>
            <a:ext cx="339655" cy="218423"/>
          </a:xfrm>
          <a:prstGeom prst="rect">
            <a:avLst/>
          </a:prstGeom>
        </p:spPr>
      </p:pic>
      <p:pic>
        <p:nvPicPr>
          <p:cNvPr id="61" name="Picture 6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9989" flipV="1">
            <a:off x="3467705" y="2451681"/>
            <a:ext cx="339655" cy="218423"/>
          </a:xfrm>
          <a:prstGeom prst="rect">
            <a:avLst/>
          </a:prstGeom>
        </p:spPr>
      </p:pic>
      <p:pic>
        <p:nvPicPr>
          <p:cNvPr id="62" name="Picture 6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7792" flipV="1">
            <a:off x="2876307" y="2439248"/>
            <a:ext cx="339655" cy="218423"/>
          </a:xfrm>
          <a:prstGeom prst="rect">
            <a:avLst/>
          </a:prstGeom>
        </p:spPr>
      </p:pic>
      <p:pic>
        <p:nvPicPr>
          <p:cNvPr id="63" name="Picture 6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5083805" y="2485207"/>
            <a:ext cx="339655" cy="218423"/>
          </a:xfrm>
          <a:prstGeom prst="rect">
            <a:avLst/>
          </a:prstGeom>
        </p:spPr>
      </p:pic>
      <p:pic>
        <p:nvPicPr>
          <p:cNvPr id="64" name="Picture 6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4861602" y="2491301"/>
            <a:ext cx="339655" cy="218423"/>
          </a:xfrm>
          <a:prstGeom prst="rect">
            <a:avLst/>
          </a:prstGeom>
        </p:spPr>
      </p:pic>
      <p:pic>
        <p:nvPicPr>
          <p:cNvPr id="65" name="Picture 6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3745671" y="2468256"/>
            <a:ext cx="339655" cy="218423"/>
          </a:xfrm>
          <a:prstGeom prst="rect">
            <a:avLst/>
          </a:prstGeom>
        </p:spPr>
      </p:pic>
      <p:pic>
        <p:nvPicPr>
          <p:cNvPr id="66" name="Picture 6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9989" flipV="1">
            <a:off x="4562342" y="2482825"/>
            <a:ext cx="339655" cy="218423"/>
          </a:xfrm>
          <a:prstGeom prst="rect">
            <a:avLst/>
          </a:prstGeom>
        </p:spPr>
      </p:pic>
      <p:pic>
        <p:nvPicPr>
          <p:cNvPr id="67" name="Picture 6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5306008" y="2485207"/>
            <a:ext cx="339655" cy="218423"/>
          </a:xfrm>
          <a:prstGeom prst="rect">
            <a:avLst/>
          </a:prstGeom>
        </p:spPr>
      </p:pic>
      <p:pic>
        <p:nvPicPr>
          <p:cNvPr id="68" name="Picture 6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4005853" y="2468254"/>
            <a:ext cx="339655" cy="218423"/>
          </a:xfrm>
          <a:prstGeom prst="rect">
            <a:avLst/>
          </a:prstGeom>
        </p:spPr>
      </p:pic>
      <p:pic>
        <p:nvPicPr>
          <p:cNvPr id="69" name="Picture 6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3059952" y="2443205"/>
            <a:ext cx="339655" cy="218423"/>
          </a:xfrm>
          <a:prstGeom prst="rect">
            <a:avLst/>
          </a:prstGeom>
        </p:spPr>
      </p:pic>
      <p:pic>
        <p:nvPicPr>
          <p:cNvPr id="70" name="Picture 6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8392" flipV="1">
            <a:off x="3263637" y="2443206"/>
            <a:ext cx="339655" cy="218423"/>
          </a:xfrm>
          <a:prstGeom prst="rect">
            <a:avLst/>
          </a:prstGeom>
        </p:spPr>
      </p:pic>
      <p:pic>
        <p:nvPicPr>
          <p:cNvPr id="93" name="Picture 9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9989" flipV="1">
            <a:off x="4291413" y="2476729"/>
            <a:ext cx="339655" cy="2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Anaphase II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Spindle fibers contract</a:t>
            </a:r>
          </a:p>
          <a:p>
            <a:r>
              <a:rPr lang="en-US" sz="3000" dirty="0" smtClean="0">
                <a:latin typeface="Times"/>
                <a:cs typeface="Times"/>
              </a:rPr>
              <a:t>Sister chromatids move toward opposite poles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35" name="Oval 34"/>
          <p:cNvSpPr/>
          <p:nvPr/>
        </p:nvSpPr>
        <p:spPr>
          <a:xfrm rot="5400000">
            <a:off x="56201" y="1244186"/>
            <a:ext cx="2781528" cy="266901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5400000">
            <a:off x="72352" y="1439043"/>
            <a:ext cx="2756865" cy="22773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55552" y="1651933"/>
            <a:ext cx="2790465" cy="186977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73394" y="1891698"/>
            <a:ext cx="2747215" cy="143349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51770" y="2217768"/>
            <a:ext cx="2790465" cy="79836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5400000">
            <a:off x="68203" y="2460916"/>
            <a:ext cx="2765161" cy="28555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76498" y="1201441"/>
            <a:ext cx="2720094" cy="276538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2909909" y="1440607"/>
            <a:ext cx="2790465" cy="22773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5400000">
            <a:off x="2909909" y="1636698"/>
            <a:ext cx="2790465" cy="186977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5400000">
            <a:off x="2906127" y="1898088"/>
            <a:ext cx="2790465" cy="143349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5400000">
            <a:off x="2906127" y="2202533"/>
            <a:ext cx="2790465" cy="79836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5400000">
            <a:off x="2909909" y="2458333"/>
            <a:ext cx="2790465" cy="28555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1226559" y="1238842"/>
            <a:ext cx="469607" cy="2710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5400000">
            <a:off x="4145798" y="1175273"/>
            <a:ext cx="469607" cy="2808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 rot="5400000">
            <a:off x="2931685" y="1215504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 rot="5400000">
            <a:off x="51770" y="1219706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9" name="Picture 4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1021" y="2681273"/>
            <a:ext cx="176363" cy="265814"/>
          </a:xfrm>
          <a:prstGeom prst="rect">
            <a:avLst/>
          </a:prstGeom>
        </p:spPr>
      </p:pic>
      <p:pic>
        <p:nvPicPr>
          <p:cNvPr id="50" name="Picture 4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247223" y="2244736"/>
            <a:ext cx="176363" cy="265814"/>
          </a:xfrm>
          <a:prstGeom prst="rect">
            <a:avLst/>
          </a:prstGeom>
        </p:spPr>
      </p:pic>
      <p:pic>
        <p:nvPicPr>
          <p:cNvPr id="51" name="Picture 5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494327" y="2649884"/>
            <a:ext cx="176363" cy="265814"/>
          </a:xfrm>
          <a:prstGeom prst="rect">
            <a:avLst/>
          </a:prstGeom>
        </p:spPr>
      </p:pic>
      <p:pic>
        <p:nvPicPr>
          <p:cNvPr id="52" name="Picture 5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27714" y="2632734"/>
            <a:ext cx="176360" cy="265811"/>
          </a:xfrm>
          <a:prstGeom prst="rect">
            <a:avLst/>
          </a:prstGeom>
        </p:spPr>
      </p:pic>
      <p:pic>
        <p:nvPicPr>
          <p:cNvPr id="53" name="Picture 5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59638" y="2659687"/>
            <a:ext cx="176362" cy="265813"/>
          </a:xfrm>
          <a:prstGeom prst="rect">
            <a:avLst/>
          </a:prstGeom>
        </p:spPr>
      </p:pic>
      <p:pic>
        <p:nvPicPr>
          <p:cNvPr id="54" name="Picture 5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225452" y="2272462"/>
            <a:ext cx="176363" cy="265814"/>
          </a:xfrm>
          <a:prstGeom prst="rect">
            <a:avLst/>
          </a:prstGeom>
        </p:spPr>
      </p:pic>
      <p:pic>
        <p:nvPicPr>
          <p:cNvPr id="55" name="Picture 5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813996" y="2681274"/>
            <a:ext cx="176363" cy="265814"/>
          </a:xfrm>
          <a:prstGeom prst="rect">
            <a:avLst/>
          </a:prstGeom>
        </p:spPr>
      </p:pic>
      <p:pic>
        <p:nvPicPr>
          <p:cNvPr id="56" name="Picture 5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929928" y="2670073"/>
            <a:ext cx="176363" cy="265814"/>
          </a:xfrm>
          <a:prstGeom prst="rect">
            <a:avLst/>
          </a:prstGeom>
        </p:spPr>
      </p:pic>
      <p:pic>
        <p:nvPicPr>
          <p:cNvPr id="57" name="Picture 5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612361" y="2226162"/>
            <a:ext cx="176363" cy="265814"/>
          </a:xfrm>
          <a:prstGeom prst="rect">
            <a:avLst/>
          </a:prstGeom>
        </p:spPr>
      </p:pic>
      <p:pic>
        <p:nvPicPr>
          <p:cNvPr id="58" name="Picture 5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074180" y="2244735"/>
            <a:ext cx="176363" cy="265814"/>
          </a:xfrm>
          <a:prstGeom prst="rect">
            <a:avLst/>
          </a:prstGeom>
        </p:spPr>
      </p:pic>
      <p:pic>
        <p:nvPicPr>
          <p:cNvPr id="59" name="Picture 5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23928" y="2226164"/>
            <a:ext cx="176360" cy="265811"/>
          </a:xfrm>
          <a:prstGeom prst="rect">
            <a:avLst/>
          </a:prstGeom>
        </p:spPr>
      </p:pic>
      <p:pic>
        <p:nvPicPr>
          <p:cNvPr id="60" name="Picture 5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42070" y="2245471"/>
            <a:ext cx="176363" cy="265814"/>
          </a:xfrm>
          <a:prstGeom prst="rect">
            <a:avLst/>
          </a:prstGeom>
        </p:spPr>
      </p:pic>
      <p:pic>
        <p:nvPicPr>
          <p:cNvPr id="61" name="Picture 6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758004" y="2275858"/>
            <a:ext cx="176363" cy="265814"/>
          </a:xfrm>
          <a:prstGeom prst="rect">
            <a:avLst/>
          </a:prstGeom>
        </p:spPr>
      </p:pic>
      <p:pic>
        <p:nvPicPr>
          <p:cNvPr id="62" name="Picture 6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486076" y="2668040"/>
            <a:ext cx="176363" cy="265814"/>
          </a:xfrm>
          <a:prstGeom prst="rect">
            <a:avLst/>
          </a:prstGeom>
        </p:spPr>
      </p:pic>
      <p:pic>
        <p:nvPicPr>
          <p:cNvPr id="63" name="Picture 6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475222" y="2234367"/>
            <a:ext cx="176362" cy="265812"/>
          </a:xfrm>
          <a:prstGeom prst="rect">
            <a:avLst/>
          </a:prstGeom>
        </p:spPr>
      </p:pic>
      <p:pic>
        <p:nvPicPr>
          <p:cNvPr id="64" name="Picture 6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115410" y="2245472"/>
            <a:ext cx="176363" cy="265814"/>
          </a:xfrm>
          <a:prstGeom prst="rect">
            <a:avLst/>
          </a:prstGeom>
        </p:spPr>
      </p:pic>
      <p:pic>
        <p:nvPicPr>
          <p:cNvPr id="65" name="Picture 6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151850" y="2226164"/>
            <a:ext cx="176363" cy="265814"/>
          </a:xfrm>
          <a:prstGeom prst="rect">
            <a:avLst/>
          </a:prstGeom>
        </p:spPr>
      </p:pic>
      <p:pic>
        <p:nvPicPr>
          <p:cNvPr id="66" name="Picture 6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496429" y="2234367"/>
            <a:ext cx="176363" cy="265814"/>
          </a:xfrm>
          <a:prstGeom prst="rect">
            <a:avLst/>
          </a:prstGeom>
        </p:spPr>
      </p:pic>
      <p:pic>
        <p:nvPicPr>
          <p:cNvPr id="67" name="Picture 6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355636" y="2670074"/>
            <a:ext cx="176363" cy="265814"/>
          </a:xfrm>
          <a:prstGeom prst="rect">
            <a:avLst/>
          </a:prstGeom>
        </p:spPr>
      </p:pic>
      <p:pic>
        <p:nvPicPr>
          <p:cNvPr id="68" name="Picture 6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339995" y="2681275"/>
            <a:ext cx="176363" cy="265814"/>
          </a:xfrm>
          <a:prstGeom prst="rect">
            <a:avLst/>
          </a:prstGeom>
        </p:spPr>
      </p:pic>
      <p:pic>
        <p:nvPicPr>
          <p:cNvPr id="69" name="Picture 6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287037" y="2677782"/>
            <a:ext cx="176363" cy="265814"/>
          </a:xfrm>
          <a:prstGeom prst="rect">
            <a:avLst/>
          </a:prstGeom>
        </p:spPr>
      </p:pic>
      <p:pic>
        <p:nvPicPr>
          <p:cNvPr id="70" name="Picture 6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013836" y="2668040"/>
            <a:ext cx="176363" cy="2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Times"/>
                <a:cs typeface="Times"/>
              </a:rPr>
              <a:t>Telophase</a:t>
            </a:r>
            <a:r>
              <a:rPr lang="en-US" sz="6000" dirty="0" smtClean="0">
                <a:latin typeface="Times"/>
                <a:cs typeface="Times"/>
              </a:rPr>
              <a:t> II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Nuclear envelopes reform around the daughter chromosomes</a:t>
            </a:r>
          </a:p>
          <a:p>
            <a:r>
              <a:rPr lang="en-US" sz="3000" dirty="0" smtClean="0">
                <a:latin typeface="Times"/>
                <a:cs typeface="Times"/>
              </a:rPr>
              <a:t>Chromosomes unwind</a:t>
            </a:r>
          </a:p>
          <a:p>
            <a:r>
              <a:rPr lang="en-US" sz="3000" dirty="0" smtClean="0">
                <a:latin typeface="Times"/>
                <a:cs typeface="Times"/>
              </a:rPr>
              <a:t>4 haploid cells result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14" name="Rounded Rectangle 113"/>
          <p:cNvSpPr/>
          <p:nvPr/>
        </p:nvSpPr>
        <p:spPr>
          <a:xfrm rot="5400000">
            <a:off x="2931685" y="1215504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 rot="5400000">
            <a:off x="51770" y="1219706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 rot="5400000">
            <a:off x="51308" y="4038025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 rot="5400000">
            <a:off x="2931685" y="4035439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26691" y="1375770"/>
            <a:ext cx="1652402" cy="165503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60126" y="1375770"/>
            <a:ext cx="1652402" cy="165503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26691" y="4185462"/>
            <a:ext cx="1652402" cy="165503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160126" y="4185462"/>
            <a:ext cx="1652402" cy="165503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1120671" y="2187720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 flipH="1">
            <a:off x="1475859" y="2011633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 rot="16200000" flipH="1">
            <a:off x="1019277" y="1659459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16200000" flipH="1">
            <a:off x="547314" y="2011633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rot="16200000" flipH="1">
            <a:off x="917883" y="2516207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648708" y="1659459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16200000" flipH="1">
            <a:off x="560970" y="2452179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6200000" flipH="1">
            <a:off x="1374465" y="2286764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 rot="16200000" flipH="1">
            <a:off x="883509" y="2199049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rot="16200000" flipH="1">
            <a:off x="1323460" y="1582419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>
          <a:xfrm rot="16200000" flipH="1">
            <a:off x="3930621" y="2263076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16200000" flipH="1">
            <a:off x="4285809" y="2086989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rot="16200000" flipH="1">
            <a:off x="3829227" y="1734815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rot="16200000" flipH="1">
            <a:off x="3357264" y="2086989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/>
          <p:nvPr/>
        </p:nvCxnSpPr>
        <p:spPr>
          <a:xfrm rot="16200000" flipH="1">
            <a:off x="3727833" y="2591563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rot="16200000" flipH="1">
            <a:off x="3458658" y="1734815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/>
          <p:nvPr/>
        </p:nvCxnSpPr>
        <p:spPr>
          <a:xfrm rot="16200000" flipH="1">
            <a:off x="3370920" y="2527535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rot="16200000" flipH="1">
            <a:off x="4184415" y="2362120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/>
          <p:nvPr/>
        </p:nvCxnSpPr>
        <p:spPr>
          <a:xfrm rot="16200000" flipH="1">
            <a:off x="3693459" y="2274405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rot="16200000" flipH="1">
            <a:off x="4133410" y="1657775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6200000" flipH="1">
            <a:off x="1120672" y="5029427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rot="16200000" flipH="1">
            <a:off x="1475860" y="4853340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16200000" flipH="1">
            <a:off x="1019278" y="450116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rot="16200000" flipH="1">
            <a:off x="547315" y="4853340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/>
          <p:nvPr/>
        </p:nvCxnSpPr>
        <p:spPr>
          <a:xfrm rot="16200000" flipH="1">
            <a:off x="917884" y="5357914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rot="16200000" flipH="1">
            <a:off x="648709" y="450116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rot="16200000" flipH="1">
            <a:off x="560971" y="529388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16200000" flipH="1">
            <a:off x="1374466" y="5128471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rot="16200000" flipH="1">
            <a:off x="883510" y="504075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rot="16200000" flipH="1">
            <a:off x="1323461" y="4424126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/>
          <p:nvPr/>
        </p:nvCxnSpPr>
        <p:spPr>
          <a:xfrm rot="16200000" flipH="1">
            <a:off x="3981010" y="5032427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rot="16200000" flipH="1">
            <a:off x="4336198" y="4856340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rot="16200000" flipH="1">
            <a:off x="3879616" y="450416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/>
          <p:nvPr/>
        </p:nvCxnSpPr>
        <p:spPr>
          <a:xfrm rot="16200000" flipH="1">
            <a:off x="3407653" y="4856340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/>
          <p:nvPr/>
        </p:nvCxnSpPr>
        <p:spPr>
          <a:xfrm rot="16200000" flipH="1">
            <a:off x="3778222" y="5360914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/>
          <p:nvPr/>
        </p:nvCxnSpPr>
        <p:spPr>
          <a:xfrm rot="16200000" flipH="1">
            <a:off x="3509047" y="450416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/>
          <p:nvPr/>
        </p:nvCxnSpPr>
        <p:spPr>
          <a:xfrm rot="16200000" flipH="1">
            <a:off x="3421309" y="529688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/>
          <p:nvPr/>
        </p:nvCxnSpPr>
        <p:spPr>
          <a:xfrm rot="16200000" flipH="1">
            <a:off x="4234804" y="5131471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/>
          <p:nvPr/>
        </p:nvCxnSpPr>
        <p:spPr>
          <a:xfrm rot="16200000" flipH="1">
            <a:off x="3743848" y="5043756"/>
            <a:ext cx="352174" cy="20278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 rot="16200000" flipH="1">
            <a:off x="4183799" y="4427126"/>
            <a:ext cx="352174" cy="202788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1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920" y="528321"/>
            <a:ext cx="7772400" cy="103632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"/>
                <a:cs typeface="Times"/>
              </a:rPr>
              <a:t>Meiosis in Seed</a:t>
            </a:r>
            <a:r>
              <a:rPr lang="en-US" sz="6000" b="1" dirty="0" smtClean="0">
                <a:latin typeface="Times"/>
                <a:cs typeface="Times"/>
              </a:rPr>
              <a:t>less </a:t>
            </a:r>
            <a:r>
              <a:rPr lang="en-US" sz="6000" dirty="0" smtClean="0">
                <a:latin typeface="Times"/>
                <a:cs typeface="Times"/>
              </a:rPr>
              <a:t>Watermelons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9399" y="4117906"/>
            <a:ext cx="4547149" cy="88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Diploid Flower cross pollinates with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tetraploid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 flower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78880" y="4104641"/>
            <a:ext cx="2865120" cy="88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Resulting in a triploid offspring which is sterile and does not produce seeds.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pic>
        <p:nvPicPr>
          <p:cNvPr id="4" name="Picture 3" descr="Seedless Watermelon Meio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501"/>
            <a:ext cx="9144000" cy="19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Interphase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Chromosomes begin to duplicate</a:t>
            </a:r>
            <a:endParaRPr lang="en-US" sz="3000" dirty="0">
              <a:latin typeface="Times"/>
              <a:cs typeface="Times"/>
            </a:endParaRPr>
          </a:p>
        </p:txBody>
      </p:sp>
      <p:pic>
        <p:nvPicPr>
          <p:cNvPr id="9" name="Picture 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78" y="1783000"/>
            <a:ext cx="195489" cy="294640"/>
          </a:xfrm>
          <a:prstGeom prst="rect">
            <a:avLst/>
          </a:prstGeom>
        </p:spPr>
      </p:pic>
      <p:pic>
        <p:nvPicPr>
          <p:cNvPr id="10" name="Picture 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78" y="2219574"/>
            <a:ext cx="195489" cy="294640"/>
          </a:xfrm>
          <a:prstGeom prst="rect">
            <a:avLst/>
          </a:prstGeom>
        </p:spPr>
      </p:pic>
      <p:pic>
        <p:nvPicPr>
          <p:cNvPr id="11" name="Picture 1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67" y="1871962"/>
            <a:ext cx="195489" cy="294640"/>
          </a:xfrm>
          <a:prstGeom prst="rect">
            <a:avLst/>
          </a:prstGeom>
        </p:spPr>
      </p:pic>
      <p:pic>
        <p:nvPicPr>
          <p:cNvPr id="12" name="Picture 1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11" y="2401930"/>
            <a:ext cx="195489" cy="294640"/>
          </a:xfrm>
          <a:prstGeom prst="rect">
            <a:avLst/>
          </a:prstGeom>
        </p:spPr>
      </p:pic>
      <p:pic>
        <p:nvPicPr>
          <p:cNvPr id="13" name="Picture 1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58" y="2608358"/>
            <a:ext cx="195489" cy="294640"/>
          </a:xfrm>
          <a:prstGeom prst="rect">
            <a:avLst/>
          </a:prstGeom>
        </p:spPr>
      </p:pic>
      <p:pic>
        <p:nvPicPr>
          <p:cNvPr id="14" name="Picture 1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14" y="1980194"/>
            <a:ext cx="195489" cy="294640"/>
          </a:xfrm>
          <a:prstGeom prst="rect">
            <a:avLst/>
          </a:prstGeom>
        </p:spPr>
      </p:pic>
      <p:pic>
        <p:nvPicPr>
          <p:cNvPr id="15" name="Picture 1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36" y="2430108"/>
            <a:ext cx="195489" cy="294640"/>
          </a:xfrm>
          <a:prstGeom prst="rect">
            <a:avLst/>
          </a:prstGeom>
        </p:spPr>
      </p:pic>
      <p:pic>
        <p:nvPicPr>
          <p:cNvPr id="16" name="Picture 1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69" y="1676320"/>
            <a:ext cx="195489" cy="294640"/>
          </a:xfrm>
          <a:prstGeom prst="rect">
            <a:avLst/>
          </a:prstGeom>
        </p:spPr>
      </p:pic>
      <p:pic>
        <p:nvPicPr>
          <p:cNvPr id="17" name="Picture 1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5" y="2145532"/>
            <a:ext cx="195489" cy="294640"/>
          </a:xfrm>
          <a:prstGeom prst="rect">
            <a:avLst/>
          </a:prstGeom>
        </p:spPr>
      </p:pic>
      <p:pic>
        <p:nvPicPr>
          <p:cNvPr id="18" name="Picture 1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16" y="2696570"/>
            <a:ext cx="195489" cy="294640"/>
          </a:xfrm>
          <a:prstGeom prst="rect">
            <a:avLst/>
          </a:prstGeom>
        </p:spPr>
      </p:pic>
      <p:pic>
        <p:nvPicPr>
          <p:cNvPr id="19" name="Picture 1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31" y="2765896"/>
            <a:ext cx="195489" cy="294640"/>
          </a:xfrm>
          <a:prstGeom prst="rect">
            <a:avLst/>
          </a:prstGeom>
        </p:spPr>
      </p:pic>
      <p:pic>
        <p:nvPicPr>
          <p:cNvPr id="20" name="Picture 1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09" y="1930320"/>
            <a:ext cx="195489" cy="294640"/>
          </a:xfrm>
          <a:prstGeom prst="rect">
            <a:avLst/>
          </a:prstGeom>
        </p:spPr>
      </p:pic>
      <p:pic>
        <p:nvPicPr>
          <p:cNvPr id="21" name="Picture 2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09" y="2366894"/>
            <a:ext cx="195489" cy="294640"/>
          </a:xfrm>
          <a:prstGeom prst="rect">
            <a:avLst/>
          </a:prstGeom>
        </p:spPr>
      </p:pic>
      <p:pic>
        <p:nvPicPr>
          <p:cNvPr id="22" name="Picture 2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1" y="2224960"/>
            <a:ext cx="195489" cy="294640"/>
          </a:xfrm>
          <a:prstGeom prst="rect">
            <a:avLst/>
          </a:prstGeom>
        </p:spPr>
      </p:pic>
      <p:pic>
        <p:nvPicPr>
          <p:cNvPr id="23" name="Picture 2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538704"/>
            <a:ext cx="195489" cy="294640"/>
          </a:xfrm>
          <a:prstGeom prst="rect">
            <a:avLst/>
          </a:prstGeom>
        </p:spPr>
      </p:pic>
      <p:pic>
        <p:nvPicPr>
          <p:cNvPr id="24" name="Picture 2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89" y="2755678"/>
            <a:ext cx="195489" cy="294640"/>
          </a:xfrm>
          <a:prstGeom prst="rect">
            <a:avLst/>
          </a:prstGeom>
        </p:spPr>
      </p:pic>
      <p:pic>
        <p:nvPicPr>
          <p:cNvPr id="25" name="Picture 2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45" y="2127514"/>
            <a:ext cx="195489" cy="294640"/>
          </a:xfrm>
          <a:prstGeom prst="rect">
            <a:avLst/>
          </a:prstGeom>
        </p:spPr>
      </p:pic>
      <p:pic>
        <p:nvPicPr>
          <p:cNvPr id="26" name="Picture 2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40" y="2577428"/>
            <a:ext cx="195489" cy="294640"/>
          </a:xfrm>
          <a:prstGeom prst="rect">
            <a:avLst/>
          </a:prstGeom>
        </p:spPr>
      </p:pic>
      <p:pic>
        <p:nvPicPr>
          <p:cNvPr id="27" name="Picture 2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86" y="1861722"/>
            <a:ext cx="195489" cy="294640"/>
          </a:xfrm>
          <a:prstGeom prst="rect">
            <a:avLst/>
          </a:prstGeom>
        </p:spPr>
      </p:pic>
      <p:pic>
        <p:nvPicPr>
          <p:cNvPr id="28" name="Picture 2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6" y="2292852"/>
            <a:ext cx="195489" cy="294640"/>
          </a:xfrm>
          <a:prstGeom prst="rect">
            <a:avLst/>
          </a:prstGeom>
        </p:spPr>
      </p:pic>
      <p:pic>
        <p:nvPicPr>
          <p:cNvPr id="29" name="Picture 2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20" y="1635680"/>
            <a:ext cx="195489" cy="294640"/>
          </a:xfrm>
          <a:prstGeom prst="rect">
            <a:avLst/>
          </a:prstGeom>
        </p:spPr>
      </p:pic>
      <p:pic>
        <p:nvPicPr>
          <p:cNvPr id="30" name="Picture 2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1" y="1567082"/>
            <a:ext cx="195489" cy="29464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223521" y="1148000"/>
            <a:ext cx="5455920" cy="535486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0095" y="1375770"/>
            <a:ext cx="2976880" cy="29362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44240" y="1567082"/>
            <a:ext cx="2052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Each bean represents 1 chromosome. Watermelons have 22 chromosomes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984489" y="1783000"/>
            <a:ext cx="947431" cy="294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26766" y="4493162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Nucleus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H="1" flipV="1">
            <a:off x="3053260" y="3916600"/>
            <a:ext cx="999666" cy="576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7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550095" y="1528170"/>
            <a:ext cx="2948982" cy="253583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0095" y="1867733"/>
            <a:ext cx="2948982" cy="1969033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42491" y="2175417"/>
            <a:ext cx="2948982" cy="1331248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Prophase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Each chromosome now has a duplicate</a:t>
            </a:r>
          </a:p>
          <a:p>
            <a:r>
              <a:rPr lang="en-US" sz="3000" dirty="0" smtClean="0">
                <a:latin typeface="Times"/>
                <a:cs typeface="Times"/>
              </a:rPr>
              <a:t>Each pair is called a “Sister Chromatid”</a:t>
            </a:r>
            <a:endParaRPr lang="en-US" sz="3000" dirty="0">
              <a:latin typeface="Times"/>
              <a:cs typeface="Times"/>
            </a:endParaRPr>
          </a:p>
        </p:txBody>
      </p:sp>
      <p:pic>
        <p:nvPicPr>
          <p:cNvPr id="31" name="Picture 3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1676484" y="2873971"/>
            <a:ext cx="410929" cy="264257"/>
          </a:xfrm>
          <a:prstGeom prst="rect">
            <a:avLst/>
          </a:prstGeom>
        </p:spPr>
      </p:pic>
      <p:pic>
        <p:nvPicPr>
          <p:cNvPr id="32" name="Picture 3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26" y="2972108"/>
            <a:ext cx="410929" cy="264257"/>
          </a:xfrm>
          <a:prstGeom prst="rect">
            <a:avLst/>
          </a:prstGeom>
        </p:spPr>
      </p:pic>
      <p:pic>
        <p:nvPicPr>
          <p:cNvPr id="33" name="Picture 3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44" y="2541209"/>
            <a:ext cx="410929" cy="264257"/>
          </a:xfrm>
          <a:prstGeom prst="rect">
            <a:avLst/>
          </a:prstGeom>
        </p:spPr>
      </p:pic>
      <p:pic>
        <p:nvPicPr>
          <p:cNvPr id="34" name="Picture 3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1844476" y="2042789"/>
            <a:ext cx="410929" cy="264257"/>
          </a:xfrm>
          <a:prstGeom prst="rect">
            <a:avLst/>
          </a:prstGeom>
        </p:spPr>
      </p:pic>
      <p:pic>
        <p:nvPicPr>
          <p:cNvPr id="35" name="Picture 3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2495128"/>
            <a:ext cx="410929" cy="264257"/>
          </a:xfrm>
          <a:prstGeom prst="rect">
            <a:avLst/>
          </a:prstGeom>
        </p:spPr>
      </p:pic>
      <p:pic>
        <p:nvPicPr>
          <p:cNvPr id="36" name="Picture 3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1326675" y="3125456"/>
            <a:ext cx="410929" cy="264257"/>
          </a:xfrm>
          <a:prstGeom prst="rect">
            <a:avLst/>
          </a:prstGeom>
        </p:spPr>
      </p:pic>
      <p:pic>
        <p:nvPicPr>
          <p:cNvPr id="37" name="Picture 3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67" y="2165111"/>
            <a:ext cx="410929" cy="264257"/>
          </a:xfrm>
          <a:prstGeom prst="rect">
            <a:avLst/>
          </a:prstGeom>
        </p:spPr>
      </p:pic>
      <p:pic>
        <p:nvPicPr>
          <p:cNvPr id="38" name="Picture 3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5" y="2680368"/>
            <a:ext cx="410929" cy="264257"/>
          </a:xfrm>
          <a:prstGeom prst="rect">
            <a:avLst/>
          </a:prstGeom>
        </p:spPr>
      </p:pic>
      <p:pic>
        <p:nvPicPr>
          <p:cNvPr id="39" name="Picture 3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1514827" y="2181948"/>
            <a:ext cx="410929" cy="264257"/>
          </a:xfrm>
          <a:prstGeom prst="rect">
            <a:avLst/>
          </a:prstGeom>
        </p:spPr>
      </p:pic>
      <p:pic>
        <p:nvPicPr>
          <p:cNvPr id="40" name="Picture 3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74" y="2516332"/>
            <a:ext cx="410929" cy="264257"/>
          </a:xfrm>
          <a:prstGeom prst="rect">
            <a:avLst/>
          </a:prstGeom>
        </p:spPr>
      </p:pic>
      <p:pic>
        <p:nvPicPr>
          <p:cNvPr id="41" name="Picture 4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1749154" y="3221188"/>
            <a:ext cx="410929" cy="264257"/>
          </a:xfrm>
          <a:prstGeom prst="rect">
            <a:avLst/>
          </a:prstGeom>
        </p:spPr>
      </p:pic>
      <p:pic>
        <p:nvPicPr>
          <p:cNvPr id="42" name="Picture 4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953897" y="2965843"/>
            <a:ext cx="410929" cy="264257"/>
          </a:xfrm>
          <a:prstGeom prst="rect">
            <a:avLst/>
          </a:prstGeom>
        </p:spPr>
      </p:pic>
      <p:pic>
        <p:nvPicPr>
          <p:cNvPr id="43" name="Picture 4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78" y="3572509"/>
            <a:ext cx="410929" cy="264257"/>
          </a:xfrm>
          <a:prstGeom prst="rect">
            <a:avLst/>
          </a:prstGeom>
        </p:spPr>
      </p:pic>
      <p:pic>
        <p:nvPicPr>
          <p:cNvPr id="44" name="Picture 4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63" y="2577604"/>
            <a:ext cx="410929" cy="264257"/>
          </a:xfrm>
          <a:prstGeom prst="rect">
            <a:avLst/>
          </a:prstGeom>
        </p:spPr>
      </p:pic>
      <p:pic>
        <p:nvPicPr>
          <p:cNvPr id="45" name="Picture 4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654199" y="2006894"/>
            <a:ext cx="410929" cy="264257"/>
          </a:xfrm>
          <a:prstGeom prst="rect">
            <a:avLst/>
          </a:prstGeom>
        </p:spPr>
      </p:pic>
      <p:pic>
        <p:nvPicPr>
          <p:cNvPr id="46" name="Picture 4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26" y="1603476"/>
            <a:ext cx="410929" cy="264257"/>
          </a:xfrm>
          <a:prstGeom prst="rect">
            <a:avLst/>
          </a:prstGeom>
        </p:spPr>
      </p:pic>
      <p:pic>
        <p:nvPicPr>
          <p:cNvPr id="47" name="Picture 4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623321" y="3217060"/>
            <a:ext cx="410929" cy="264257"/>
          </a:xfrm>
          <a:prstGeom prst="rect">
            <a:avLst/>
          </a:prstGeom>
        </p:spPr>
      </p:pic>
      <p:pic>
        <p:nvPicPr>
          <p:cNvPr id="48" name="Picture 4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93" y="1735605"/>
            <a:ext cx="410929" cy="264257"/>
          </a:xfrm>
          <a:prstGeom prst="rect">
            <a:avLst/>
          </a:prstGeom>
        </p:spPr>
      </p:pic>
      <p:pic>
        <p:nvPicPr>
          <p:cNvPr id="49" name="Picture 4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14" y="2716763"/>
            <a:ext cx="410929" cy="264257"/>
          </a:xfrm>
          <a:prstGeom prst="rect">
            <a:avLst/>
          </a:prstGeom>
        </p:spPr>
      </p:pic>
      <p:pic>
        <p:nvPicPr>
          <p:cNvPr id="50" name="Picture 4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3063646" y="2218343"/>
            <a:ext cx="410929" cy="264257"/>
          </a:xfrm>
          <a:prstGeom prst="rect">
            <a:avLst/>
          </a:prstGeom>
        </p:spPr>
      </p:pic>
      <p:pic>
        <p:nvPicPr>
          <p:cNvPr id="51" name="Picture 5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8" y="2147309"/>
            <a:ext cx="410929" cy="264257"/>
          </a:xfrm>
          <a:prstGeom prst="rect">
            <a:avLst/>
          </a:prstGeom>
        </p:spPr>
      </p:pic>
      <p:pic>
        <p:nvPicPr>
          <p:cNvPr id="52" name="Picture 5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1155727" y="3551290"/>
            <a:ext cx="410929" cy="264257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223521" y="1148000"/>
            <a:ext cx="5455920" cy="535486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50095" y="1375770"/>
            <a:ext cx="2976880" cy="29362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26766" y="4493162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Nuclear envelope breaks down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56" name="Straight Arrow Connector 55"/>
          <p:cNvCxnSpPr>
            <a:stCxn id="55" idx="0"/>
          </p:cNvCxnSpPr>
          <p:nvPr/>
        </p:nvCxnSpPr>
        <p:spPr>
          <a:xfrm flipH="1" flipV="1">
            <a:off x="3053260" y="3916600"/>
            <a:ext cx="999666" cy="576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91473" y="153333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Spindle fibers start to form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2705827" y="1680726"/>
            <a:ext cx="921293" cy="54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8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23521" y="1288421"/>
            <a:ext cx="5455920" cy="480439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3521" y="1689332"/>
            <a:ext cx="5455920" cy="40746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3521" y="2075088"/>
            <a:ext cx="5455920" cy="334130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3521" y="2580604"/>
            <a:ext cx="5455920" cy="222829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3521" y="3027514"/>
            <a:ext cx="5455920" cy="124101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3521" y="3377624"/>
            <a:ext cx="5455920" cy="44388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Metaphase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Chromosomes line up in the middle</a:t>
            </a:r>
          </a:p>
          <a:p>
            <a:r>
              <a:rPr lang="en-US" sz="3000" dirty="0" smtClean="0">
                <a:latin typeface="Times"/>
                <a:cs typeface="Times"/>
              </a:rPr>
              <a:t>Spindle fibers are attached</a:t>
            </a:r>
            <a:endParaRPr lang="en-US" sz="3000" dirty="0">
              <a:latin typeface="Times"/>
              <a:cs typeface="Times"/>
            </a:endParaRPr>
          </a:p>
        </p:txBody>
      </p:sp>
      <p:pic>
        <p:nvPicPr>
          <p:cNvPr id="31" name="Picture 3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673520" y="2194693"/>
            <a:ext cx="410929" cy="264257"/>
          </a:xfrm>
          <a:prstGeom prst="rect">
            <a:avLst/>
          </a:prstGeom>
        </p:spPr>
      </p:pic>
      <p:pic>
        <p:nvPicPr>
          <p:cNvPr id="32" name="Picture 3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5" y="5250521"/>
            <a:ext cx="410929" cy="264257"/>
          </a:xfrm>
          <a:prstGeom prst="rect">
            <a:avLst/>
          </a:prstGeom>
        </p:spPr>
      </p:pic>
      <p:pic>
        <p:nvPicPr>
          <p:cNvPr id="33" name="Picture 3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78" y="6191204"/>
            <a:ext cx="410929" cy="264257"/>
          </a:xfrm>
          <a:prstGeom prst="rect">
            <a:avLst/>
          </a:prstGeom>
        </p:spPr>
      </p:pic>
      <p:pic>
        <p:nvPicPr>
          <p:cNvPr id="34" name="Picture 3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759980" y="1249819"/>
            <a:ext cx="410929" cy="264257"/>
          </a:xfrm>
          <a:prstGeom prst="rect">
            <a:avLst/>
          </a:prstGeom>
        </p:spPr>
      </p:pic>
      <p:pic>
        <p:nvPicPr>
          <p:cNvPr id="35" name="Picture 3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83" y="5492586"/>
            <a:ext cx="410929" cy="264257"/>
          </a:xfrm>
          <a:prstGeom prst="rect">
            <a:avLst/>
          </a:prstGeom>
        </p:spPr>
      </p:pic>
      <p:pic>
        <p:nvPicPr>
          <p:cNvPr id="36" name="Picture 3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673521" y="4792229"/>
            <a:ext cx="410929" cy="264257"/>
          </a:xfrm>
          <a:prstGeom prst="rect">
            <a:avLst/>
          </a:prstGeom>
        </p:spPr>
      </p:pic>
      <p:pic>
        <p:nvPicPr>
          <p:cNvPr id="37" name="Picture 3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74" y="2439528"/>
            <a:ext cx="410929" cy="264257"/>
          </a:xfrm>
          <a:prstGeom prst="rect">
            <a:avLst/>
          </a:prstGeom>
        </p:spPr>
      </p:pic>
      <p:pic>
        <p:nvPicPr>
          <p:cNvPr id="38" name="Picture 3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75" y="4102651"/>
            <a:ext cx="410929" cy="264257"/>
          </a:xfrm>
          <a:prstGeom prst="rect">
            <a:avLst/>
          </a:prstGeom>
        </p:spPr>
      </p:pic>
      <p:pic>
        <p:nvPicPr>
          <p:cNvPr id="39" name="Picture 3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685067" y="3168826"/>
            <a:ext cx="410929" cy="264257"/>
          </a:xfrm>
          <a:prstGeom prst="rect">
            <a:avLst/>
          </a:prstGeom>
        </p:spPr>
      </p:pic>
      <p:pic>
        <p:nvPicPr>
          <p:cNvPr id="40" name="Picture 3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02" y="5726363"/>
            <a:ext cx="410929" cy="264257"/>
          </a:xfrm>
          <a:prstGeom prst="rect">
            <a:avLst/>
          </a:prstGeom>
        </p:spPr>
      </p:pic>
      <p:pic>
        <p:nvPicPr>
          <p:cNvPr id="41" name="Picture 4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723928" y="5956528"/>
            <a:ext cx="410929" cy="264257"/>
          </a:xfrm>
          <a:prstGeom prst="rect">
            <a:avLst/>
          </a:prstGeom>
        </p:spPr>
      </p:pic>
      <p:pic>
        <p:nvPicPr>
          <p:cNvPr id="42" name="Picture 4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673519" y="3869993"/>
            <a:ext cx="410929" cy="264257"/>
          </a:xfrm>
          <a:prstGeom prst="rect">
            <a:avLst/>
          </a:prstGeom>
        </p:spPr>
      </p:pic>
      <p:pic>
        <p:nvPicPr>
          <p:cNvPr id="43" name="Picture 4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75" y="4549885"/>
            <a:ext cx="410929" cy="264257"/>
          </a:xfrm>
          <a:prstGeom prst="rect">
            <a:avLst/>
          </a:prstGeom>
        </p:spPr>
      </p:pic>
      <p:pic>
        <p:nvPicPr>
          <p:cNvPr id="44" name="Picture 4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5" y="2921473"/>
            <a:ext cx="410929" cy="264257"/>
          </a:xfrm>
          <a:prstGeom prst="rect">
            <a:avLst/>
          </a:prstGeom>
        </p:spPr>
      </p:pic>
      <p:pic>
        <p:nvPicPr>
          <p:cNvPr id="45" name="Picture 4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738704" y="1480533"/>
            <a:ext cx="410929" cy="264257"/>
          </a:xfrm>
          <a:prstGeom prst="rect">
            <a:avLst/>
          </a:prstGeom>
        </p:spPr>
      </p:pic>
      <p:pic>
        <p:nvPicPr>
          <p:cNvPr id="46" name="Picture 4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78" y="5016744"/>
            <a:ext cx="410929" cy="264257"/>
          </a:xfrm>
          <a:prstGeom prst="rect">
            <a:avLst/>
          </a:prstGeom>
        </p:spPr>
      </p:pic>
      <p:pic>
        <p:nvPicPr>
          <p:cNvPr id="47" name="Picture 4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673520" y="3398843"/>
            <a:ext cx="410929" cy="264257"/>
          </a:xfrm>
          <a:prstGeom prst="rect">
            <a:avLst/>
          </a:prstGeom>
        </p:spPr>
      </p:pic>
      <p:pic>
        <p:nvPicPr>
          <p:cNvPr id="48" name="Picture 4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78" y="1707910"/>
            <a:ext cx="410929" cy="264257"/>
          </a:xfrm>
          <a:prstGeom prst="rect">
            <a:avLst/>
          </a:prstGeom>
        </p:spPr>
      </p:pic>
      <p:pic>
        <p:nvPicPr>
          <p:cNvPr id="49" name="Picture 4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74" y="2678989"/>
            <a:ext cx="410929" cy="264257"/>
          </a:xfrm>
          <a:prstGeom prst="rect">
            <a:avLst/>
          </a:prstGeom>
        </p:spPr>
      </p:pic>
      <p:pic>
        <p:nvPicPr>
          <p:cNvPr id="50" name="Picture 4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710976" y="1959625"/>
            <a:ext cx="410929" cy="264257"/>
          </a:xfrm>
          <a:prstGeom prst="rect">
            <a:avLst/>
          </a:prstGeom>
        </p:spPr>
      </p:pic>
      <p:pic>
        <p:nvPicPr>
          <p:cNvPr id="51" name="Picture 5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69" y="4316108"/>
            <a:ext cx="410929" cy="264257"/>
          </a:xfrm>
          <a:prstGeom prst="rect">
            <a:avLst/>
          </a:prstGeom>
        </p:spPr>
      </p:pic>
      <p:pic>
        <p:nvPicPr>
          <p:cNvPr id="52" name="Picture 5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673521" y="3634418"/>
            <a:ext cx="410929" cy="26425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3521" y="1148000"/>
            <a:ext cx="5455920" cy="535486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93"/>
          <p:cNvSpPr/>
          <p:nvPr/>
        </p:nvSpPr>
        <p:spPr>
          <a:xfrm>
            <a:off x="223521" y="1288421"/>
            <a:ext cx="5455920" cy="480439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23521" y="1689332"/>
            <a:ext cx="5455920" cy="40746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23521" y="2075088"/>
            <a:ext cx="5455920" cy="334130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23521" y="2580604"/>
            <a:ext cx="5455920" cy="222829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521" y="3027514"/>
            <a:ext cx="5455920" cy="124101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521" y="3377624"/>
            <a:ext cx="5455920" cy="44388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Anaphase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Sister Chromatids separate</a:t>
            </a:r>
            <a:endParaRPr lang="en-US" sz="3000" dirty="0">
              <a:latin typeface="Times"/>
              <a:cs typeface="Times"/>
            </a:endParaRPr>
          </a:p>
        </p:txBody>
      </p:sp>
      <p:pic>
        <p:nvPicPr>
          <p:cNvPr id="28" name="Picture 2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09" y="3476508"/>
            <a:ext cx="195489" cy="294640"/>
          </a:xfrm>
          <a:prstGeom prst="rect">
            <a:avLst/>
          </a:prstGeom>
        </p:spPr>
      </p:pic>
      <p:pic>
        <p:nvPicPr>
          <p:cNvPr id="53" name="Picture 5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2" y="3102634"/>
            <a:ext cx="195489" cy="294640"/>
          </a:xfrm>
          <a:prstGeom prst="rect">
            <a:avLst/>
          </a:prstGeom>
        </p:spPr>
      </p:pic>
      <p:pic>
        <p:nvPicPr>
          <p:cNvPr id="54" name="Picture 5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14" y="2711834"/>
            <a:ext cx="195489" cy="294640"/>
          </a:xfrm>
          <a:prstGeom prst="rect">
            <a:avLst/>
          </a:prstGeom>
        </p:spPr>
      </p:pic>
      <p:pic>
        <p:nvPicPr>
          <p:cNvPr id="55" name="Picture 5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77" y="1864079"/>
            <a:ext cx="195489" cy="294640"/>
          </a:xfrm>
          <a:prstGeom prst="rect">
            <a:avLst/>
          </a:prstGeom>
        </p:spPr>
      </p:pic>
      <p:pic>
        <p:nvPicPr>
          <p:cNvPr id="56" name="Picture 5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65" y="2011399"/>
            <a:ext cx="195489" cy="294640"/>
          </a:xfrm>
          <a:prstGeom prst="rect">
            <a:avLst/>
          </a:prstGeom>
        </p:spPr>
      </p:pic>
      <p:pic>
        <p:nvPicPr>
          <p:cNvPr id="59" name="Picture 5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65" y="2292722"/>
            <a:ext cx="195489" cy="294640"/>
          </a:xfrm>
          <a:prstGeom prst="rect">
            <a:avLst/>
          </a:prstGeom>
        </p:spPr>
      </p:pic>
      <p:pic>
        <p:nvPicPr>
          <p:cNvPr id="61" name="Picture 6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43" y="4349148"/>
            <a:ext cx="195489" cy="294640"/>
          </a:xfrm>
          <a:prstGeom prst="rect">
            <a:avLst/>
          </a:prstGeom>
        </p:spPr>
      </p:pic>
      <p:pic>
        <p:nvPicPr>
          <p:cNvPr id="65" name="Picture 6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64" y="5329352"/>
            <a:ext cx="195489" cy="294640"/>
          </a:xfrm>
          <a:prstGeom prst="rect">
            <a:avLst/>
          </a:prstGeom>
        </p:spPr>
      </p:pic>
      <p:pic>
        <p:nvPicPr>
          <p:cNvPr id="68" name="Picture 6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58" y="4974433"/>
            <a:ext cx="195489" cy="294640"/>
          </a:xfrm>
          <a:prstGeom prst="rect">
            <a:avLst/>
          </a:prstGeom>
        </p:spPr>
      </p:pic>
      <p:pic>
        <p:nvPicPr>
          <p:cNvPr id="69" name="Picture 6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70" y="3821509"/>
            <a:ext cx="195489" cy="294640"/>
          </a:xfrm>
          <a:prstGeom prst="rect">
            <a:avLst/>
          </a:prstGeom>
        </p:spPr>
      </p:pic>
      <p:pic>
        <p:nvPicPr>
          <p:cNvPr id="70" name="Picture 6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10" y="1509365"/>
            <a:ext cx="195489" cy="294640"/>
          </a:xfrm>
          <a:prstGeom prst="rect">
            <a:avLst/>
          </a:prstGeom>
        </p:spPr>
      </p:pic>
      <p:pic>
        <p:nvPicPr>
          <p:cNvPr id="74" name="Picture 7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46" y="3102634"/>
            <a:ext cx="195489" cy="294640"/>
          </a:xfrm>
          <a:prstGeom prst="rect">
            <a:avLst/>
          </a:prstGeom>
        </p:spPr>
      </p:pic>
      <p:pic>
        <p:nvPicPr>
          <p:cNvPr id="77" name="Picture 7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05" y="1839781"/>
            <a:ext cx="195489" cy="294640"/>
          </a:xfrm>
          <a:prstGeom prst="rect">
            <a:avLst/>
          </a:prstGeom>
        </p:spPr>
      </p:pic>
      <p:pic>
        <p:nvPicPr>
          <p:cNvPr id="78" name="Picture 7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79" y="2317452"/>
            <a:ext cx="195489" cy="294640"/>
          </a:xfrm>
          <a:prstGeom prst="rect">
            <a:avLst/>
          </a:prstGeom>
        </p:spPr>
      </p:pic>
      <p:pic>
        <p:nvPicPr>
          <p:cNvPr id="81" name="Picture 8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90" y="2711834"/>
            <a:ext cx="195489" cy="294640"/>
          </a:xfrm>
          <a:prstGeom prst="rect">
            <a:avLst/>
          </a:prstGeom>
        </p:spPr>
      </p:pic>
      <p:pic>
        <p:nvPicPr>
          <p:cNvPr id="82" name="Picture 8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82" y="3465680"/>
            <a:ext cx="195489" cy="294640"/>
          </a:xfrm>
          <a:prstGeom prst="rect">
            <a:avLst/>
          </a:prstGeom>
        </p:spPr>
      </p:pic>
      <p:pic>
        <p:nvPicPr>
          <p:cNvPr id="86" name="Picture 8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93" y="4335118"/>
            <a:ext cx="195489" cy="294640"/>
          </a:xfrm>
          <a:prstGeom prst="rect">
            <a:avLst/>
          </a:prstGeom>
        </p:spPr>
      </p:pic>
      <p:pic>
        <p:nvPicPr>
          <p:cNvPr id="88" name="Picture 8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94" y="5643915"/>
            <a:ext cx="195489" cy="294640"/>
          </a:xfrm>
          <a:prstGeom prst="rect">
            <a:avLst/>
          </a:prstGeom>
        </p:spPr>
      </p:pic>
      <p:pic>
        <p:nvPicPr>
          <p:cNvPr id="89" name="Picture 8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82" y="3907188"/>
            <a:ext cx="195489" cy="294640"/>
          </a:xfrm>
          <a:prstGeom prst="rect">
            <a:avLst/>
          </a:prstGeom>
        </p:spPr>
      </p:pic>
      <p:pic>
        <p:nvPicPr>
          <p:cNvPr id="90" name="Picture 8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3" y="4827113"/>
            <a:ext cx="195489" cy="294640"/>
          </a:xfrm>
          <a:prstGeom prst="rect">
            <a:avLst/>
          </a:prstGeom>
        </p:spPr>
      </p:pic>
      <p:pic>
        <p:nvPicPr>
          <p:cNvPr id="91" name="Picture 9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02" y="5182032"/>
            <a:ext cx="195489" cy="29464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2402554" y="3465680"/>
            <a:ext cx="1090549" cy="58928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223521" y="1148000"/>
            <a:ext cx="5455920" cy="535486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2554" y="1237621"/>
            <a:ext cx="1090549" cy="5051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31" y="1656685"/>
            <a:ext cx="195489" cy="294640"/>
          </a:xfrm>
          <a:prstGeom prst="rect">
            <a:avLst/>
          </a:prstGeom>
        </p:spPr>
      </p:pic>
      <p:pic>
        <p:nvPicPr>
          <p:cNvPr id="30" name="Picture 2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12" y="2553684"/>
            <a:ext cx="195489" cy="294640"/>
          </a:xfrm>
          <a:prstGeom prst="rect">
            <a:avLst/>
          </a:prstGeom>
        </p:spPr>
      </p:pic>
      <p:pic>
        <p:nvPicPr>
          <p:cNvPr id="57" name="Picture 5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99" y="3230304"/>
            <a:ext cx="195489" cy="294640"/>
          </a:xfrm>
          <a:prstGeom prst="rect">
            <a:avLst/>
          </a:prstGeom>
        </p:spPr>
      </p:pic>
      <p:pic>
        <p:nvPicPr>
          <p:cNvPr id="58" name="Picture 5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41" y="5945499"/>
            <a:ext cx="195489" cy="294640"/>
          </a:xfrm>
          <a:prstGeom prst="rect">
            <a:avLst/>
          </a:prstGeom>
        </p:spPr>
      </p:pic>
      <p:pic>
        <p:nvPicPr>
          <p:cNvPr id="60" name="Picture 5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17" y="3674189"/>
            <a:ext cx="195489" cy="294640"/>
          </a:xfrm>
          <a:prstGeom prst="rect">
            <a:avLst/>
          </a:prstGeom>
        </p:spPr>
      </p:pic>
      <p:pic>
        <p:nvPicPr>
          <p:cNvPr id="63" name="Picture 6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31" y="5269073"/>
            <a:ext cx="195489" cy="294640"/>
          </a:xfrm>
          <a:prstGeom prst="rect">
            <a:avLst/>
          </a:prstGeom>
        </p:spPr>
      </p:pic>
      <p:pic>
        <p:nvPicPr>
          <p:cNvPr id="64" name="Picture 6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27" y="4106023"/>
            <a:ext cx="195489" cy="294640"/>
          </a:xfrm>
          <a:prstGeom prst="rect">
            <a:avLst/>
          </a:prstGeom>
        </p:spPr>
      </p:pic>
      <p:pic>
        <p:nvPicPr>
          <p:cNvPr id="66" name="Picture 6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12" y="5616616"/>
            <a:ext cx="195489" cy="294640"/>
          </a:xfrm>
          <a:prstGeom prst="rect">
            <a:avLst/>
          </a:prstGeom>
        </p:spPr>
      </p:pic>
      <p:pic>
        <p:nvPicPr>
          <p:cNvPr id="67" name="Picture 6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45" y="4618930"/>
            <a:ext cx="195489" cy="294640"/>
          </a:xfrm>
          <a:prstGeom prst="rect">
            <a:avLst/>
          </a:prstGeom>
        </p:spPr>
      </p:pic>
      <p:pic>
        <p:nvPicPr>
          <p:cNvPr id="72" name="Picture 7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64" y="4116149"/>
            <a:ext cx="195489" cy="294640"/>
          </a:xfrm>
          <a:prstGeom prst="rect">
            <a:avLst/>
          </a:prstGeom>
        </p:spPr>
      </p:pic>
      <p:pic>
        <p:nvPicPr>
          <p:cNvPr id="73" name="Picture 7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2" y="1593348"/>
            <a:ext cx="195489" cy="294640"/>
          </a:xfrm>
          <a:prstGeom prst="rect">
            <a:avLst/>
          </a:prstGeom>
        </p:spPr>
      </p:pic>
      <p:pic>
        <p:nvPicPr>
          <p:cNvPr id="75" name="Picture 7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2" y="2935664"/>
            <a:ext cx="195489" cy="294640"/>
          </a:xfrm>
          <a:prstGeom prst="rect">
            <a:avLst/>
          </a:prstGeom>
        </p:spPr>
      </p:pic>
      <p:pic>
        <p:nvPicPr>
          <p:cNvPr id="76" name="Picture 7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5" y="2452970"/>
            <a:ext cx="195489" cy="294640"/>
          </a:xfrm>
          <a:prstGeom prst="rect">
            <a:avLst/>
          </a:prstGeom>
        </p:spPr>
      </p:pic>
      <p:pic>
        <p:nvPicPr>
          <p:cNvPr id="79" name="Picture 7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22" y="3251292"/>
            <a:ext cx="195489" cy="294640"/>
          </a:xfrm>
          <a:prstGeom prst="rect">
            <a:avLst/>
          </a:prstGeom>
        </p:spPr>
      </p:pic>
      <p:pic>
        <p:nvPicPr>
          <p:cNvPr id="80" name="Picture 7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64" y="5911256"/>
            <a:ext cx="195489" cy="294640"/>
          </a:xfrm>
          <a:prstGeom prst="rect">
            <a:avLst/>
          </a:prstGeom>
        </p:spPr>
      </p:pic>
      <p:pic>
        <p:nvPicPr>
          <p:cNvPr id="83" name="Picture 8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95" y="5233264"/>
            <a:ext cx="195489" cy="294640"/>
          </a:xfrm>
          <a:prstGeom prst="rect">
            <a:avLst/>
          </a:prstGeom>
        </p:spPr>
      </p:pic>
      <p:pic>
        <p:nvPicPr>
          <p:cNvPr id="84" name="Picture 8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22" y="3674189"/>
            <a:ext cx="195489" cy="294640"/>
          </a:xfrm>
          <a:prstGeom prst="rect">
            <a:avLst/>
          </a:prstGeom>
        </p:spPr>
      </p:pic>
      <p:pic>
        <p:nvPicPr>
          <p:cNvPr id="85" name="Picture 8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85" y="4643788"/>
            <a:ext cx="195489" cy="294640"/>
          </a:xfrm>
          <a:prstGeom prst="rect">
            <a:avLst/>
          </a:prstGeom>
        </p:spPr>
      </p:pic>
      <p:pic>
        <p:nvPicPr>
          <p:cNvPr id="87" name="Picture 8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22" y="5585269"/>
            <a:ext cx="195489" cy="294640"/>
          </a:xfrm>
          <a:prstGeom prst="rect">
            <a:avLst/>
          </a:prstGeom>
        </p:spPr>
      </p:pic>
      <p:pic>
        <p:nvPicPr>
          <p:cNvPr id="92" name="Picture 9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64" y="1987101"/>
            <a:ext cx="195489" cy="294640"/>
          </a:xfrm>
          <a:prstGeom prst="rect">
            <a:avLst/>
          </a:prstGeom>
        </p:spPr>
      </p:pic>
      <p:pic>
        <p:nvPicPr>
          <p:cNvPr id="27" name="Picture 2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2" y="1258068"/>
            <a:ext cx="195489" cy="294640"/>
          </a:xfrm>
          <a:prstGeom prst="rect">
            <a:avLst/>
          </a:prstGeom>
        </p:spPr>
      </p:pic>
      <p:pic>
        <p:nvPicPr>
          <p:cNvPr id="71" name="Picture 7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93" y="1248513"/>
            <a:ext cx="195489" cy="294640"/>
          </a:xfrm>
          <a:prstGeom prst="rect">
            <a:avLst/>
          </a:prstGeom>
        </p:spPr>
      </p:pic>
      <p:pic>
        <p:nvPicPr>
          <p:cNvPr id="62" name="Picture 6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2" y="2905758"/>
            <a:ext cx="195489" cy="2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Times"/>
                <a:cs typeface="Times"/>
              </a:rPr>
              <a:t>Telophase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“Cytokinesis”</a:t>
            </a:r>
          </a:p>
          <a:p>
            <a:pPr lvl="1"/>
            <a:r>
              <a:rPr lang="en-US" sz="2600" dirty="0" smtClean="0">
                <a:latin typeface="Times"/>
                <a:cs typeface="Times"/>
              </a:rPr>
              <a:t>The division of the cytoplasm to form two new cells</a:t>
            </a:r>
          </a:p>
          <a:p>
            <a:pPr lvl="1"/>
            <a:r>
              <a:rPr lang="en-US" sz="2600" dirty="0" smtClean="0">
                <a:latin typeface="Times"/>
                <a:cs typeface="Times"/>
              </a:rPr>
              <a:t>Each cell has a complete set of 22 chromosomes.</a:t>
            </a:r>
          </a:p>
          <a:p>
            <a:pPr lvl="1"/>
            <a:r>
              <a:rPr lang="en-US" sz="2600" dirty="0" smtClean="0">
                <a:latin typeface="Times"/>
                <a:cs typeface="Times"/>
              </a:rPr>
              <a:t>Both cells are genetically identical.</a:t>
            </a:r>
            <a:endParaRPr lang="en-US" sz="2600" dirty="0">
              <a:latin typeface="Times"/>
              <a:cs typeface="Times"/>
            </a:endParaRPr>
          </a:p>
        </p:txBody>
      </p:sp>
      <p:pic>
        <p:nvPicPr>
          <p:cNvPr id="27" name="Picture 2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3" y="2711835"/>
            <a:ext cx="150945" cy="227504"/>
          </a:xfrm>
          <a:prstGeom prst="rect">
            <a:avLst/>
          </a:prstGeom>
        </p:spPr>
      </p:pic>
      <p:pic>
        <p:nvPicPr>
          <p:cNvPr id="28" name="Picture 2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2" y="2711835"/>
            <a:ext cx="150945" cy="227504"/>
          </a:xfrm>
          <a:prstGeom prst="rect">
            <a:avLst/>
          </a:prstGeom>
        </p:spPr>
      </p:pic>
      <p:pic>
        <p:nvPicPr>
          <p:cNvPr id="29" name="Picture 2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7" y="2859155"/>
            <a:ext cx="150945" cy="227504"/>
          </a:xfrm>
          <a:prstGeom prst="rect">
            <a:avLst/>
          </a:prstGeom>
        </p:spPr>
      </p:pic>
      <p:pic>
        <p:nvPicPr>
          <p:cNvPr id="30" name="Picture 2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96" y="2262137"/>
            <a:ext cx="150945" cy="227504"/>
          </a:xfrm>
          <a:prstGeom prst="rect">
            <a:avLst/>
          </a:prstGeom>
        </p:spPr>
      </p:pic>
      <p:pic>
        <p:nvPicPr>
          <p:cNvPr id="53" name="Picture 5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57" y="2589029"/>
            <a:ext cx="150945" cy="227504"/>
          </a:xfrm>
          <a:prstGeom prst="rect">
            <a:avLst/>
          </a:prstGeom>
        </p:spPr>
      </p:pic>
      <p:pic>
        <p:nvPicPr>
          <p:cNvPr id="54" name="Picture 5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0" y="2417195"/>
            <a:ext cx="150945" cy="227504"/>
          </a:xfrm>
          <a:prstGeom prst="rect">
            <a:avLst/>
          </a:prstGeom>
        </p:spPr>
      </p:pic>
      <p:pic>
        <p:nvPicPr>
          <p:cNvPr id="55" name="Picture 5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3" y="2433040"/>
            <a:ext cx="150945" cy="227504"/>
          </a:xfrm>
          <a:prstGeom prst="rect">
            <a:avLst/>
          </a:prstGeom>
        </p:spPr>
      </p:pic>
      <p:pic>
        <p:nvPicPr>
          <p:cNvPr id="56" name="Picture 5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4" y="3006475"/>
            <a:ext cx="150945" cy="227504"/>
          </a:xfrm>
          <a:prstGeom prst="rect">
            <a:avLst/>
          </a:prstGeom>
        </p:spPr>
      </p:pic>
      <p:pic>
        <p:nvPicPr>
          <p:cNvPr id="57" name="Picture 5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1" y="3211465"/>
            <a:ext cx="150945" cy="227504"/>
          </a:xfrm>
          <a:prstGeom prst="rect">
            <a:avLst/>
          </a:prstGeom>
        </p:spPr>
      </p:pic>
      <p:pic>
        <p:nvPicPr>
          <p:cNvPr id="58" name="Picture 5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3" y="3453234"/>
            <a:ext cx="150945" cy="227504"/>
          </a:xfrm>
          <a:prstGeom prst="rect">
            <a:avLst/>
          </a:prstGeom>
        </p:spPr>
      </p:pic>
      <p:pic>
        <p:nvPicPr>
          <p:cNvPr id="59" name="Picture 5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8" y="3158594"/>
            <a:ext cx="150945" cy="227504"/>
          </a:xfrm>
          <a:prstGeom prst="rect">
            <a:avLst/>
          </a:prstGeom>
        </p:spPr>
      </p:pic>
      <p:pic>
        <p:nvPicPr>
          <p:cNvPr id="60" name="Picture 5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28" y="3305914"/>
            <a:ext cx="150945" cy="227504"/>
          </a:xfrm>
          <a:prstGeom prst="rect">
            <a:avLst/>
          </a:prstGeom>
        </p:spPr>
      </p:pic>
      <p:pic>
        <p:nvPicPr>
          <p:cNvPr id="61" name="Picture 6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6" y="2202378"/>
            <a:ext cx="150945" cy="227504"/>
          </a:xfrm>
          <a:prstGeom prst="rect">
            <a:avLst/>
          </a:prstGeom>
        </p:spPr>
      </p:pic>
      <p:pic>
        <p:nvPicPr>
          <p:cNvPr id="62" name="Picture 6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00" y="2945081"/>
            <a:ext cx="150945" cy="227504"/>
          </a:xfrm>
          <a:prstGeom prst="rect">
            <a:avLst/>
          </a:prstGeom>
        </p:spPr>
      </p:pic>
      <p:pic>
        <p:nvPicPr>
          <p:cNvPr id="63" name="Picture 6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7" y="2409457"/>
            <a:ext cx="150945" cy="227504"/>
          </a:xfrm>
          <a:prstGeom prst="rect">
            <a:avLst/>
          </a:prstGeom>
        </p:spPr>
      </p:pic>
      <p:pic>
        <p:nvPicPr>
          <p:cNvPr id="64" name="Picture 6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89" y="2409457"/>
            <a:ext cx="150945" cy="227504"/>
          </a:xfrm>
          <a:prstGeom prst="rect">
            <a:avLst/>
          </a:prstGeom>
        </p:spPr>
      </p:pic>
      <p:pic>
        <p:nvPicPr>
          <p:cNvPr id="65" name="Picture 6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2" y="3306647"/>
            <a:ext cx="150945" cy="227504"/>
          </a:xfrm>
          <a:prstGeom prst="rect">
            <a:avLst/>
          </a:prstGeom>
        </p:spPr>
      </p:pic>
      <p:pic>
        <p:nvPicPr>
          <p:cNvPr id="66" name="Picture 6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5" y="3453234"/>
            <a:ext cx="150945" cy="227504"/>
          </a:xfrm>
          <a:prstGeom prst="rect">
            <a:avLst/>
          </a:prstGeom>
        </p:spPr>
      </p:pic>
      <p:pic>
        <p:nvPicPr>
          <p:cNvPr id="67" name="Picture 6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60" y="3012007"/>
            <a:ext cx="150945" cy="227504"/>
          </a:xfrm>
          <a:prstGeom prst="rect">
            <a:avLst/>
          </a:prstGeom>
        </p:spPr>
      </p:pic>
      <p:pic>
        <p:nvPicPr>
          <p:cNvPr id="68" name="Picture 6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5" y="2132712"/>
            <a:ext cx="150945" cy="227504"/>
          </a:xfrm>
          <a:prstGeom prst="rect">
            <a:avLst/>
          </a:prstGeom>
        </p:spPr>
      </p:pic>
      <p:pic>
        <p:nvPicPr>
          <p:cNvPr id="69" name="Picture 6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6" y="3064145"/>
            <a:ext cx="150945" cy="227504"/>
          </a:xfrm>
          <a:prstGeom prst="rect">
            <a:avLst/>
          </a:prstGeom>
        </p:spPr>
      </p:pic>
      <p:pic>
        <p:nvPicPr>
          <p:cNvPr id="70" name="Picture 6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4" y="2727680"/>
            <a:ext cx="150945" cy="227504"/>
          </a:xfrm>
          <a:prstGeom prst="rect">
            <a:avLst/>
          </a:prstGeom>
        </p:spPr>
      </p:pic>
      <p:pic>
        <p:nvPicPr>
          <p:cNvPr id="51" name="Picture 5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23" y="2598083"/>
            <a:ext cx="150945" cy="227504"/>
          </a:xfrm>
          <a:prstGeom prst="rect">
            <a:avLst/>
          </a:prstGeom>
        </p:spPr>
      </p:pic>
      <p:pic>
        <p:nvPicPr>
          <p:cNvPr id="52" name="Picture 5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02" y="2386424"/>
            <a:ext cx="150945" cy="227504"/>
          </a:xfrm>
          <a:prstGeom prst="rect">
            <a:avLst/>
          </a:prstGeom>
        </p:spPr>
      </p:pic>
      <p:pic>
        <p:nvPicPr>
          <p:cNvPr id="93" name="Picture 9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27" y="2745403"/>
            <a:ext cx="150945" cy="227504"/>
          </a:xfrm>
          <a:prstGeom prst="rect">
            <a:avLst/>
          </a:prstGeom>
        </p:spPr>
      </p:pic>
      <p:pic>
        <p:nvPicPr>
          <p:cNvPr id="94" name="Picture 9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32" y="2132712"/>
            <a:ext cx="150945" cy="227504"/>
          </a:xfrm>
          <a:prstGeom prst="rect">
            <a:avLst/>
          </a:prstGeom>
        </p:spPr>
      </p:pic>
      <p:pic>
        <p:nvPicPr>
          <p:cNvPr id="95" name="Picture 9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21" y="2262137"/>
            <a:ext cx="150945" cy="227504"/>
          </a:xfrm>
          <a:prstGeom prst="rect">
            <a:avLst/>
          </a:prstGeom>
        </p:spPr>
      </p:pic>
      <p:pic>
        <p:nvPicPr>
          <p:cNvPr id="96" name="Picture 9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50" y="2303443"/>
            <a:ext cx="150945" cy="227504"/>
          </a:xfrm>
          <a:prstGeom prst="rect">
            <a:avLst/>
          </a:prstGeom>
        </p:spPr>
      </p:pic>
      <p:pic>
        <p:nvPicPr>
          <p:cNvPr id="97" name="Picture 9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83" y="2319288"/>
            <a:ext cx="150945" cy="227504"/>
          </a:xfrm>
          <a:prstGeom prst="rect">
            <a:avLst/>
          </a:prstGeom>
        </p:spPr>
      </p:pic>
      <p:pic>
        <p:nvPicPr>
          <p:cNvPr id="98" name="Picture 9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24" y="2892723"/>
            <a:ext cx="150945" cy="227504"/>
          </a:xfrm>
          <a:prstGeom prst="rect">
            <a:avLst/>
          </a:prstGeom>
        </p:spPr>
      </p:pic>
      <p:pic>
        <p:nvPicPr>
          <p:cNvPr id="99" name="Picture 9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99" y="3423498"/>
            <a:ext cx="150945" cy="227504"/>
          </a:xfrm>
          <a:prstGeom prst="rect">
            <a:avLst/>
          </a:prstGeom>
        </p:spPr>
      </p:pic>
      <p:pic>
        <p:nvPicPr>
          <p:cNvPr id="100" name="Picture 9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04" y="3302393"/>
            <a:ext cx="150945" cy="227504"/>
          </a:xfrm>
          <a:prstGeom prst="rect">
            <a:avLst/>
          </a:prstGeom>
        </p:spPr>
      </p:pic>
      <p:pic>
        <p:nvPicPr>
          <p:cNvPr id="101" name="Picture 10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38" y="3044842"/>
            <a:ext cx="150945" cy="227504"/>
          </a:xfrm>
          <a:prstGeom prst="rect">
            <a:avLst/>
          </a:prstGeom>
        </p:spPr>
      </p:pic>
      <p:pic>
        <p:nvPicPr>
          <p:cNvPr id="102" name="Picture 10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29" y="2745403"/>
            <a:ext cx="150945" cy="227504"/>
          </a:xfrm>
          <a:prstGeom prst="rect">
            <a:avLst/>
          </a:prstGeom>
        </p:spPr>
      </p:pic>
      <p:pic>
        <p:nvPicPr>
          <p:cNvPr id="103" name="Picture 102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01" y="3100812"/>
            <a:ext cx="150945" cy="227504"/>
          </a:xfrm>
          <a:prstGeom prst="rect">
            <a:avLst/>
          </a:prstGeom>
        </p:spPr>
      </p:pic>
      <p:pic>
        <p:nvPicPr>
          <p:cNvPr id="104" name="Picture 103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56" y="2589029"/>
            <a:ext cx="150945" cy="227504"/>
          </a:xfrm>
          <a:prstGeom prst="rect">
            <a:avLst/>
          </a:prstGeom>
        </p:spPr>
      </p:pic>
      <p:pic>
        <p:nvPicPr>
          <p:cNvPr id="105" name="Picture 104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59" y="2409457"/>
            <a:ext cx="150945" cy="227504"/>
          </a:xfrm>
          <a:prstGeom prst="rect">
            <a:avLst/>
          </a:prstGeom>
        </p:spPr>
      </p:pic>
      <p:pic>
        <p:nvPicPr>
          <p:cNvPr id="106" name="Picture 105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29" y="2246464"/>
            <a:ext cx="150945" cy="227504"/>
          </a:xfrm>
          <a:prstGeom prst="rect">
            <a:avLst/>
          </a:prstGeom>
        </p:spPr>
      </p:pic>
      <p:pic>
        <p:nvPicPr>
          <p:cNvPr id="107" name="Picture 106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2" y="3192895"/>
            <a:ext cx="150945" cy="227504"/>
          </a:xfrm>
          <a:prstGeom prst="rect">
            <a:avLst/>
          </a:prstGeom>
        </p:spPr>
      </p:pic>
      <p:pic>
        <p:nvPicPr>
          <p:cNvPr id="108" name="Picture 107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72" y="3148243"/>
            <a:ext cx="150945" cy="227504"/>
          </a:xfrm>
          <a:prstGeom prst="rect">
            <a:avLst/>
          </a:prstGeom>
        </p:spPr>
      </p:pic>
      <p:pic>
        <p:nvPicPr>
          <p:cNvPr id="109" name="Picture 108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31" y="2729730"/>
            <a:ext cx="150945" cy="227504"/>
          </a:xfrm>
          <a:prstGeom prst="rect">
            <a:avLst/>
          </a:prstGeom>
        </p:spPr>
      </p:pic>
      <p:pic>
        <p:nvPicPr>
          <p:cNvPr id="110" name="Picture 109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47" y="2928213"/>
            <a:ext cx="150945" cy="227504"/>
          </a:xfrm>
          <a:prstGeom prst="rect">
            <a:avLst/>
          </a:prstGeom>
        </p:spPr>
      </p:pic>
      <p:pic>
        <p:nvPicPr>
          <p:cNvPr id="111" name="Picture 110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76" y="2950393"/>
            <a:ext cx="150945" cy="227504"/>
          </a:xfrm>
          <a:prstGeom prst="rect">
            <a:avLst/>
          </a:prstGeom>
        </p:spPr>
      </p:pic>
      <p:pic>
        <p:nvPicPr>
          <p:cNvPr id="112" name="Picture 111" descr="Pinto B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94" y="2613928"/>
            <a:ext cx="150945" cy="227504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105135" y="1966746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902206" y="1970091"/>
            <a:ext cx="2790465" cy="2738782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06656" y="2056294"/>
            <a:ext cx="1746038" cy="172220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010502" y="2062200"/>
            <a:ext cx="1746038" cy="172220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49698" y="5419947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Cell plate forms to divide the 2 daughter cells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18" name="Straight Arrow Connector 117"/>
          <p:cNvCxnSpPr>
            <a:stCxn id="117" idx="0"/>
          </p:cNvCxnSpPr>
          <p:nvPr/>
        </p:nvCxnSpPr>
        <p:spPr>
          <a:xfrm flipH="1" flipV="1">
            <a:off x="2895600" y="4602481"/>
            <a:ext cx="80258" cy="817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36892" y="4181486"/>
            <a:ext cx="164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"/>
                <a:cs typeface="Times"/>
              </a:rPr>
              <a:t>Nuclear membrane re-forms</a:t>
            </a:r>
            <a:endParaRPr lang="en-US" sz="1400" dirty="0">
              <a:latin typeface="Times"/>
              <a:cs typeface="Times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4059324" y="3822086"/>
            <a:ext cx="238115" cy="39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1801509" y="3483581"/>
            <a:ext cx="2495930" cy="73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920" y="528321"/>
            <a:ext cx="7772400" cy="103632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"/>
                <a:cs typeface="Times"/>
              </a:rPr>
              <a:t>Meiosis in Seeded Watermelons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675640" y="5557521"/>
            <a:ext cx="7772400" cy="103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Meiosis takes place in the flower of a watermelon plant to produce gametes.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pic>
        <p:nvPicPr>
          <p:cNvPr id="3" name="Picture 2" descr="Seeded Watermelon Meio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5070"/>
            <a:ext cx="9144000" cy="19138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0" y="4104641"/>
            <a:ext cx="2433320" cy="88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Male flowers produce pollen and sperm (male gamete). 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62960" y="4104641"/>
            <a:ext cx="2865120" cy="88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Female flowers produce eggs inside the ovule (female gamete). 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78880" y="4104641"/>
            <a:ext cx="2865120" cy="88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When pollen carrying sperm from the male flower reaches the ovule of the female flower, a watermelon fruit begins to form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9520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Prophase 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DNA coils making chromosomes</a:t>
            </a:r>
          </a:p>
          <a:p>
            <a:r>
              <a:rPr lang="en-US" sz="3000" dirty="0" smtClean="0">
                <a:latin typeface="Times"/>
                <a:cs typeface="Times"/>
              </a:rPr>
              <a:t>Homologous chromosomes pair in synapsis</a:t>
            </a:r>
          </a:p>
          <a:p>
            <a:r>
              <a:rPr lang="en-US" sz="3000" dirty="0" smtClean="0">
                <a:latin typeface="Times"/>
                <a:cs typeface="Times"/>
              </a:rPr>
              <a:t>Crossing-over occurs</a:t>
            </a:r>
          </a:p>
          <a:p>
            <a:pPr marL="0" indent="0">
              <a:buNone/>
            </a:pPr>
            <a:endParaRPr lang="en-US" sz="3000" dirty="0" smtClean="0">
              <a:latin typeface="Times"/>
              <a:cs typeface="Times"/>
            </a:endParaRPr>
          </a:p>
        </p:txBody>
      </p:sp>
      <p:pic>
        <p:nvPicPr>
          <p:cNvPr id="31" name="Picture 3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1400653" y="3104235"/>
            <a:ext cx="410929" cy="264257"/>
          </a:xfrm>
          <a:prstGeom prst="rect">
            <a:avLst/>
          </a:prstGeom>
        </p:spPr>
      </p:pic>
      <p:pic>
        <p:nvPicPr>
          <p:cNvPr id="32" name="Picture 3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26" y="2972108"/>
            <a:ext cx="410929" cy="264257"/>
          </a:xfrm>
          <a:prstGeom prst="rect">
            <a:avLst/>
          </a:prstGeom>
        </p:spPr>
      </p:pic>
      <p:pic>
        <p:nvPicPr>
          <p:cNvPr id="33" name="Picture 3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6" y="2895190"/>
            <a:ext cx="410929" cy="264257"/>
          </a:xfrm>
          <a:prstGeom prst="rect">
            <a:avLst/>
          </a:prstGeom>
        </p:spPr>
      </p:pic>
      <p:pic>
        <p:nvPicPr>
          <p:cNvPr id="34" name="Picture 3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1823130" y="2042789"/>
            <a:ext cx="410929" cy="264257"/>
          </a:xfrm>
          <a:prstGeom prst="rect">
            <a:avLst/>
          </a:prstGeom>
        </p:spPr>
      </p:pic>
      <p:pic>
        <p:nvPicPr>
          <p:cNvPr id="35" name="Picture 3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54" y="2540604"/>
            <a:ext cx="410929" cy="264257"/>
          </a:xfrm>
          <a:prstGeom prst="rect">
            <a:avLst/>
          </a:prstGeom>
        </p:spPr>
      </p:pic>
      <p:pic>
        <p:nvPicPr>
          <p:cNvPr id="36" name="Picture 3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899914" y="3527882"/>
            <a:ext cx="410929" cy="264257"/>
          </a:xfrm>
          <a:prstGeom prst="rect">
            <a:avLst/>
          </a:prstGeom>
        </p:spPr>
      </p:pic>
      <p:pic>
        <p:nvPicPr>
          <p:cNvPr id="37" name="Picture 3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030">
            <a:off x="2133828" y="2090213"/>
            <a:ext cx="410929" cy="264257"/>
          </a:xfrm>
          <a:prstGeom prst="rect">
            <a:avLst/>
          </a:prstGeom>
        </p:spPr>
      </p:pic>
      <p:pic>
        <p:nvPicPr>
          <p:cNvPr id="38" name="Picture 3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0" y="2895190"/>
            <a:ext cx="410929" cy="264257"/>
          </a:xfrm>
          <a:prstGeom prst="rect">
            <a:avLst/>
          </a:prstGeom>
        </p:spPr>
      </p:pic>
      <p:pic>
        <p:nvPicPr>
          <p:cNvPr id="39" name="Picture 3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805">
            <a:off x="1218823" y="2187944"/>
            <a:ext cx="410929" cy="264257"/>
          </a:xfrm>
          <a:prstGeom prst="rect">
            <a:avLst/>
          </a:prstGeom>
        </p:spPr>
      </p:pic>
      <p:pic>
        <p:nvPicPr>
          <p:cNvPr id="40" name="Picture 3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7" y="2540604"/>
            <a:ext cx="410929" cy="264257"/>
          </a:xfrm>
          <a:prstGeom prst="rect">
            <a:avLst/>
          </a:prstGeom>
        </p:spPr>
      </p:pic>
      <p:pic>
        <p:nvPicPr>
          <p:cNvPr id="41" name="Picture 4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1721167" y="3053419"/>
            <a:ext cx="410929" cy="264257"/>
          </a:xfrm>
          <a:prstGeom prst="rect">
            <a:avLst/>
          </a:prstGeom>
        </p:spPr>
      </p:pic>
      <p:pic>
        <p:nvPicPr>
          <p:cNvPr id="42" name="Picture 4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268">
            <a:off x="2975243" y="2567277"/>
            <a:ext cx="410929" cy="264257"/>
          </a:xfrm>
          <a:prstGeom prst="rect">
            <a:avLst/>
          </a:prstGeom>
        </p:spPr>
      </p:pic>
      <p:pic>
        <p:nvPicPr>
          <p:cNvPr id="43" name="Picture 4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78" y="3572509"/>
            <a:ext cx="410929" cy="264257"/>
          </a:xfrm>
          <a:prstGeom prst="rect">
            <a:avLst/>
          </a:prstGeom>
        </p:spPr>
      </p:pic>
      <p:pic>
        <p:nvPicPr>
          <p:cNvPr id="44" name="Picture 4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48" y="2577604"/>
            <a:ext cx="410929" cy="264257"/>
          </a:xfrm>
          <a:prstGeom prst="rect">
            <a:avLst/>
          </a:prstGeom>
        </p:spPr>
      </p:pic>
      <p:pic>
        <p:nvPicPr>
          <p:cNvPr id="45" name="Picture 4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746591" y="2173304"/>
            <a:ext cx="410929" cy="264257"/>
          </a:xfrm>
          <a:prstGeom prst="rect">
            <a:avLst/>
          </a:prstGeom>
        </p:spPr>
      </p:pic>
      <p:pic>
        <p:nvPicPr>
          <p:cNvPr id="46" name="Picture 4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20" y="1603476"/>
            <a:ext cx="410929" cy="264257"/>
          </a:xfrm>
          <a:prstGeom prst="rect">
            <a:avLst/>
          </a:prstGeom>
        </p:spPr>
      </p:pic>
      <p:pic>
        <p:nvPicPr>
          <p:cNvPr id="47" name="Picture 4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184326" y="3551289"/>
            <a:ext cx="410929" cy="264257"/>
          </a:xfrm>
          <a:prstGeom prst="rect">
            <a:avLst/>
          </a:prstGeom>
        </p:spPr>
      </p:pic>
      <p:pic>
        <p:nvPicPr>
          <p:cNvPr id="48" name="Picture 4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45" y="1603476"/>
            <a:ext cx="410929" cy="264257"/>
          </a:xfrm>
          <a:prstGeom prst="rect">
            <a:avLst/>
          </a:prstGeom>
        </p:spPr>
      </p:pic>
      <p:pic>
        <p:nvPicPr>
          <p:cNvPr id="49" name="Picture 4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23" y="2964803"/>
            <a:ext cx="410929" cy="264257"/>
          </a:xfrm>
          <a:prstGeom prst="rect">
            <a:avLst/>
          </a:prstGeom>
        </p:spPr>
      </p:pic>
      <p:pic>
        <p:nvPicPr>
          <p:cNvPr id="50" name="Picture 4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3063646" y="2218343"/>
            <a:ext cx="410929" cy="264257"/>
          </a:xfrm>
          <a:prstGeom prst="rect">
            <a:avLst/>
          </a:prstGeom>
        </p:spPr>
      </p:pic>
      <p:pic>
        <p:nvPicPr>
          <p:cNvPr id="51" name="Picture 5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5" y="2216389"/>
            <a:ext cx="410929" cy="264257"/>
          </a:xfrm>
          <a:prstGeom prst="rect">
            <a:avLst/>
          </a:prstGeom>
        </p:spPr>
      </p:pic>
      <p:pic>
        <p:nvPicPr>
          <p:cNvPr id="52" name="Picture 5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1212124" y="3495866"/>
            <a:ext cx="410929" cy="264257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223521" y="1148000"/>
            <a:ext cx="5455920" cy="535486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50095" y="1375770"/>
            <a:ext cx="2976880" cy="29362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68978" y="4866365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Tetrads (4) form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2222256" y="3836766"/>
            <a:ext cx="499833" cy="102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5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23521" y="1491189"/>
            <a:ext cx="5455920" cy="480439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3521" y="1892100"/>
            <a:ext cx="5455920" cy="40746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3521" y="2277856"/>
            <a:ext cx="5455920" cy="334130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3521" y="2783372"/>
            <a:ext cx="5455920" cy="222829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3521" y="3230282"/>
            <a:ext cx="5455920" cy="124101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3521" y="3580392"/>
            <a:ext cx="5455920" cy="44388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Metaphase I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79441" y="1153478"/>
            <a:ext cx="3342640" cy="54505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The nuclear membrane disappears</a:t>
            </a:r>
          </a:p>
          <a:p>
            <a:r>
              <a:rPr lang="en-US" sz="3000" dirty="0" smtClean="0">
                <a:latin typeface="Times"/>
                <a:cs typeface="Times"/>
              </a:rPr>
              <a:t>Spindle forms</a:t>
            </a:r>
          </a:p>
          <a:p>
            <a:r>
              <a:rPr lang="en-US" sz="3000" dirty="0" smtClean="0">
                <a:latin typeface="Times"/>
                <a:cs typeface="Times"/>
              </a:rPr>
              <a:t>Fibers attach</a:t>
            </a:r>
          </a:p>
        </p:txBody>
      </p:sp>
      <p:pic>
        <p:nvPicPr>
          <p:cNvPr id="31" name="Picture 3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482221" y="2145727"/>
            <a:ext cx="410929" cy="264257"/>
          </a:xfrm>
          <a:prstGeom prst="rect">
            <a:avLst/>
          </a:prstGeom>
        </p:spPr>
      </p:pic>
      <p:pic>
        <p:nvPicPr>
          <p:cNvPr id="32" name="Picture 3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66" y="4879534"/>
            <a:ext cx="410929" cy="264257"/>
          </a:xfrm>
          <a:prstGeom prst="rect">
            <a:avLst/>
          </a:prstGeom>
        </p:spPr>
      </p:pic>
      <p:pic>
        <p:nvPicPr>
          <p:cNvPr id="33" name="Picture 3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83" y="5834575"/>
            <a:ext cx="410929" cy="264257"/>
          </a:xfrm>
          <a:prstGeom prst="rect">
            <a:avLst/>
          </a:prstGeom>
        </p:spPr>
      </p:pic>
      <p:pic>
        <p:nvPicPr>
          <p:cNvPr id="34" name="Picture 3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400">
            <a:off x="2519140" y="1385682"/>
            <a:ext cx="410929" cy="264257"/>
          </a:xfrm>
          <a:prstGeom prst="rect">
            <a:avLst/>
          </a:prstGeom>
        </p:spPr>
      </p:pic>
      <p:pic>
        <p:nvPicPr>
          <p:cNvPr id="35" name="Picture 3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67" y="5487032"/>
            <a:ext cx="410929" cy="264257"/>
          </a:xfrm>
          <a:prstGeom prst="rect">
            <a:avLst/>
          </a:prstGeom>
        </p:spPr>
      </p:pic>
      <p:pic>
        <p:nvPicPr>
          <p:cNvPr id="36" name="Picture 3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880178" y="4339164"/>
            <a:ext cx="410929" cy="264257"/>
          </a:xfrm>
          <a:prstGeom prst="rect">
            <a:avLst/>
          </a:prstGeom>
        </p:spPr>
      </p:pic>
      <p:pic>
        <p:nvPicPr>
          <p:cNvPr id="37" name="Picture 3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90" y="2166946"/>
            <a:ext cx="410929" cy="264257"/>
          </a:xfrm>
          <a:prstGeom prst="rect">
            <a:avLst/>
          </a:prstGeom>
        </p:spPr>
      </p:pic>
      <p:pic>
        <p:nvPicPr>
          <p:cNvPr id="38" name="Picture 3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21" y="3892148"/>
            <a:ext cx="410929" cy="264257"/>
          </a:xfrm>
          <a:prstGeom prst="rect">
            <a:avLst/>
          </a:prstGeom>
        </p:spPr>
      </p:pic>
      <p:pic>
        <p:nvPicPr>
          <p:cNvPr id="39" name="Picture 3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38" y="3098153"/>
            <a:ext cx="410929" cy="264257"/>
          </a:xfrm>
          <a:prstGeom prst="rect">
            <a:avLst/>
          </a:prstGeom>
        </p:spPr>
      </p:pic>
      <p:pic>
        <p:nvPicPr>
          <p:cNvPr id="40" name="Picture 3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71" y="5487032"/>
            <a:ext cx="410929" cy="264257"/>
          </a:xfrm>
          <a:prstGeom prst="rect">
            <a:avLst/>
          </a:prstGeom>
        </p:spPr>
      </p:pic>
      <p:pic>
        <p:nvPicPr>
          <p:cNvPr id="41" name="Picture 4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574987" y="5834576"/>
            <a:ext cx="410929" cy="264257"/>
          </a:xfrm>
          <a:prstGeom prst="rect">
            <a:avLst/>
          </a:prstGeom>
        </p:spPr>
      </p:pic>
      <p:pic>
        <p:nvPicPr>
          <p:cNvPr id="42" name="Picture 4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808">
            <a:off x="2853843" y="3449003"/>
            <a:ext cx="410929" cy="264257"/>
          </a:xfrm>
          <a:prstGeom prst="rect">
            <a:avLst/>
          </a:prstGeom>
        </p:spPr>
      </p:pic>
      <p:pic>
        <p:nvPicPr>
          <p:cNvPr id="43" name="Picture 42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21" y="4339163"/>
            <a:ext cx="410929" cy="264257"/>
          </a:xfrm>
          <a:prstGeom prst="rect">
            <a:avLst/>
          </a:prstGeom>
        </p:spPr>
      </p:pic>
      <p:pic>
        <p:nvPicPr>
          <p:cNvPr id="44" name="Picture 43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14" y="2651243"/>
            <a:ext cx="410929" cy="264257"/>
          </a:xfrm>
          <a:prstGeom prst="rect">
            <a:avLst/>
          </a:prstGeom>
        </p:spPr>
      </p:pic>
      <p:pic>
        <p:nvPicPr>
          <p:cNvPr id="45" name="Picture 44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870592" y="1374361"/>
            <a:ext cx="410929" cy="264257"/>
          </a:xfrm>
          <a:prstGeom prst="rect">
            <a:avLst/>
          </a:prstGeom>
        </p:spPr>
      </p:pic>
      <p:pic>
        <p:nvPicPr>
          <p:cNvPr id="46" name="Picture 45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21" y="4879534"/>
            <a:ext cx="410929" cy="264257"/>
          </a:xfrm>
          <a:prstGeom prst="rect">
            <a:avLst/>
          </a:prstGeom>
        </p:spPr>
      </p:pic>
      <p:pic>
        <p:nvPicPr>
          <p:cNvPr id="47" name="Picture 46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854482" y="3098152"/>
            <a:ext cx="410929" cy="264257"/>
          </a:xfrm>
          <a:prstGeom prst="rect">
            <a:avLst/>
          </a:prstGeom>
        </p:spPr>
      </p:pic>
      <p:pic>
        <p:nvPicPr>
          <p:cNvPr id="48" name="Picture 47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72" y="1759971"/>
            <a:ext cx="410929" cy="264257"/>
          </a:xfrm>
          <a:prstGeom prst="rect">
            <a:avLst/>
          </a:prstGeom>
        </p:spPr>
      </p:pic>
      <p:pic>
        <p:nvPicPr>
          <p:cNvPr id="49" name="Picture 48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13" y="2651243"/>
            <a:ext cx="410929" cy="264257"/>
          </a:xfrm>
          <a:prstGeom prst="rect">
            <a:avLst/>
          </a:prstGeom>
        </p:spPr>
      </p:pic>
      <p:pic>
        <p:nvPicPr>
          <p:cNvPr id="50" name="Picture 49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886">
            <a:off x="2870592" y="1759971"/>
            <a:ext cx="410929" cy="264257"/>
          </a:xfrm>
          <a:prstGeom prst="rect">
            <a:avLst/>
          </a:prstGeom>
        </p:spPr>
      </p:pic>
      <p:pic>
        <p:nvPicPr>
          <p:cNvPr id="51" name="Picture 50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33" y="3892148"/>
            <a:ext cx="410929" cy="264257"/>
          </a:xfrm>
          <a:prstGeom prst="rect">
            <a:avLst/>
          </a:prstGeom>
        </p:spPr>
      </p:pic>
      <p:pic>
        <p:nvPicPr>
          <p:cNvPr id="52" name="Picture 51" descr="Pinto Bean P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7">
            <a:off x="2542967" y="3448263"/>
            <a:ext cx="410929" cy="26425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3521" y="1148000"/>
            <a:ext cx="5455920" cy="535486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332</Words>
  <Application>Microsoft Macintosh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Mitosis in Watermelons</vt:lpstr>
      <vt:lpstr>Interphase</vt:lpstr>
      <vt:lpstr>Prophase</vt:lpstr>
      <vt:lpstr>Metaphase</vt:lpstr>
      <vt:lpstr>Anaphase</vt:lpstr>
      <vt:lpstr>Telophase</vt:lpstr>
      <vt:lpstr>Meiosis in Seeded Watermelons</vt:lpstr>
      <vt:lpstr>Prophase I</vt:lpstr>
      <vt:lpstr>Metaphase I</vt:lpstr>
      <vt:lpstr>Anaphase I</vt:lpstr>
      <vt:lpstr>Telophase I</vt:lpstr>
      <vt:lpstr>Prophase II</vt:lpstr>
      <vt:lpstr>Metaphase II</vt:lpstr>
      <vt:lpstr>Anaphase II</vt:lpstr>
      <vt:lpstr>Telophase II</vt:lpstr>
      <vt:lpstr>Meiosis in Seedless Watermelons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in Watermelons</dc:title>
  <dc:creator>Andrea Gardner</dc:creator>
  <cp:lastModifiedBy>Andrea Gardner</cp:lastModifiedBy>
  <cp:revision>46</cp:revision>
  <dcterms:created xsi:type="dcterms:W3CDTF">2015-08-17T18:54:26Z</dcterms:created>
  <dcterms:modified xsi:type="dcterms:W3CDTF">2016-03-16T19:48:14Z</dcterms:modified>
</cp:coreProperties>
</file>