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0"/>
  </p:notesMasterIdLst>
  <p:sldIdLst>
    <p:sldId id="258" r:id="rId2"/>
    <p:sldId id="275" r:id="rId3"/>
    <p:sldId id="276" r:id="rId4"/>
    <p:sldId id="280" r:id="rId5"/>
    <p:sldId id="277" r:id="rId6"/>
    <p:sldId id="278" r:id="rId7"/>
    <p:sldId id="260" r:id="rId8"/>
    <p:sldId id="262" r:id="rId9"/>
    <p:sldId id="263" r:id="rId10"/>
    <p:sldId id="264" r:id="rId11"/>
    <p:sldId id="265" r:id="rId12"/>
    <p:sldId id="266" r:id="rId13"/>
    <p:sldId id="267" r:id="rId14"/>
    <p:sldId id="261" r:id="rId15"/>
    <p:sldId id="269" r:id="rId16"/>
    <p:sldId id="270" r:id="rId17"/>
    <p:sldId id="271"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28" autoAdjust="0"/>
  </p:normalViewPr>
  <p:slideViewPr>
    <p:cSldViewPr snapToGrid="0" snapToObjects="1">
      <p:cViewPr varScale="1">
        <p:scale>
          <a:sx n="103" d="100"/>
          <a:sy n="103" d="100"/>
        </p:scale>
        <p:origin x="-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275F9-0307-F04D-A912-D5AEE0F3BB5F}" type="datetimeFigureOut">
              <a:rPr lang="en-US" smtClean="0"/>
              <a:t>5/16/14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A61DB-4D60-9346-A916-F70C15FB0E13}" type="slidenum">
              <a:rPr lang="en-US" smtClean="0"/>
              <a:t>‹#›</a:t>
            </a:fld>
            <a:endParaRPr lang="en-US"/>
          </a:p>
        </p:txBody>
      </p:sp>
    </p:spTree>
    <p:extLst>
      <p:ext uri="{BB962C8B-B14F-4D97-AF65-F5344CB8AC3E}">
        <p14:creationId xmlns:p14="http://schemas.microsoft.com/office/powerpoint/2010/main" val="12854849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5/16/14</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D739C4FB-7D33-419B-8833-D1372BFD11C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5/16/14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t>5/16/14</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t>5/16/14</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t>5/16/14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t>5/16/14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t>5/16/14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5/16/14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t>5/16/14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t>5/16/14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joUggaD6Mr0&amp;sns=em" TargetMode="External"/><Relationship Id="rId3" Type="http://schemas.openxmlformats.org/officeDocument/2006/relationships/hyperlink" Target="http://www.utahfoundation.org/reports/snapshot-2050-analysis-projected-population-change-uta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 Id="rId3" Type="http://schemas.openxmlformats.org/officeDocument/2006/relationships/hyperlink" Target="https://utah.agclassroom.org/files/uploads/literacy/where_ag_fit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lleverywhere.com/multiple_choice_polls/m3tQno1BFSxiJpV" TargetMode="External"/><Relationship Id="rId3" Type="http://schemas.openxmlformats.org/officeDocument/2006/relationships/hyperlink" Target="http://www.polleverywhere.com/multiple_choice_polls/m00YrphRZuaMzr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2452264"/>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5600" dirty="0" smtClean="0"/>
              <a:t>Food, Land &amp; People: Integrating Science and the Common Core</a:t>
            </a:r>
            <a:endParaRPr lang="en-US" sz="5600" dirty="0"/>
          </a:p>
        </p:txBody>
      </p:sp>
      <p:pic>
        <p:nvPicPr>
          <p:cNvPr id="5" name="Picture Placeholder 4" descr="sowing_wheat.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412" b="1412"/>
          <a:stretch>
            <a:fillRect/>
          </a:stretch>
        </p:blipFill>
        <p:spPr/>
      </p:pic>
    </p:spTree>
    <p:extLst>
      <p:ext uri="{BB962C8B-B14F-4D97-AF65-F5344CB8AC3E}">
        <p14:creationId xmlns:p14="http://schemas.microsoft.com/office/powerpoint/2010/main" val="8594976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Food </a:t>
            </a:r>
            <a:r>
              <a:rPr lang="en-US" dirty="0" smtClean="0">
                <a:solidFill>
                  <a:schemeClr val="tx1"/>
                </a:solidFill>
              </a:rPr>
              <a:t>is</a:t>
            </a:r>
            <a:r>
              <a:rPr lang="en-US" b="1" dirty="0" smtClean="0">
                <a:solidFill>
                  <a:schemeClr val="tx1"/>
                </a:solidFill>
              </a:rPr>
              <a:t> </a:t>
            </a:r>
            <a:r>
              <a:rPr lang="en-US" dirty="0" smtClean="0">
                <a:solidFill>
                  <a:schemeClr val="tx1"/>
                </a:solidFill>
              </a:rPr>
              <a:t>made from the products taken from the farm. Products, like corn, may be consumed immediately or processed into a different product like corn chips, soda, peanut butter, detergents, or medicines. The food industry includes processing and distributing food.</a:t>
            </a:r>
            <a:endParaRPr lang="en-US" b="1" dirty="0">
              <a:solidFill>
                <a:schemeClr val="tx1"/>
              </a:solidFill>
            </a:endParaRPr>
          </a:p>
        </p:txBody>
      </p:sp>
      <p:pic>
        <p:nvPicPr>
          <p:cNvPr id="4" name="Picture 3" descr="food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3718" y="3692204"/>
            <a:ext cx="3796564" cy="3031393"/>
          </a:xfrm>
          <a:prstGeom prst="rect">
            <a:avLst/>
          </a:prstGeom>
          <a:ln>
            <a:solidFill>
              <a:schemeClr val="tx1"/>
            </a:solidFill>
          </a:ln>
        </p:spPr>
      </p:pic>
    </p:spTree>
    <p:extLst>
      <p:ext uri="{BB962C8B-B14F-4D97-AF65-F5344CB8AC3E}">
        <p14:creationId xmlns:p14="http://schemas.microsoft.com/office/powerpoint/2010/main" val="32156967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Forestry</a:t>
            </a:r>
            <a:r>
              <a:rPr lang="en-US" dirty="0" smtClean="0">
                <a:solidFill>
                  <a:schemeClr val="tx1"/>
                </a:solidFill>
              </a:rPr>
              <a:t>, in the context of agriculture, is the cultivation of trees. Agriculturally, privately owned farms are really forests that are grown to provide paper, paint, furniture, lumber and numerous other wood products.</a:t>
            </a:r>
            <a:endParaRPr lang="en-US" dirty="0">
              <a:solidFill>
                <a:schemeClr val="tx1"/>
              </a:solidFill>
            </a:endParaRPr>
          </a:p>
        </p:txBody>
      </p:sp>
      <p:pic>
        <p:nvPicPr>
          <p:cNvPr id="4" name="Picture 3" descr="fores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693" y="3522056"/>
            <a:ext cx="4062614" cy="2708409"/>
          </a:xfrm>
          <a:prstGeom prst="rect">
            <a:avLst/>
          </a:prstGeom>
          <a:ln>
            <a:solidFill>
              <a:schemeClr val="tx1"/>
            </a:solidFill>
          </a:ln>
        </p:spPr>
      </p:pic>
    </p:spTree>
    <p:extLst>
      <p:ext uri="{BB962C8B-B14F-4D97-AF65-F5344CB8AC3E}">
        <p14:creationId xmlns:p14="http://schemas.microsoft.com/office/powerpoint/2010/main" val="1664366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Fabric </a:t>
            </a:r>
            <a:r>
              <a:rPr lang="en-US" dirty="0" smtClean="0">
                <a:solidFill>
                  <a:schemeClr val="tx1"/>
                </a:solidFill>
              </a:rPr>
              <a:t>is also produced on the farm. The two most important fibers produced on the farm are wool and cotton. These fibers are made into yarn or thread and then woven into fabric or cloth, then finally made into gloves, socks, suits, coats, and other products like blankets, carpets, and curtains.</a:t>
            </a:r>
            <a:endParaRPr lang="en-US" b="1" dirty="0">
              <a:solidFill>
                <a:schemeClr val="tx1"/>
              </a:solidFill>
            </a:endParaRPr>
          </a:p>
        </p:txBody>
      </p:sp>
      <p:pic>
        <p:nvPicPr>
          <p:cNvPr id="5" name="Picture 4" descr="jeans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890" y="3663806"/>
            <a:ext cx="2126221" cy="2928217"/>
          </a:xfrm>
          <a:prstGeom prst="rect">
            <a:avLst/>
          </a:prstGeom>
          <a:ln>
            <a:solidFill>
              <a:schemeClr val="tx1"/>
            </a:solidFill>
          </a:ln>
        </p:spPr>
      </p:pic>
    </p:spTree>
    <p:extLst>
      <p:ext uri="{BB962C8B-B14F-4D97-AF65-F5344CB8AC3E}">
        <p14:creationId xmlns:p14="http://schemas.microsoft.com/office/powerpoint/2010/main" val="41269350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Flowers </a:t>
            </a:r>
            <a:r>
              <a:rPr lang="en-US" dirty="0" smtClean="0">
                <a:solidFill>
                  <a:schemeClr val="tx1"/>
                </a:solidFill>
              </a:rPr>
              <a:t>are part of the “green industry” which includes turf or sod, nursery plants, and floral crops. The primary use of these crops is for special occasions, land beautification, and to reduce soil erosion.</a:t>
            </a:r>
            <a:endParaRPr lang="en-US" b="1" dirty="0">
              <a:solidFill>
                <a:schemeClr val="tx1"/>
              </a:solidFill>
            </a:endParaRPr>
          </a:p>
        </p:txBody>
      </p:sp>
      <p:pic>
        <p:nvPicPr>
          <p:cNvPr id="4" name="Picture 3" descr="greenhouse_flower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1695" y="3318602"/>
            <a:ext cx="4780611" cy="3187074"/>
          </a:xfrm>
          <a:prstGeom prst="rect">
            <a:avLst/>
          </a:prstGeom>
          <a:ln>
            <a:solidFill>
              <a:schemeClr val="tx1"/>
            </a:solidFill>
          </a:ln>
        </p:spPr>
      </p:pic>
    </p:spTree>
    <p:extLst>
      <p:ext uri="{BB962C8B-B14F-4D97-AF65-F5344CB8AC3E}">
        <p14:creationId xmlns:p14="http://schemas.microsoft.com/office/powerpoint/2010/main" val="23427787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a:xfrm>
            <a:off x="498475" y="1761564"/>
            <a:ext cx="8147051" cy="4748141"/>
          </a:xfrm>
        </p:spPr>
        <p:txBody>
          <a:bodyPr>
            <a:normAutofit lnSpcReduction="10000"/>
          </a:bodyPr>
          <a:lstStyle/>
          <a:p>
            <a:endParaRPr lang="en-US" dirty="0" smtClean="0">
              <a:solidFill>
                <a:schemeClr val="tx1"/>
              </a:solidFill>
            </a:endParaRPr>
          </a:p>
          <a:p>
            <a:pPr marL="0" indent="0">
              <a:buNone/>
            </a:pPr>
            <a:r>
              <a:rPr lang="en-US" dirty="0" smtClean="0">
                <a:solidFill>
                  <a:schemeClr val="tx1"/>
                </a:solidFill>
              </a:rPr>
              <a:t>“People who work in agriculture are also responsible to care for living things. What is produced through the crops and animals raised is what sustains and gives us the comforts of life.”</a:t>
            </a:r>
            <a:br>
              <a:rPr lang="en-US" dirty="0" smtClean="0">
                <a:solidFill>
                  <a:schemeClr val="tx1"/>
                </a:solidFill>
              </a:rPr>
            </a:br>
            <a:r>
              <a:rPr lang="en-US" dirty="0" smtClean="0">
                <a:solidFill>
                  <a:schemeClr val="tx1"/>
                </a:solidFill>
              </a:rPr>
              <a:t>					-Diane Edwards</a:t>
            </a:r>
            <a:br>
              <a:rPr lang="en-US" dirty="0" smtClean="0">
                <a:solidFill>
                  <a:schemeClr val="tx1"/>
                </a:solidFill>
              </a:rPr>
            </a:br>
            <a:r>
              <a:rPr lang="en-US" dirty="0" smtClean="0">
                <a:solidFill>
                  <a:schemeClr val="tx1"/>
                </a:solidFill>
              </a:rPr>
              <a:t> 					 2</a:t>
            </a:r>
            <a:r>
              <a:rPr lang="en-US" baseline="30000" dirty="0" smtClean="0">
                <a:solidFill>
                  <a:schemeClr val="tx1"/>
                </a:solidFill>
              </a:rPr>
              <a:t>nd</a:t>
            </a:r>
            <a:r>
              <a:rPr lang="en-US" dirty="0" smtClean="0">
                <a:solidFill>
                  <a:schemeClr val="tx1"/>
                </a:solidFill>
              </a:rPr>
              <a:t> grade teacher</a:t>
            </a:r>
            <a:br>
              <a:rPr lang="en-US" dirty="0" smtClean="0">
                <a:solidFill>
                  <a:schemeClr val="tx1"/>
                </a:solidFill>
              </a:rPr>
            </a:br>
            <a:r>
              <a:rPr lang="en-US" dirty="0" smtClean="0">
                <a:solidFill>
                  <a:schemeClr val="tx1"/>
                </a:solidFill>
              </a:rPr>
              <a:t> 					 Monte Vista Elementary</a:t>
            </a:r>
            <a:br>
              <a:rPr lang="en-US" dirty="0" smtClean="0">
                <a:solidFill>
                  <a:schemeClr val="tx1"/>
                </a:solidFill>
              </a:rPr>
            </a:br>
            <a:r>
              <a:rPr lang="en-US" dirty="0" smtClean="0">
                <a:solidFill>
                  <a:schemeClr val="tx1"/>
                </a:solidFill>
              </a:rPr>
              <a:t> 					 South Jordan, Utah</a:t>
            </a:r>
          </a:p>
          <a:p>
            <a:pPr marL="0" indent="0">
              <a:buNone/>
            </a:pPr>
            <a:endParaRPr lang="en-US" dirty="0" smtClean="0"/>
          </a:p>
          <a:p>
            <a:pPr marL="0" indent="0">
              <a:buNone/>
            </a:pPr>
            <a:r>
              <a:rPr lang="en-US" dirty="0" smtClean="0">
                <a:hlinkClick r:id="rId2"/>
              </a:rPr>
              <a:t>World Without Farmers – One Hungry Planet</a:t>
            </a:r>
            <a:endParaRPr lang="en-US" dirty="0" smtClean="0"/>
          </a:p>
          <a:p>
            <a:pPr marL="0" indent="0">
              <a:buNone/>
            </a:pPr>
            <a:r>
              <a:rPr lang="en-US" dirty="0" smtClean="0">
                <a:hlinkClick r:id="rId3"/>
              </a:rPr>
              <a:t>Utah Projected Population Change</a:t>
            </a:r>
            <a:endParaRPr lang="en-US" dirty="0" smtClean="0"/>
          </a:p>
        </p:txBody>
      </p:sp>
    </p:spTree>
    <p:extLst>
      <p:ext uri="{BB962C8B-B14F-4D97-AF65-F5344CB8AC3E}">
        <p14:creationId xmlns:p14="http://schemas.microsoft.com/office/powerpoint/2010/main" val="2819340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eedling3.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20659" r="20659"/>
          <a:stretch>
            <a:fillRect/>
          </a:stretch>
        </p:blipFill>
        <p:spPr>
          <a:xfrm>
            <a:off x="498475" y="810598"/>
            <a:ext cx="3840480" cy="5315565"/>
          </a:xfrm>
        </p:spPr>
      </p:pic>
      <p:sp>
        <p:nvSpPr>
          <p:cNvPr id="4" name="Content Placeholder 3"/>
          <p:cNvSpPr>
            <a:spLocks noGrp="1"/>
          </p:cNvSpPr>
          <p:nvPr>
            <p:ph sz="half" idx="2"/>
          </p:nvPr>
        </p:nvSpPr>
        <p:spPr>
          <a:xfrm>
            <a:off x="4805046" y="810598"/>
            <a:ext cx="3840480" cy="5315565"/>
          </a:xfrm>
        </p:spPr>
        <p:txBody>
          <a:bodyPr>
            <a:normAutofit/>
          </a:bodyPr>
          <a:lstStyle/>
          <a:p>
            <a:r>
              <a:rPr lang="en-US" dirty="0" smtClean="0">
                <a:solidFill>
                  <a:schemeClr val="tx1"/>
                </a:solidFill>
              </a:rPr>
              <a:t>Agriculture fits into Utah core standards.</a:t>
            </a:r>
          </a:p>
          <a:p>
            <a:r>
              <a:rPr lang="en-US" dirty="0" smtClean="0">
                <a:solidFill>
                  <a:schemeClr val="tx1"/>
                </a:solidFill>
                <a:hlinkClick r:id="rId3"/>
              </a:rPr>
              <a:t>Agriculture…Where Does it Fit?</a:t>
            </a:r>
            <a:endParaRPr lang="en-US" dirty="0" smtClean="0">
              <a:solidFill>
                <a:schemeClr val="tx1"/>
              </a:solidFill>
            </a:endParaRPr>
          </a:p>
          <a:p>
            <a:r>
              <a:rPr lang="en-US" dirty="0" smtClean="0">
                <a:solidFill>
                  <a:schemeClr val="tx1"/>
                </a:solidFill>
              </a:rPr>
              <a:t> Agriculture is a natural fit in the areas of science, social studies, and nutrition.</a:t>
            </a:r>
          </a:p>
          <a:p>
            <a:r>
              <a:rPr lang="en-US" dirty="0" smtClean="0">
                <a:solidFill>
                  <a:schemeClr val="tx1"/>
                </a:solidFill>
              </a:rPr>
              <a:t>Agricultural concepts can be used as a basis for reading, writing, language and math activities.</a:t>
            </a:r>
            <a:endParaRPr lang="en-US" dirty="0">
              <a:solidFill>
                <a:schemeClr val="tx1"/>
              </a:solidFill>
            </a:endParaRPr>
          </a:p>
        </p:txBody>
      </p:sp>
    </p:spTree>
    <p:extLst>
      <p:ext uri="{BB962C8B-B14F-4D97-AF65-F5344CB8AC3E}">
        <p14:creationId xmlns:p14="http://schemas.microsoft.com/office/powerpoint/2010/main" val="29310565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subTitle" idx="1"/>
          </p:nvPr>
        </p:nvSpPr>
        <p:spPr>
          <a:xfrm>
            <a:off x="498475" y="4147562"/>
            <a:ext cx="8147050" cy="2512855"/>
          </a:xfrm>
        </p:spPr>
        <p:txBody>
          <a:bodyPr>
            <a:noAutofit/>
            <a:scene3d>
              <a:camera prst="orthographicFront"/>
              <a:lightRig rig="soft" dir="t">
                <a:rot lat="0" lon="0" rev="10800000"/>
              </a:lightRig>
            </a:scene3d>
            <a:sp3d>
              <a:bevelT w="27940" h="12700"/>
              <a:contourClr>
                <a:srgbClr val="DDDDDD"/>
              </a:contourClr>
            </a:sp3d>
          </a:bodyPr>
          <a:lstStyle/>
          <a:p>
            <a:r>
              <a:rPr lang="en-US" b="1" spc="150" dirty="0" smtClean="0">
                <a:ln w="11430"/>
                <a:solidFill>
                  <a:srgbClr val="F8F8F8"/>
                </a:solidFill>
                <a:effectLst>
                  <a:outerShdw blurRad="25400" algn="tl" rotWithShape="0">
                    <a:srgbClr val="000000">
                      <a:alpha val="43000"/>
                    </a:srgbClr>
                  </a:outerShdw>
                </a:effectLst>
              </a:rPr>
              <a:t>We are all connected to agriculture.</a:t>
            </a:r>
          </a:p>
          <a:p>
            <a:r>
              <a:rPr lang="en-US" b="1" spc="150" dirty="0" smtClean="0">
                <a:ln w="11430"/>
                <a:solidFill>
                  <a:srgbClr val="F8F8F8"/>
                </a:solidFill>
                <a:effectLst>
                  <a:outerShdw blurRad="25400" algn="tl" rotWithShape="0">
                    <a:srgbClr val="000000">
                      <a:alpha val="43000"/>
                    </a:srgbClr>
                  </a:outerShdw>
                </a:effectLst>
              </a:rPr>
              <a:t>Students can see the relevant connections in their daily lives as they explore the sources of their food, clothing, and many of the products they use in their daily lives.</a:t>
            </a:r>
          </a:p>
          <a:p>
            <a:r>
              <a:rPr lang="en-US" b="1" spc="150" dirty="0" smtClean="0">
                <a:ln w="11430"/>
                <a:solidFill>
                  <a:srgbClr val="F8F8F8"/>
                </a:solidFill>
                <a:effectLst>
                  <a:outerShdw blurRad="25400" algn="tl" rotWithShape="0">
                    <a:srgbClr val="000000">
                      <a:alpha val="43000"/>
                    </a:srgbClr>
                  </a:outerShdw>
                </a:effectLst>
              </a:rPr>
              <a:t>“Agriculture provides a context to discuss the interrelationships between nature and human needs.”</a:t>
            </a:r>
            <a:endParaRPr lang="en-US" b="1" spc="150" dirty="0">
              <a:ln w="11430"/>
              <a:solidFill>
                <a:srgbClr val="F8F8F8"/>
              </a:solidFill>
              <a:effectLst>
                <a:outerShdw blurRad="25400" algn="tl" rotWithShape="0">
                  <a:srgbClr val="000000">
                    <a:alpha val="43000"/>
                  </a:srgbClr>
                </a:outerShdw>
              </a:effectLst>
            </a:endParaRPr>
          </a:p>
        </p:txBody>
      </p:sp>
      <p:pic>
        <p:nvPicPr>
          <p:cNvPr id="4" name="Picture Placeholder 3" descr="photo.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1515" r="11515"/>
          <a:stretch>
            <a:fillRect/>
          </a:stretch>
        </p:blipFill>
        <p:spPr/>
      </p:pic>
    </p:spTree>
    <p:extLst>
      <p:ext uri="{BB962C8B-B14F-4D97-AF65-F5344CB8AC3E}">
        <p14:creationId xmlns:p14="http://schemas.microsoft.com/office/powerpoint/2010/main" val="22103771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udent_gardening.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20668" r="20668"/>
          <a:stretch>
            <a:fillRect/>
          </a:stretch>
        </p:blipFill>
        <p:spPr>
          <a:xfrm>
            <a:off x="498475" y="938017"/>
            <a:ext cx="3840480" cy="4364038"/>
          </a:xfrm>
        </p:spPr>
      </p:pic>
      <p:sp>
        <p:nvSpPr>
          <p:cNvPr id="4" name="Content Placeholder 3"/>
          <p:cNvSpPr>
            <a:spLocks noGrp="1"/>
          </p:cNvSpPr>
          <p:nvPr>
            <p:ph sz="half" idx="2"/>
          </p:nvPr>
        </p:nvSpPr>
        <p:spPr>
          <a:xfrm>
            <a:off x="4805046" y="540399"/>
            <a:ext cx="3840480" cy="5849818"/>
          </a:xfrm>
        </p:spPr>
        <p:txBody>
          <a:bodyPr>
            <a:normAutofit/>
          </a:bodyPr>
          <a:lstStyle/>
          <a:p>
            <a:r>
              <a:rPr lang="en-US" dirty="0" smtClean="0">
                <a:solidFill>
                  <a:schemeClr val="tx1"/>
                </a:solidFill>
              </a:rPr>
              <a:t>Agriculture provides an authentic learning context.</a:t>
            </a:r>
          </a:p>
          <a:p>
            <a:r>
              <a:rPr lang="en-US" dirty="0" smtClean="0">
                <a:solidFill>
                  <a:schemeClr val="tx1"/>
                </a:solidFill>
              </a:rPr>
              <a:t>Agricultural topics are easily transferred to students’ everyday lives.</a:t>
            </a:r>
          </a:p>
          <a:p>
            <a:r>
              <a:rPr lang="en-US" dirty="0" smtClean="0">
                <a:solidFill>
                  <a:schemeClr val="tx1"/>
                </a:solidFill>
              </a:rPr>
              <a:t>The study of agriculture lends to authentic learning experiences, concrete examples, and hands-on activities.</a:t>
            </a:r>
          </a:p>
          <a:p>
            <a:r>
              <a:rPr lang="en-US" dirty="0" smtClean="0">
                <a:solidFill>
                  <a:schemeClr val="tx1"/>
                </a:solidFill>
              </a:rPr>
              <a:t>Agriculture is a powerful context for experiential learning.</a:t>
            </a:r>
            <a:endParaRPr lang="en-US" dirty="0">
              <a:solidFill>
                <a:schemeClr val="tx1"/>
              </a:solidFill>
            </a:endParaRPr>
          </a:p>
        </p:txBody>
      </p:sp>
    </p:spTree>
    <p:extLst>
      <p:ext uri="{BB962C8B-B14F-4D97-AF65-F5344CB8AC3E}">
        <p14:creationId xmlns:p14="http://schemas.microsoft.com/office/powerpoint/2010/main" val="37994627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98348" y="283709"/>
            <a:ext cx="8147304" cy="6336178"/>
          </a:xfrm>
        </p:spPr>
        <p:txBody>
          <a:bodyPr>
            <a:scene3d>
              <a:camera prst="orthographicFront"/>
              <a:lightRig rig="soft" dir="t">
                <a:rot lat="0" lon="0" rev="10800000"/>
              </a:lightRig>
            </a:scene3d>
            <a:sp3d>
              <a:bevelT w="27940" h="12700"/>
              <a:contourClr>
                <a:srgbClr val="DDDDDD"/>
              </a:contourClr>
            </a:sp3d>
          </a:bodyPr>
          <a:lstStyle/>
          <a:p>
            <a:pPr algn="l"/>
            <a:r>
              <a:rPr lang="en-US" sz="2000" b="1" spc="150" dirty="0" smtClean="0">
                <a:ln w="11430"/>
                <a:solidFill>
                  <a:srgbClr val="F8F8F8"/>
                </a:solidFill>
                <a:effectLst>
                  <a:outerShdw blurRad="25400" algn="tl" rotWithShape="0">
                    <a:srgbClr val="000000">
                      <a:alpha val="43000"/>
                    </a:srgbClr>
                  </a:outerShdw>
                </a:effectLst>
              </a:rPr>
              <a:t>One </a:t>
            </a:r>
            <a:r>
              <a:rPr lang="en-US" sz="2000" b="1" spc="150" dirty="0">
                <a:ln w="11430"/>
                <a:solidFill>
                  <a:srgbClr val="F8F8F8"/>
                </a:solidFill>
                <a:effectLst>
                  <a:outerShdw blurRad="25400" algn="tl" rotWithShape="0">
                    <a:srgbClr val="000000">
                      <a:alpha val="43000"/>
                    </a:srgbClr>
                  </a:outerShdw>
                </a:effectLst>
              </a:rPr>
              <a:t>of the goals of the common core standards is </a:t>
            </a:r>
            <a:r>
              <a:rPr lang="en-US" sz="2000" b="1" spc="150" dirty="0" smtClean="0">
                <a:ln w="11430"/>
                <a:solidFill>
                  <a:srgbClr val="F8F8F8"/>
                </a:solidFill>
                <a:effectLst>
                  <a:outerShdw blurRad="25400" algn="tl" rotWithShape="0">
                    <a:srgbClr val="000000">
                      <a:alpha val="43000"/>
                    </a:srgbClr>
                  </a:outerShdw>
                </a:effectLst>
              </a:rPr>
              <a:t>to</a:t>
            </a:r>
            <a:r>
              <a:rPr lang="en-US" sz="2000" b="1" spc="150" dirty="0">
                <a:ln w="11430"/>
                <a:solidFill>
                  <a:srgbClr val="F8F8F8"/>
                </a:solidFill>
                <a:effectLst>
                  <a:outerShdw blurRad="25400" algn="tl" rotWithShape="0">
                    <a:srgbClr val="000000">
                      <a:alpha val="43000"/>
                    </a:srgbClr>
                  </a:outerShdw>
                </a:effectLst>
                <a:latin typeface="Arial" pitchFamily="34" charset="0"/>
              </a:rPr>
              <a:t> </a:t>
            </a:r>
            <a:r>
              <a:rPr lang="en-US" sz="2000" b="1" spc="150" dirty="0" smtClean="0">
                <a:ln w="11430"/>
                <a:solidFill>
                  <a:srgbClr val="F8F8F8"/>
                </a:solidFill>
                <a:effectLst>
                  <a:outerShdw blurRad="25400" algn="tl" rotWithShape="0">
                    <a:srgbClr val="000000">
                      <a:alpha val="43000"/>
                    </a:srgbClr>
                  </a:outerShdw>
                </a:effectLst>
                <a:latin typeface="Arial" pitchFamily="34" charset="0"/>
              </a:rPr>
              <a:t>“</a:t>
            </a:r>
            <a:r>
              <a:rPr lang="en-US" altLang="ja-JP" sz="2000" b="1" spc="150" dirty="0" smtClean="0">
                <a:ln w="11430"/>
                <a:solidFill>
                  <a:srgbClr val="F8F8F8"/>
                </a:solidFill>
                <a:effectLst>
                  <a:outerShdw blurRad="25400" algn="tl" rotWithShape="0">
                    <a:srgbClr val="000000">
                      <a:alpha val="43000"/>
                    </a:srgbClr>
                  </a:outerShdw>
                </a:effectLst>
              </a:rPr>
              <a:t>help </a:t>
            </a:r>
            <a:r>
              <a:rPr lang="en-US" altLang="ja-JP" sz="2000" b="1" spc="150" dirty="0">
                <a:ln w="11430"/>
                <a:solidFill>
                  <a:srgbClr val="F8F8F8"/>
                </a:solidFill>
                <a:effectLst>
                  <a:outerShdw blurRad="25400" algn="tl" rotWithShape="0">
                    <a:srgbClr val="000000">
                      <a:alpha val="43000"/>
                    </a:srgbClr>
                  </a:outerShdw>
                </a:effectLst>
              </a:rPr>
              <a:t>solidify </a:t>
            </a:r>
            <a:r>
              <a:rPr lang="en-US" altLang="ja-JP" sz="2000" b="1" spc="150" dirty="0" smtClean="0">
                <a:ln w="11430"/>
                <a:solidFill>
                  <a:srgbClr val="F8F8F8"/>
                </a:solidFill>
                <a:effectLst>
                  <a:outerShdw blurRad="25400" algn="tl" rotWithShape="0">
                    <a:srgbClr val="000000">
                      <a:alpha val="43000"/>
                    </a:srgbClr>
                  </a:outerShdw>
                </a:effectLst>
              </a:rPr>
              <a:t>students</a:t>
            </a:r>
            <a:r>
              <a:rPr lang="en-US" altLang="ja-JP" sz="2000" b="1" spc="150" dirty="0" smtClean="0">
                <a:ln w="11430"/>
                <a:solidFill>
                  <a:srgbClr val="F8F8F8"/>
                </a:solidFill>
                <a:effectLst>
                  <a:outerShdw blurRad="25400" algn="tl" rotWithShape="0">
                    <a:srgbClr val="000000">
                      <a:alpha val="43000"/>
                    </a:srgbClr>
                  </a:outerShdw>
                </a:effectLst>
                <a:latin typeface="Arial" pitchFamily="34" charset="0"/>
              </a:rPr>
              <a:t>’ </a:t>
            </a:r>
            <a:r>
              <a:rPr lang="en-US" altLang="ja-JP" sz="2000" b="1" spc="150" dirty="0" smtClean="0">
                <a:ln w="11430"/>
                <a:solidFill>
                  <a:srgbClr val="F8F8F8"/>
                </a:solidFill>
                <a:effectLst>
                  <a:outerShdw blurRad="25400" algn="tl" rotWithShape="0">
                    <a:srgbClr val="000000">
                      <a:alpha val="43000"/>
                    </a:srgbClr>
                  </a:outerShdw>
                </a:effectLst>
              </a:rPr>
              <a:t>progression </a:t>
            </a:r>
            <a:r>
              <a:rPr lang="en-US" altLang="ja-JP" sz="2000" b="1" spc="150" dirty="0">
                <a:ln w="11430"/>
                <a:solidFill>
                  <a:srgbClr val="F8F8F8"/>
                </a:solidFill>
                <a:effectLst>
                  <a:outerShdw blurRad="25400" algn="tl" rotWithShape="0">
                    <a:srgbClr val="000000">
                      <a:alpha val="43000"/>
                    </a:srgbClr>
                  </a:outerShdw>
                </a:effectLst>
              </a:rPr>
              <a:t>to higher-level math [thinking], through real-world applications and conceptual understanding, not just procedural knowledge.</a:t>
            </a:r>
            <a:r>
              <a:rPr lang="ja-JP" altLang="en-US" sz="2000" b="1" spc="150" dirty="0" smtClean="0">
                <a:ln w="11430"/>
                <a:solidFill>
                  <a:srgbClr val="F8F8F8"/>
                </a:solidFill>
                <a:effectLst>
                  <a:outerShdw blurRad="25400" algn="tl" rotWithShape="0">
                    <a:srgbClr val="000000">
                      <a:alpha val="43000"/>
                    </a:srgbClr>
                  </a:outerShdw>
                </a:effectLst>
                <a:latin typeface="Arial" pitchFamily="34" charset="0"/>
              </a:rPr>
              <a:t>”</a:t>
            </a:r>
            <a:endParaRPr lang="en-US" altLang="ja-JP" sz="2000" b="1" spc="150" dirty="0" smtClean="0">
              <a:ln w="11430"/>
              <a:solidFill>
                <a:srgbClr val="F8F8F8"/>
              </a:solidFill>
              <a:effectLst>
                <a:outerShdw blurRad="25400" algn="tl" rotWithShape="0">
                  <a:srgbClr val="000000">
                    <a:alpha val="43000"/>
                  </a:srgbClr>
                </a:outerShdw>
              </a:effectLst>
              <a:latin typeface="Arial" pitchFamily="34" charset="0"/>
            </a:endParaRPr>
          </a:p>
          <a:p>
            <a:pPr algn="l"/>
            <a:endParaRPr lang="en-US" sz="2000" b="1" spc="150" dirty="0">
              <a:ln w="11430"/>
              <a:solidFill>
                <a:srgbClr val="F8F8F8"/>
              </a:solidFill>
              <a:effectLst>
                <a:outerShdw blurRad="25400" algn="tl" rotWithShape="0">
                  <a:srgbClr val="000000">
                    <a:alpha val="43000"/>
                  </a:srgbClr>
                </a:outerShdw>
              </a:effectLst>
              <a:latin typeface="Arial" pitchFamily="34" charset="0"/>
            </a:endParaRPr>
          </a:p>
          <a:p>
            <a:pPr algn="l"/>
            <a:r>
              <a:rPr lang="en-US" sz="2000" b="1" spc="150" dirty="0" smtClean="0">
                <a:ln w="11430"/>
                <a:solidFill>
                  <a:srgbClr val="F8F8F8"/>
                </a:solidFill>
                <a:effectLst>
                  <a:outerShdw blurRad="25400" algn="tl" rotWithShape="0">
                    <a:srgbClr val="000000">
                      <a:alpha val="43000"/>
                    </a:srgbClr>
                  </a:outerShdw>
                </a:effectLst>
              </a:rPr>
              <a:t>Using </a:t>
            </a:r>
            <a:r>
              <a:rPr lang="en-US" sz="2000" b="1" spc="150" dirty="0">
                <a:ln w="11430"/>
                <a:solidFill>
                  <a:srgbClr val="F8F8F8"/>
                </a:solidFill>
                <a:effectLst>
                  <a:outerShdw blurRad="25400" algn="tl" rotWithShape="0">
                    <a:srgbClr val="000000">
                      <a:alpha val="43000"/>
                    </a:srgbClr>
                  </a:outerShdw>
                </a:effectLst>
              </a:rPr>
              <a:t>familiar things (connecting to previous experiences) is essential to setting-up inquiry and PBL learning that leads to problem solving.</a:t>
            </a:r>
          </a:p>
          <a:p>
            <a:pPr algn="l"/>
            <a:endParaRPr lang="en-US" sz="2400" b="1" spc="150" dirty="0" smtClean="0">
              <a:ln w="11430"/>
              <a:solidFill>
                <a:srgbClr val="F8F8F8"/>
              </a:solidFill>
              <a:effectLst>
                <a:outerShdw blurRad="25400" algn="tl" rotWithShape="0">
                  <a:srgbClr val="000000">
                    <a:alpha val="43000"/>
                  </a:srgbClr>
                </a:outerShdw>
              </a:effectLst>
            </a:endParaRPr>
          </a:p>
          <a:p>
            <a:pPr algn="l"/>
            <a:r>
              <a:rPr lang="en-US" sz="2400" b="1" spc="150" dirty="0" smtClean="0">
                <a:ln w="11430"/>
                <a:solidFill>
                  <a:srgbClr val="F8F8F8"/>
                </a:solidFill>
                <a:effectLst>
                  <a:outerShdw blurRad="25400" algn="tl" rotWithShape="0">
                    <a:srgbClr val="000000">
                      <a:alpha val="43000"/>
                    </a:srgbClr>
                  </a:outerShdw>
                </a:effectLst>
              </a:rPr>
              <a:t>Goal </a:t>
            </a:r>
            <a:r>
              <a:rPr lang="en-US" sz="2400" b="1" spc="150" dirty="0">
                <a:ln w="11430"/>
                <a:solidFill>
                  <a:srgbClr val="F8F8F8"/>
                </a:solidFill>
                <a:effectLst>
                  <a:outerShdw blurRad="25400" algn="tl" rotWithShape="0">
                    <a:srgbClr val="000000">
                      <a:alpha val="43000"/>
                    </a:srgbClr>
                  </a:outerShdw>
                </a:effectLst>
              </a:rPr>
              <a:t>for the day: Use agricultural content to contextualize your teaching and learning of core subjects.</a:t>
            </a:r>
          </a:p>
          <a:p>
            <a:pPr algn="l"/>
            <a:endParaRPr lang="en-US" b="1" spc="150" dirty="0">
              <a:ln w="11430"/>
              <a:solidFill>
                <a:srgbClr val="F8F8F8"/>
              </a:solidFill>
              <a:effectLst>
                <a:outerShdw blurRad="25400" algn="tl" rotWithShape="0">
                  <a:srgbClr val="000000">
                    <a:alpha val="43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33348"/>
            <a:ext cx="9144000" cy="162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1050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475" y="94130"/>
            <a:ext cx="8147051" cy="2499786"/>
          </a:xfrm>
        </p:spPr>
        <p:txBody>
          <a:bodyPr/>
          <a:lstStyle/>
          <a:p>
            <a:r>
              <a:rPr lang="en-US" dirty="0" smtClean="0"/>
              <a:t>How much time per week do you spend on science instruction?</a:t>
            </a:r>
            <a:endParaRPr lang="en-US" dirty="0"/>
          </a:p>
        </p:txBody>
      </p:sp>
      <p:sp>
        <p:nvSpPr>
          <p:cNvPr id="6" name="Content Placeholder 5"/>
          <p:cNvSpPr>
            <a:spLocks noGrp="1"/>
          </p:cNvSpPr>
          <p:nvPr>
            <p:ph idx="1"/>
          </p:nvPr>
        </p:nvSpPr>
        <p:spPr>
          <a:xfrm>
            <a:off x="498475" y="2823583"/>
            <a:ext cx="8147051" cy="3302579"/>
          </a:xfrm>
        </p:spPr>
        <p:txBody>
          <a:bodyPr/>
          <a:lstStyle/>
          <a:p>
            <a:pPr marL="0" indent="0" algn="ctr">
              <a:buNone/>
            </a:pPr>
            <a:endParaRPr lang="en-US" dirty="0" smtClean="0">
              <a:hlinkClick r:id="rId2"/>
            </a:endParaRPr>
          </a:p>
          <a:p>
            <a:pPr marL="0" indent="0" algn="ctr">
              <a:buNone/>
            </a:pPr>
            <a:r>
              <a:rPr lang="en-US" sz="4000" dirty="0" smtClean="0">
                <a:hlinkClick r:id="rId3"/>
              </a:rPr>
              <a:t>Poll Everywhere</a:t>
            </a:r>
            <a:endParaRPr lang="en-US" sz="4000" dirty="0"/>
          </a:p>
        </p:txBody>
      </p:sp>
    </p:spTree>
    <p:extLst>
      <p:ext uri="{BB962C8B-B14F-4D97-AF65-F5344CB8AC3E}">
        <p14:creationId xmlns:p14="http://schemas.microsoft.com/office/powerpoint/2010/main" val="444757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Integrating Science and Literacy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Research shows that the amount of instructional time devoted to science in kindergarten through grade 5 has declined significantly. One way to address this inequity is through thoughtful integration. Integrating science and literacy supports student achievement in both disciplines. Both reading and scientific inquiry are concerned with thinking processes; both are an effort to construct meaning.</a:t>
            </a:r>
            <a:r>
              <a:rPr lang="en-US" sz="1200" dirty="0" smtClean="0">
                <a:solidFill>
                  <a:schemeClr val="tx1"/>
                </a:solidFill>
              </a:rPr>
              <a:t> ( Fries-Gaither &amp; </a:t>
            </a:r>
            <a:r>
              <a:rPr lang="en-US" sz="1200" dirty="0" err="1" smtClean="0">
                <a:solidFill>
                  <a:schemeClr val="tx1"/>
                </a:solidFill>
              </a:rPr>
              <a:t>Shiverdecker</a:t>
            </a:r>
            <a:r>
              <a:rPr lang="en-US" sz="1200" dirty="0" smtClean="0">
                <a:solidFill>
                  <a:schemeClr val="tx1"/>
                </a:solidFill>
              </a:rPr>
              <a:t>)</a:t>
            </a:r>
          </a:p>
          <a:p>
            <a:pPr marL="0" indent="0">
              <a:buNone/>
            </a:pPr>
            <a:r>
              <a:rPr lang="en-US" altLang="ja-JP" dirty="0">
                <a:solidFill>
                  <a:schemeClr val="tx1"/>
                </a:solidFill>
              </a:rPr>
              <a:t>Scientific Inquiry experiences have a positive effect on vocabulary enrichment, increased verbal fluency, enhanced ability to think logically, and improved concept formation and communication skills. </a:t>
            </a:r>
            <a:r>
              <a:rPr lang="en-US" altLang="ja-JP" sz="800" dirty="0">
                <a:solidFill>
                  <a:schemeClr val="tx1"/>
                </a:solidFill>
              </a:rPr>
              <a:t>(</a:t>
            </a:r>
            <a:r>
              <a:rPr lang="en-US" altLang="ja-JP" sz="800" dirty="0" err="1">
                <a:solidFill>
                  <a:schemeClr val="tx1"/>
                </a:solidFill>
              </a:rPr>
              <a:t>Ostlund</a:t>
            </a:r>
            <a:r>
              <a:rPr lang="en-US" altLang="ja-JP" sz="800" dirty="0" smtClean="0">
                <a:solidFill>
                  <a:schemeClr val="tx1"/>
                </a:solidFill>
              </a:rPr>
              <a:t>)</a:t>
            </a:r>
            <a:endParaRPr lang="en-US" altLang="ja-JP" sz="1200" dirty="0">
              <a:solidFill>
                <a:schemeClr val="tx1"/>
              </a:solidFill>
            </a:endParaRPr>
          </a:p>
        </p:txBody>
      </p:sp>
    </p:spTree>
    <p:extLst>
      <p:ext uri="{BB962C8B-B14F-4D97-AF65-F5344CB8AC3E}">
        <p14:creationId xmlns:p14="http://schemas.microsoft.com/office/powerpoint/2010/main" val="948926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Integrating Science and Literacy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302C24"/>
                </a:solidFill>
              </a:rPr>
              <a:t>Benefits of informational texts:</a:t>
            </a:r>
            <a:br>
              <a:rPr lang="en-US" dirty="0" smtClean="0">
                <a:solidFill>
                  <a:srgbClr val="302C24"/>
                </a:solidFill>
              </a:rPr>
            </a:br>
            <a:r>
              <a:rPr lang="en-US" dirty="0" smtClean="0">
                <a:solidFill>
                  <a:srgbClr val="302C24"/>
                </a:solidFill>
              </a:rPr>
              <a:t>	* </a:t>
            </a:r>
            <a:r>
              <a:rPr lang="en-US" sz="1800" dirty="0" smtClean="0">
                <a:solidFill>
                  <a:srgbClr val="302C24"/>
                </a:solidFill>
              </a:rPr>
              <a:t>Builds background knowledge and supports content learning</a:t>
            </a:r>
            <a:r>
              <a:rPr lang="en-US" sz="1800" dirty="0">
                <a:solidFill>
                  <a:srgbClr val="302C24"/>
                </a:solidFill>
              </a:rPr>
              <a:t/>
            </a:r>
            <a:br>
              <a:rPr lang="en-US" sz="1800" dirty="0">
                <a:solidFill>
                  <a:srgbClr val="302C24"/>
                </a:solidFill>
              </a:rPr>
            </a:br>
            <a:r>
              <a:rPr lang="en-US" sz="1800" dirty="0" smtClean="0">
                <a:solidFill>
                  <a:srgbClr val="302C24"/>
                </a:solidFill>
              </a:rPr>
              <a:t>	* Exposes students to specialized vocabulary</a:t>
            </a:r>
            <a:br>
              <a:rPr lang="en-US" sz="1800" dirty="0" smtClean="0">
                <a:solidFill>
                  <a:srgbClr val="302C24"/>
                </a:solidFill>
              </a:rPr>
            </a:br>
            <a:r>
              <a:rPr lang="en-US" sz="1800" dirty="0" smtClean="0">
                <a:solidFill>
                  <a:srgbClr val="302C24"/>
                </a:solidFill>
              </a:rPr>
              <a:t>	* Prompts discussions and comprehension strategies</a:t>
            </a:r>
          </a:p>
          <a:p>
            <a:pPr marL="0" indent="0">
              <a:buNone/>
            </a:pPr>
            <a:endParaRPr lang="en-US" dirty="0" smtClean="0">
              <a:solidFill>
                <a:srgbClr val="302C24"/>
              </a:solidFill>
            </a:endParaRPr>
          </a:p>
          <a:p>
            <a:pPr marL="0" indent="0">
              <a:buNone/>
            </a:pPr>
            <a:endParaRPr lang="en-US" dirty="0" smtClean="0">
              <a:solidFill>
                <a:srgbClr val="302C24"/>
              </a:solidFill>
            </a:endParaRPr>
          </a:p>
          <a:p>
            <a:pPr marL="0" indent="0">
              <a:buNone/>
            </a:pPr>
            <a:endParaRPr lang="en-US" dirty="0">
              <a:solidFill>
                <a:srgbClr val="302C24"/>
              </a:solidFill>
            </a:endParaRPr>
          </a:p>
          <a:p>
            <a:pPr marL="0" indent="0">
              <a:buNone/>
            </a:pPr>
            <a:endParaRPr lang="en-US" dirty="0" smtClean="0">
              <a:solidFill>
                <a:srgbClr val="302C24"/>
              </a:solidFill>
            </a:endParaRPr>
          </a:p>
          <a:p>
            <a:pPr marL="0" indent="0">
              <a:buNone/>
            </a:pPr>
            <a:r>
              <a:rPr lang="en-US" dirty="0" smtClean="0">
                <a:solidFill>
                  <a:srgbClr val="302C24"/>
                </a:solidFill>
              </a:rPr>
              <a:t>Common Core State Standards recommend a 50/50 split between expository (writing that explains) and narrative (writing that tells a story) texts.</a:t>
            </a:r>
          </a:p>
          <a:p>
            <a:pPr marL="0" indent="0">
              <a:buNone/>
            </a:pPr>
            <a:r>
              <a:rPr lang="en-US" dirty="0" smtClean="0">
                <a:solidFill>
                  <a:srgbClr val="302C24"/>
                </a:solidFill>
              </a:rPr>
              <a:t>Avoid books that perpetuate stereotypes, misconceptions, inaccuracies, and anthropomorphism</a:t>
            </a:r>
          </a:p>
          <a:p>
            <a:pPr marL="0" indent="0">
              <a:buNone/>
            </a:pPr>
            <a:endParaRPr lang="en-US" dirty="0">
              <a:solidFill>
                <a:srgbClr val="302C24"/>
              </a:solidFill>
            </a:endParaRPr>
          </a:p>
        </p:txBody>
      </p:sp>
      <p:pic>
        <p:nvPicPr>
          <p:cNvPr id="4" name="Picture 3" descr="51qJnjVokS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0000">
            <a:off x="322654" y="2762278"/>
            <a:ext cx="1337543" cy="1773936"/>
          </a:xfrm>
          <a:prstGeom prst="rect">
            <a:avLst/>
          </a:prstGeom>
        </p:spPr>
      </p:pic>
      <p:pic>
        <p:nvPicPr>
          <p:cNvPr id="5" name="Picture 4" descr="61UzG3XBLdL._SX258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687" y="2816880"/>
            <a:ext cx="1758198" cy="1453896"/>
          </a:xfrm>
          <a:prstGeom prst="rect">
            <a:avLst/>
          </a:prstGeom>
        </p:spPr>
      </p:pic>
      <p:pic>
        <p:nvPicPr>
          <p:cNvPr id="6" name="Picture 5" descr="5172ZqTSw5L._SX258_BO1,204,203,200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0000">
            <a:off x="3944011" y="2757359"/>
            <a:ext cx="1363858" cy="1673352"/>
          </a:xfrm>
          <a:prstGeom prst="rect">
            <a:avLst/>
          </a:prstGeom>
        </p:spPr>
      </p:pic>
      <p:pic>
        <p:nvPicPr>
          <p:cNvPr id="7" name="Picture 6" descr="51564ZZSWWL._SX258_BO1,204,203,200_.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8952" y="2816880"/>
            <a:ext cx="1503910" cy="1527048"/>
          </a:xfrm>
          <a:prstGeom prst="rect">
            <a:avLst/>
          </a:prstGeom>
        </p:spPr>
      </p:pic>
      <p:pic>
        <p:nvPicPr>
          <p:cNvPr id="8" name="Picture 7" descr="Unknow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60000">
            <a:off x="7414425" y="2870016"/>
            <a:ext cx="1435379" cy="1664208"/>
          </a:xfrm>
          <a:prstGeom prst="rect">
            <a:avLst/>
          </a:prstGeom>
        </p:spPr>
      </p:pic>
    </p:spTree>
    <p:extLst>
      <p:ext uri="{BB962C8B-B14F-4D97-AF65-F5344CB8AC3E}">
        <p14:creationId xmlns:p14="http://schemas.microsoft.com/office/powerpoint/2010/main" val="10005360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Integrating Math and Science</a:t>
            </a:r>
            <a:endParaRPr lang="en-US" dirty="0"/>
          </a:p>
        </p:txBody>
      </p:sp>
      <p:sp>
        <p:nvSpPr>
          <p:cNvPr id="5" name="Content Placeholder 4"/>
          <p:cNvSpPr>
            <a:spLocks noGrp="1"/>
          </p:cNvSpPr>
          <p:nvPr>
            <p:ph sz="half" idx="1"/>
          </p:nvPr>
        </p:nvSpPr>
        <p:spPr/>
        <p:txBody>
          <a:bodyPr>
            <a:normAutofit/>
          </a:bodyPr>
          <a:lstStyle/>
          <a:p>
            <a:pPr marL="0" indent="0">
              <a:buNone/>
              <a:defRPr/>
            </a:pPr>
            <a:endParaRPr lang="en-US" sz="2800" dirty="0" smtClean="0">
              <a:solidFill>
                <a:schemeClr val="tx1"/>
              </a:solidFill>
            </a:endParaRPr>
          </a:p>
          <a:p>
            <a:pPr marL="0" indent="0">
              <a:buNone/>
              <a:defRPr/>
            </a:pPr>
            <a:r>
              <a:rPr lang="en-US" sz="2800" dirty="0" smtClean="0">
                <a:solidFill>
                  <a:schemeClr val="tx1"/>
                </a:solidFill>
              </a:rPr>
              <a:t>Understanding </a:t>
            </a:r>
            <a:r>
              <a:rPr lang="en-US" sz="2800" dirty="0">
                <a:solidFill>
                  <a:schemeClr val="tx1"/>
                </a:solidFill>
              </a:rPr>
              <a:t>math concepts is essential to students being able to answer scientific questions.</a:t>
            </a:r>
          </a:p>
          <a:p>
            <a:pPr marL="0" indent="0">
              <a:buNone/>
              <a:defRPr/>
            </a:pPr>
            <a:r>
              <a:rPr lang="en-US" sz="2800" dirty="0">
                <a:solidFill>
                  <a:schemeClr val="tx1"/>
                </a:solidFill>
              </a:rPr>
              <a:t>Numbers are the language of science.</a:t>
            </a:r>
          </a:p>
        </p:txBody>
      </p:sp>
      <p:sp>
        <p:nvSpPr>
          <p:cNvPr id="6" name="Content Placeholder 5"/>
          <p:cNvSpPr>
            <a:spLocks noGrp="1"/>
          </p:cNvSpPr>
          <p:nvPr>
            <p:ph sz="half" idx="2"/>
          </p:nvPr>
        </p:nvSpPr>
        <p:spPr/>
        <p:txBody>
          <a:bodyPr/>
          <a:lstStyle/>
          <a:p>
            <a:endParaRPr lang="en-US"/>
          </a:p>
        </p:txBody>
      </p:sp>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608" y="1762125"/>
            <a:ext cx="3875918" cy="487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612093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Integrating Math and Science</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chemeClr val="tx1"/>
                </a:solidFill>
                <a:latin typeface="Arial"/>
              </a:rPr>
              <a:t>“</a:t>
            </a:r>
            <a:r>
              <a:rPr lang="en-US" sz="2400" dirty="0" smtClean="0">
                <a:solidFill>
                  <a:schemeClr val="tx1"/>
                </a:solidFill>
              </a:rPr>
              <a:t>Research </a:t>
            </a:r>
            <a:r>
              <a:rPr lang="en-US" sz="2400" dirty="0">
                <a:solidFill>
                  <a:schemeClr val="tx1"/>
                </a:solidFill>
              </a:rPr>
              <a:t>indicates that an integrated approach to learning aligns with the way the brain naturally processes and internalizes new information. Since mathematics and science are integrated in the world outside the classroom, and technology has become a natural extension of this integration, it seems only logical that these areas are studied together inside the classroom.</a:t>
            </a:r>
            <a:r>
              <a:rPr lang="ja-JP" altLang="en-US" sz="2400" dirty="0">
                <a:solidFill>
                  <a:schemeClr val="tx1"/>
                </a:solidFill>
                <a:latin typeface="Arial"/>
              </a:rPr>
              <a:t>”</a:t>
            </a:r>
            <a:r>
              <a:rPr lang="en-US" sz="2400" dirty="0">
                <a:solidFill>
                  <a:schemeClr val="tx1"/>
                </a:solidFill>
              </a:rPr>
              <a:t> </a:t>
            </a:r>
            <a:br>
              <a:rPr lang="en-US" sz="2400" dirty="0">
                <a:solidFill>
                  <a:schemeClr val="tx1"/>
                </a:solidFill>
              </a:rPr>
            </a:br>
            <a:r>
              <a:rPr lang="en-US" sz="2400" dirty="0">
                <a:solidFill>
                  <a:schemeClr val="tx1"/>
                </a:solidFill>
              </a:rPr>
              <a:t>-Diane </a:t>
            </a:r>
            <a:r>
              <a:rPr lang="en-US" sz="2400" dirty="0" err="1">
                <a:solidFill>
                  <a:schemeClr val="tx1"/>
                </a:solidFill>
              </a:rPr>
              <a:t>Ronis</a:t>
            </a:r>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28998494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61371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p:txBody>
          <a:bodyPr/>
          <a:lstStyle/>
          <a:p>
            <a:endParaRPr lang="en-US" dirty="0" smtClean="0">
              <a:solidFill>
                <a:schemeClr val="tx1"/>
              </a:solidFill>
            </a:endParaRPr>
          </a:p>
          <a:p>
            <a:pPr marL="0" indent="0">
              <a:buNone/>
            </a:pPr>
            <a:endParaRPr lang="en-US" dirty="0" smtClean="0">
              <a:solidFill>
                <a:schemeClr val="tx1"/>
              </a:solidFill>
            </a:endParaRPr>
          </a:p>
          <a:p>
            <a:pPr marL="0" indent="0">
              <a:buNone/>
            </a:pPr>
            <a:r>
              <a:rPr lang="en-US" dirty="0" smtClean="0">
                <a:solidFill>
                  <a:schemeClr val="tx1"/>
                </a:solidFill>
              </a:rPr>
              <a:t>“The science, art or practice of cultivating the soil, producing crops, and raising livestock and in varying degrees the preparation and marketing of the resulting products.”</a:t>
            </a:r>
            <a:endParaRPr lang="en-US" dirty="0">
              <a:solidFill>
                <a:schemeClr val="tx1"/>
              </a:solidFill>
            </a:endParaRPr>
          </a:p>
        </p:txBody>
      </p:sp>
    </p:spTree>
    <p:extLst>
      <p:ext uri="{BB962C8B-B14F-4D97-AF65-F5344CB8AC3E}">
        <p14:creationId xmlns:p14="http://schemas.microsoft.com/office/powerpoint/2010/main" val="9768429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What is Agriculture?</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1"/>
                </a:solidFill>
              </a:rPr>
              <a:t>Farming</a:t>
            </a:r>
            <a:r>
              <a:rPr lang="en-US" dirty="0" smtClean="0">
                <a:solidFill>
                  <a:schemeClr val="tx1"/>
                </a:solidFill>
              </a:rPr>
              <a:t> is the actual production of food and fiber derived from plants and animals. Farmers must understand economics, business, and the science involved in getting their products to market. The science involved in agriculture includes the knowledge of ecosystems, soil, water, weather, chemistry, and plant and animal biology.</a:t>
            </a:r>
          </a:p>
        </p:txBody>
      </p:sp>
      <p:pic>
        <p:nvPicPr>
          <p:cNvPr id="5" name="Picture 4" descr="cow_farm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6937" y="4147679"/>
            <a:ext cx="3710127" cy="2552078"/>
          </a:xfrm>
          <a:prstGeom prst="rect">
            <a:avLst/>
          </a:prstGeom>
          <a:ln>
            <a:solidFill>
              <a:schemeClr val="tx1"/>
            </a:solidFill>
          </a:ln>
        </p:spPr>
      </p:pic>
    </p:spTree>
    <p:extLst>
      <p:ext uri="{BB962C8B-B14F-4D97-AF65-F5344CB8AC3E}">
        <p14:creationId xmlns:p14="http://schemas.microsoft.com/office/powerpoint/2010/main" val="24535644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Custom 22">
      <a:dk1>
        <a:srgbClr val="302C24"/>
      </a:dk1>
      <a:lt1>
        <a:sysClr val="window" lastClr="FFFFFF"/>
      </a:lt1>
      <a:dk2>
        <a:srgbClr val="AC6416"/>
      </a:dk2>
      <a:lt2>
        <a:srgbClr val="402914"/>
      </a:lt2>
      <a:accent1>
        <a:srgbClr val="C6B178"/>
      </a:accent1>
      <a:accent2>
        <a:srgbClr val="9C5B14"/>
      </a:accent2>
      <a:accent3>
        <a:srgbClr val="71B2BC"/>
      </a:accent3>
      <a:accent4>
        <a:srgbClr val="C45F25"/>
      </a:accent4>
      <a:accent5>
        <a:srgbClr val="867099"/>
      </a:accent5>
      <a:accent6>
        <a:srgbClr val="4C6F75"/>
      </a:accent6>
      <a:hlink>
        <a:srgbClr val="884818"/>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1426</TotalTime>
  <Words>802</Words>
  <Application>Microsoft Macintosh PowerPoint</Application>
  <PresentationFormat>On-screen Show (4:3)</PresentationFormat>
  <Paragraphs>58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Saddle</vt:lpstr>
      <vt:lpstr>         Food, Land &amp; People: Integrating Science and the Common Core</vt:lpstr>
      <vt:lpstr>How much time per week do you spend on science instruction?</vt:lpstr>
      <vt:lpstr>Integrating Science and Literacy</vt:lpstr>
      <vt:lpstr>Integrating Science and Literacy</vt:lpstr>
      <vt:lpstr>Integrating Math and Science</vt:lpstr>
      <vt:lpstr>Integrating Math and Science</vt:lpstr>
      <vt:lpstr>What is Agriculture?</vt:lpstr>
      <vt:lpstr>What is Agriculture?</vt:lpstr>
      <vt:lpstr>What is Agriculture?</vt:lpstr>
      <vt:lpstr>What is Agriculture</vt:lpstr>
      <vt:lpstr>What is Agriculture?</vt:lpstr>
      <vt:lpstr>What is Agriculture?</vt:lpstr>
      <vt:lpstr>What is agriculture?</vt:lpstr>
      <vt:lpstr>What is Agriculture?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dc:creator>
  <cp:lastModifiedBy>Lynn</cp:lastModifiedBy>
  <cp:revision>27</cp:revision>
  <dcterms:created xsi:type="dcterms:W3CDTF">2013-07-29T17:46:28Z</dcterms:created>
  <dcterms:modified xsi:type="dcterms:W3CDTF">2014-05-16T16:22:56Z</dcterms:modified>
</cp:coreProperties>
</file>