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handoutMasterIdLst>
    <p:handoutMasterId r:id="rId25"/>
  </p:handoutMasterIdLst>
  <p:sldIdLst>
    <p:sldId id="256" r:id="rId2"/>
    <p:sldId id="257" r:id="rId3"/>
    <p:sldId id="258" r:id="rId4"/>
    <p:sldId id="259" r:id="rId5"/>
    <p:sldId id="260" r:id="rId6"/>
    <p:sldId id="261" r:id="rId7"/>
    <p:sldId id="262" r:id="rId8"/>
    <p:sldId id="263" r:id="rId9"/>
    <p:sldId id="264" r:id="rId10"/>
    <p:sldId id="265" r:id="rId11"/>
    <p:sldId id="266" r:id="rId12"/>
    <p:sldId id="268" r:id="rId13"/>
    <p:sldId id="267" r:id="rId14"/>
    <p:sldId id="270" r:id="rId15"/>
    <p:sldId id="271" r:id="rId16"/>
    <p:sldId id="272" r:id="rId17"/>
    <p:sldId id="273" r:id="rId18"/>
    <p:sldId id="274" r:id="rId19"/>
    <p:sldId id="275" r:id="rId20"/>
    <p:sldId id="276" r:id="rId21"/>
    <p:sldId id="277"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83A0"/>
    <a:srgbClr val="FEBB12"/>
    <a:srgbClr val="B676B2"/>
    <a:srgbClr val="008A80"/>
    <a:srgbClr val="DEE3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5" autoAdjust="0"/>
    <p:restoredTop sz="86385" autoAdjust="0"/>
  </p:normalViewPr>
  <p:slideViewPr>
    <p:cSldViewPr snapToGrid="0" showGuides="1">
      <p:cViewPr varScale="1">
        <p:scale>
          <a:sx n="78" d="100"/>
          <a:sy n="78" d="100"/>
        </p:scale>
        <p:origin x="192" y="62"/>
      </p:cViewPr>
      <p:guideLst>
        <p:guide orient="horz" pos="2160"/>
        <p:guide pos="3840"/>
      </p:guideLst>
    </p:cSldViewPr>
  </p:slideViewPr>
  <p:outlineViewPr>
    <p:cViewPr>
      <p:scale>
        <a:sx n="33" d="100"/>
        <a:sy n="33" d="100"/>
      </p:scale>
      <p:origin x="0" y="-1441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693397988176014E-2"/>
          <c:y val="4.5007032348804502E-2"/>
          <c:w val="0.91876036668943628"/>
          <c:h val="0.90271947019280818"/>
        </c:manualLayout>
      </c:layout>
      <c:barChart>
        <c:barDir val="bar"/>
        <c:grouping val="clustered"/>
        <c:varyColors val="0"/>
        <c:ser>
          <c:idx val="0"/>
          <c:order val="0"/>
          <c:spPr>
            <a:solidFill>
              <a:schemeClr val="accent1"/>
            </a:solidFill>
            <a:ln>
              <a:noFill/>
            </a:ln>
            <a:effectLst/>
          </c:spPr>
          <c:invertIfNegative val="0"/>
          <c:dLbls>
            <c:dLbl>
              <c:idx val="7"/>
              <c:tx>
                <c:rich>
                  <a:bodyPr/>
                  <a:lstStyle/>
                  <a:p>
                    <a:r>
                      <a:rPr lang="en-US" dirty="0" smtClean="0"/>
                      <a:t>168</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Sheet1!$A$1:$A$8</c:f>
              <c:strCache>
                <c:ptCount val="8"/>
                <c:pt idx="0">
                  <c:v>1940</c:v>
                </c:pt>
                <c:pt idx="1">
                  <c:v>1950</c:v>
                </c:pt>
                <c:pt idx="2">
                  <c:v>1960</c:v>
                </c:pt>
                <c:pt idx="3">
                  <c:v>1970</c:v>
                </c:pt>
                <c:pt idx="4">
                  <c:v>1980</c:v>
                </c:pt>
                <c:pt idx="5">
                  <c:v>1990</c:v>
                </c:pt>
                <c:pt idx="6">
                  <c:v>2000</c:v>
                </c:pt>
                <c:pt idx="7">
                  <c:v>Today</c:v>
                </c:pt>
              </c:strCache>
            </c:strRef>
          </c:cat>
          <c:val>
            <c:numRef>
              <c:f>Sheet1!$B$1:$B$8</c:f>
              <c:numCache>
                <c:formatCode>General</c:formatCode>
                <c:ptCount val="8"/>
                <c:pt idx="0">
                  <c:v>19</c:v>
                </c:pt>
                <c:pt idx="1">
                  <c:v>27</c:v>
                </c:pt>
                <c:pt idx="2">
                  <c:v>46</c:v>
                </c:pt>
                <c:pt idx="3">
                  <c:v>73</c:v>
                </c:pt>
                <c:pt idx="4">
                  <c:v>115</c:v>
                </c:pt>
                <c:pt idx="5">
                  <c:v>129</c:v>
                </c:pt>
                <c:pt idx="6">
                  <c:v>139</c:v>
                </c:pt>
                <c:pt idx="7">
                  <c:v>154</c:v>
                </c:pt>
              </c:numCache>
            </c:numRef>
          </c:val>
        </c:ser>
        <c:dLbls>
          <c:dLblPos val="outEnd"/>
          <c:showLegendKey val="0"/>
          <c:showVal val="1"/>
          <c:showCatName val="0"/>
          <c:showSerName val="0"/>
          <c:showPercent val="0"/>
          <c:showBubbleSize val="0"/>
        </c:dLbls>
        <c:gapWidth val="165"/>
        <c:axId val="341497384"/>
        <c:axId val="342235496"/>
      </c:barChart>
      <c:catAx>
        <c:axId val="34149738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2235496"/>
        <c:crosses val="autoZero"/>
        <c:auto val="1"/>
        <c:lblAlgn val="ctr"/>
        <c:lblOffset val="100"/>
        <c:noMultiLvlLbl val="0"/>
      </c:catAx>
      <c:valAx>
        <c:axId val="34223549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14973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People Fed Annually By One Farmer</c:v>
                </c:pt>
              </c:strCache>
            </c:strRef>
          </c:tx>
          <c:spPr>
            <a:ln w="28575" cap="rnd">
              <a:solidFill>
                <a:schemeClr val="accent1"/>
              </a:solidFill>
              <a:round/>
            </a:ln>
            <a:effectLst/>
          </c:spPr>
          <c:marker>
            <c:symbol val="none"/>
          </c:marker>
          <c:dLbls>
            <c:dLbl>
              <c:idx val="4"/>
              <c:tx>
                <c:rich>
                  <a:bodyPr/>
                  <a:lstStyle/>
                  <a:p>
                    <a:r>
                      <a:rPr lang="en-US" smtClean="0"/>
                      <a:t>2.1</a:t>
                    </a:r>
                    <a:endParaRPr lang="en-US"/>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1940</c:v>
                </c:pt>
                <c:pt idx="1">
                  <c:v>1960</c:v>
                </c:pt>
                <c:pt idx="2">
                  <c:v>1980</c:v>
                </c:pt>
                <c:pt idx="3">
                  <c:v>2000</c:v>
                </c:pt>
                <c:pt idx="4">
                  <c:v>Today</c:v>
                </c:pt>
              </c:strCache>
            </c:strRef>
          </c:cat>
          <c:val>
            <c:numRef>
              <c:f>Sheet1!$B$2:$B$6</c:f>
              <c:numCache>
                <c:formatCode>General</c:formatCode>
                <c:ptCount val="5"/>
                <c:pt idx="0">
                  <c:v>6.3</c:v>
                </c:pt>
                <c:pt idx="1">
                  <c:v>4</c:v>
                </c:pt>
                <c:pt idx="2">
                  <c:v>2.4</c:v>
                </c:pt>
                <c:pt idx="3">
                  <c:v>2.2000000000000002</c:v>
                </c:pt>
                <c:pt idx="4">
                  <c:v>2.2000000000000002</c:v>
                </c:pt>
              </c:numCache>
            </c:numRef>
          </c:val>
          <c:smooth val="0"/>
        </c:ser>
        <c:ser>
          <c:idx val="1"/>
          <c:order val="1"/>
          <c:tx>
            <c:strRef>
              <c:f>Sheet1!$C$1</c:f>
              <c:strCache>
                <c:ptCount val="1"/>
                <c:pt idx="0">
                  <c:v>Number of Farms in the U.S.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1940</c:v>
                </c:pt>
                <c:pt idx="1">
                  <c:v>1960</c:v>
                </c:pt>
                <c:pt idx="2">
                  <c:v>1980</c:v>
                </c:pt>
                <c:pt idx="3">
                  <c:v>2000</c:v>
                </c:pt>
                <c:pt idx="4">
                  <c:v>Today</c:v>
                </c:pt>
              </c:strCache>
            </c:strRef>
          </c:cat>
          <c:val>
            <c:numRef>
              <c:f>Sheet1!$C$2:$C$6</c:f>
              <c:numCache>
                <c:formatCode>General</c:formatCode>
                <c:ptCount val="5"/>
                <c:pt idx="0">
                  <c:v>19</c:v>
                </c:pt>
                <c:pt idx="1">
                  <c:v>46</c:v>
                </c:pt>
                <c:pt idx="2">
                  <c:v>139</c:v>
                </c:pt>
                <c:pt idx="3">
                  <c:v>154</c:v>
                </c:pt>
                <c:pt idx="4">
                  <c:v>154</c:v>
                </c:pt>
              </c:numCache>
            </c:numRef>
          </c:val>
          <c:smooth val="0"/>
        </c:ser>
        <c:dLbls>
          <c:showLegendKey val="0"/>
          <c:showVal val="0"/>
          <c:showCatName val="0"/>
          <c:showSerName val="0"/>
          <c:showPercent val="0"/>
          <c:showBubbleSize val="0"/>
        </c:dLbls>
        <c:smooth val="0"/>
        <c:axId val="416286848"/>
        <c:axId val="340511248"/>
      </c:lineChart>
      <c:catAx>
        <c:axId val="416286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40511248"/>
        <c:crosses val="autoZero"/>
        <c:auto val="1"/>
        <c:lblAlgn val="ctr"/>
        <c:lblOffset val="100"/>
        <c:noMultiLvlLbl val="0"/>
      </c:catAx>
      <c:valAx>
        <c:axId val="340511248"/>
        <c:scaling>
          <c:orientation val="minMax"/>
          <c:max val="2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6286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USDA Budget</c:v>
                </c:pt>
              </c:strCache>
            </c:strRef>
          </c:tx>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4"/>
                <c:pt idx="0">
                  <c:v>Ag Programs 11%</c:v>
                </c:pt>
                <c:pt idx="1">
                  <c:v>Conservation &amp; Forestry 9%</c:v>
                </c:pt>
                <c:pt idx="2">
                  <c:v>Other 5%</c:v>
                </c:pt>
                <c:pt idx="3">
                  <c:v>Food Assistance and Nutrition Programs 75%</c:v>
                </c:pt>
              </c:strCache>
            </c:strRef>
          </c:cat>
          <c:val>
            <c:numRef>
              <c:f>Sheet1!$B$2:$B$5</c:f>
              <c:numCache>
                <c:formatCode>General</c:formatCode>
                <c:ptCount val="4"/>
                <c:pt idx="0">
                  <c:v>11</c:v>
                </c:pt>
                <c:pt idx="1">
                  <c:v>9</c:v>
                </c:pt>
                <c:pt idx="2">
                  <c:v>5</c:v>
                </c:pt>
                <c:pt idx="3">
                  <c:v>75</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2"/>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egendEntry>
        <c:idx val="3"/>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Entry>
      <c:layout>
        <c:manualLayout>
          <c:xMode val="edge"/>
          <c:yMode val="edge"/>
          <c:x val="0"/>
          <c:y val="0.70934452734300446"/>
          <c:w val="0.5667357471078579"/>
          <c:h val="0.2860251281867115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542600-75A9-4A72-BBF4-2ABC8D505500}" type="datetimeFigureOut">
              <a:rPr lang="en-US" smtClean="0"/>
              <a:t>2/13/2017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FFB5F1D-5706-42F0-8A3E-3E8790D01F7F}" type="slidenum">
              <a:rPr lang="en-US" smtClean="0"/>
              <a:t>‹#›</a:t>
            </a:fld>
            <a:endParaRPr lang="en-US" dirty="0"/>
          </a:p>
        </p:txBody>
      </p:sp>
    </p:spTree>
    <p:extLst>
      <p:ext uri="{BB962C8B-B14F-4D97-AF65-F5344CB8AC3E}">
        <p14:creationId xmlns:p14="http://schemas.microsoft.com/office/powerpoint/2010/main" val="14526469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6E5AA1-B5AD-4D1F-99E4-9E888B7B2281}" type="datetimeFigureOut">
              <a:rPr lang="en-US" smtClean="0"/>
              <a:t>2/13/2017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027C8D-535A-4C01-8DD5-F0DB0B43E6A4}" type="slidenum">
              <a:rPr lang="en-US" smtClean="0"/>
              <a:t>‹#›</a:t>
            </a:fld>
            <a:endParaRPr lang="en-US" dirty="0"/>
          </a:p>
        </p:txBody>
      </p:sp>
    </p:spTree>
    <p:extLst>
      <p:ext uri="{BB962C8B-B14F-4D97-AF65-F5344CB8AC3E}">
        <p14:creationId xmlns:p14="http://schemas.microsoft.com/office/powerpoint/2010/main" val="243136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ventservices.usu.edu/htm/guest-services/romney-stadium-gs-park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ymetroparents.com/article/How-to-Have-Better-Dinner-Conversations-with-Your-Famil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1</a:t>
            </a:fld>
            <a:endParaRPr lang="en-US" dirty="0"/>
          </a:p>
        </p:txBody>
      </p:sp>
    </p:spTree>
    <p:extLst>
      <p:ext uri="{BB962C8B-B14F-4D97-AF65-F5344CB8AC3E}">
        <p14:creationId xmlns:p14="http://schemas.microsoft.com/office/powerpoint/2010/main" val="2575264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a:t>
            </a:r>
            <a:r>
              <a:rPr lang="en-US" baseline="0" dirty="0" smtClean="0"/>
              <a:t> U.S. Department of Agriculture, National Agricultural Statistics Service (2013)</a:t>
            </a:r>
            <a:endParaRPr lang="en-US" dirty="0" smtClean="0"/>
          </a:p>
        </p:txBody>
      </p:sp>
      <p:sp>
        <p:nvSpPr>
          <p:cNvPr id="4" name="Slide Number Placeholder 3"/>
          <p:cNvSpPr>
            <a:spLocks noGrp="1"/>
          </p:cNvSpPr>
          <p:nvPr>
            <p:ph type="sldNum" sz="quarter" idx="10"/>
          </p:nvPr>
        </p:nvSpPr>
        <p:spPr/>
        <p:txBody>
          <a:bodyPr/>
          <a:lstStyle/>
          <a:p>
            <a:fld id="{ED027C8D-535A-4C01-8DD5-F0DB0B43E6A4}" type="slidenum">
              <a:rPr lang="en-US" smtClean="0"/>
              <a:t>10</a:t>
            </a:fld>
            <a:endParaRPr lang="en-US" dirty="0"/>
          </a:p>
        </p:txBody>
      </p:sp>
    </p:spTree>
    <p:extLst>
      <p:ext uri="{BB962C8B-B14F-4D97-AF65-F5344CB8AC3E}">
        <p14:creationId xmlns:p14="http://schemas.microsoft.com/office/powerpoint/2010/main" val="62105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a:t>
            </a:r>
            <a:r>
              <a:rPr lang="en-US" baseline="0" dirty="0" smtClean="0"/>
              <a:t> U.S. worry about feeding the word?</a:t>
            </a:r>
          </a:p>
          <a:p>
            <a:r>
              <a:rPr lang="en-US" baseline="0" dirty="0" smtClean="0"/>
              <a:t>Corn for biofuels: Worldwide = 8%; U.S. = 40%</a:t>
            </a:r>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11</a:t>
            </a:fld>
            <a:endParaRPr lang="en-US" dirty="0"/>
          </a:p>
        </p:txBody>
      </p:sp>
    </p:spTree>
    <p:extLst>
      <p:ext uri="{BB962C8B-B14F-4D97-AF65-F5344CB8AC3E}">
        <p14:creationId xmlns:p14="http://schemas.microsoft.com/office/powerpoint/2010/main" val="2961903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Average age of farmer? 57 in U.S.</a:t>
            </a:r>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12</a:t>
            </a:fld>
            <a:endParaRPr lang="en-US" dirty="0"/>
          </a:p>
        </p:txBody>
      </p:sp>
    </p:spTree>
    <p:extLst>
      <p:ext uri="{BB962C8B-B14F-4D97-AF65-F5344CB8AC3E}">
        <p14:creationId xmlns:p14="http://schemas.microsoft.com/office/powerpoint/2010/main" val="911091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Farms</a:t>
            </a:r>
            <a:endParaRPr lang="en-US" dirty="0" smtClean="0"/>
          </a:p>
          <a:p>
            <a:r>
              <a:rPr lang="en-US" dirty="0" smtClean="0"/>
              <a:t>• In 1935, the number of farms in the United States peaked at 6.8 million. Today, there are 2.1 million farms dotting America’s rural landscape. Texas had the most farms (247,500) in 2012, followed by Missouri (106,000), Iowa (92,200), and Kentucky (85,500) Oklahoma (85,500) .</a:t>
            </a:r>
          </a:p>
          <a:p>
            <a:r>
              <a:rPr lang="en-US" dirty="0" smtClean="0"/>
              <a:t>• Total land in farms was estimated at 914 million acres in 2012</a:t>
            </a:r>
            <a:r>
              <a:rPr lang="en-US" baseline="0" dirty="0" smtClean="0"/>
              <a:t> (decrease of 3 million acres since 2011). </a:t>
            </a:r>
            <a:r>
              <a:rPr lang="en-US" dirty="0" smtClean="0"/>
              <a:t>Since 1987, the average size of U.S. farms has hovered around 455 acres.</a:t>
            </a:r>
          </a:p>
          <a:p>
            <a:endParaRPr lang="en-US" dirty="0" smtClean="0"/>
          </a:p>
          <a:p>
            <a:r>
              <a:rPr lang="en-US" dirty="0" smtClean="0"/>
              <a:t>Sources: Census of Agriculture (2009); ERS – ARMS Survey; USDA – NASS</a:t>
            </a:r>
            <a:endParaRPr lang="en-US" sz="1000" dirty="0" smtClean="0"/>
          </a:p>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13</a:t>
            </a:fld>
            <a:endParaRPr lang="en-US" dirty="0"/>
          </a:p>
        </p:txBody>
      </p:sp>
    </p:spTree>
    <p:extLst>
      <p:ext uri="{BB962C8B-B14F-4D97-AF65-F5344CB8AC3E}">
        <p14:creationId xmlns:p14="http://schemas.microsoft.com/office/powerpoint/2010/main" val="392245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14</a:t>
            </a:fld>
            <a:endParaRPr lang="en-US" dirty="0"/>
          </a:p>
        </p:txBody>
      </p:sp>
    </p:spTree>
    <p:extLst>
      <p:ext uri="{BB962C8B-B14F-4D97-AF65-F5344CB8AC3E}">
        <p14:creationId xmlns:p14="http://schemas.microsoft.com/office/powerpoint/2010/main" val="1192953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15</a:t>
            </a:fld>
            <a:endParaRPr lang="en-US" dirty="0"/>
          </a:p>
        </p:txBody>
      </p:sp>
    </p:spTree>
    <p:extLst>
      <p:ext uri="{BB962C8B-B14F-4D97-AF65-F5344CB8AC3E}">
        <p14:creationId xmlns:p14="http://schemas.microsoft.com/office/powerpoint/2010/main" val="25886031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16</a:t>
            </a:fld>
            <a:endParaRPr lang="en-US" dirty="0"/>
          </a:p>
        </p:txBody>
      </p:sp>
    </p:spTree>
    <p:extLst>
      <p:ext uri="{BB962C8B-B14F-4D97-AF65-F5344CB8AC3E}">
        <p14:creationId xmlns:p14="http://schemas.microsoft.com/office/powerpoint/2010/main" val="2475916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17</a:t>
            </a:fld>
            <a:endParaRPr lang="en-US" dirty="0"/>
          </a:p>
        </p:txBody>
      </p:sp>
    </p:spTree>
    <p:extLst>
      <p:ext uri="{BB962C8B-B14F-4D97-AF65-F5344CB8AC3E}">
        <p14:creationId xmlns:p14="http://schemas.microsoft.com/office/powerpoint/2010/main" val="4209133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18</a:t>
            </a:fld>
            <a:endParaRPr lang="en-US" dirty="0"/>
          </a:p>
        </p:txBody>
      </p:sp>
    </p:spTree>
    <p:extLst>
      <p:ext uri="{BB962C8B-B14F-4D97-AF65-F5344CB8AC3E}">
        <p14:creationId xmlns:p14="http://schemas.microsoft.com/office/powerpoint/2010/main" val="1556370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19</a:t>
            </a:fld>
            <a:endParaRPr lang="en-US" dirty="0"/>
          </a:p>
        </p:txBody>
      </p:sp>
    </p:spTree>
    <p:extLst>
      <p:ext uri="{BB962C8B-B14F-4D97-AF65-F5344CB8AC3E}">
        <p14:creationId xmlns:p14="http://schemas.microsoft.com/office/powerpoint/2010/main" val="231666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hlinkClick r:id="rId3"/>
              </a:rPr>
              <a:t>Romney Stadium GS Parking and Entry Procedures - Event Services ...</a:t>
            </a:r>
            <a:r>
              <a:rPr lang="en-US" dirty="0" smtClean="0">
                <a:hlinkClick r:id="rId3"/>
              </a:rPr>
              <a:t>eventservices.usu.edu</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2</a:t>
            </a:fld>
            <a:endParaRPr lang="en-US" dirty="0"/>
          </a:p>
        </p:txBody>
      </p:sp>
    </p:spTree>
    <p:extLst>
      <p:ext uri="{BB962C8B-B14F-4D97-AF65-F5344CB8AC3E}">
        <p14:creationId xmlns:p14="http://schemas.microsoft.com/office/powerpoint/2010/main" val="75094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20</a:t>
            </a:fld>
            <a:endParaRPr lang="en-US" dirty="0"/>
          </a:p>
        </p:txBody>
      </p:sp>
    </p:spTree>
    <p:extLst>
      <p:ext uri="{BB962C8B-B14F-4D97-AF65-F5344CB8AC3E}">
        <p14:creationId xmlns:p14="http://schemas.microsoft.com/office/powerpoint/2010/main" val="33198374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21</a:t>
            </a:fld>
            <a:endParaRPr lang="en-US" dirty="0"/>
          </a:p>
        </p:txBody>
      </p:sp>
    </p:spTree>
    <p:extLst>
      <p:ext uri="{BB962C8B-B14F-4D97-AF65-F5344CB8AC3E}">
        <p14:creationId xmlns:p14="http://schemas.microsoft.com/office/powerpoint/2010/main" val="1429233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22</a:t>
            </a:fld>
            <a:endParaRPr lang="en-US" dirty="0"/>
          </a:p>
        </p:txBody>
      </p:sp>
    </p:spTree>
    <p:extLst>
      <p:ext uri="{BB962C8B-B14F-4D97-AF65-F5344CB8AC3E}">
        <p14:creationId xmlns:p14="http://schemas.microsoft.com/office/powerpoint/2010/main" val="2581214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3</a:t>
            </a:fld>
            <a:endParaRPr lang="en-US" dirty="0"/>
          </a:p>
        </p:txBody>
      </p:sp>
    </p:spTree>
    <p:extLst>
      <p:ext uri="{BB962C8B-B14F-4D97-AF65-F5344CB8AC3E}">
        <p14:creationId xmlns:p14="http://schemas.microsoft.com/office/powerpoint/2010/main" val="650446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Vegetarians, vegans, others who “protest” use of animals: Do they know this?</a:t>
            </a:r>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4</a:t>
            </a:fld>
            <a:endParaRPr lang="en-US" dirty="0"/>
          </a:p>
        </p:txBody>
      </p:sp>
    </p:spTree>
    <p:extLst>
      <p:ext uri="{BB962C8B-B14F-4D97-AF65-F5344CB8AC3E}">
        <p14:creationId xmlns:p14="http://schemas.microsoft.com/office/powerpoint/2010/main" val="400181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hlinkClick r:id="rId3"/>
              </a:rPr>
              <a:t>Photo</a:t>
            </a:r>
            <a:r>
              <a:rPr lang="en-US" baseline="0" dirty="0" smtClean="0">
                <a:effectLst/>
                <a:hlinkClick r:id="rId3"/>
              </a:rPr>
              <a:t> Source: </a:t>
            </a:r>
            <a:r>
              <a:rPr lang="en-US" dirty="0" smtClean="0">
                <a:effectLst/>
                <a:hlinkClick r:id="rId3"/>
              </a:rPr>
              <a:t>How to Have Better Dinner Conversations with Your Family (NY Metro ...</a:t>
            </a:r>
            <a:r>
              <a:rPr lang="en-US" dirty="0" smtClean="0">
                <a:hlinkClick r:id="rId3"/>
              </a:rPr>
              <a:t>www.nymetroparents.com</a:t>
            </a:r>
            <a:r>
              <a:rPr lang="en-US" dirty="0" smtClean="0"/>
              <a:t> </a:t>
            </a:r>
          </a:p>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5</a:t>
            </a:fld>
            <a:endParaRPr lang="en-US" dirty="0"/>
          </a:p>
        </p:txBody>
      </p:sp>
    </p:spTree>
    <p:extLst>
      <p:ext uri="{BB962C8B-B14F-4D97-AF65-F5344CB8AC3E}">
        <p14:creationId xmlns:p14="http://schemas.microsoft.com/office/powerpoint/2010/main" val="3681070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6</a:t>
            </a:fld>
            <a:endParaRPr lang="en-US" dirty="0"/>
          </a:p>
        </p:txBody>
      </p:sp>
    </p:spTree>
    <p:extLst>
      <p:ext uri="{BB962C8B-B14F-4D97-AF65-F5344CB8AC3E}">
        <p14:creationId xmlns:p14="http://schemas.microsoft.com/office/powerpoint/2010/main" val="1788834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America’s farmers are the world’s most productive. Today, each U.S. farmer produces food and fiber for </a:t>
            </a:r>
            <a:r>
              <a:rPr lang="en-US" b="1" dirty="0" smtClean="0"/>
              <a:t>168 people</a:t>
            </a:r>
            <a:r>
              <a:rPr lang="en-US" dirty="0" smtClean="0"/>
              <a:t> in the United States and abroad.</a:t>
            </a:r>
          </a:p>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7</a:t>
            </a:fld>
            <a:endParaRPr lang="en-US" dirty="0"/>
          </a:p>
        </p:txBody>
      </p:sp>
    </p:spTree>
    <p:extLst>
      <p:ext uri="{BB962C8B-B14F-4D97-AF65-F5344CB8AC3E}">
        <p14:creationId xmlns:p14="http://schemas.microsoft.com/office/powerpoint/2010/main" val="29722478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Feeding 9 Billiion</a:t>
            </a:r>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8</a:t>
            </a:fld>
            <a:endParaRPr lang="en-US" dirty="0"/>
          </a:p>
        </p:txBody>
      </p:sp>
    </p:spTree>
    <p:extLst>
      <p:ext uri="{BB962C8B-B14F-4D97-AF65-F5344CB8AC3E}">
        <p14:creationId xmlns:p14="http://schemas.microsoft.com/office/powerpoint/2010/main" val="124249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 figure is for food consumed at home and away from home. Figures for all other countries are for food consumed at home. As food consumed at home is less expensive, the gap between these countries and the U.S. would be even greater if food consumed away from home was not added.</a:t>
            </a:r>
          </a:p>
          <a:p>
            <a:endParaRPr lang="en-US" dirty="0" smtClean="0"/>
          </a:p>
          <a:p>
            <a:r>
              <a:rPr lang="en-US" dirty="0" smtClean="0"/>
              <a:t>Source: USDA – ERS (5-year average, 2007-2011 data)</a:t>
            </a:r>
          </a:p>
          <a:p>
            <a:endParaRPr lang="en-US" dirty="0"/>
          </a:p>
        </p:txBody>
      </p:sp>
      <p:sp>
        <p:nvSpPr>
          <p:cNvPr id="4" name="Slide Number Placeholder 3"/>
          <p:cNvSpPr>
            <a:spLocks noGrp="1"/>
          </p:cNvSpPr>
          <p:nvPr>
            <p:ph type="sldNum" sz="quarter" idx="10"/>
          </p:nvPr>
        </p:nvSpPr>
        <p:spPr/>
        <p:txBody>
          <a:bodyPr/>
          <a:lstStyle/>
          <a:p>
            <a:fld id="{ED027C8D-535A-4C01-8DD5-F0DB0B43E6A4}" type="slidenum">
              <a:rPr lang="en-US" smtClean="0"/>
              <a:t>9</a:t>
            </a:fld>
            <a:endParaRPr lang="en-US" dirty="0"/>
          </a:p>
        </p:txBody>
      </p:sp>
    </p:spTree>
    <p:extLst>
      <p:ext uri="{BB962C8B-B14F-4D97-AF65-F5344CB8AC3E}">
        <p14:creationId xmlns:p14="http://schemas.microsoft.com/office/powerpoint/2010/main" val="291274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2/13/2017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Farming, It’s a Fact</a:t>
            </a:r>
            <a:endParaRPr lang="en-US" dirty="0"/>
          </a:p>
        </p:txBody>
      </p:sp>
      <p:sp>
        <p:nvSpPr>
          <p:cNvPr id="3" name="Subtitle 2"/>
          <p:cNvSpPr>
            <a:spLocks noGrp="1"/>
          </p:cNvSpPr>
          <p:nvPr>
            <p:ph type="subTitle" idx="1"/>
          </p:nvPr>
        </p:nvSpPr>
        <p:spPr/>
        <p:txBody>
          <a:bodyPr/>
          <a:lstStyle/>
          <a:p>
            <a:r>
              <a:rPr lang="en-US" dirty="0" smtClean="0"/>
              <a:t>Utah.agclassroom.org</a:t>
            </a:r>
            <a:endParaRPr lang="en-US" dirty="0"/>
          </a:p>
        </p:txBody>
      </p:sp>
    </p:spTree>
    <p:extLst>
      <p:ext uri="{BB962C8B-B14F-4D97-AF65-F5344CB8AC3E}">
        <p14:creationId xmlns:p14="http://schemas.microsoft.com/office/powerpoint/2010/main" val="4294225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States that produce the most food and have the highest farm-gate sales: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247249642"/>
              </p:ext>
            </p:extLst>
          </p:nvPr>
        </p:nvGraphicFramePr>
        <p:xfrm>
          <a:off x="2189018" y="2160588"/>
          <a:ext cx="6206837" cy="4023360"/>
        </p:xfrm>
        <a:graphic>
          <a:graphicData uri="http://schemas.openxmlformats.org/drawingml/2006/table">
            <a:tbl>
              <a:tblPr firstRow="1" bandRow="1">
                <a:tableStyleId>{5C22544A-7EE6-4342-B048-85BDC9FD1C3A}</a:tableStyleId>
              </a:tblPr>
              <a:tblGrid>
                <a:gridCol w="1340433"/>
                <a:gridCol w="2372951"/>
                <a:gridCol w="2493453"/>
              </a:tblGrid>
              <a:tr h="362587">
                <a:tc>
                  <a:txBody>
                    <a:bodyPr/>
                    <a:lstStyle/>
                    <a:p>
                      <a:pPr algn="ctr"/>
                      <a:r>
                        <a:rPr lang="en-US" dirty="0" smtClean="0"/>
                        <a:t>Rank</a:t>
                      </a:r>
                      <a:endParaRPr lang="en-US" dirty="0"/>
                    </a:p>
                  </a:txBody>
                  <a:tcPr/>
                </a:tc>
                <a:tc>
                  <a:txBody>
                    <a:bodyPr/>
                    <a:lstStyle/>
                    <a:p>
                      <a:pPr algn="l"/>
                      <a:r>
                        <a:rPr lang="en-US" dirty="0" smtClean="0"/>
                        <a:t>State</a:t>
                      </a:r>
                      <a:endParaRPr lang="en-US" dirty="0"/>
                    </a:p>
                  </a:txBody>
                  <a:tcPr/>
                </a:tc>
                <a:tc>
                  <a:txBody>
                    <a:bodyPr/>
                    <a:lstStyle/>
                    <a:p>
                      <a:pPr algn="l"/>
                      <a:r>
                        <a:rPr lang="en-US" dirty="0" smtClean="0"/>
                        <a:t>$</a:t>
                      </a:r>
                      <a:r>
                        <a:rPr lang="en-US" baseline="0" dirty="0" smtClean="0"/>
                        <a:t> in Thousands</a:t>
                      </a:r>
                      <a:endParaRPr lang="en-US" dirty="0"/>
                    </a:p>
                  </a:txBody>
                  <a:tcPr/>
                </a:tc>
              </a:tr>
              <a:tr h="362587">
                <a:tc>
                  <a:txBody>
                    <a:bodyPr/>
                    <a:lstStyle/>
                    <a:p>
                      <a:pPr algn="ctr"/>
                      <a:r>
                        <a:rPr lang="en-US" dirty="0" smtClean="0"/>
                        <a:t>1</a:t>
                      </a:r>
                      <a:endParaRPr lang="en-US" dirty="0"/>
                    </a:p>
                  </a:txBody>
                  <a:tcPr/>
                </a:tc>
                <a:tc>
                  <a:txBody>
                    <a:bodyPr/>
                    <a:lstStyle/>
                    <a:p>
                      <a:r>
                        <a:rPr lang="en-US" dirty="0" smtClean="0"/>
                        <a:t>California</a:t>
                      </a:r>
                      <a:endParaRPr lang="en-US" dirty="0"/>
                    </a:p>
                  </a:txBody>
                  <a:tcPr/>
                </a:tc>
                <a:tc>
                  <a:txBody>
                    <a:bodyPr/>
                    <a:lstStyle/>
                    <a:p>
                      <a:r>
                        <a:rPr lang="en-US" dirty="0" smtClean="0"/>
                        <a:t>$44,738,132</a:t>
                      </a:r>
                      <a:endParaRPr lang="en-US" dirty="0"/>
                    </a:p>
                  </a:txBody>
                  <a:tcPr/>
                </a:tc>
              </a:tr>
              <a:tr h="362587">
                <a:tc>
                  <a:txBody>
                    <a:bodyPr/>
                    <a:lstStyle/>
                    <a:p>
                      <a:pPr algn="ctr"/>
                      <a:r>
                        <a:rPr lang="en-US" dirty="0" smtClean="0"/>
                        <a:t>2</a:t>
                      </a:r>
                      <a:endParaRPr lang="en-US" dirty="0"/>
                    </a:p>
                  </a:txBody>
                  <a:tcPr/>
                </a:tc>
                <a:tc>
                  <a:txBody>
                    <a:bodyPr/>
                    <a:lstStyle/>
                    <a:p>
                      <a:r>
                        <a:rPr lang="en-US" dirty="0" smtClean="0"/>
                        <a:t>Iowa</a:t>
                      </a:r>
                      <a:endParaRPr lang="en-US" dirty="0"/>
                    </a:p>
                  </a:txBody>
                  <a:tcPr/>
                </a:tc>
                <a:tc>
                  <a:txBody>
                    <a:bodyPr/>
                    <a:lstStyle/>
                    <a:p>
                      <a:r>
                        <a:rPr lang="en-US" dirty="0" smtClean="0"/>
                        <a:t>$31,985,370</a:t>
                      </a:r>
                      <a:endParaRPr lang="en-US" dirty="0"/>
                    </a:p>
                  </a:txBody>
                  <a:tcPr/>
                </a:tc>
              </a:tr>
              <a:tr h="362587">
                <a:tc>
                  <a:txBody>
                    <a:bodyPr/>
                    <a:lstStyle/>
                    <a:p>
                      <a:pPr algn="ctr"/>
                      <a:r>
                        <a:rPr lang="en-US" dirty="0" smtClean="0"/>
                        <a:t>3</a:t>
                      </a:r>
                      <a:endParaRPr lang="en-US" dirty="0"/>
                    </a:p>
                  </a:txBody>
                  <a:tcPr/>
                </a:tc>
                <a:tc>
                  <a:txBody>
                    <a:bodyPr/>
                    <a:lstStyle/>
                    <a:p>
                      <a:r>
                        <a:rPr lang="en-US" dirty="0" smtClean="0"/>
                        <a:t>Nebraska</a:t>
                      </a:r>
                      <a:endParaRPr lang="en-US" dirty="0"/>
                    </a:p>
                  </a:txBody>
                  <a:tcPr/>
                </a:tc>
                <a:tc>
                  <a:txBody>
                    <a:bodyPr/>
                    <a:lstStyle/>
                    <a:p>
                      <a:r>
                        <a:rPr lang="en-US" dirty="0" smtClean="0"/>
                        <a:t>$24,465,882</a:t>
                      </a:r>
                      <a:endParaRPr lang="en-US" dirty="0"/>
                    </a:p>
                  </a:txBody>
                  <a:tcPr/>
                </a:tc>
              </a:tr>
              <a:tr h="362587">
                <a:tc>
                  <a:txBody>
                    <a:bodyPr/>
                    <a:lstStyle/>
                    <a:p>
                      <a:pPr algn="ctr"/>
                      <a:r>
                        <a:rPr lang="en-US" dirty="0" smtClean="0"/>
                        <a:t>4</a:t>
                      </a:r>
                      <a:endParaRPr lang="en-US" dirty="0"/>
                    </a:p>
                  </a:txBody>
                  <a:tcPr/>
                </a:tc>
                <a:tc>
                  <a:txBody>
                    <a:bodyPr/>
                    <a:lstStyle/>
                    <a:p>
                      <a:r>
                        <a:rPr lang="en-US" dirty="0" smtClean="0"/>
                        <a:t>Texas</a:t>
                      </a:r>
                      <a:endParaRPr lang="en-US" dirty="0"/>
                    </a:p>
                  </a:txBody>
                  <a:tcPr/>
                </a:tc>
                <a:tc>
                  <a:txBody>
                    <a:bodyPr/>
                    <a:lstStyle/>
                    <a:p>
                      <a:r>
                        <a:rPr lang="en-US" dirty="0" smtClean="0"/>
                        <a:t>$22,726,067</a:t>
                      </a:r>
                      <a:endParaRPr lang="en-US" dirty="0"/>
                    </a:p>
                  </a:txBody>
                  <a:tcPr/>
                </a:tc>
              </a:tr>
              <a:tr h="362587">
                <a:tc>
                  <a:txBody>
                    <a:bodyPr/>
                    <a:lstStyle/>
                    <a:p>
                      <a:pPr algn="ctr"/>
                      <a:r>
                        <a:rPr lang="en-US" dirty="0" smtClean="0"/>
                        <a:t>5</a:t>
                      </a:r>
                      <a:endParaRPr lang="en-US" dirty="0"/>
                    </a:p>
                  </a:txBody>
                  <a:tcPr/>
                </a:tc>
                <a:tc>
                  <a:txBody>
                    <a:bodyPr/>
                    <a:lstStyle/>
                    <a:p>
                      <a:r>
                        <a:rPr lang="en-US" dirty="0" smtClean="0"/>
                        <a:t>Minnesota</a:t>
                      </a:r>
                      <a:endParaRPr lang="en-US" dirty="0"/>
                    </a:p>
                  </a:txBody>
                  <a:tcPr/>
                </a:tc>
                <a:tc>
                  <a:txBody>
                    <a:bodyPr/>
                    <a:lstStyle/>
                    <a:p>
                      <a:r>
                        <a:rPr lang="en-US" dirty="0" smtClean="0"/>
                        <a:t>$20,580,696</a:t>
                      </a:r>
                      <a:endParaRPr lang="en-US" dirty="0"/>
                    </a:p>
                  </a:txBody>
                  <a:tcPr/>
                </a:tc>
              </a:tr>
              <a:tr h="362587">
                <a:tc>
                  <a:txBody>
                    <a:bodyPr/>
                    <a:lstStyle/>
                    <a:p>
                      <a:pPr algn="ctr"/>
                      <a:r>
                        <a:rPr lang="en-US" dirty="0" smtClean="0"/>
                        <a:t>6</a:t>
                      </a:r>
                      <a:endParaRPr lang="en-US" dirty="0"/>
                    </a:p>
                  </a:txBody>
                  <a:tcPr/>
                </a:tc>
                <a:tc>
                  <a:txBody>
                    <a:bodyPr/>
                    <a:lstStyle/>
                    <a:p>
                      <a:r>
                        <a:rPr lang="en-US" dirty="0" smtClean="0"/>
                        <a:t>Illinois</a:t>
                      </a:r>
                      <a:endParaRPr lang="en-US" dirty="0"/>
                    </a:p>
                  </a:txBody>
                  <a:tcPr/>
                </a:tc>
                <a:tc>
                  <a:txBody>
                    <a:bodyPr/>
                    <a:lstStyle/>
                    <a:p>
                      <a:r>
                        <a:rPr lang="en-US" dirty="0" smtClean="0"/>
                        <a:t>$19,649,939</a:t>
                      </a:r>
                      <a:endParaRPr lang="en-US" dirty="0"/>
                    </a:p>
                  </a:txBody>
                  <a:tcPr/>
                </a:tc>
              </a:tr>
              <a:tr h="362587">
                <a:tc>
                  <a:txBody>
                    <a:bodyPr/>
                    <a:lstStyle/>
                    <a:p>
                      <a:pPr algn="ctr"/>
                      <a:r>
                        <a:rPr lang="en-US" dirty="0" smtClean="0"/>
                        <a:t>7</a:t>
                      </a:r>
                      <a:endParaRPr lang="en-US" dirty="0"/>
                    </a:p>
                  </a:txBody>
                  <a:tcPr/>
                </a:tc>
                <a:tc>
                  <a:txBody>
                    <a:bodyPr/>
                    <a:lstStyle/>
                    <a:p>
                      <a:r>
                        <a:rPr lang="en-US" dirty="0" smtClean="0"/>
                        <a:t>Kansas</a:t>
                      </a:r>
                      <a:endParaRPr lang="en-US" dirty="0"/>
                    </a:p>
                  </a:txBody>
                  <a:tcPr/>
                </a:tc>
                <a:tc>
                  <a:txBody>
                    <a:bodyPr/>
                    <a:lstStyle/>
                    <a:p>
                      <a:r>
                        <a:rPr lang="en-US" dirty="0" smtClean="0"/>
                        <a:t>$16223,254</a:t>
                      </a:r>
                      <a:endParaRPr lang="en-US" dirty="0"/>
                    </a:p>
                  </a:txBody>
                  <a:tcPr/>
                </a:tc>
              </a:tr>
              <a:tr h="362587">
                <a:tc>
                  <a:txBody>
                    <a:bodyPr/>
                    <a:lstStyle/>
                    <a:p>
                      <a:pPr algn="ctr"/>
                      <a:r>
                        <a:rPr lang="en-US" dirty="0" smtClean="0"/>
                        <a:t>8</a:t>
                      </a:r>
                      <a:endParaRPr lang="en-US" dirty="0"/>
                    </a:p>
                  </a:txBody>
                  <a:tcPr/>
                </a:tc>
                <a:tc>
                  <a:txBody>
                    <a:bodyPr/>
                    <a:lstStyle/>
                    <a:p>
                      <a:r>
                        <a:rPr lang="en-US" dirty="0" smtClean="0"/>
                        <a:t>Wisconsin</a:t>
                      </a:r>
                      <a:endParaRPr lang="en-US" dirty="0"/>
                    </a:p>
                  </a:txBody>
                  <a:tcPr/>
                </a:tc>
                <a:tc>
                  <a:txBody>
                    <a:bodyPr/>
                    <a:lstStyle/>
                    <a:p>
                      <a:r>
                        <a:rPr lang="en-US" dirty="0" smtClean="0"/>
                        <a:t>$12,110,055</a:t>
                      </a:r>
                      <a:endParaRPr lang="en-US" dirty="0"/>
                    </a:p>
                  </a:txBody>
                  <a:tcPr/>
                </a:tc>
              </a:tr>
              <a:tr h="362587">
                <a:tc>
                  <a:txBody>
                    <a:bodyPr/>
                    <a:lstStyle/>
                    <a:p>
                      <a:pPr algn="ctr"/>
                      <a:r>
                        <a:rPr lang="en-US" dirty="0" smtClean="0"/>
                        <a:t>9</a:t>
                      </a:r>
                      <a:endParaRPr lang="en-US" dirty="0"/>
                    </a:p>
                  </a:txBody>
                  <a:tcPr/>
                </a:tc>
                <a:tc>
                  <a:txBody>
                    <a:bodyPr/>
                    <a:lstStyle/>
                    <a:p>
                      <a:r>
                        <a:rPr lang="en-US" dirty="0" smtClean="0"/>
                        <a:t>Indiana</a:t>
                      </a:r>
                      <a:endParaRPr lang="en-US" dirty="0"/>
                    </a:p>
                  </a:txBody>
                  <a:tcPr/>
                </a:tc>
                <a:tc>
                  <a:txBody>
                    <a:bodyPr/>
                    <a:lstStyle/>
                    <a:p>
                      <a:r>
                        <a:rPr lang="en-US" dirty="0" smtClean="0"/>
                        <a:t>$12,052,964</a:t>
                      </a:r>
                      <a:endParaRPr lang="en-US" dirty="0"/>
                    </a:p>
                  </a:txBody>
                  <a:tcPr/>
                </a:tc>
              </a:tr>
              <a:tr h="362587">
                <a:tc>
                  <a:txBody>
                    <a:bodyPr/>
                    <a:lstStyle/>
                    <a:p>
                      <a:pPr algn="ctr"/>
                      <a:r>
                        <a:rPr lang="en-US" dirty="0" smtClean="0"/>
                        <a:t>10</a:t>
                      </a:r>
                      <a:endParaRPr lang="en-US" dirty="0"/>
                    </a:p>
                  </a:txBody>
                  <a:tcPr/>
                </a:tc>
                <a:tc>
                  <a:txBody>
                    <a:bodyPr/>
                    <a:lstStyle/>
                    <a:p>
                      <a:r>
                        <a:rPr lang="en-US" dirty="0" smtClean="0"/>
                        <a:t>North Carolina</a:t>
                      </a:r>
                      <a:endParaRPr lang="en-US" dirty="0"/>
                    </a:p>
                  </a:txBody>
                  <a:tcPr/>
                </a:tc>
                <a:tc>
                  <a:txBody>
                    <a:bodyPr/>
                    <a:lstStyle/>
                    <a:p>
                      <a:r>
                        <a:rPr lang="en-US" dirty="0" smtClean="0"/>
                        <a:t>$11,706,602</a:t>
                      </a:r>
                      <a:endParaRPr lang="en-US" dirty="0"/>
                    </a:p>
                  </a:txBody>
                  <a:tcPr/>
                </a:tc>
              </a:tr>
            </a:tbl>
          </a:graphicData>
        </a:graphic>
      </p:graphicFrame>
    </p:spTree>
    <p:extLst>
      <p:ext uri="{BB962C8B-B14F-4D97-AF65-F5344CB8AC3E}">
        <p14:creationId xmlns:p14="http://schemas.microsoft.com/office/powerpoint/2010/main" val="462608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What is the U.S. </a:t>
            </a:r>
            <a:r>
              <a:rPr lang="en-US" sz="3200" dirty="0"/>
              <a:t>s</a:t>
            </a:r>
            <a:r>
              <a:rPr lang="en-US" sz="3200" dirty="0" smtClean="0"/>
              <a:t>hare of world </a:t>
            </a:r>
            <a:r>
              <a:rPr lang="en-US" sz="3200" dirty="0"/>
              <a:t>p</a:t>
            </a:r>
            <a:r>
              <a:rPr lang="en-US" sz="3200" dirty="0" smtClean="0"/>
              <a:t>roduction?</a:t>
            </a:r>
            <a:endParaRPr lang="en-US" sz="3200" dirty="0"/>
          </a:p>
        </p:txBody>
      </p:sp>
      <p:sp>
        <p:nvSpPr>
          <p:cNvPr id="3" name="Content Placeholder 2"/>
          <p:cNvSpPr>
            <a:spLocks noGrp="1"/>
          </p:cNvSpPr>
          <p:nvPr>
            <p:ph idx="1"/>
          </p:nvPr>
        </p:nvSpPr>
        <p:spPr>
          <a:xfrm>
            <a:off x="1214544" y="1680846"/>
            <a:ext cx="4317576" cy="3880773"/>
          </a:xfrm>
        </p:spPr>
        <p:txBody>
          <a:bodyPr>
            <a:normAutofit/>
          </a:bodyPr>
          <a:lstStyle/>
          <a:p>
            <a:r>
              <a:rPr lang="en-US" sz="2400" dirty="0" smtClean="0"/>
              <a:t>Soybeans</a:t>
            </a:r>
            <a:br>
              <a:rPr lang="en-US" sz="2400" dirty="0" smtClean="0"/>
            </a:br>
            <a:r>
              <a:rPr lang="en-US" sz="2400" dirty="0" smtClean="0"/>
              <a:t>32%</a:t>
            </a:r>
          </a:p>
          <a:p>
            <a:r>
              <a:rPr lang="en-US" sz="2400" dirty="0" smtClean="0"/>
              <a:t>Beef and Veal</a:t>
            </a:r>
            <a:br>
              <a:rPr lang="en-US" sz="2400" dirty="0" smtClean="0"/>
            </a:br>
            <a:r>
              <a:rPr lang="en-US" sz="2400" dirty="0" smtClean="0"/>
              <a:t>19%</a:t>
            </a:r>
          </a:p>
          <a:p>
            <a:r>
              <a:rPr lang="en-US" sz="2400" dirty="0" smtClean="0"/>
              <a:t>Cotton</a:t>
            </a:r>
            <a:br>
              <a:rPr lang="en-US" sz="2400" dirty="0" smtClean="0"/>
            </a:br>
            <a:r>
              <a:rPr lang="en-US" sz="2400" dirty="0" smtClean="0"/>
              <a:t>13%</a:t>
            </a:r>
          </a:p>
          <a:p>
            <a:r>
              <a:rPr lang="en-US" sz="2400" dirty="0" smtClean="0"/>
              <a:t>Corn</a:t>
            </a:r>
            <a:br>
              <a:rPr lang="en-US" sz="2400" dirty="0" smtClean="0"/>
            </a:br>
            <a:r>
              <a:rPr lang="en-US" sz="2400" dirty="0" smtClean="0"/>
              <a:t>36%</a:t>
            </a:r>
          </a:p>
        </p:txBody>
      </p:sp>
      <p:sp>
        <p:nvSpPr>
          <p:cNvPr id="4" name="Content Placeholder 2"/>
          <p:cNvSpPr txBox="1">
            <a:spLocks/>
          </p:cNvSpPr>
          <p:nvPr/>
        </p:nvSpPr>
        <p:spPr>
          <a:xfrm>
            <a:off x="6373284" y="1680846"/>
            <a:ext cx="2542116"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US" sz="2400" dirty="0" smtClean="0"/>
              <a:t>Eggs</a:t>
            </a:r>
            <a:br>
              <a:rPr lang="en-US" sz="2400" dirty="0" smtClean="0"/>
            </a:br>
            <a:r>
              <a:rPr lang="en-US" sz="2400" dirty="0" smtClean="0"/>
              <a:t>8%</a:t>
            </a:r>
          </a:p>
          <a:p>
            <a:r>
              <a:rPr lang="en-US" sz="2400" dirty="0" smtClean="0"/>
              <a:t>Wheat</a:t>
            </a:r>
            <a:br>
              <a:rPr lang="en-US" sz="2400" dirty="0" smtClean="0"/>
            </a:br>
            <a:r>
              <a:rPr lang="en-US" sz="2400" dirty="0" smtClean="0"/>
              <a:t>8%</a:t>
            </a:r>
          </a:p>
          <a:p>
            <a:r>
              <a:rPr lang="en-US" sz="2400" dirty="0" smtClean="0"/>
              <a:t>Milk</a:t>
            </a:r>
            <a:br>
              <a:rPr lang="en-US" sz="2400" dirty="0" smtClean="0"/>
            </a:br>
            <a:r>
              <a:rPr lang="en-US" sz="2400" dirty="0" smtClean="0"/>
              <a:t>15%</a:t>
            </a:r>
            <a:endParaRPr lang="en-US" sz="2400" dirty="0"/>
          </a:p>
        </p:txBody>
      </p:sp>
    </p:spTree>
    <p:extLst>
      <p:ext uri="{BB962C8B-B14F-4D97-AF65-F5344CB8AC3E}">
        <p14:creationId xmlns:p14="http://schemas.microsoft.com/office/powerpoint/2010/main" val="589419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Many Farmers?</a:t>
            </a:r>
            <a:endParaRPr lang="en-US" sz="4000" dirty="0"/>
          </a:p>
        </p:txBody>
      </p:sp>
      <p:sp>
        <p:nvSpPr>
          <p:cNvPr id="3" name="Content Placeholder 2"/>
          <p:cNvSpPr>
            <a:spLocks noGrp="1"/>
          </p:cNvSpPr>
          <p:nvPr>
            <p:ph idx="1"/>
          </p:nvPr>
        </p:nvSpPr>
        <p:spPr>
          <a:xfrm>
            <a:off x="677334" y="1611631"/>
            <a:ext cx="8596668" cy="4429732"/>
          </a:xfrm>
        </p:spPr>
        <p:txBody>
          <a:bodyPr/>
          <a:lstStyle/>
          <a:p>
            <a:pPr marL="914400" indent="-407988">
              <a:lnSpc>
                <a:spcPct val="140000"/>
              </a:lnSpc>
              <a:buFontTx/>
              <a:buNone/>
            </a:pPr>
            <a:r>
              <a:rPr lang="en-US" sz="3200" b="1" dirty="0" smtClean="0"/>
              <a:t>3.2 million </a:t>
            </a:r>
            <a:r>
              <a:rPr lang="en-US" sz="3200" b="1" dirty="0"/>
              <a:t>farm operators</a:t>
            </a:r>
          </a:p>
          <a:p>
            <a:pPr marL="914400" indent="-407988">
              <a:lnSpc>
                <a:spcPct val="120000"/>
              </a:lnSpc>
            </a:pPr>
            <a:r>
              <a:rPr lang="en-US" sz="3200" b="1" dirty="0" smtClean="0"/>
              <a:t>969,672 </a:t>
            </a:r>
            <a:r>
              <a:rPr lang="en-US" sz="3200" b="1" dirty="0"/>
              <a:t>women </a:t>
            </a:r>
          </a:p>
          <a:p>
            <a:pPr marL="914400" indent="-407988"/>
            <a:r>
              <a:rPr lang="en-US" sz="3200" b="1" dirty="0" smtClean="0"/>
              <a:t>99,734 </a:t>
            </a:r>
            <a:r>
              <a:rPr lang="en-US" sz="3200" b="1" dirty="0"/>
              <a:t>farmers of Spanish, Hispanic, </a:t>
            </a:r>
            <a:br>
              <a:rPr lang="en-US" sz="3200" b="1" dirty="0"/>
            </a:br>
            <a:r>
              <a:rPr lang="en-US" sz="3200" b="1" dirty="0"/>
              <a:t>or Latino origin</a:t>
            </a:r>
          </a:p>
          <a:p>
            <a:pPr marL="914400" indent="-407988"/>
            <a:r>
              <a:rPr lang="en-US" sz="3200" b="1" dirty="0" smtClean="0"/>
              <a:t>44,629 </a:t>
            </a:r>
            <a:r>
              <a:rPr lang="en-US" sz="3200" b="1" dirty="0"/>
              <a:t>African American</a:t>
            </a:r>
          </a:p>
          <a:p>
            <a:pPr marL="914400" indent="-407988"/>
            <a:r>
              <a:rPr lang="en-US" sz="3200" b="1" dirty="0" smtClean="0"/>
              <a:t>58,475 American </a:t>
            </a:r>
            <a:r>
              <a:rPr lang="en-US" sz="3200" b="1" dirty="0"/>
              <a:t>Indian</a:t>
            </a:r>
          </a:p>
          <a:p>
            <a:pPr marL="0" indent="0">
              <a:buNone/>
            </a:pPr>
            <a:endParaRPr lang="en-US" dirty="0"/>
          </a:p>
        </p:txBody>
      </p:sp>
    </p:spTree>
    <p:extLst>
      <p:ext uri="{BB962C8B-B14F-4D97-AF65-F5344CB8AC3E}">
        <p14:creationId xmlns:p14="http://schemas.microsoft.com/office/powerpoint/2010/main" val="177225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55320"/>
            <a:ext cx="8596668" cy="1320800"/>
          </a:xfrm>
        </p:spPr>
        <p:txBody>
          <a:bodyPr/>
          <a:lstStyle/>
          <a:p>
            <a:r>
              <a:rPr lang="en-US" dirty="0" smtClean="0"/>
              <a:t>How Many Farms?</a:t>
            </a:r>
            <a:endParaRPr lang="en-US"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60359449"/>
              </p:ext>
            </p:extLst>
          </p:nvPr>
        </p:nvGraphicFramePr>
        <p:xfrm>
          <a:off x="677863" y="2160588"/>
          <a:ext cx="8596312" cy="388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02422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USDA’s budget?</a:t>
            </a:r>
            <a:endParaRPr lang="en-US" dirty="0"/>
          </a:p>
        </p:txBody>
      </p:sp>
      <p:sp>
        <p:nvSpPr>
          <p:cNvPr id="3" name="Content Placeholder 2"/>
          <p:cNvSpPr>
            <a:spLocks noGrp="1"/>
          </p:cNvSpPr>
          <p:nvPr>
            <p:ph idx="1"/>
          </p:nvPr>
        </p:nvSpPr>
        <p:spPr/>
        <p:txBody>
          <a:bodyPr/>
          <a:lstStyle/>
          <a:p>
            <a:r>
              <a:rPr lang="en-US" sz="2000" dirty="0" smtClean="0"/>
              <a:t>The USDA’s budget in </a:t>
            </a:r>
            <a:br>
              <a:rPr lang="en-US" sz="2000" dirty="0" smtClean="0"/>
            </a:br>
            <a:r>
              <a:rPr lang="en-US" sz="2000" dirty="0" smtClean="0"/>
              <a:t>2013 was $155 Billion</a:t>
            </a:r>
          </a:p>
          <a:p>
            <a:pPr marL="0" indent="0">
              <a:buNone/>
            </a:pPr>
            <a:endParaRPr lang="en-US" dirty="0"/>
          </a:p>
        </p:txBody>
      </p:sp>
      <p:graphicFrame>
        <p:nvGraphicFramePr>
          <p:cNvPr id="12" name="Chart 11"/>
          <p:cNvGraphicFramePr/>
          <p:nvPr>
            <p:extLst>
              <p:ext uri="{D42A27DB-BD31-4B8C-83A1-F6EECF244321}">
                <p14:modId xmlns:p14="http://schemas.microsoft.com/office/powerpoint/2010/main" val="303234437"/>
              </p:ext>
            </p:extLst>
          </p:nvPr>
        </p:nvGraphicFramePr>
        <p:xfrm>
          <a:off x="3018738" y="837521"/>
          <a:ext cx="6929120" cy="54855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05516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8764" y="318563"/>
            <a:ext cx="8596668" cy="1320800"/>
          </a:xfrm>
        </p:spPr>
        <p:txBody>
          <a:bodyPr/>
          <a:lstStyle/>
          <a:p>
            <a:r>
              <a:rPr lang="en-US" dirty="0" smtClean="0"/>
              <a:t>Where Does Your Food Dollar Go?</a:t>
            </a:r>
            <a:endParaRPr lang="en-US" dirty="0"/>
          </a:p>
        </p:txBody>
      </p:sp>
      <p:grpSp>
        <p:nvGrpSpPr>
          <p:cNvPr id="4" name="Group 3"/>
          <p:cNvGrpSpPr>
            <a:grpSpLocks/>
          </p:cNvGrpSpPr>
          <p:nvPr/>
        </p:nvGrpSpPr>
        <p:grpSpPr bwMode="auto">
          <a:xfrm>
            <a:off x="2131060" y="1270000"/>
            <a:ext cx="5226050" cy="2290762"/>
            <a:chOff x="1447800" y="2133600"/>
            <a:chExt cx="6497596" cy="3398252"/>
          </a:xfrm>
        </p:grpSpPr>
        <p:sp>
          <p:nvSpPr>
            <p:cNvPr id="5" name="Text Box 51"/>
            <p:cNvSpPr txBox="1">
              <a:spLocks noChangeArrowheads="1"/>
            </p:cNvSpPr>
            <p:nvPr/>
          </p:nvSpPr>
          <p:spPr bwMode="auto">
            <a:xfrm>
              <a:off x="1503407" y="5075238"/>
              <a:ext cx="1268627" cy="45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SzTx/>
                <a:buFontTx/>
                <a:buNone/>
              </a:pPr>
              <a:r>
                <a:rPr lang="en-US" sz="1400" b="1" dirty="0" smtClean="0">
                  <a:solidFill>
                    <a:srgbClr val="0076BC"/>
                  </a:solidFill>
                </a:rPr>
                <a:t>17¢ </a:t>
              </a:r>
              <a:r>
                <a:rPr lang="en-US" sz="1400" b="1" dirty="0"/>
                <a:t>FARM</a:t>
              </a:r>
            </a:p>
          </p:txBody>
        </p:sp>
        <p:sp>
          <p:nvSpPr>
            <p:cNvPr id="6" name="Text Box 52"/>
            <p:cNvSpPr txBox="1">
              <a:spLocks noChangeArrowheads="1"/>
            </p:cNvSpPr>
            <p:nvPr/>
          </p:nvSpPr>
          <p:spPr bwMode="auto">
            <a:xfrm>
              <a:off x="4458730" y="5070822"/>
              <a:ext cx="1781432" cy="456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SzTx/>
                <a:buFontTx/>
                <a:buNone/>
              </a:pPr>
              <a:r>
                <a:rPr lang="en-US" sz="1400" b="1" dirty="0" smtClean="0">
                  <a:solidFill>
                    <a:srgbClr val="0076BC"/>
                  </a:solidFill>
                </a:rPr>
                <a:t>83¢ </a:t>
              </a:r>
              <a:r>
                <a:rPr lang="en-US" sz="1400" b="1" dirty="0"/>
                <a:t>OFF-FARM</a:t>
              </a:r>
            </a:p>
          </p:txBody>
        </p:sp>
        <p:sp>
          <p:nvSpPr>
            <p:cNvPr id="7" name="Text Box 50"/>
            <p:cNvSpPr txBox="1">
              <a:spLocks noChangeArrowheads="1"/>
            </p:cNvSpPr>
            <p:nvPr/>
          </p:nvSpPr>
          <p:spPr bwMode="auto">
            <a:xfrm>
              <a:off x="1447800" y="4876800"/>
              <a:ext cx="1841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SzTx/>
                <a:buFontTx/>
                <a:buNone/>
              </a:pPr>
              <a:endParaRPr lang="en-US" sz="2400" dirty="0"/>
            </a:p>
          </p:txBody>
        </p:sp>
        <p:pic>
          <p:nvPicPr>
            <p:cNvPr id="8" name="Picture 39" descr="dollar b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0471" y="2133600"/>
              <a:ext cx="6287859" cy="29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55"/>
            <p:cNvSpPr>
              <a:spLocks noChangeShapeType="1"/>
            </p:cNvSpPr>
            <p:nvPr/>
          </p:nvSpPr>
          <p:spPr bwMode="auto">
            <a:xfrm>
              <a:off x="2829699" y="5105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0" name="Line 56"/>
            <p:cNvSpPr>
              <a:spLocks noChangeShapeType="1"/>
            </p:cNvSpPr>
            <p:nvPr/>
          </p:nvSpPr>
          <p:spPr bwMode="auto">
            <a:xfrm>
              <a:off x="2671119" y="5257800"/>
              <a:ext cx="15857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1" name="Line 57"/>
            <p:cNvSpPr>
              <a:spLocks noChangeShapeType="1"/>
            </p:cNvSpPr>
            <p:nvPr/>
          </p:nvSpPr>
          <p:spPr bwMode="auto">
            <a:xfrm>
              <a:off x="1503407" y="5105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2" name="Line 58"/>
            <p:cNvSpPr>
              <a:spLocks noChangeShapeType="1"/>
            </p:cNvSpPr>
            <p:nvPr/>
          </p:nvSpPr>
          <p:spPr bwMode="auto">
            <a:xfrm>
              <a:off x="1503407" y="5257800"/>
              <a:ext cx="113271"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3" name="Line 59"/>
            <p:cNvSpPr>
              <a:spLocks noChangeShapeType="1"/>
            </p:cNvSpPr>
            <p:nvPr/>
          </p:nvSpPr>
          <p:spPr bwMode="auto">
            <a:xfrm>
              <a:off x="7945395" y="5105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4" name="Line 60"/>
            <p:cNvSpPr>
              <a:spLocks noChangeShapeType="1"/>
            </p:cNvSpPr>
            <p:nvPr/>
          </p:nvSpPr>
          <p:spPr bwMode="auto">
            <a:xfrm>
              <a:off x="6145427" y="5257800"/>
              <a:ext cx="179996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5" name="Line 61"/>
            <p:cNvSpPr>
              <a:spLocks noChangeShapeType="1"/>
            </p:cNvSpPr>
            <p:nvPr/>
          </p:nvSpPr>
          <p:spPr bwMode="auto">
            <a:xfrm>
              <a:off x="3113903" y="5105400"/>
              <a:ext cx="0" cy="152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sp>
          <p:nvSpPr>
            <p:cNvPr id="16" name="Line 62"/>
            <p:cNvSpPr>
              <a:spLocks noChangeShapeType="1"/>
            </p:cNvSpPr>
            <p:nvPr/>
          </p:nvSpPr>
          <p:spPr bwMode="auto">
            <a:xfrm>
              <a:off x="3113903" y="5257800"/>
              <a:ext cx="14210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dirty="0"/>
            </a:p>
          </p:txBody>
        </p:sp>
      </p:grpSp>
      <p:sp>
        <p:nvSpPr>
          <p:cNvPr id="30" name="TextBox 5"/>
          <p:cNvSpPr txBox="1">
            <a:spLocks noChangeArrowheads="1"/>
          </p:cNvSpPr>
          <p:nvPr/>
        </p:nvSpPr>
        <p:spPr bwMode="auto">
          <a:xfrm>
            <a:off x="948248" y="3660519"/>
            <a:ext cx="4495800"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cs typeface="Times New Roman" panose="02020603050405020304" pitchFamily="18" charset="0"/>
              </a:defRPr>
            </a:lvl9pPr>
          </a:lstStyle>
          <a:p>
            <a:pPr>
              <a:spcBef>
                <a:spcPct val="0"/>
              </a:spcBef>
              <a:buSzTx/>
              <a:buNone/>
            </a:pPr>
            <a:r>
              <a:rPr lang="en-US" sz="1600" dirty="0"/>
              <a:t>Farm Cost, </a:t>
            </a:r>
            <a:r>
              <a:rPr lang="en-US" sz="1600" dirty="0" smtClean="0"/>
              <a:t>(breakdown </a:t>
            </a:r>
            <a:r>
              <a:rPr lang="en-US" sz="1600" dirty="0"/>
              <a:t>of </a:t>
            </a:r>
            <a:r>
              <a:rPr lang="en-US" sz="1600" dirty="0" smtClean="0"/>
              <a:t>16</a:t>
            </a:r>
            <a:r>
              <a:rPr lang="en-US" sz="1600" b="1" dirty="0" smtClean="0"/>
              <a:t>¢)</a:t>
            </a:r>
            <a:r>
              <a:rPr lang="en-US" sz="1600" dirty="0" smtClean="0"/>
              <a:t>:</a:t>
            </a:r>
            <a:endParaRPr lang="en-US" sz="1600" dirty="0"/>
          </a:p>
          <a:p>
            <a:pPr marL="111125" indent="-111125" eaLnBrk="1" hangingPunct="1">
              <a:spcBef>
                <a:spcPct val="0"/>
              </a:spcBef>
              <a:buSzTx/>
              <a:buFontTx/>
              <a:buChar char="•"/>
            </a:pPr>
            <a:r>
              <a:rPr lang="en-US" sz="1600" dirty="0" smtClean="0"/>
              <a:t>15.6% </a:t>
            </a:r>
            <a:r>
              <a:rPr lang="en-US" sz="1600" dirty="0"/>
              <a:t>purchased feed</a:t>
            </a:r>
          </a:p>
          <a:p>
            <a:pPr marL="111125" indent="-111125" eaLnBrk="1" hangingPunct="1">
              <a:spcBef>
                <a:spcPct val="0"/>
              </a:spcBef>
              <a:buSzTx/>
              <a:buFontTx/>
              <a:buChar char="•"/>
            </a:pPr>
            <a:r>
              <a:rPr lang="en-US" sz="1600" dirty="0" smtClean="0"/>
              <a:t>17.7% </a:t>
            </a:r>
            <a:r>
              <a:rPr lang="en-US" sz="1600" dirty="0"/>
              <a:t>fertilizer, seed, crop-protecting chemicals</a:t>
            </a:r>
          </a:p>
          <a:p>
            <a:pPr marL="111125" indent="-111125" eaLnBrk="1" hangingPunct="1">
              <a:spcBef>
                <a:spcPct val="0"/>
              </a:spcBef>
              <a:buSzTx/>
              <a:buFontTx/>
              <a:buChar char="•"/>
            </a:pPr>
            <a:r>
              <a:rPr lang="en-US" sz="1600" dirty="0" smtClean="0"/>
              <a:t>14.3% </a:t>
            </a:r>
            <a:r>
              <a:rPr lang="en-US" sz="1600" dirty="0"/>
              <a:t>capital upkeep and replacement</a:t>
            </a:r>
          </a:p>
          <a:p>
            <a:pPr marL="111125" indent="-111125" eaLnBrk="1" hangingPunct="1">
              <a:spcBef>
                <a:spcPct val="0"/>
              </a:spcBef>
              <a:buSzTx/>
              <a:buFontTx/>
              <a:buChar char="•"/>
            </a:pPr>
            <a:r>
              <a:rPr lang="en-US" sz="1600" dirty="0" smtClean="0"/>
              <a:t>10.9% </a:t>
            </a:r>
            <a:r>
              <a:rPr lang="en-US" sz="1600" dirty="0"/>
              <a:t>farm labor</a:t>
            </a:r>
          </a:p>
          <a:p>
            <a:pPr marL="111125" indent="-111125" eaLnBrk="1" hangingPunct="1">
              <a:spcBef>
                <a:spcPct val="0"/>
              </a:spcBef>
              <a:buSzTx/>
              <a:buFontTx/>
              <a:buChar char="•"/>
            </a:pPr>
            <a:r>
              <a:rPr lang="en-US" sz="1600" dirty="0" smtClean="0"/>
              <a:t>8.5% </a:t>
            </a:r>
            <a:r>
              <a:rPr lang="en-US" sz="1600" dirty="0"/>
              <a:t>interest and property taxes</a:t>
            </a:r>
          </a:p>
          <a:p>
            <a:pPr marL="111125" indent="-111125" eaLnBrk="1" hangingPunct="1">
              <a:spcBef>
                <a:spcPct val="0"/>
              </a:spcBef>
              <a:buSzTx/>
              <a:buFontTx/>
              <a:buChar char="•"/>
            </a:pPr>
            <a:r>
              <a:rPr lang="en-US" sz="1600" dirty="0" smtClean="0"/>
              <a:t>5.0% </a:t>
            </a:r>
            <a:r>
              <a:rPr lang="en-US" sz="1600" dirty="0"/>
              <a:t>fuel, electricity</a:t>
            </a:r>
          </a:p>
          <a:p>
            <a:pPr marL="111125" indent="-111125" eaLnBrk="1" hangingPunct="1">
              <a:spcBef>
                <a:spcPct val="0"/>
              </a:spcBef>
              <a:buSzTx/>
              <a:buFontTx/>
              <a:buChar char="•"/>
            </a:pPr>
            <a:r>
              <a:rPr lang="en-US" sz="1600" dirty="0" smtClean="0"/>
              <a:t>9.8% </a:t>
            </a:r>
            <a:r>
              <a:rPr lang="en-US" sz="1600" dirty="0"/>
              <a:t>purchased </a:t>
            </a:r>
            <a:r>
              <a:rPr lang="en-US" sz="1600" dirty="0" smtClean="0"/>
              <a:t>livestock</a:t>
            </a:r>
          </a:p>
          <a:p>
            <a:pPr marL="111125" indent="-111125">
              <a:spcBef>
                <a:spcPct val="0"/>
              </a:spcBef>
              <a:buSzTx/>
              <a:buFontTx/>
              <a:buChar char="•"/>
            </a:pPr>
            <a:r>
              <a:rPr lang="en-US" sz="1600" dirty="0"/>
              <a:t>3.3% marketing, storage, </a:t>
            </a:r>
            <a:r>
              <a:rPr lang="en-US" sz="1600" dirty="0" smtClean="0"/>
              <a:t>transportation</a:t>
            </a:r>
            <a:endParaRPr lang="en-US" sz="1600" dirty="0"/>
          </a:p>
          <a:p>
            <a:pPr marL="111125" indent="-111125">
              <a:spcBef>
                <a:spcPct val="0"/>
              </a:spcBef>
              <a:buSzTx/>
              <a:buFontTx/>
              <a:buChar char="•"/>
            </a:pPr>
            <a:r>
              <a:rPr lang="en-US" sz="1600" dirty="0" smtClean="0"/>
              <a:t>10.4</a:t>
            </a:r>
            <a:r>
              <a:rPr lang="en-US" sz="1600" dirty="0"/>
              <a:t>% </a:t>
            </a:r>
            <a:r>
              <a:rPr lang="en-US" sz="1600" dirty="0" smtClean="0"/>
              <a:t>miscellaneous</a:t>
            </a:r>
            <a:endParaRPr lang="en-US" sz="1600" dirty="0"/>
          </a:p>
          <a:p>
            <a:pPr eaLnBrk="1" hangingPunct="1">
              <a:spcBef>
                <a:spcPct val="0"/>
              </a:spcBef>
              <a:buSzTx/>
              <a:buFontTx/>
              <a:buNone/>
            </a:pPr>
            <a:endParaRPr lang="en-US" sz="2400" dirty="0"/>
          </a:p>
        </p:txBody>
      </p:sp>
      <p:sp>
        <p:nvSpPr>
          <p:cNvPr id="31" name="TextBox 30"/>
          <p:cNvSpPr txBox="1"/>
          <p:nvPr/>
        </p:nvSpPr>
        <p:spPr>
          <a:xfrm>
            <a:off x="5772188" y="3657543"/>
            <a:ext cx="3852102" cy="1569660"/>
          </a:xfrm>
          <a:prstGeom prst="rect">
            <a:avLst/>
          </a:prstGeom>
          <a:noFill/>
        </p:spPr>
        <p:txBody>
          <a:bodyPr wrap="square">
            <a:spAutoFit/>
          </a:bodyPr>
          <a:lstStyle/>
          <a:p>
            <a:pPr>
              <a:defRPr/>
            </a:pPr>
            <a:r>
              <a:rPr lang="en-US" sz="1600" dirty="0">
                <a:latin typeface="Times New Roman" panose="02020603050405020304" pitchFamily="18" charset="0"/>
                <a:cs typeface="Times New Roman" panose="02020603050405020304" pitchFamily="18" charset="0"/>
              </a:rPr>
              <a:t>Off-Farm </a:t>
            </a:r>
            <a:r>
              <a:rPr lang="en-US" sz="1600" dirty="0" smtClean="0">
                <a:latin typeface="Times New Roman" panose="02020603050405020304" pitchFamily="18" charset="0"/>
                <a:cs typeface="Times New Roman" panose="02020603050405020304" pitchFamily="18" charset="0"/>
              </a:rPr>
              <a:t>Costs (breakdown of 84</a:t>
            </a:r>
            <a:r>
              <a:rPr lang="en-US" sz="1600" b="1" dirty="0" smtClean="0"/>
              <a:t>¢</a:t>
            </a:r>
            <a:r>
              <a:rPr lang="en-US" sz="1600" b="1" dirty="0"/>
              <a:t>)</a:t>
            </a:r>
            <a:r>
              <a:rPr lang="en-US" sz="1600" dirty="0" smtClean="0">
                <a:latin typeface="Times New Roman" panose="02020603050405020304" pitchFamily="18" charset="0"/>
                <a:cs typeface="Times New Roman" panose="02020603050405020304" pitchFamily="18" charset="0"/>
              </a:rPr>
              <a:t>:</a:t>
            </a:r>
            <a:endParaRPr lang="en-US" sz="1600" dirty="0">
              <a:latin typeface="Times New Roman" panose="02020603050405020304" pitchFamily="18" charset="0"/>
              <a:cs typeface="Times New Roman" panose="02020603050405020304" pitchFamily="18" charset="0"/>
            </a:endParaRPr>
          </a:p>
          <a:p>
            <a:pPr marL="111125" indent="-111125" eaLnBrk="1" hangingPunct="1">
              <a:buFont typeface="Arial" pitchFamily="34" charset="0"/>
              <a:buChar char="•"/>
              <a:defRPr/>
            </a:pPr>
            <a:r>
              <a:rPr lang="en-US" sz="1600" dirty="0">
                <a:latin typeface="Times New Roman" panose="02020603050405020304" pitchFamily="18" charset="0"/>
                <a:cs typeface="Times New Roman" panose="02020603050405020304" pitchFamily="18" charset="0"/>
              </a:rPr>
              <a:t>Marketing expenses associated with processing</a:t>
            </a:r>
          </a:p>
          <a:p>
            <a:pPr marL="111125" indent="-111125" eaLnBrk="1" hangingPunct="1">
              <a:buFont typeface="Arial" pitchFamily="34" charset="0"/>
              <a:buChar char="•"/>
              <a:defRPr/>
            </a:pPr>
            <a:r>
              <a:rPr lang="en-US" sz="1600" dirty="0">
                <a:latin typeface="Times New Roman" panose="02020603050405020304" pitchFamily="18" charset="0"/>
                <a:cs typeface="Times New Roman" panose="02020603050405020304" pitchFamily="18" charset="0"/>
              </a:rPr>
              <a:t>Wholesaling</a:t>
            </a:r>
          </a:p>
          <a:p>
            <a:pPr marL="111125" indent="-111125" eaLnBrk="1" hangingPunct="1">
              <a:buFont typeface="Arial" pitchFamily="34" charset="0"/>
              <a:buChar char="•"/>
              <a:defRPr/>
            </a:pPr>
            <a:r>
              <a:rPr lang="en-US" sz="1600" dirty="0">
                <a:latin typeface="Times New Roman" panose="02020603050405020304" pitchFamily="18" charset="0"/>
                <a:cs typeface="Times New Roman" panose="02020603050405020304" pitchFamily="18" charset="0"/>
              </a:rPr>
              <a:t>Distributing</a:t>
            </a:r>
          </a:p>
          <a:p>
            <a:pPr marL="111125" indent="-111125" eaLnBrk="1" hangingPunct="1">
              <a:buFont typeface="Arial" pitchFamily="34" charset="0"/>
              <a:buChar char="•"/>
              <a:defRPr/>
            </a:pPr>
            <a:r>
              <a:rPr lang="en-US" sz="1600" dirty="0">
                <a:latin typeface="Times New Roman" panose="02020603050405020304" pitchFamily="18" charset="0"/>
                <a:cs typeface="Times New Roman" panose="02020603050405020304" pitchFamily="18" charset="0"/>
              </a:rPr>
              <a:t>Retailing of food products</a:t>
            </a:r>
          </a:p>
        </p:txBody>
      </p:sp>
    </p:spTree>
    <p:extLst>
      <p:ext uri="{BB962C8B-B14F-4D97-AF65-F5344CB8AC3E}">
        <p14:creationId xmlns:p14="http://schemas.microsoft.com/office/powerpoint/2010/main" val="2211303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46588" y="148590"/>
            <a:ext cx="8163121" cy="6307866"/>
          </a:xfrm>
        </p:spPr>
      </p:pic>
    </p:spTree>
    <p:extLst>
      <p:ext uri="{BB962C8B-B14F-4D97-AF65-F5344CB8AC3E}">
        <p14:creationId xmlns:p14="http://schemas.microsoft.com/office/powerpoint/2010/main" val="4168101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Imports U.S. </a:t>
            </a:r>
            <a:r>
              <a:rPr lang="en-US" dirty="0"/>
              <a:t>F</a:t>
            </a:r>
            <a:r>
              <a:rPr lang="en-US" dirty="0" smtClean="0"/>
              <a:t>arm </a:t>
            </a:r>
            <a:r>
              <a:rPr lang="en-US" dirty="0"/>
              <a:t>P</a:t>
            </a:r>
            <a:r>
              <a:rPr lang="en-US" dirty="0" smtClean="0"/>
              <a:t>roducts?</a:t>
            </a:r>
            <a:endParaRPr lang="en-US" dirty="0"/>
          </a:p>
        </p:txBody>
      </p:sp>
      <p:sp>
        <p:nvSpPr>
          <p:cNvPr id="3" name="Content Placeholder 2"/>
          <p:cNvSpPr>
            <a:spLocks noGrp="1"/>
          </p:cNvSpPr>
          <p:nvPr>
            <p:ph idx="1"/>
          </p:nvPr>
        </p:nvSpPr>
        <p:spPr>
          <a:xfrm>
            <a:off x="7215294" y="1709507"/>
            <a:ext cx="2957406" cy="3880773"/>
          </a:xfrm>
        </p:spPr>
        <p:txBody>
          <a:bodyPr>
            <a:normAutofit lnSpcReduction="10000"/>
          </a:bodyPr>
          <a:lstStyle/>
          <a:p>
            <a:r>
              <a:rPr lang="en-US" dirty="0" smtClean="0">
                <a:solidFill>
                  <a:schemeClr val="accent2"/>
                </a:solidFill>
              </a:rPr>
              <a:t>In billions:</a:t>
            </a:r>
          </a:p>
          <a:p>
            <a:r>
              <a:rPr lang="en-US" dirty="0" smtClean="0">
                <a:solidFill>
                  <a:schemeClr val="accent2"/>
                </a:solidFill>
              </a:rPr>
              <a:t>China $24.6</a:t>
            </a:r>
          </a:p>
          <a:p>
            <a:r>
              <a:rPr lang="en-US" dirty="0" smtClean="0">
                <a:solidFill>
                  <a:srgbClr val="DEE344"/>
                </a:solidFill>
              </a:rPr>
              <a:t>Canada $21.9</a:t>
            </a:r>
          </a:p>
          <a:p>
            <a:r>
              <a:rPr lang="en-US" dirty="0" smtClean="0">
                <a:solidFill>
                  <a:srgbClr val="008A80"/>
                </a:solidFill>
              </a:rPr>
              <a:t>Mexico $19.4</a:t>
            </a:r>
          </a:p>
          <a:p>
            <a:r>
              <a:rPr lang="en-US" dirty="0" smtClean="0">
                <a:solidFill>
                  <a:srgbClr val="B676B2"/>
                </a:solidFill>
              </a:rPr>
              <a:t>Japan $13.2</a:t>
            </a:r>
          </a:p>
          <a:p>
            <a:r>
              <a:rPr lang="en-US" dirty="0" smtClean="0">
                <a:solidFill>
                  <a:srgbClr val="FF0000"/>
                </a:solidFill>
              </a:rPr>
              <a:t>European Union $12.6</a:t>
            </a:r>
          </a:p>
          <a:p>
            <a:r>
              <a:rPr lang="en-US" dirty="0" smtClean="0">
                <a:solidFill>
                  <a:srgbClr val="FEBB12"/>
                </a:solidFill>
              </a:rPr>
              <a:t>South Korea $6.9</a:t>
            </a:r>
          </a:p>
          <a:p>
            <a:r>
              <a:rPr lang="en-US" dirty="0" smtClean="0">
                <a:solidFill>
                  <a:srgbClr val="D283A0"/>
                </a:solidFill>
              </a:rPr>
              <a:t>Taiwan $3.5</a:t>
            </a:r>
          </a:p>
          <a:p>
            <a:r>
              <a:rPr lang="en-US" dirty="0" smtClean="0">
                <a:solidFill>
                  <a:srgbClr val="7030A0"/>
                </a:solidFill>
              </a:rPr>
              <a:t>Indonesia $2.9</a:t>
            </a:r>
          </a:p>
          <a:p>
            <a:r>
              <a:rPr lang="en-US" dirty="0" smtClean="0">
                <a:solidFill>
                  <a:srgbClr val="0070C0"/>
                </a:solidFill>
              </a:rPr>
              <a:t>Philippines $2.7</a:t>
            </a:r>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189" y="1539692"/>
            <a:ext cx="6689515" cy="3829694"/>
          </a:xfrm>
          <a:prstGeom prst="rect">
            <a:avLst/>
          </a:prstGeom>
        </p:spPr>
      </p:pic>
    </p:spTree>
    <p:extLst>
      <p:ext uri="{BB962C8B-B14F-4D97-AF65-F5344CB8AC3E}">
        <p14:creationId xmlns:p14="http://schemas.microsoft.com/office/powerpoint/2010/main" val="29195955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685" y="235046"/>
            <a:ext cx="8596668" cy="604984"/>
          </a:xfrm>
        </p:spPr>
        <p:txBody>
          <a:bodyPr>
            <a:normAutofit fontScale="90000"/>
          </a:bodyPr>
          <a:lstStyle/>
          <a:p>
            <a:r>
              <a:rPr lang="en-US" dirty="0" smtClean="0"/>
              <a:t>Producing More Milk With Less Food</a:t>
            </a:r>
            <a:endParaRPr lang="en-US" dirty="0"/>
          </a:p>
        </p:txBody>
      </p:sp>
      <p:pic>
        <p:nvPicPr>
          <p:cNvPr id="1026" name="Picture 2" descr="http://www.agclassroom.org/photo/photo/dairy_cow2.jpg?imgID=13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184211" y="1885076"/>
            <a:ext cx="5214120" cy="34818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722418" y="1775715"/>
            <a:ext cx="1811044" cy="3693319"/>
          </a:xfrm>
          <a:prstGeom prst="rect">
            <a:avLst/>
          </a:prstGeom>
          <a:noFill/>
        </p:spPr>
        <p:txBody>
          <a:bodyPr wrap="square" rtlCol="0">
            <a:spAutoFit/>
          </a:bodyPr>
          <a:lstStyle/>
          <a:p>
            <a:r>
              <a:rPr lang="en-US" dirty="0" smtClean="0"/>
              <a:t>Did You Know?</a:t>
            </a:r>
          </a:p>
          <a:p>
            <a:r>
              <a:rPr lang="en-US" dirty="0" smtClean="0"/>
              <a:t>The pounds of feed (grain, forage, etc.) a cow needs to eat to produce 100 pounds of milk has decreased by more than </a:t>
            </a:r>
            <a:r>
              <a:rPr lang="en-US" dirty="0" smtClean="0">
                <a:solidFill>
                  <a:schemeClr val="accent1"/>
                </a:solidFill>
              </a:rPr>
              <a:t>40% </a:t>
            </a:r>
            <a:r>
              <a:rPr lang="en-US" dirty="0" smtClean="0"/>
              <a:t>on average in the last </a:t>
            </a:r>
            <a:r>
              <a:rPr lang="en-US" dirty="0" smtClean="0">
                <a:solidFill>
                  <a:schemeClr val="accent1"/>
                </a:solidFill>
              </a:rPr>
              <a:t>30</a:t>
            </a:r>
            <a:r>
              <a:rPr lang="en-US" dirty="0" smtClean="0"/>
              <a:t> years. </a:t>
            </a:r>
            <a:endParaRPr lang="en-US" dirty="0"/>
          </a:p>
        </p:txBody>
      </p:sp>
      <p:sp>
        <p:nvSpPr>
          <p:cNvPr id="5" name="TextBox 4"/>
          <p:cNvSpPr txBox="1"/>
          <p:nvPr/>
        </p:nvSpPr>
        <p:spPr>
          <a:xfrm>
            <a:off x="1681019" y="840030"/>
            <a:ext cx="6300008" cy="923330"/>
          </a:xfrm>
          <a:prstGeom prst="rect">
            <a:avLst/>
          </a:prstGeom>
          <a:noFill/>
        </p:spPr>
        <p:txBody>
          <a:bodyPr wrap="square" rtlCol="0">
            <a:spAutoFit/>
          </a:bodyPr>
          <a:lstStyle/>
          <a:p>
            <a:r>
              <a:rPr lang="en-US" dirty="0" smtClean="0"/>
              <a:t>A typical cow weighs 1,500 pounds and produces 73 pounds of milk per day. A cow converts roughage and grains not consumed by people into high energy food. </a:t>
            </a:r>
            <a:endParaRPr lang="en-US" dirty="0"/>
          </a:p>
        </p:txBody>
      </p:sp>
      <p:sp>
        <p:nvSpPr>
          <p:cNvPr id="6" name="TextBox 5"/>
          <p:cNvSpPr txBox="1"/>
          <p:nvPr/>
        </p:nvSpPr>
        <p:spPr>
          <a:xfrm>
            <a:off x="161948" y="1804317"/>
            <a:ext cx="1837678" cy="3970318"/>
          </a:xfrm>
          <a:prstGeom prst="rect">
            <a:avLst/>
          </a:prstGeom>
          <a:noFill/>
        </p:spPr>
        <p:txBody>
          <a:bodyPr wrap="square" rtlCol="0">
            <a:spAutoFit/>
          </a:bodyPr>
          <a:lstStyle/>
          <a:p>
            <a:r>
              <a:rPr lang="en-US" dirty="0" smtClean="0"/>
              <a:t>One day’s production for a high producing cow is 100 pounds of 4% milk. This yields:</a:t>
            </a:r>
          </a:p>
          <a:p>
            <a:pPr marL="285750" indent="-285750">
              <a:buFont typeface="Arial" panose="020B0604020202020204" pitchFamily="34" charset="0"/>
              <a:buChar char="•"/>
            </a:pPr>
            <a:r>
              <a:rPr lang="en-US" dirty="0" smtClean="0"/>
              <a:t>5 </a:t>
            </a:r>
            <a:r>
              <a:rPr lang="en-US" dirty="0" smtClean="0">
                <a:solidFill>
                  <a:schemeClr val="accent1"/>
                </a:solidFill>
              </a:rPr>
              <a:t>pounds</a:t>
            </a:r>
            <a:r>
              <a:rPr lang="en-US" dirty="0" smtClean="0"/>
              <a:t> of butter</a:t>
            </a:r>
          </a:p>
          <a:p>
            <a:pPr marL="285750" indent="-285750">
              <a:buFont typeface="Arial" panose="020B0604020202020204" pitchFamily="34" charset="0"/>
              <a:buChar char="•"/>
            </a:pPr>
            <a:r>
              <a:rPr lang="en-US" dirty="0" smtClean="0"/>
              <a:t>11.6 </a:t>
            </a:r>
            <a:r>
              <a:rPr lang="en-US" dirty="0" smtClean="0">
                <a:solidFill>
                  <a:schemeClr val="accent1"/>
                </a:solidFill>
              </a:rPr>
              <a:t>gallons</a:t>
            </a:r>
            <a:r>
              <a:rPr lang="en-US" dirty="0" smtClean="0"/>
              <a:t> of milk</a:t>
            </a:r>
          </a:p>
          <a:p>
            <a:pPr marL="285750" indent="-285750">
              <a:buFont typeface="Arial" panose="020B0604020202020204" pitchFamily="34" charset="0"/>
              <a:buChar char="•"/>
            </a:pPr>
            <a:r>
              <a:rPr lang="en-US" dirty="0" smtClean="0"/>
              <a:t>10 </a:t>
            </a:r>
            <a:r>
              <a:rPr lang="en-US" dirty="0" smtClean="0">
                <a:solidFill>
                  <a:schemeClr val="accent1"/>
                </a:solidFill>
              </a:rPr>
              <a:t>pounds</a:t>
            </a:r>
            <a:r>
              <a:rPr lang="en-US" dirty="0" smtClean="0"/>
              <a:t> of cheese</a:t>
            </a:r>
          </a:p>
          <a:p>
            <a:endParaRPr lang="en-US" dirty="0"/>
          </a:p>
        </p:txBody>
      </p:sp>
      <p:sp>
        <p:nvSpPr>
          <p:cNvPr id="7" name="TextBox 6"/>
          <p:cNvSpPr txBox="1"/>
          <p:nvPr/>
        </p:nvSpPr>
        <p:spPr>
          <a:xfrm>
            <a:off x="1487095" y="5574463"/>
            <a:ext cx="6977848" cy="955054"/>
          </a:xfrm>
          <a:prstGeom prst="rect">
            <a:avLst/>
          </a:prstGeom>
          <a:noFill/>
        </p:spPr>
        <p:txBody>
          <a:bodyPr wrap="square" rtlCol="0">
            <a:spAutoFit/>
          </a:bodyPr>
          <a:lstStyle/>
          <a:p>
            <a:r>
              <a:rPr lang="en-US" dirty="0" smtClean="0"/>
              <a:t>One day’s consumption for a high producing cow is 15 </a:t>
            </a:r>
            <a:r>
              <a:rPr lang="en-US" dirty="0" smtClean="0">
                <a:solidFill>
                  <a:schemeClr val="accent1"/>
                </a:solidFill>
              </a:rPr>
              <a:t>pounds</a:t>
            </a:r>
            <a:r>
              <a:rPr lang="en-US" dirty="0" smtClean="0"/>
              <a:t> of grain and concentrated feed, 35 </a:t>
            </a:r>
            <a:r>
              <a:rPr lang="en-US" dirty="0" smtClean="0">
                <a:solidFill>
                  <a:schemeClr val="accent1"/>
                </a:solidFill>
              </a:rPr>
              <a:t>gallons</a:t>
            </a:r>
            <a:r>
              <a:rPr lang="en-US" dirty="0" smtClean="0"/>
              <a:t> of water, 40 </a:t>
            </a:r>
            <a:r>
              <a:rPr lang="en-US" dirty="0" smtClean="0">
                <a:solidFill>
                  <a:schemeClr val="accent1"/>
                </a:solidFill>
              </a:rPr>
              <a:t>pounds</a:t>
            </a:r>
            <a:r>
              <a:rPr lang="en-US" dirty="0" smtClean="0"/>
              <a:t> of hay silage. </a:t>
            </a:r>
            <a:endParaRPr lang="en-US" dirty="0"/>
          </a:p>
        </p:txBody>
      </p:sp>
    </p:spTree>
    <p:extLst>
      <p:ext uri="{BB962C8B-B14F-4D97-AF65-F5344CB8AC3E}">
        <p14:creationId xmlns:p14="http://schemas.microsoft.com/office/powerpoint/2010/main" val="7984298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Agriculture?</a:t>
            </a:r>
            <a:endParaRPr lang="en-US" dirty="0"/>
          </a:p>
        </p:txBody>
      </p:sp>
      <p:sp>
        <p:nvSpPr>
          <p:cNvPr id="3" name="Content Placeholder 2"/>
          <p:cNvSpPr>
            <a:spLocks noGrp="1"/>
          </p:cNvSpPr>
          <p:nvPr>
            <p:ph idx="1"/>
          </p:nvPr>
        </p:nvSpPr>
        <p:spPr>
          <a:xfrm>
            <a:off x="1440097" y="1574663"/>
            <a:ext cx="4258740" cy="3880773"/>
          </a:xfrm>
        </p:spPr>
        <p:txBody>
          <a:bodyPr>
            <a:normAutofit/>
          </a:bodyPr>
          <a:lstStyle/>
          <a:p>
            <a:r>
              <a:rPr lang="en-US" sz="3200" dirty="0" smtClean="0"/>
              <a:t>Farms</a:t>
            </a:r>
          </a:p>
          <a:p>
            <a:r>
              <a:rPr lang="en-US" sz="3200" dirty="0" smtClean="0"/>
              <a:t>Food </a:t>
            </a:r>
          </a:p>
          <a:p>
            <a:r>
              <a:rPr lang="en-US" sz="3200" dirty="0" smtClean="0"/>
              <a:t>Fabric</a:t>
            </a:r>
          </a:p>
          <a:p>
            <a:r>
              <a:rPr lang="en-US" sz="3200" dirty="0" smtClean="0"/>
              <a:t>Forestry</a:t>
            </a:r>
          </a:p>
          <a:p>
            <a:r>
              <a:rPr lang="en-US" sz="3200" dirty="0" smtClean="0"/>
              <a:t>Flowers</a:t>
            </a:r>
            <a:endParaRPr lang="en-US" sz="3200" dirty="0"/>
          </a:p>
        </p:txBody>
      </p:sp>
    </p:spTree>
    <p:extLst>
      <p:ext uri="{BB962C8B-B14F-4D97-AF65-F5344CB8AC3E}">
        <p14:creationId xmlns:p14="http://schemas.microsoft.com/office/powerpoint/2010/main" val="267160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230" y="911441"/>
            <a:ext cx="9676660" cy="1320800"/>
          </a:xfrm>
        </p:spPr>
        <p:txBody>
          <a:bodyPr/>
          <a:lstStyle/>
          <a:p>
            <a:r>
              <a:rPr lang="en-US" dirty="0"/>
              <a:t>An </a:t>
            </a:r>
            <a:r>
              <a:rPr lang="en-US" dirty="0" smtClean="0"/>
              <a:t>acre </a:t>
            </a:r>
            <a:r>
              <a:rPr lang="en-US" dirty="0"/>
              <a:t>is </a:t>
            </a:r>
            <a:r>
              <a:rPr lang="en-US" dirty="0" smtClean="0"/>
              <a:t>about </a:t>
            </a:r>
            <a:r>
              <a:rPr lang="en-US" dirty="0"/>
              <a:t>the </a:t>
            </a:r>
            <a:r>
              <a:rPr lang="en-US" dirty="0" smtClean="0"/>
              <a:t>size </a:t>
            </a:r>
            <a:r>
              <a:rPr lang="en-US" dirty="0"/>
              <a:t>of a </a:t>
            </a:r>
            <a:r>
              <a:rPr lang="en-US" dirty="0" smtClean="0"/>
              <a:t>football </a:t>
            </a:r>
            <a:r>
              <a:rPr lang="en-US" dirty="0"/>
              <a:t>f</a:t>
            </a:r>
            <a:r>
              <a:rPr lang="en-US" dirty="0" smtClean="0"/>
              <a:t>ield.</a:t>
            </a:r>
            <a:endParaRPr lang="en-US" dirty="0"/>
          </a:p>
        </p:txBody>
      </p:sp>
      <p:pic>
        <p:nvPicPr>
          <p:cNvPr id="4" name="Content Placeholder 3"/>
          <p:cNvPicPr>
            <a:picLocks noGrp="1" noChangeAspect="1"/>
          </p:cNvPicPr>
          <p:nvPr>
            <p:ph idx="1"/>
          </p:nvPr>
        </p:nvPicPr>
        <p:blipFill>
          <a:blip r:embed="rId3"/>
          <a:stretch>
            <a:fillRect/>
          </a:stretch>
        </p:blipFill>
        <p:spPr>
          <a:xfrm>
            <a:off x="1083185" y="2082800"/>
            <a:ext cx="7400415" cy="3837252"/>
          </a:xfrm>
          <a:prstGeom prst="rect">
            <a:avLst/>
          </a:prstGeom>
        </p:spPr>
      </p:pic>
    </p:spTree>
    <p:extLst>
      <p:ext uri="{BB962C8B-B14F-4D97-AF65-F5344CB8AC3E}">
        <p14:creationId xmlns:p14="http://schemas.microsoft.com/office/powerpoint/2010/main" val="28799015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Aquaculture and Silviculture</a:t>
            </a:r>
            <a:endParaRPr lang="en-US" dirty="0"/>
          </a:p>
        </p:txBody>
      </p:sp>
      <p:sp>
        <p:nvSpPr>
          <p:cNvPr id="3" name="Content Placeholder 2"/>
          <p:cNvSpPr>
            <a:spLocks noGrp="1"/>
          </p:cNvSpPr>
          <p:nvPr>
            <p:ph idx="1"/>
          </p:nvPr>
        </p:nvSpPr>
        <p:spPr>
          <a:xfrm>
            <a:off x="677334" y="1338543"/>
            <a:ext cx="8596668" cy="4147857"/>
          </a:xfrm>
        </p:spPr>
        <p:txBody>
          <a:bodyPr>
            <a:noAutofit/>
          </a:bodyPr>
          <a:lstStyle/>
          <a:p>
            <a:r>
              <a:rPr lang="en-US" sz="2000" dirty="0" smtClean="0"/>
              <a:t>Aquaculture is the production of aquatic animals and plants under controlled conditions for all or part of their life cycle. </a:t>
            </a:r>
            <a:endParaRPr lang="en-US" sz="2000" dirty="0"/>
          </a:p>
          <a:p>
            <a:r>
              <a:rPr lang="en-US" sz="2000" dirty="0" smtClean="0"/>
              <a:t>The top five states for aquaculture sales are: Washington, Mississippi, Alabama, Louisiana and California.</a:t>
            </a:r>
          </a:p>
          <a:p>
            <a:r>
              <a:rPr lang="en-US" sz="2000" dirty="0" smtClean="0"/>
              <a:t>The number of aquaculture farms in the U.S. totals 3,093.</a:t>
            </a:r>
          </a:p>
          <a:p>
            <a:r>
              <a:rPr lang="en-US" sz="2000" dirty="0" smtClean="0"/>
              <a:t>Silviculture is a branch of forestry dealing with management and cultivation of forest trees. About one-third of the U.S. (750 million acres) is covered with trees. </a:t>
            </a:r>
          </a:p>
          <a:p>
            <a:r>
              <a:rPr lang="en-US" sz="2000" dirty="0" smtClean="0"/>
              <a:t>Careful management allows regular harvest of timber without harming air quality, water quality, and wildlife habitats. </a:t>
            </a:r>
            <a:endParaRPr lang="en-US" sz="2000" dirty="0"/>
          </a:p>
        </p:txBody>
      </p:sp>
    </p:spTree>
    <p:extLst>
      <p:ext uri="{BB962C8B-B14F-4D97-AF65-F5344CB8AC3E}">
        <p14:creationId xmlns:p14="http://schemas.microsoft.com/office/powerpoint/2010/main" val="527642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Nursery and Greenhouse Production</a:t>
            </a:r>
            <a:endParaRPr lang="en-US" dirty="0"/>
          </a:p>
        </p:txBody>
      </p:sp>
      <p:sp>
        <p:nvSpPr>
          <p:cNvPr id="3" name="Content Placeholder 2"/>
          <p:cNvSpPr>
            <a:spLocks noGrp="1"/>
          </p:cNvSpPr>
          <p:nvPr>
            <p:ph idx="1"/>
          </p:nvPr>
        </p:nvSpPr>
        <p:spPr>
          <a:xfrm>
            <a:off x="677334" y="1562470"/>
            <a:ext cx="8596668" cy="4962617"/>
          </a:xfrm>
        </p:spPr>
        <p:txBody>
          <a:bodyPr>
            <a:normAutofit/>
          </a:bodyPr>
          <a:lstStyle/>
          <a:p>
            <a:pPr marL="0" indent="0">
              <a:buNone/>
            </a:pPr>
            <a:r>
              <a:rPr lang="en-US" sz="2000" dirty="0" smtClean="0"/>
              <a:t>Typical Greenhouse Crops</a:t>
            </a:r>
          </a:p>
          <a:p>
            <a:r>
              <a:rPr lang="en-US" sz="2000" dirty="0" smtClean="0"/>
              <a:t>Aquatic plants</a:t>
            </a:r>
          </a:p>
          <a:p>
            <a:r>
              <a:rPr lang="en-US" sz="2000" dirty="0" smtClean="0"/>
              <a:t>Floral, foliage and vegetable plants, including tomatoes</a:t>
            </a:r>
          </a:p>
          <a:p>
            <a:r>
              <a:rPr lang="en-US" sz="2000" dirty="0" smtClean="0"/>
              <a:t>Mushrooms, herbs and seeds</a:t>
            </a:r>
          </a:p>
          <a:p>
            <a:r>
              <a:rPr lang="en-US" sz="2000" dirty="0" smtClean="0"/>
              <a:t>Transplant seedlings and bulbs</a:t>
            </a:r>
          </a:p>
          <a:p>
            <a:pPr marL="0" indent="0">
              <a:buNone/>
            </a:pPr>
            <a:r>
              <a:rPr lang="en-US" sz="2000" dirty="0" smtClean="0"/>
              <a:t>Typical Nursery Crops</a:t>
            </a:r>
          </a:p>
          <a:p>
            <a:r>
              <a:rPr lang="en-US" sz="2000" dirty="0" smtClean="0"/>
              <a:t>Cut and live Christmas trees</a:t>
            </a:r>
          </a:p>
          <a:p>
            <a:r>
              <a:rPr lang="en-US" sz="2000" dirty="0" smtClean="0"/>
              <a:t>Fruit and nut plants for outdoor/landscape use</a:t>
            </a:r>
          </a:p>
          <a:p>
            <a:r>
              <a:rPr lang="en-US" sz="2000" dirty="0" smtClean="0"/>
              <a:t>Ornamental plants and trees with woody stems</a:t>
            </a:r>
          </a:p>
          <a:p>
            <a:r>
              <a:rPr lang="en-US" sz="2000" dirty="0" smtClean="0"/>
              <a:t>Ornamental vines</a:t>
            </a:r>
          </a:p>
          <a:p>
            <a:r>
              <a:rPr lang="en-US" sz="2000" dirty="0" smtClean="0"/>
              <a:t>Turfgrass sod and other groundcovers</a:t>
            </a:r>
          </a:p>
        </p:txBody>
      </p:sp>
    </p:spTree>
    <p:extLst>
      <p:ext uri="{BB962C8B-B14F-4D97-AF65-F5344CB8AC3E}">
        <p14:creationId xmlns:p14="http://schemas.microsoft.com/office/powerpoint/2010/main" val="7309374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Pizza Comes from America’s</a:t>
            </a:r>
            <a:br>
              <a:rPr lang="en-US" dirty="0" smtClean="0"/>
            </a:br>
            <a:r>
              <a:rPr lang="en-US" dirty="0" smtClean="0"/>
              <a:t>Farms and Ranches</a:t>
            </a:r>
            <a:endParaRPr lang="en-US" dirty="0"/>
          </a:p>
        </p:txBody>
      </p:sp>
      <p:sp>
        <p:nvSpPr>
          <p:cNvPr id="3" name="Content Placeholder 2"/>
          <p:cNvSpPr>
            <a:spLocks noGrp="1"/>
          </p:cNvSpPr>
          <p:nvPr>
            <p:ph idx="1"/>
          </p:nvPr>
        </p:nvSpPr>
        <p:spPr>
          <a:xfrm>
            <a:off x="677334" y="2160589"/>
            <a:ext cx="8596668" cy="4110902"/>
          </a:xfrm>
        </p:spPr>
        <p:txBody>
          <a:bodyPr>
            <a:normAutofit fontScale="92500" lnSpcReduction="10000"/>
          </a:bodyPr>
          <a:lstStyle/>
          <a:p>
            <a:pPr marL="0" indent="0">
              <a:buNone/>
            </a:pPr>
            <a:r>
              <a:rPr lang="en-US" sz="2000" dirty="0" smtClean="0"/>
              <a:t>Top producing </a:t>
            </a:r>
            <a:r>
              <a:rPr lang="en-US" sz="2000" dirty="0"/>
              <a:t>s</a:t>
            </a:r>
            <a:r>
              <a:rPr lang="en-US" sz="2000" dirty="0" smtClean="0"/>
              <a:t>tates for pizza ingredients:</a:t>
            </a:r>
          </a:p>
          <a:p>
            <a:r>
              <a:rPr lang="en-US" sz="2000" dirty="0" smtClean="0"/>
              <a:t>Onions: California, Georgia, Texas</a:t>
            </a:r>
          </a:p>
          <a:p>
            <a:r>
              <a:rPr lang="en-US" sz="2000" dirty="0" smtClean="0"/>
              <a:t>Tomato Sauce (fresh tomatoes): California, Florida</a:t>
            </a:r>
          </a:p>
          <a:p>
            <a:r>
              <a:rPr lang="en-US" sz="2000" dirty="0" smtClean="0"/>
              <a:t>Mushrooms: Pennsylvania, California</a:t>
            </a:r>
          </a:p>
          <a:p>
            <a:r>
              <a:rPr lang="en-US" sz="2000" dirty="0" smtClean="0"/>
              <a:t>Pizza Dough (Winter Wheat): Kansas, Montana, Colorado</a:t>
            </a:r>
          </a:p>
          <a:p>
            <a:r>
              <a:rPr lang="en-US" sz="2000" dirty="0" smtClean="0"/>
              <a:t>Sausage (from hogs): Iowa, Minnesota, North Carolina</a:t>
            </a:r>
          </a:p>
          <a:p>
            <a:r>
              <a:rPr lang="en-US" sz="2000" dirty="0" smtClean="0"/>
              <a:t>Pineapple: Hawaii</a:t>
            </a:r>
          </a:p>
          <a:p>
            <a:r>
              <a:rPr lang="en-US" sz="2000" dirty="0" smtClean="0"/>
              <a:t>Spinach: California, Arizona</a:t>
            </a:r>
          </a:p>
          <a:p>
            <a:r>
              <a:rPr lang="en-US" sz="2000" dirty="0" smtClean="0"/>
              <a:t>Green Peppers: California, Florida</a:t>
            </a:r>
          </a:p>
          <a:p>
            <a:r>
              <a:rPr lang="en-US" sz="2000" dirty="0" smtClean="0"/>
              <a:t>Mozzarella Cheese (Dairy Products): California, Wisconsin, New York</a:t>
            </a:r>
          </a:p>
          <a:p>
            <a:endParaRPr lang="en-US" dirty="0"/>
          </a:p>
        </p:txBody>
      </p:sp>
      <p:pic>
        <p:nvPicPr>
          <p:cNvPr id="2050" name="Picture 2" descr="http://www.agclassroom.org/photo/photo/pizza2.jpg?imgID=4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7815166" y="2314136"/>
            <a:ext cx="2917672" cy="2229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11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a:t>
            </a:r>
            <a:r>
              <a:rPr lang="en-US" dirty="0" smtClean="0"/>
              <a:t>oes </a:t>
            </a:r>
            <a:r>
              <a:rPr lang="en-US" dirty="0"/>
              <a:t>O</a:t>
            </a:r>
            <a:r>
              <a:rPr lang="en-US" dirty="0" smtClean="0"/>
              <a:t>ne </a:t>
            </a:r>
            <a:r>
              <a:rPr lang="en-US" dirty="0"/>
              <a:t>A</a:t>
            </a:r>
            <a:r>
              <a:rPr lang="en-US" dirty="0" smtClean="0"/>
              <a:t>cre </a:t>
            </a:r>
            <a:r>
              <a:rPr lang="en-US" dirty="0"/>
              <a:t>of L</a:t>
            </a:r>
            <a:r>
              <a:rPr lang="en-US" dirty="0" smtClean="0"/>
              <a:t>and </a:t>
            </a:r>
            <a:r>
              <a:rPr lang="en-US" dirty="0"/>
              <a:t>P</a:t>
            </a:r>
            <a:r>
              <a:rPr lang="en-US" dirty="0" smtClean="0"/>
              <a:t>roduce</a:t>
            </a:r>
            <a:r>
              <a:rPr lang="en-US" dirty="0"/>
              <a:t>?</a:t>
            </a:r>
          </a:p>
        </p:txBody>
      </p:sp>
      <p:sp>
        <p:nvSpPr>
          <p:cNvPr id="3" name="Content Placeholder 2"/>
          <p:cNvSpPr>
            <a:spLocks noGrp="1"/>
          </p:cNvSpPr>
          <p:nvPr>
            <p:ph idx="1"/>
          </p:nvPr>
        </p:nvSpPr>
        <p:spPr>
          <a:xfrm>
            <a:off x="677334" y="1417321"/>
            <a:ext cx="8596668" cy="4624042"/>
          </a:xfrm>
        </p:spPr>
        <p:txBody>
          <a:bodyPr>
            <a:normAutofit/>
          </a:bodyPr>
          <a:lstStyle/>
          <a:p>
            <a:pPr algn="ctr">
              <a:lnSpc>
                <a:spcPts val="3600"/>
              </a:lnSpc>
              <a:buFontTx/>
              <a:buNone/>
            </a:pPr>
            <a:r>
              <a:rPr lang="en-US" sz="2000" dirty="0" smtClean="0"/>
              <a:t>821 </a:t>
            </a:r>
            <a:r>
              <a:rPr lang="en-US" sz="2000" dirty="0"/>
              <a:t>pounds of </a:t>
            </a:r>
            <a:r>
              <a:rPr lang="en-US" sz="2000" dirty="0" smtClean="0"/>
              <a:t>Cotton  </a:t>
            </a:r>
            <a:br>
              <a:rPr lang="en-US" sz="2000" dirty="0" smtClean="0"/>
            </a:br>
            <a:r>
              <a:rPr lang="en-US" sz="2000" dirty="0" smtClean="0"/>
              <a:t>2,784 </a:t>
            </a:r>
            <a:r>
              <a:rPr lang="en-US" sz="2000" dirty="0"/>
              <a:t>pounds of Wheat</a:t>
            </a:r>
          </a:p>
          <a:p>
            <a:pPr algn="ctr">
              <a:lnSpc>
                <a:spcPts val="3600"/>
              </a:lnSpc>
              <a:buFontTx/>
              <a:buNone/>
            </a:pPr>
            <a:r>
              <a:rPr lang="en-US" sz="2000" dirty="0"/>
              <a:t>11,500 pounds of Sweet Corn</a:t>
            </a:r>
          </a:p>
          <a:p>
            <a:pPr algn="ctr">
              <a:lnSpc>
                <a:spcPts val="3600"/>
              </a:lnSpc>
              <a:buFontTx/>
              <a:buNone/>
            </a:pPr>
            <a:r>
              <a:rPr lang="en-US" sz="2000" dirty="0"/>
              <a:t>39,500 pounds of Potatoes</a:t>
            </a:r>
          </a:p>
          <a:p>
            <a:pPr algn="ctr">
              <a:lnSpc>
                <a:spcPts val="3600"/>
              </a:lnSpc>
              <a:buFontTx/>
              <a:buNone/>
            </a:pPr>
            <a:r>
              <a:rPr lang="en-US" sz="2000" dirty="0"/>
              <a:t>31,000 pounds of Oranges</a:t>
            </a:r>
          </a:p>
          <a:p>
            <a:pPr algn="ctr">
              <a:lnSpc>
                <a:spcPts val="3600"/>
              </a:lnSpc>
              <a:buFontTx/>
              <a:buNone/>
            </a:pPr>
            <a:r>
              <a:rPr lang="en-US" sz="2000" dirty="0"/>
              <a:t>35,600 pounds of Lettuce</a:t>
            </a:r>
          </a:p>
          <a:p>
            <a:pPr algn="ctr">
              <a:lnSpc>
                <a:spcPts val="3600"/>
              </a:lnSpc>
              <a:buFontTx/>
              <a:buNone/>
            </a:pPr>
            <a:r>
              <a:rPr lang="en-US" sz="2000" dirty="0"/>
              <a:t>50,000 pounds of Strawberries</a:t>
            </a:r>
          </a:p>
          <a:p>
            <a:pPr algn="ct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052" y="2921620"/>
            <a:ext cx="1885282" cy="1320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9824" y="1440629"/>
            <a:ext cx="1741417" cy="131142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1608" y="4448516"/>
            <a:ext cx="1677848" cy="1594991"/>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7051" y="4448516"/>
            <a:ext cx="1909343" cy="1285823"/>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9824" y="2891484"/>
            <a:ext cx="1741417" cy="1289123"/>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23689" y="5397936"/>
            <a:ext cx="2021130" cy="1347420"/>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2991" y="1387038"/>
            <a:ext cx="1933404" cy="1293120"/>
          </a:xfrm>
          <a:prstGeom prst="rect">
            <a:avLst/>
          </a:prstGeom>
        </p:spPr>
      </p:pic>
    </p:spTree>
    <p:extLst>
      <p:ext uri="{BB962C8B-B14F-4D97-AF65-F5344CB8AC3E}">
        <p14:creationId xmlns:p14="http://schemas.microsoft.com/office/powerpoint/2010/main" val="1270301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Are </a:t>
            </a:r>
            <a:r>
              <a:rPr lang="en-US" dirty="0"/>
              <a:t>Y</a:t>
            </a:r>
            <a:r>
              <a:rPr lang="en-US" dirty="0" smtClean="0"/>
              <a:t>ou </a:t>
            </a:r>
            <a:r>
              <a:rPr lang="en-US" dirty="0"/>
              <a:t>C</a:t>
            </a:r>
            <a:r>
              <a:rPr lang="en-US" dirty="0" smtClean="0"/>
              <a:t>onnected to Agriculture?</a:t>
            </a:r>
            <a:endParaRPr lang="en-US" dirty="0"/>
          </a:p>
        </p:txBody>
      </p:sp>
      <p:sp>
        <p:nvSpPr>
          <p:cNvPr id="3" name="Content Placeholder 2"/>
          <p:cNvSpPr>
            <a:spLocks noGrp="1"/>
          </p:cNvSpPr>
          <p:nvPr>
            <p:ph idx="1"/>
          </p:nvPr>
        </p:nvSpPr>
        <p:spPr>
          <a:xfrm>
            <a:off x="677334" y="1600200"/>
            <a:ext cx="8596668" cy="4686299"/>
          </a:xfrm>
        </p:spPr>
        <p:txBody>
          <a:bodyPr>
            <a:normAutofit/>
          </a:bodyPr>
          <a:lstStyle/>
          <a:p>
            <a:r>
              <a:rPr lang="en-US" sz="2000" dirty="0" smtClean="0"/>
              <a:t>Personal Care Products: shampoo, soap, cosmetics, lotions, fingernail polish, toothpaste</a:t>
            </a:r>
          </a:p>
          <a:p>
            <a:r>
              <a:rPr lang="en-US" sz="2000" dirty="0" smtClean="0"/>
              <a:t>Construction: lumber, paint, drywall, tool handles, particle board</a:t>
            </a:r>
          </a:p>
          <a:p>
            <a:r>
              <a:rPr lang="en-US" sz="2000" dirty="0" smtClean="0"/>
              <a:t>Health Care: pharmaceuticals, surgical structures, ointments, latex gloves, </a:t>
            </a:r>
            <a:br>
              <a:rPr lang="en-US" sz="2000" dirty="0" smtClean="0"/>
            </a:br>
            <a:r>
              <a:rPr lang="en-US" sz="2000" dirty="0" smtClean="0"/>
              <a:t>x-ray film</a:t>
            </a:r>
          </a:p>
          <a:p>
            <a:r>
              <a:rPr lang="en-US" sz="2000" dirty="0" smtClean="0"/>
              <a:t>Entertainment: film, strings for musical instruments</a:t>
            </a:r>
          </a:p>
          <a:p>
            <a:r>
              <a:rPr lang="en-US" sz="2000" dirty="0" smtClean="0"/>
              <a:t>Manufacturing: adhesive, lubricants, solvents, detergents, polymers</a:t>
            </a:r>
          </a:p>
          <a:p>
            <a:r>
              <a:rPr lang="en-US" sz="2000" dirty="0" smtClean="0"/>
              <a:t>Transportation: biofuels including ethanol and biodiesel, lubricants, antifreeze, tires, upholstery, packing materials</a:t>
            </a:r>
          </a:p>
          <a:p>
            <a:r>
              <a:rPr lang="en-US" sz="2000" dirty="0" smtClean="0"/>
              <a:t>Printing: paper, ink, film</a:t>
            </a:r>
          </a:p>
          <a:p>
            <a:r>
              <a:rPr lang="en-US" sz="2000" dirty="0" smtClean="0"/>
              <a:t>Sports: uniforms, baseball bats, leather equipment and balls, shoes</a:t>
            </a:r>
            <a:endParaRPr lang="en-US" sz="2000" dirty="0"/>
          </a:p>
        </p:txBody>
      </p:sp>
    </p:spTree>
    <p:extLst>
      <p:ext uri="{BB962C8B-B14F-4D97-AF65-F5344CB8AC3E}">
        <p14:creationId xmlns:p14="http://schemas.microsoft.com/office/powerpoint/2010/main" val="872082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5633"/>
          </a:xfrm>
        </p:spPr>
        <p:txBody>
          <a:bodyPr/>
          <a:lstStyle/>
          <a:p>
            <a:r>
              <a:rPr lang="en-US" dirty="0" smtClean="0"/>
              <a:t>What’s on America’s Dinner </a:t>
            </a:r>
            <a:r>
              <a:rPr lang="en-US" dirty="0"/>
              <a:t>T</a:t>
            </a:r>
            <a:r>
              <a:rPr lang="en-US" dirty="0" smtClean="0"/>
              <a:t>able?</a:t>
            </a:r>
            <a:endParaRPr lang="en-US" dirty="0"/>
          </a:p>
        </p:txBody>
      </p:sp>
      <p:pic>
        <p:nvPicPr>
          <p:cNvPr id="4" name="Content Placeholder 3"/>
          <p:cNvPicPr>
            <a:picLocks noGrp="1" noChangeAspect="1"/>
          </p:cNvPicPr>
          <p:nvPr>
            <p:ph idx="1"/>
          </p:nvPr>
        </p:nvPicPr>
        <p:blipFill>
          <a:blip r:embed="rId3"/>
          <a:stretch>
            <a:fillRect/>
          </a:stretch>
        </p:blipFill>
        <p:spPr>
          <a:xfrm>
            <a:off x="5493794" y="1881263"/>
            <a:ext cx="4222035" cy="2810669"/>
          </a:xfrm>
          <a:prstGeom prst="rect">
            <a:avLst/>
          </a:prstGeom>
        </p:spPr>
      </p:pic>
      <p:sp>
        <p:nvSpPr>
          <p:cNvPr id="5" name="TextBox 4"/>
          <p:cNvSpPr txBox="1"/>
          <p:nvPr/>
        </p:nvSpPr>
        <p:spPr>
          <a:xfrm>
            <a:off x="577126" y="1675455"/>
            <a:ext cx="4758962" cy="4708981"/>
          </a:xfrm>
          <a:prstGeom prst="rect">
            <a:avLst/>
          </a:prstGeom>
          <a:noFill/>
        </p:spPr>
        <p:txBody>
          <a:bodyPr wrap="square" numCol="2" rtlCol="0">
            <a:spAutoFit/>
          </a:bodyPr>
          <a:lstStyle/>
          <a:p>
            <a:pPr marL="285750" indent="-285750">
              <a:buFont typeface="Wingdings" panose="05000000000000000000" pitchFamily="2" charset="2"/>
              <a:buChar char="Ø"/>
            </a:pPr>
            <a:r>
              <a:rPr lang="en-US" sz="2000" dirty="0" smtClean="0">
                <a:solidFill>
                  <a:schemeClr val="accent1"/>
                </a:solidFill>
              </a:rPr>
              <a:t>Fresh Fruits</a:t>
            </a:r>
            <a:br>
              <a:rPr lang="en-US" sz="2000" dirty="0" smtClean="0">
                <a:solidFill>
                  <a:schemeClr val="accent1"/>
                </a:solidFill>
              </a:rPr>
            </a:br>
            <a:r>
              <a:rPr lang="en-US" sz="2000" dirty="0" smtClean="0">
                <a:solidFill>
                  <a:schemeClr val="tx2"/>
                </a:solidFill>
              </a:rPr>
              <a:t>124.5 lbs.</a:t>
            </a:r>
            <a:endParaRPr lang="en-US" sz="2000" dirty="0" smtClean="0">
              <a:solidFill>
                <a:schemeClr val="accent1"/>
              </a:solidFill>
            </a:endParaRPr>
          </a:p>
          <a:p>
            <a:pPr marL="285750" indent="-285750">
              <a:buFont typeface="Wingdings" panose="05000000000000000000" pitchFamily="2" charset="2"/>
              <a:buChar char="Ø"/>
            </a:pPr>
            <a:r>
              <a:rPr lang="en-US" sz="2000" dirty="0" smtClean="0">
                <a:solidFill>
                  <a:schemeClr val="accent1"/>
                </a:solidFill>
              </a:rPr>
              <a:t>Milk</a:t>
            </a:r>
            <a:br>
              <a:rPr lang="en-US" sz="2000" dirty="0" smtClean="0">
                <a:solidFill>
                  <a:schemeClr val="accent1"/>
                </a:solidFill>
              </a:rPr>
            </a:br>
            <a:r>
              <a:rPr lang="en-US" sz="2000" dirty="0" smtClean="0">
                <a:solidFill>
                  <a:schemeClr val="tx2"/>
                </a:solidFill>
              </a:rPr>
              <a:t>20 gallons</a:t>
            </a:r>
            <a:endParaRPr lang="en-US" sz="2000" dirty="0" smtClean="0">
              <a:solidFill>
                <a:schemeClr val="accent1"/>
              </a:solidFill>
            </a:endParaRPr>
          </a:p>
          <a:p>
            <a:pPr marL="285750" indent="-285750">
              <a:buFont typeface="Wingdings" panose="05000000000000000000" pitchFamily="2" charset="2"/>
              <a:buChar char="Ø"/>
            </a:pPr>
            <a:r>
              <a:rPr lang="en-US" sz="2000" dirty="0" smtClean="0">
                <a:solidFill>
                  <a:schemeClr val="accent1"/>
                </a:solidFill>
              </a:rPr>
              <a:t>Flour &amp; Cereal Products</a:t>
            </a:r>
            <a:br>
              <a:rPr lang="en-US" sz="2000" dirty="0" smtClean="0">
                <a:solidFill>
                  <a:schemeClr val="accent1"/>
                </a:solidFill>
              </a:rPr>
            </a:br>
            <a:r>
              <a:rPr lang="en-US" sz="2000" dirty="0" smtClean="0">
                <a:solidFill>
                  <a:schemeClr val="tx2"/>
                </a:solidFill>
              </a:rPr>
              <a:t>174.7 lbs.</a:t>
            </a:r>
          </a:p>
          <a:p>
            <a:pPr marL="285750" indent="-285750">
              <a:buFont typeface="Wingdings" panose="05000000000000000000" pitchFamily="2" charset="2"/>
              <a:buChar char="Ø"/>
            </a:pPr>
            <a:r>
              <a:rPr lang="en-US" sz="2000" dirty="0" smtClean="0">
                <a:solidFill>
                  <a:schemeClr val="accent1"/>
                </a:solidFill>
              </a:rPr>
              <a:t>Eggs</a:t>
            </a:r>
            <a:br>
              <a:rPr lang="en-US" sz="2000" dirty="0" smtClean="0">
                <a:solidFill>
                  <a:schemeClr val="accent1"/>
                </a:solidFill>
              </a:rPr>
            </a:br>
            <a:r>
              <a:rPr lang="en-US" sz="2000" dirty="0" smtClean="0">
                <a:solidFill>
                  <a:schemeClr val="tx2"/>
                </a:solidFill>
              </a:rPr>
              <a:t>250 Eggs</a:t>
            </a:r>
          </a:p>
          <a:p>
            <a:pPr marL="285750" indent="-285750">
              <a:buFont typeface="Wingdings" panose="05000000000000000000" pitchFamily="2" charset="2"/>
              <a:buChar char="Ø"/>
            </a:pPr>
            <a:r>
              <a:rPr lang="en-US" sz="2000" dirty="0" smtClean="0">
                <a:solidFill>
                  <a:schemeClr val="accent1"/>
                </a:solidFill>
              </a:rPr>
              <a:t>Red Meats</a:t>
            </a:r>
            <a:br>
              <a:rPr lang="en-US" sz="2000" dirty="0" smtClean="0">
                <a:solidFill>
                  <a:schemeClr val="accent1"/>
                </a:solidFill>
              </a:rPr>
            </a:br>
            <a:r>
              <a:rPr lang="en-US" sz="2000" dirty="0" smtClean="0">
                <a:solidFill>
                  <a:schemeClr val="tx2"/>
                </a:solidFill>
              </a:rPr>
              <a:t>103.6 lbs.</a:t>
            </a:r>
            <a:br>
              <a:rPr lang="en-US" sz="2000" dirty="0" smtClean="0">
                <a:solidFill>
                  <a:schemeClr val="tx2"/>
                </a:solidFill>
              </a:rPr>
            </a:br>
            <a:r>
              <a:rPr lang="en-US" sz="2000" dirty="0" smtClean="0">
                <a:solidFill>
                  <a:schemeClr val="tx2"/>
                </a:solidFill>
              </a:rPr>
              <a:t/>
            </a:r>
            <a:br>
              <a:rPr lang="en-US" sz="2000" dirty="0" smtClean="0">
                <a:solidFill>
                  <a:schemeClr val="tx2"/>
                </a:solidFill>
              </a:rPr>
            </a:br>
            <a:r>
              <a:rPr lang="en-US" sz="2000" dirty="0" smtClean="0">
                <a:solidFill>
                  <a:schemeClr val="tx2"/>
                </a:solidFill>
              </a:rPr>
              <a:t/>
            </a:r>
            <a:br>
              <a:rPr lang="en-US" sz="2000" dirty="0" smtClean="0">
                <a:solidFill>
                  <a:schemeClr val="tx2"/>
                </a:solidFill>
              </a:rPr>
            </a:br>
            <a:r>
              <a:rPr lang="en-US" sz="2000" dirty="0" smtClean="0">
                <a:solidFill>
                  <a:schemeClr val="tx2"/>
                </a:solidFill>
              </a:rPr>
              <a:t/>
            </a:r>
            <a:br>
              <a:rPr lang="en-US" sz="2000" dirty="0" smtClean="0">
                <a:solidFill>
                  <a:schemeClr val="tx2"/>
                </a:solidFill>
              </a:rPr>
            </a:br>
            <a:endParaRPr lang="en-US" sz="2000" dirty="0" smtClean="0">
              <a:solidFill>
                <a:schemeClr val="accent1"/>
              </a:solidFill>
            </a:endParaRPr>
          </a:p>
          <a:p>
            <a:pPr marL="285750" indent="-285750">
              <a:buFont typeface="Wingdings" panose="05000000000000000000" pitchFamily="2" charset="2"/>
              <a:buChar char="Ø"/>
            </a:pPr>
            <a:r>
              <a:rPr lang="en-US" sz="2000" dirty="0" smtClean="0">
                <a:solidFill>
                  <a:schemeClr val="accent1"/>
                </a:solidFill>
              </a:rPr>
              <a:t>Fats and Oils</a:t>
            </a:r>
            <a:br>
              <a:rPr lang="en-US" sz="2000" dirty="0" smtClean="0">
                <a:solidFill>
                  <a:schemeClr val="accent1"/>
                </a:solidFill>
              </a:rPr>
            </a:br>
            <a:r>
              <a:rPr lang="en-US" sz="2000" dirty="0" smtClean="0">
                <a:solidFill>
                  <a:schemeClr val="tx2"/>
                </a:solidFill>
              </a:rPr>
              <a:t>82.8 lbs.</a:t>
            </a:r>
            <a:endParaRPr lang="en-US" sz="2000" dirty="0" smtClean="0">
              <a:solidFill>
                <a:schemeClr val="accent1"/>
              </a:solidFill>
            </a:endParaRPr>
          </a:p>
          <a:p>
            <a:pPr marL="285750" indent="-285750">
              <a:buFont typeface="Wingdings" panose="05000000000000000000" pitchFamily="2" charset="2"/>
              <a:buChar char="Ø"/>
            </a:pPr>
            <a:r>
              <a:rPr lang="en-US" sz="2000" dirty="0" smtClean="0">
                <a:solidFill>
                  <a:schemeClr val="accent1"/>
                </a:solidFill>
              </a:rPr>
              <a:t>Fresh Vegetables</a:t>
            </a:r>
            <a:br>
              <a:rPr lang="en-US" sz="2000" dirty="0" smtClean="0">
                <a:solidFill>
                  <a:schemeClr val="accent1"/>
                </a:solidFill>
              </a:rPr>
            </a:br>
            <a:r>
              <a:rPr lang="en-US" sz="2000" dirty="0" smtClean="0">
                <a:solidFill>
                  <a:schemeClr val="tx2"/>
                </a:solidFill>
              </a:rPr>
              <a:t>187.1 lbs.</a:t>
            </a:r>
            <a:endParaRPr lang="en-US" sz="2000" dirty="0" smtClean="0">
              <a:solidFill>
                <a:schemeClr val="accent1"/>
              </a:solidFill>
            </a:endParaRPr>
          </a:p>
          <a:p>
            <a:pPr marL="285750" indent="-285750">
              <a:buFont typeface="Wingdings" panose="05000000000000000000" pitchFamily="2" charset="2"/>
              <a:buChar char="Ø"/>
            </a:pPr>
            <a:r>
              <a:rPr lang="en-US" sz="2000" dirty="0" smtClean="0">
                <a:solidFill>
                  <a:schemeClr val="accent1"/>
                </a:solidFill>
              </a:rPr>
              <a:t>Rice</a:t>
            </a:r>
            <a:br>
              <a:rPr lang="en-US" sz="2000" dirty="0" smtClean="0">
                <a:solidFill>
                  <a:schemeClr val="accent1"/>
                </a:solidFill>
              </a:rPr>
            </a:br>
            <a:r>
              <a:rPr lang="en-US" sz="2000" dirty="0" smtClean="0">
                <a:solidFill>
                  <a:schemeClr val="tx2"/>
                </a:solidFill>
              </a:rPr>
              <a:t>20.4 lbs.</a:t>
            </a:r>
            <a:endParaRPr lang="en-US" sz="2000" dirty="0" smtClean="0">
              <a:solidFill>
                <a:schemeClr val="accent1"/>
              </a:solidFill>
            </a:endParaRPr>
          </a:p>
          <a:p>
            <a:pPr marL="285750" indent="-285750">
              <a:buFont typeface="Wingdings" panose="05000000000000000000" pitchFamily="2" charset="2"/>
              <a:buChar char="Ø"/>
            </a:pPr>
            <a:r>
              <a:rPr lang="en-US" sz="2000" dirty="0" smtClean="0">
                <a:solidFill>
                  <a:schemeClr val="accent1"/>
                </a:solidFill>
              </a:rPr>
              <a:t>Poultry and Meat</a:t>
            </a:r>
            <a:br>
              <a:rPr lang="en-US" sz="2000" dirty="0" smtClean="0">
                <a:solidFill>
                  <a:schemeClr val="accent1"/>
                </a:solidFill>
              </a:rPr>
            </a:br>
            <a:r>
              <a:rPr lang="en-US" sz="2000" dirty="0" smtClean="0">
                <a:solidFill>
                  <a:schemeClr val="tx2"/>
                </a:solidFill>
              </a:rPr>
              <a:t>80.8 lbs.</a:t>
            </a:r>
            <a:endParaRPr lang="en-US" sz="2000" dirty="0" smtClean="0">
              <a:solidFill>
                <a:schemeClr val="accent1"/>
              </a:solidFill>
            </a:endParaRPr>
          </a:p>
          <a:p>
            <a:pPr marL="285750" indent="-285750">
              <a:buFont typeface="Wingdings" panose="05000000000000000000" pitchFamily="2" charset="2"/>
              <a:buChar char="Ø"/>
            </a:pPr>
            <a:r>
              <a:rPr lang="en-US" sz="2000" dirty="0" smtClean="0">
                <a:solidFill>
                  <a:schemeClr val="accent1"/>
                </a:solidFill>
              </a:rPr>
              <a:t>Cheese</a:t>
            </a:r>
            <a:br>
              <a:rPr lang="en-US" sz="2000" dirty="0" smtClean="0">
                <a:solidFill>
                  <a:schemeClr val="accent1"/>
                </a:solidFill>
              </a:rPr>
            </a:br>
            <a:r>
              <a:rPr lang="en-US" sz="2000" dirty="0" smtClean="0">
                <a:solidFill>
                  <a:schemeClr val="tx2"/>
                </a:solidFill>
              </a:rPr>
              <a:t>33.5 lbs.</a:t>
            </a:r>
            <a:endParaRPr lang="en-US" sz="2000" dirty="0" smtClean="0">
              <a:solidFill>
                <a:schemeClr val="accent1"/>
              </a:solidFill>
            </a:endParaRPr>
          </a:p>
          <a:p>
            <a:r>
              <a:rPr lang="en-US" sz="2000" dirty="0" smtClean="0">
                <a:solidFill>
                  <a:schemeClr val="accent1"/>
                </a:solidFill>
              </a:rPr>
              <a:t/>
            </a:r>
            <a:br>
              <a:rPr lang="en-US" sz="2000" dirty="0" smtClean="0">
                <a:solidFill>
                  <a:schemeClr val="accent1"/>
                </a:solidFill>
              </a:rPr>
            </a:br>
            <a:endParaRPr lang="en-US" sz="2000" dirty="0">
              <a:solidFill>
                <a:schemeClr val="accent1"/>
              </a:solidFill>
            </a:endParaRPr>
          </a:p>
        </p:txBody>
      </p:sp>
    </p:spTree>
    <p:extLst>
      <p:ext uri="{BB962C8B-B14F-4D97-AF65-F5344CB8AC3E}">
        <p14:creationId xmlns:p14="http://schemas.microsoft.com/office/powerpoint/2010/main" val="2224126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Farmers are Stewards of the Land…</a:t>
            </a:r>
            <a:endParaRPr lang="en-US" dirty="0"/>
          </a:p>
        </p:txBody>
      </p:sp>
      <p:sp>
        <p:nvSpPr>
          <p:cNvPr id="3" name="Content Placeholder 2"/>
          <p:cNvSpPr>
            <a:spLocks noGrp="1"/>
          </p:cNvSpPr>
          <p:nvPr>
            <p:ph idx="1"/>
          </p:nvPr>
        </p:nvSpPr>
        <p:spPr>
          <a:xfrm>
            <a:off x="677334" y="2160589"/>
            <a:ext cx="8596668" cy="2611827"/>
          </a:xfrm>
        </p:spPr>
        <p:txBody>
          <a:bodyPr>
            <a:normAutofit/>
          </a:bodyPr>
          <a:lstStyle/>
          <a:p>
            <a:r>
              <a:rPr lang="en-US" sz="2000" dirty="0" smtClean="0"/>
              <a:t>Careful stewardship by America’s food producers has resulted in a 50% decline in erosion of cropland by wind and water since 1986.</a:t>
            </a:r>
          </a:p>
          <a:p>
            <a:r>
              <a:rPr lang="en-US" sz="2000" dirty="0" smtClean="0"/>
              <a:t>Conservation tillage, crop rotation, and contour farming are all ways that  farmers reduce erosion.</a:t>
            </a:r>
          </a:p>
          <a:p>
            <a:r>
              <a:rPr lang="en-US" sz="2000" dirty="0" smtClean="0"/>
              <a:t>Farmers, ranchers, and other landowners help protect the environment and provide habitat for wildlife. </a:t>
            </a:r>
          </a:p>
        </p:txBody>
      </p:sp>
    </p:spTree>
    <p:extLst>
      <p:ext uri="{BB962C8B-B14F-4D97-AF65-F5344CB8AC3E}">
        <p14:creationId xmlns:p14="http://schemas.microsoft.com/office/powerpoint/2010/main" val="1999518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3044" y="461010"/>
            <a:ext cx="8596668" cy="1320800"/>
          </a:xfrm>
        </p:spPr>
        <p:txBody>
          <a:bodyPr>
            <a:normAutofit/>
          </a:bodyPr>
          <a:lstStyle/>
          <a:p>
            <a:r>
              <a:rPr lang="en-US" dirty="0" smtClean="0"/>
              <a:t>Number of people fed annually by</a:t>
            </a:r>
            <a:br>
              <a:rPr lang="en-US" dirty="0" smtClean="0"/>
            </a:br>
            <a:r>
              <a:rPr lang="en-US" dirty="0" smtClean="0"/>
              <a:t>one farmer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33466905"/>
              </p:ext>
            </p:extLst>
          </p:nvPr>
        </p:nvGraphicFramePr>
        <p:xfrm>
          <a:off x="803592" y="1930400"/>
          <a:ext cx="8869680" cy="45148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00355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Feeding 9 </a:t>
            </a:r>
            <a:r>
              <a:rPr lang="en-US" dirty="0"/>
              <a:t>B</a:t>
            </a:r>
            <a:r>
              <a:rPr lang="en-US" dirty="0" smtClean="0"/>
              <a:t>illion: What is a Billion?</a:t>
            </a:r>
            <a:endParaRPr lang="en-US" dirty="0"/>
          </a:p>
        </p:txBody>
      </p:sp>
      <p:sp>
        <p:nvSpPr>
          <p:cNvPr id="3" name="Content Placeholder 2"/>
          <p:cNvSpPr>
            <a:spLocks noGrp="1"/>
          </p:cNvSpPr>
          <p:nvPr>
            <p:ph idx="1"/>
          </p:nvPr>
        </p:nvSpPr>
        <p:spPr>
          <a:xfrm>
            <a:off x="677334" y="1691640"/>
            <a:ext cx="8596668" cy="5166359"/>
          </a:xfrm>
        </p:spPr>
        <p:txBody>
          <a:bodyPr>
            <a:normAutofit/>
          </a:bodyPr>
          <a:lstStyle/>
          <a:p>
            <a:r>
              <a:rPr lang="en-US" sz="3600" dirty="0"/>
              <a:t>If you had </a:t>
            </a:r>
            <a:r>
              <a:rPr lang="en-US" sz="3600" dirty="0" smtClean="0"/>
              <a:t>$1 </a:t>
            </a:r>
            <a:r>
              <a:rPr lang="en-US" sz="3600" dirty="0"/>
              <a:t>million </a:t>
            </a:r>
            <a:r>
              <a:rPr lang="en-US" sz="3600" dirty="0" smtClean="0"/>
              <a:t>and spent </a:t>
            </a:r>
            <a:r>
              <a:rPr lang="en-US" sz="3600" dirty="0"/>
              <a:t>$1,000 </a:t>
            </a:r>
            <a:r>
              <a:rPr lang="en-US" sz="3600" dirty="0" smtClean="0"/>
              <a:t>every </a:t>
            </a:r>
            <a:r>
              <a:rPr lang="en-US" sz="3600" dirty="0"/>
              <a:t>day, </a:t>
            </a:r>
            <a:r>
              <a:rPr lang="en-US" sz="3600" dirty="0" smtClean="0"/>
              <a:t>how many years would it take to spend your money?</a:t>
            </a:r>
          </a:p>
          <a:p>
            <a:r>
              <a:rPr lang="en-US" sz="3600" dirty="0" smtClean="0"/>
              <a:t>2.7 years</a:t>
            </a:r>
          </a:p>
          <a:p>
            <a:r>
              <a:rPr lang="en-US" sz="3600" dirty="0" smtClean="0"/>
              <a:t>If </a:t>
            </a:r>
            <a:r>
              <a:rPr lang="en-US" sz="3600" dirty="0"/>
              <a:t>you had </a:t>
            </a:r>
            <a:r>
              <a:rPr lang="en-US" sz="3600" dirty="0" smtClean="0"/>
              <a:t>$1 </a:t>
            </a:r>
            <a:r>
              <a:rPr lang="en-US" sz="3600" dirty="0"/>
              <a:t>billion </a:t>
            </a:r>
            <a:r>
              <a:rPr lang="en-US" sz="3600" dirty="0" smtClean="0"/>
              <a:t>and spent </a:t>
            </a:r>
            <a:r>
              <a:rPr lang="en-US" sz="3600" dirty="0"/>
              <a:t>$1,000 every day, </a:t>
            </a:r>
            <a:r>
              <a:rPr lang="en-US" sz="3600" dirty="0" smtClean="0"/>
              <a:t>how many years would it take to spend your money?</a:t>
            </a:r>
          </a:p>
          <a:p>
            <a:r>
              <a:rPr lang="en-US" sz="3600" dirty="0" smtClean="0"/>
              <a:t>2,740 years </a:t>
            </a:r>
            <a:endParaRPr lang="en-US" sz="3600" dirty="0"/>
          </a:p>
          <a:p>
            <a:pPr marL="0" indent="0">
              <a:buNone/>
            </a:pPr>
            <a:endParaRPr lang="en-US" dirty="0"/>
          </a:p>
        </p:txBody>
      </p:sp>
    </p:spTree>
    <p:extLst>
      <p:ext uri="{BB962C8B-B14F-4D97-AF65-F5344CB8AC3E}">
        <p14:creationId xmlns:p14="http://schemas.microsoft.com/office/powerpoint/2010/main" val="97829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left)">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left)">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Who Pays the Least for Food</a:t>
            </a:r>
            <a:r>
              <a:rPr lang="en-US" dirty="0" smtClean="0"/>
              <a:t>?</a:t>
            </a:r>
            <a:endParaRPr lang="en-US" dirty="0"/>
          </a:p>
        </p:txBody>
      </p:sp>
      <p:sp>
        <p:nvSpPr>
          <p:cNvPr id="3" name="Content Placeholder 2"/>
          <p:cNvSpPr>
            <a:spLocks noGrp="1"/>
          </p:cNvSpPr>
          <p:nvPr>
            <p:ph idx="1"/>
          </p:nvPr>
        </p:nvSpPr>
        <p:spPr>
          <a:xfrm>
            <a:off x="5603708" y="1488613"/>
            <a:ext cx="3670294" cy="3880773"/>
          </a:xfrm>
        </p:spPr>
        <p:txBody>
          <a:bodyPr>
            <a:normAutofit/>
          </a:bodyPr>
          <a:lstStyle/>
          <a:p>
            <a:pPr marL="0" indent="0">
              <a:buNone/>
            </a:pPr>
            <a:r>
              <a:rPr lang="en-US" sz="2800" dirty="0" smtClean="0"/>
              <a:t>Of the 10% of disposable income that Americans spend on food each year, 51% is for food eaten at home and 49% is for food eaten away from home. </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8036" y="3453125"/>
            <a:ext cx="1206160" cy="80264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74570" y="3498266"/>
            <a:ext cx="1143000" cy="71236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8570" y="3417570"/>
            <a:ext cx="1233150" cy="8075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10615" y="2384346"/>
            <a:ext cx="981159" cy="667333"/>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4570" y="2437620"/>
            <a:ext cx="1143000" cy="565915"/>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5397" y="2405380"/>
            <a:ext cx="1189991" cy="619131"/>
          </a:xfrm>
          <a:prstGeom prst="rect">
            <a:avLst/>
          </a:prstGeom>
        </p:spPr>
      </p:pic>
      <p:sp>
        <p:nvSpPr>
          <p:cNvPr id="11" name="TextBox 10"/>
          <p:cNvSpPr txBox="1"/>
          <p:nvPr/>
        </p:nvSpPr>
        <p:spPr>
          <a:xfrm>
            <a:off x="805397" y="3051679"/>
            <a:ext cx="1189991" cy="276999"/>
          </a:xfrm>
          <a:prstGeom prst="rect">
            <a:avLst/>
          </a:prstGeom>
          <a:noFill/>
        </p:spPr>
        <p:txBody>
          <a:bodyPr wrap="square" rtlCol="0">
            <a:spAutoFit/>
          </a:bodyPr>
          <a:lstStyle/>
          <a:p>
            <a:pPr algn="ctr"/>
            <a:r>
              <a:rPr lang="en-US" sz="1200" dirty="0" smtClean="0">
                <a:solidFill>
                  <a:schemeClr val="tx2">
                    <a:lumMod val="20000"/>
                    <a:lumOff val="80000"/>
                  </a:schemeClr>
                </a:solidFill>
              </a:rPr>
              <a:t>U.S. 10%</a:t>
            </a:r>
            <a:endParaRPr lang="en-US" sz="1200" dirty="0">
              <a:solidFill>
                <a:schemeClr val="tx2">
                  <a:lumMod val="20000"/>
                  <a:lumOff val="80000"/>
                </a:schemeClr>
              </a:solidFill>
            </a:endParaRPr>
          </a:p>
        </p:txBody>
      </p:sp>
      <p:sp>
        <p:nvSpPr>
          <p:cNvPr id="12" name="TextBox 11"/>
          <p:cNvSpPr txBox="1"/>
          <p:nvPr/>
        </p:nvSpPr>
        <p:spPr>
          <a:xfrm>
            <a:off x="2295008" y="3051679"/>
            <a:ext cx="1189991" cy="461665"/>
          </a:xfrm>
          <a:prstGeom prst="rect">
            <a:avLst/>
          </a:prstGeom>
          <a:noFill/>
        </p:spPr>
        <p:txBody>
          <a:bodyPr wrap="square" rtlCol="0">
            <a:spAutoFit/>
          </a:bodyPr>
          <a:lstStyle/>
          <a:p>
            <a:pPr algn="ctr"/>
            <a:r>
              <a:rPr lang="en-US" sz="1200" dirty="0" smtClean="0">
                <a:solidFill>
                  <a:schemeClr val="tx2">
                    <a:lumMod val="20000"/>
                    <a:lumOff val="80000"/>
                  </a:schemeClr>
                </a:solidFill>
              </a:rPr>
              <a:t>New Zealand 15%</a:t>
            </a:r>
            <a:endParaRPr lang="en-US" sz="1200" dirty="0">
              <a:solidFill>
                <a:schemeClr val="tx2">
                  <a:lumMod val="20000"/>
                  <a:lumOff val="80000"/>
                </a:schemeClr>
              </a:solidFill>
            </a:endParaRPr>
          </a:p>
        </p:txBody>
      </p:sp>
      <p:sp>
        <p:nvSpPr>
          <p:cNvPr id="13" name="TextBox 12"/>
          <p:cNvSpPr txBox="1"/>
          <p:nvPr/>
        </p:nvSpPr>
        <p:spPr>
          <a:xfrm>
            <a:off x="3713555" y="3055986"/>
            <a:ext cx="1313492" cy="276999"/>
          </a:xfrm>
          <a:prstGeom prst="rect">
            <a:avLst/>
          </a:prstGeom>
          <a:noFill/>
        </p:spPr>
        <p:txBody>
          <a:bodyPr wrap="square" rtlCol="0">
            <a:spAutoFit/>
          </a:bodyPr>
          <a:lstStyle/>
          <a:p>
            <a:pPr algn="ctr"/>
            <a:r>
              <a:rPr lang="en-US" sz="1200" dirty="0" smtClean="0">
                <a:solidFill>
                  <a:schemeClr val="tx2">
                    <a:lumMod val="20000"/>
                    <a:lumOff val="80000"/>
                  </a:schemeClr>
                </a:solidFill>
              </a:rPr>
              <a:t>Venezuela 20%</a:t>
            </a:r>
            <a:endParaRPr lang="en-US" sz="1200" dirty="0">
              <a:solidFill>
                <a:schemeClr val="tx2">
                  <a:lumMod val="20000"/>
                  <a:lumOff val="80000"/>
                </a:schemeClr>
              </a:solidFill>
            </a:endParaRPr>
          </a:p>
        </p:txBody>
      </p:sp>
      <p:sp>
        <p:nvSpPr>
          <p:cNvPr id="14" name="TextBox 13"/>
          <p:cNvSpPr txBox="1"/>
          <p:nvPr/>
        </p:nvSpPr>
        <p:spPr>
          <a:xfrm>
            <a:off x="2269269" y="4278918"/>
            <a:ext cx="1189991" cy="461665"/>
          </a:xfrm>
          <a:prstGeom prst="rect">
            <a:avLst/>
          </a:prstGeom>
          <a:noFill/>
        </p:spPr>
        <p:txBody>
          <a:bodyPr wrap="square" rtlCol="0">
            <a:spAutoFit/>
          </a:bodyPr>
          <a:lstStyle/>
          <a:p>
            <a:pPr algn="ctr"/>
            <a:r>
              <a:rPr lang="en-US" sz="1200" dirty="0" smtClean="0">
                <a:solidFill>
                  <a:schemeClr val="tx2">
                    <a:lumMod val="20000"/>
                    <a:lumOff val="80000"/>
                  </a:schemeClr>
                </a:solidFill>
              </a:rPr>
              <a:t>Guatemala 40%</a:t>
            </a:r>
            <a:endParaRPr lang="en-US" sz="1200" dirty="0">
              <a:solidFill>
                <a:schemeClr val="tx2">
                  <a:lumMod val="20000"/>
                  <a:lumOff val="80000"/>
                </a:schemeClr>
              </a:solidFill>
            </a:endParaRPr>
          </a:p>
        </p:txBody>
      </p:sp>
      <p:sp>
        <p:nvSpPr>
          <p:cNvPr id="15" name="TextBox 14"/>
          <p:cNvSpPr txBox="1"/>
          <p:nvPr/>
        </p:nvSpPr>
        <p:spPr>
          <a:xfrm>
            <a:off x="796120" y="4270303"/>
            <a:ext cx="1189991" cy="276999"/>
          </a:xfrm>
          <a:prstGeom prst="rect">
            <a:avLst/>
          </a:prstGeom>
          <a:noFill/>
        </p:spPr>
        <p:txBody>
          <a:bodyPr wrap="square" rtlCol="0">
            <a:spAutoFit/>
          </a:bodyPr>
          <a:lstStyle/>
          <a:p>
            <a:pPr algn="ctr"/>
            <a:r>
              <a:rPr lang="en-US" sz="1200" dirty="0" smtClean="0">
                <a:solidFill>
                  <a:schemeClr val="tx2">
                    <a:lumMod val="20000"/>
                    <a:lumOff val="80000"/>
                  </a:schemeClr>
                </a:solidFill>
              </a:rPr>
              <a:t>India 30%</a:t>
            </a:r>
            <a:endParaRPr lang="en-US" sz="1200" dirty="0">
              <a:solidFill>
                <a:schemeClr val="tx2">
                  <a:lumMod val="20000"/>
                  <a:lumOff val="80000"/>
                </a:schemeClr>
              </a:solidFill>
            </a:endParaRPr>
          </a:p>
        </p:txBody>
      </p:sp>
      <p:sp>
        <p:nvSpPr>
          <p:cNvPr id="16" name="TextBox 15"/>
          <p:cNvSpPr txBox="1"/>
          <p:nvPr/>
        </p:nvSpPr>
        <p:spPr>
          <a:xfrm>
            <a:off x="3755465" y="4311908"/>
            <a:ext cx="1189991" cy="276999"/>
          </a:xfrm>
          <a:prstGeom prst="rect">
            <a:avLst/>
          </a:prstGeom>
          <a:noFill/>
        </p:spPr>
        <p:txBody>
          <a:bodyPr wrap="square" rtlCol="0">
            <a:spAutoFit/>
          </a:bodyPr>
          <a:lstStyle/>
          <a:p>
            <a:pPr algn="ctr"/>
            <a:r>
              <a:rPr lang="en-US" sz="1200" dirty="0" smtClean="0">
                <a:solidFill>
                  <a:schemeClr val="tx2">
                    <a:lumMod val="20000"/>
                    <a:lumOff val="80000"/>
                  </a:schemeClr>
                </a:solidFill>
              </a:rPr>
              <a:t>Kenya 47%</a:t>
            </a:r>
            <a:endParaRPr lang="en-US" sz="1200" dirty="0">
              <a:solidFill>
                <a:schemeClr val="tx2">
                  <a:lumMod val="20000"/>
                  <a:lumOff val="80000"/>
                </a:schemeClr>
              </a:solidFill>
            </a:endParaRPr>
          </a:p>
        </p:txBody>
      </p:sp>
    </p:spTree>
    <p:extLst>
      <p:ext uri="{BB962C8B-B14F-4D97-AF65-F5344CB8AC3E}">
        <p14:creationId xmlns:p14="http://schemas.microsoft.com/office/powerpoint/2010/main" val="911237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1427</TotalTime>
  <Words>1224</Words>
  <Application>Microsoft Office PowerPoint</Application>
  <PresentationFormat>Widescreen</PresentationFormat>
  <Paragraphs>214</Paragraphs>
  <Slides>22</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Times New Roman</vt:lpstr>
      <vt:lpstr>Trebuchet MS</vt:lpstr>
      <vt:lpstr>Wingdings</vt:lpstr>
      <vt:lpstr>Wingdings 3</vt:lpstr>
      <vt:lpstr>Facet</vt:lpstr>
      <vt:lpstr>Farming, It’s a Fact</vt:lpstr>
      <vt:lpstr>An acre is about the size of a football field.</vt:lpstr>
      <vt:lpstr>What Does One Acre of Land Produce?</vt:lpstr>
      <vt:lpstr>How Are You Connected to Agriculture?</vt:lpstr>
      <vt:lpstr>What’s on America’s Dinner Table?</vt:lpstr>
      <vt:lpstr>Farmers are Stewards of the Land…</vt:lpstr>
      <vt:lpstr>Number of people fed annually by one farmer</vt:lpstr>
      <vt:lpstr>Feeding 9 Billion: What is a Billion?</vt:lpstr>
      <vt:lpstr>Who Pays the Least for Food?</vt:lpstr>
      <vt:lpstr>States that produce the most food and have the highest farm-gate sales:</vt:lpstr>
      <vt:lpstr>What is the U.S. share of world production?</vt:lpstr>
      <vt:lpstr>How Many Farmers?</vt:lpstr>
      <vt:lpstr>How Many Farms?</vt:lpstr>
      <vt:lpstr>What is USDA’s budget?</vt:lpstr>
      <vt:lpstr>Where Does Your Food Dollar Go?</vt:lpstr>
      <vt:lpstr>PowerPoint Presentation</vt:lpstr>
      <vt:lpstr>Who Imports U.S. Farm Products?</vt:lpstr>
      <vt:lpstr>Producing More Milk With Less Food</vt:lpstr>
      <vt:lpstr>What is Agriculture?</vt:lpstr>
      <vt:lpstr>Aquaculture and Silviculture</vt:lpstr>
      <vt:lpstr>Nursery and Greenhouse Production</vt:lpstr>
      <vt:lpstr>Pizza Comes from America’s Farms and Ranches</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Farming, it’s a Fact</dc:title>
  <dc:creator>Sierra Nelson</dc:creator>
  <cp:lastModifiedBy>Denise Stewardson</cp:lastModifiedBy>
  <cp:revision>117</cp:revision>
  <cp:lastPrinted>2014-01-13T16:43:58Z</cp:lastPrinted>
  <dcterms:created xsi:type="dcterms:W3CDTF">2013-09-12T19:27:25Z</dcterms:created>
  <dcterms:modified xsi:type="dcterms:W3CDTF">2017-02-13T19:40:15Z</dcterms:modified>
</cp:coreProperties>
</file>