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8"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2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12/13/16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12/13/16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12/13/16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12/13/16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gclassroom.org/utah/utah_garden/" TargetMode="Externa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Exploring Living and Nonliving Things</a:t>
            </a:r>
            <a:endParaRPr lang="en-US" dirty="0"/>
          </a:p>
        </p:txBody>
      </p:sp>
      <p:pic>
        <p:nvPicPr>
          <p:cNvPr id="4" name="Picture 3" descr="plant_soil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1600" y="2965500"/>
            <a:ext cx="3886200" cy="321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7221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
          </p:nvPr>
        </p:nvSpPr>
        <p:spPr>
          <a:xfrm>
            <a:off x="4083650" y="2743200"/>
            <a:ext cx="4678512" cy="3333153"/>
          </a:xfrm>
        </p:spPr>
        <p:txBody>
          <a:bodyPr/>
          <a:lstStyle/>
          <a:p>
            <a:r>
              <a:rPr lang="en-US" dirty="0" smtClean="0">
                <a:latin typeface="+mj-lt"/>
              </a:rPr>
              <a:t>Plant Parts</a:t>
            </a:r>
          </a:p>
          <a:p>
            <a:r>
              <a:rPr lang="en-US" dirty="0" smtClean="0">
                <a:latin typeface="+mj-lt"/>
              </a:rPr>
              <a:t>Living or nonliving?</a:t>
            </a:r>
          </a:p>
          <a:p>
            <a:endParaRPr lang="en-US" dirty="0">
              <a:latin typeface="+mj-lt"/>
            </a:endParaRPr>
          </a:p>
          <a:p>
            <a:pPr marL="285750" indent="-285750" algn="l">
              <a:buFont typeface="Arial"/>
              <a:buChar char="•"/>
            </a:pPr>
            <a:r>
              <a:rPr lang="en-US" cap="none" dirty="0" smtClean="0">
                <a:latin typeface="+mj-lt"/>
              </a:rPr>
              <a:t>Plants and plant parts continue living for some time after they have been picked. </a:t>
            </a: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They will eventually die because they no longer have a source of nutrients and water.</a:t>
            </a:r>
          </a:p>
          <a:p>
            <a:endParaRPr lang="en-US" dirty="0"/>
          </a:p>
          <a:p>
            <a:pPr algn="l"/>
            <a:endParaRPr lang="en-US" dirty="0"/>
          </a:p>
        </p:txBody>
      </p:sp>
      <p:sp>
        <p:nvSpPr>
          <p:cNvPr id="5" name="Title 2"/>
          <p:cNvSpPr>
            <a:spLocks noGrp="1"/>
          </p:cNvSpPr>
          <p:nvPr>
            <p:ph type="title"/>
          </p:nvPr>
        </p:nvSpPr>
        <p:spPr>
          <a:xfrm>
            <a:off x="722313" y="533400"/>
            <a:ext cx="7772400" cy="1524000"/>
          </a:xfrm>
        </p:spPr>
        <p:txBody>
          <a:bodyPr/>
          <a:lstStyle/>
          <a:p>
            <a:r>
              <a:rPr lang="en-US" dirty="0" smtClean="0"/>
              <a:t>Exploring Texture in the Garden</a:t>
            </a:r>
            <a:endParaRPr lang="en-US" dirty="0"/>
          </a:p>
        </p:txBody>
      </p:sp>
      <p:pic>
        <p:nvPicPr>
          <p:cNvPr id="6" name="Picture 5" descr="Leave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367" y="3083590"/>
            <a:ext cx="3092343" cy="2880238"/>
          </a:xfrm>
          <a:prstGeom prst="rect">
            <a:avLst/>
          </a:prstGeom>
        </p:spPr>
      </p:pic>
    </p:spTree>
    <p:extLst>
      <p:ext uri="{BB962C8B-B14F-4D97-AF65-F5344CB8AC3E}">
        <p14:creationId xmlns:p14="http://schemas.microsoft.com/office/powerpoint/2010/main" val="1567974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87518" y="3070326"/>
            <a:ext cx="3971108" cy="3231076"/>
          </a:xfrm>
        </p:spPr>
        <p:txBody>
          <a:bodyPr/>
          <a:lstStyle/>
          <a:p>
            <a:pPr algn="l"/>
            <a:r>
              <a:rPr lang="en-US" cap="none" dirty="0" smtClean="0">
                <a:latin typeface="+mj-lt"/>
              </a:rPr>
              <a:t>The </a:t>
            </a:r>
            <a:r>
              <a:rPr lang="en-US" cap="none" dirty="0">
                <a:latin typeface="+mj-lt"/>
              </a:rPr>
              <a:t>U</a:t>
            </a:r>
            <a:r>
              <a:rPr lang="en-US" cap="none" dirty="0" smtClean="0">
                <a:latin typeface="+mj-lt"/>
              </a:rPr>
              <a:t>tah AITC </a:t>
            </a:r>
            <a:r>
              <a:rPr lang="en-US" cap="none" dirty="0" smtClean="0">
                <a:latin typeface="+mj-lt"/>
                <a:hlinkClick r:id="rId2"/>
              </a:rPr>
              <a:t>School Garden Center</a:t>
            </a:r>
            <a:r>
              <a:rPr lang="en-US" cap="none" dirty="0" smtClean="0">
                <a:latin typeface="+mj-lt"/>
              </a:rPr>
              <a:t> offers practical information about gardening with children and provides engaging lesson plans and activities that integrate gardening themes into core curriculum.</a:t>
            </a:r>
            <a:endParaRPr lang="en-US" cap="none" dirty="0">
              <a:latin typeface="+mj-lt"/>
            </a:endParaRPr>
          </a:p>
        </p:txBody>
      </p:sp>
      <p:sp>
        <p:nvSpPr>
          <p:cNvPr id="3" name="Title 2"/>
          <p:cNvSpPr>
            <a:spLocks noGrp="1"/>
          </p:cNvSpPr>
          <p:nvPr>
            <p:ph type="title"/>
          </p:nvPr>
        </p:nvSpPr>
        <p:spPr/>
        <p:txBody>
          <a:bodyPr/>
          <a:lstStyle/>
          <a:p>
            <a:r>
              <a:rPr lang="en-US" dirty="0" smtClean="0"/>
              <a:t>Utah AITC School Garden Center</a:t>
            </a:r>
            <a:endParaRPr lang="en-US" dirty="0"/>
          </a:p>
        </p:txBody>
      </p:sp>
      <p:pic>
        <p:nvPicPr>
          <p:cNvPr id="4" name="Picture 3" descr="seedling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99" y="2851523"/>
            <a:ext cx="4133512" cy="2755675"/>
          </a:xfrm>
          <a:prstGeom prst="rect">
            <a:avLst/>
          </a:prstGeom>
        </p:spPr>
      </p:pic>
    </p:spTree>
    <p:extLst>
      <p:ext uri="{BB962C8B-B14F-4D97-AF65-F5344CB8AC3E}">
        <p14:creationId xmlns:p14="http://schemas.microsoft.com/office/powerpoint/2010/main" val="13467436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23208" y="2743200"/>
            <a:ext cx="4003264" cy="3232500"/>
          </a:xfrm>
        </p:spPr>
        <p:txBody>
          <a:bodyPr>
            <a:noAutofit/>
          </a:bodyPr>
          <a:lstStyle/>
          <a:p>
            <a:pPr marL="285750" indent="-285750" algn="l">
              <a:buFont typeface="Arial"/>
              <a:buChar char="•"/>
            </a:pPr>
            <a:r>
              <a:rPr lang="en-US" sz="1100" cap="none" dirty="0" smtClean="0">
                <a:latin typeface="+mj-lt"/>
                <a:cs typeface="Century Gothic"/>
              </a:rPr>
              <a:t>On the outside of a seed is the seed coat. Its purpose is to protect the seed.</a:t>
            </a:r>
          </a:p>
          <a:p>
            <a:pPr marL="285750" indent="-285750" algn="l">
              <a:buFont typeface="Arial"/>
              <a:buChar char="•"/>
            </a:pPr>
            <a:endParaRPr lang="en-US" sz="1100" cap="none" dirty="0" smtClean="0">
              <a:latin typeface="+mj-lt"/>
              <a:cs typeface="Century Gothic"/>
            </a:endParaRPr>
          </a:p>
          <a:p>
            <a:pPr marL="285750" indent="-285750" algn="l">
              <a:buFont typeface="Arial"/>
              <a:buChar char="•"/>
            </a:pPr>
            <a:r>
              <a:rPr lang="en-US" sz="1100" cap="none" dirty="0" smtClean="0">
                <a:latin typeface="+mj-lt"/>
                <a:cs typeface="Century Gothic"/>
              </a:rPr>
              <a:t>On the inside is the embryo (what will become the new plant) and food for the embryo, the cotyledon.</a:t>
            </a:r>
          </a:p>
          <a:p>
            <a:pPr marL="285750" indent="-285750" algn="l">
              <a:buFont typeface="Arial"/>
              <a:buChar char="•"/>
            </a:pPr>
            <a:endParaRPr lang="en-US" sz="1100" cap="none" dirty="0" smtClean="0">
              <a:latin typeface="+mj-lt"/>
              <a:cs typeface="Century Gothic"/>
            </a:endParaRPr>
          </a:p>
          <a:p>
            <a:pPr marL="285750" indent="-285750" algn="l">
              <a:buFont typeface="Arial"/>
              <a:buChar char="•"/>
            </a:pPr>
            <a:r>
              <a:rPr lang="en-US" sz="1100" cap="none" dirty="0" smtClean="0">
                <a:latin typeface="+mj-lt"/>
                <a:cs typeface="Century Gothic"/>
              </a:rPr>
              <a:t>When the seed receives the proper amount of warmth and moisture, it will begin to germinate.</a:t>
            </a:r>
          </a:p>
          <a:p>
            <a:pPr marL="285750" indent="-285750" algn="l">
              <a:buFont typeface="Arial"/>
              <a:buChar char="•"/>
            </a:pPr>
            <a:endParaRPr lang="en-US" sz="1100" cap="none" dirty="0" smtClean="0">
              <a:latin typeface="+mj-lt"/>
              <a:cs typeface="Century Gothic"/>
            </a:endParaRPr>
          </a:p>
          <a:p>
            <a:pPr marL="285750" indent="-285750" algn="l">
              <a:buFont typeface="Arial"/>
              <a:buChar char="•"/>
            </a:pPr>
            <a:r>
              <a:rPr lang="en-US" sz="1100" cap="none" dirty="0" smtClean="0">
                <a:latin typeface="+mj-lt"/>
                <a:cs typeface="Century Gothic"/>
              </a:rPr>
              <a:t>The cotyledons provide food for the embryo until it grows new leaves. The leaves will then use the energy from the sunlight to carry out photosynthesis, making food for the plant.</a:t>
            </a:r>
            <a:endParaRPr lang="en-US" sz="1100" cap="none" dirty="0">
              <a:latin typeface="+mj-lt"/>
              <a:cs typeface="Century Gothic"/>
            </a:endParaRPr>
          </a:p>
        </p:txBody>
      </p:sp>
      <p:sp>
        <p:nvSpPr>
          <p:cNvPr id="3" name="Title 2"/>
          <p:cNvSpPr>
            <a:spLocks noGrp="1"/>
          </p:cNvSpPr>
          <p:nvPr>
            <p:ph type="title"/>
          </p:nvPr>
        </p:nvSpPr>
        <p:spPr/>
        <p:txBody>
          <a:bodyPr>
            <a:normAutofit fontScale="90000"/>
          </a:bodyPr>
          <a:lstStyle/>
          <a:p>
            <a:r>
              <a:rPr lang="en-US" dirty="0" smtClean="0"/>
              <a:t>Growing Plants in Science and Literature, More Than an Empty Pot</a:t>
            </a:r>
            <a:endParaRPr lang="en-US" dirty="0"/>
          </a:p>
        </p:txBody>
      </p:sp>
      <p:pic>
        <p:nvPicPr>
          <p:cNvPr id="4" name="Picture 3" descr="IMG_924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265" y="2857149"/>
            <a:ext cx="4158068" cy="3118551"/>
          </a:xfrm>
          <a:prstGeom prst="rect">
            <a:avLst/>
          </a:prstGeom>
        </p:spPr>
      </p:pic>
    </p:spTree>
    <p:extLst>
      <p:ext uri="{BB962C8B-B14F-4D97-AF65-F5344CB8AC3E}">
        <p14:creationId xmlns:p14="http://schemas.microsoft.com/office/powerpoint/2010/main" val="2339256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91053" y="2743200"/>
            <a:ext cx="4019341" cy="3477828"/>
          </a:xfrm>
        </p:spPr>
        <p:txBody>
          <a:bodyPr>
            <a:normAutofit lnSpcReduction="10000"/>
          </a:bodyPr>
          <a:lstStyle/>
          <a:p>
            <a:r>
              <a:rPr lang="en-US" dirty="0" smtClean="0">
                <a:latin typeface="+mj-lt"/>
              </a:rPr>
              <a:t>What Does a Seed Need to Germinate?</a:t>
            </a: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Most seeds are dormant until they receive warmth and moisture.</a:t>
            </a: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When a seed receives the correct amount of moisture and the proper temperature, it will begin to germinate, which means it becomes active and sprouts.</a:t>
            </a:r>
            <a:endParaRPr lang="en-US" cap="none" dirty="0">
              <a:latin typeface="+mj-lt"/>
            </a:endParaRPr>
          </a:p>
        </p:txBody>
      </p:sp>
      <p:sp>
        <p:nvSpPr>
          <p:cNvPr id="3" name="Title 2"/>
          <p:cNvSpPr>
            <a:spLocks noGrp="1"/>
          </p:cNvSpPr>
          <p:nvPr>
            <p:ph type="title"/>
          </p:nvPr>
        </p:nvSpPr>
        <p:spPr/>
        <p:txBody>
          <a:bodyPr>
            <a:normAutofit fontScale="90000"/>
          </a:bodyPr>
          <a:lstStyle/>
          <a:p>
            <a:r>
              <a:rPr lang="en-US" dirty="0" smtClean="0"/>
              <a:t>Growing Plants in Science and Literature, More Than an Empty Pot</a:t>
            </a:r>
            <a:endParaRPr lang="en-US" dirty="0"/>
          </a:p>
        </p:txBody>
      </p:sp>
      <p:pic>
        <p:nvPicPr>
          <p:cNvPr id="4" name="Picture 3" descr="seedling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220" y="3032549"/>
            <a:ext cx="4179906" cy="2786603"/>
          </a:xfrm>
          <a:prstGeom prst="rect">
            <a:avLst/>
          </a:prstGeom>
        </p:spPr>
      </p:pic>
    </p:spTree>
    <p:extLst>
      <p:ext uri="{BB962C8B-B14F-4D97-AF65-F5344CB8AC3E}">
        <p14:creationId xmlns:p14="http://schemas.microsoft.com/office/powerpoint/2010/main" val="140573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78512" y="2743200"/>
            <a:ext cx="4147960" cy="3461753"/>
          </a:xfrm>
        </p:spPr>
        <p:txBody>
          <a:bodyPr/>
          <a:lstStyle/>
          <a:p>
            <a:r>
              <a:rPr lang="en-US" dirty="0" smtClean="0">
                <a:latin typeface="+mj-lt"/>
              </a:rPr>
              <a:t>Farming in a Glove</a:t>
            </a:r>
          </a:p>
          <a:p>
            <a:endParaRPr lang="en-US" dirty="0">
              <a:latin typeface="+mj-lt"/>
            </a:endParaRPr>
          </a:p>
          <a:p>
            <a:pPr marL="285750" indent="-285750" algn="l">
              <a:buFont typeface="Arial"/>
              <a:buChar char="•"/>
            </a:pPr>
            <a:r>
              <a:rPr lang="en-US" cap="none" dirty="0" smtClean="0">
                <a:latin typeface="+mj-lt"/>
              </a:rPr>
              <a:t>Soybeans, corn, alfalfa, wheat, and oats</a:t>
            </a:r>
          </a:p>
          <a:p>
            <a:pPr marL="285750" indent="-285750" algn="l">
              <a:buFont typeface="Arial"/>
              <a:buChar char="•"/>
            </a:pPr>
            <a:endParaRPr lang="en-US" cap="none" dirty="0">
              <a:latin typeface="+mj-lt"/>
            </a:endParaRPr>
          </a:p>
          <a:p>
            <a:pPr marL="285750" indent="-285750" algn="l">
              <a:buFont typeface="Arial"/>
              <a:buChar char="•"/>
            </a:pPr>
            <a:r>
              <a:rPr lang="en-US" cap="none" dirty="0" smtClean="0">
                <a:latin typeface="+mj-lt"/>
              </a:rPr>
              <a:t>3-5 days to germinate</a:t>
            </a:r>
            <a:endParaRPr lang="en-US" cap="none" dirty="0">
              <a:latin typeface="+mj-lt"/>
            </a:endParaRPr>
          </a:p>
        </p:txBody>
      </p:sp>
      <p:sp>
        <p:nvSpPr>
          <p:cNvPr id="3" name="Title 2"/>
          <p:cNvSpPr>
            <a:spLocks noGrp="1"/>
          </p:cNvSpPr>
          <p:nvPr>
            <p:ph type="title"/>
          </p:nvPr>
        </p:nvSpPr>
        <p:spPr/>
        <p:txBody>
          <a:bodyPr>
            <a:normAutofit fontScale="90000"/>
          </a:bodyPr>
          <a:lstStyle/>
          <a:p>
            <a:r>
              <a:rPr lang="en-US" dirty="0" smtClean="0"/>
              <a:t>Growing Plants in Science and Literature, More Than an Empty Pot</a:t>
            </a:r>
            <a:endParaRPr lang="en-US" dirty="0"/>
          </a:p>
        </p:txBody>
      </p:sp>
      <p:pic>
        <p:nvPicPr>
          <p:cNvPr id="4" name="Picture 3" descr="glov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191" y="2907196"/>
            <a:ext cx="4068493" cy="3153082"/>
          </a:xfrm>
          <a:prstGeom prst="rect">
            <a:avLst/>
          </a:prstGeom>
        </p:spPr>
      </p:pic>
    </p:spTree>
    <p:extLst>
      <p:ext uri="{BB962C8B-B14F-4D97-AF65-F5344CB8AC3E}">
        <p14:creationId xmlns:p14="http://schemas.microsoft.com/office/powerpoint/2010/main" val="306423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58898" y="2743200"/>
            <a:ext cx="4051497" cy="3477828"/>
          </a:xfrm>
        </p:spPr>
        <p:txBody>
          <a:bodyPr>
            <a:normAutofit lnSpcReduction="10000"/>
          </a:bodyPr>
          <a:lstStyle/>
          <a:p>
            <a:r>
              <a:rPr lang="en-US" dirty="0" smtClean="0"/>
              <a:t>What Does a Plant Need to Grow?</a:t>
            </a:r>
          </a:p>
          <a:p>
            <a:endParaRPr lang="en-US" dirty="0" smtClean="0"/>
          </a:p>
          <a:p>
            <a:pPr marL="285750" indent="-285750" algn="l">
              <a:buFont typeface="Arial"/>
              <a:buChar char="•"/>
            </a:pPr>
            <a:r>
              <a:rPr lang="en-US" cap="none" dirty="0" smtClean="0"/>
              <a:t>Water</a:t>
            </a:r>
          </a:p>
          <a:p>
            <a:pPr marL="285750" indent="-285750" algn="l">
              <a:buFont typeface="Arial"/>
              <a:buChar char="•"/>
            </a:pPr>
            <a:endParaRPr lang="en-US" cap="none" dirty="0" smtClean="0"/>
          </a:p>
          <a:p>
            <a:pPr marL="285750" indent="-285750" algn="l">
              <a:buFont typeface="Arial"/>
              <a:buChar char="•"/>
            </a:pPr>
            <a:r>
              <a:rPr lang="en-US" cap="none" dirty="0" smtClean="0"/>
              <a:t>Light</a:t>
            </a:r>
          </a:p>
          <a:p>
            <a:pPr marL="285750" indent="-285750" algn="l">
              <a:buFont typeface="Arial"/>
              <a:buChar char="•"/>
            </a:pPr>
            <a:endParaRPr lang="en-US" cap="none" dirty="0" smtClean="0"/>
          </a:p>
          <a:p>
            <a:pPr marL="285750" indent="-285750" algn="l">
              <a:buFont typeface="Arial"/>
              <a:buChar char="•"/>
            </a:pPr>
            <a:r>
              <a:rPr lang="en-US" cap="none" dirty="0" smtClean="0"/>
              <a:t>Nutrients</a:t>
            </a:r>
          </a:p>
          <a:p>
            <a:pPr marL="285750" indent="-285750" algn="l">
              <a:buFont typeface="Arial"/>
              <a:buChar char="•"/>
            </a:pPr>
            <a:endParaRPr lang="en-US" cap="none" dirty="0" smtClean="0"/>
          </a:p>
          <a:p>
            <a:pPr marL="285750" indent="-285750" algn="l">
              <a:buFont typeface="Arial"/>
              <a:buChar char="•"/>
            </a:pPr>
            <a:r>
              <a:rPr lang="en-US" cap="none" dirty="0" smtClean="0"/>
              <a:t>Air</a:t>
            </a:r>
          </a:p>
          <a:p>
            <a:pPr marL="285750" indent="-285750" algn="l">
              <a:buFont typeface="Arial"/>
              <a:buChar char="•"/>
            </a:pPr>
            <a:endParaRPr lang="en-US" cap="none" dirty="0"/>
          </a:p>
          <a:p>
            <a:pPr marL="285750" indent="-285750" algn="l">
              <a:buFont typeface="Arial"/>
              <a:buChar char="•"/>
            </a:pPr>
            <a:r>
              <a:rPr lang="en-US" cap="none" dirty="0" smtClean="0"/>
              <a:t>Space</a:t>
            </a:r>
            <a:endParaRPr lang="en-US" cap="none" dirty="0"/>
          </a:p>
        </p:txBody>
      </p:sp>
      <p:sp>
        <p:nvSpPr>
          <p:cNvPr id="3" name="Title 2"/>
          <p:cNvSpPr>
            <a:spLocks noGrp="1"/>
          </p:cNvSpPr>
          <p:nvPr>
            <p:ph type="title"/>
          </p:nvPr>
        </p:nvSpPr>
        <p:spPr/>
        <p:txBody>
          <a:bodyPr>
            <a:normAutofit fontScale="90000"/>
          </a:bodyPr>
          <a:lstStyle/>
          <a:p>
            <a:r>
              <a:rPr lang="en-US" dirty="0" smtClean="0"/>
              <a:t>Growing Plants in Science and Literature, More Than an Empty Pot</a:t>
            </a:r>
            <a:endParaRPr lang="en-US" dirty="0"/>
          </a:p>
        </p:txBody>
      </p:sp>
      <p:pic>
        <p:nvPicPr>
          <p:cNvPr id="4" name="Picture 3" descr="plant_soil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779" y="2897881"/>
            <a:ext cx="3874645" cy="3203447"/>
          </a:xfrm>
          <a:prstGeom prst="rect">
            <a:avLst/>
          </a:prstGeom>
        </p:spPr>
      </p:pic>
    </p:spTree>
    <p:extLst>
      <p:ext uri="{BB962C8B-B14F-4D97-AF65-F5344CB8AC3E}">
        <p14:creationId xmlns:p14="http://schemas.microsoft.com/office/powerpoint/2010/main" val="33343123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Growing Plants in Science and Literature, More Than an Empty Pot</a:t>
            </a:r>
            <a:endParaRPr lang="en-US" dirty="0"/>
          </a:p>
        </p:txBody>
      </p:sp>
      <p:pic>
        <p:nvPicPr>
          <p:cNvPr id="4" name="Picture 3" descr="IMG_9226.JPG"/>
          <p:cNvPicPr>
            <a:picLocks noChangeAspect="1"/>
          </p:cNvPicPr>
          <p:nvPr/>
        </p:nvPicPr>
        <p:blipFill rotWithShape="1">
          <a:blip r:embed="rId2" cstate="print">
            <a:extLst>
              <a:ext uri="{28A0092B-C50C-407E-A947-70E740481C1C}">
                <a14:useLocalDpi xmlns:a14="http://schemas.microsoft.com/office/drawing/2010/main" val="0"/>
              </a:ext>
            </a:extLst>
          </a:blip>
          <a:srcRect t="24130"/>
          <a:stretch/>
        </p:blipFill>
        <p:spPr>
          <a:xfrm rot="10800000">
            <a:off x="2834138" y="2787003"/>
            <a:ext cx="3464165" cy="1971199"/>
          </a:xfrm>
          <a:prstGeom prst="rect">
            <a:avLst/>
          </a:prstGeom>
        </p:spPr>
      </p:pic>
      <p:pic>
        <p:nvPicPr>
          <p:cNvPr id="5" name="Picture 4" descr="toilet paper p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915" y="4444126"/>
            <a:ext cx="2844299" cy="1889427"/>
          </a:xfrm>
          <a:prstGeom prst="rect">
            <a:avLst/>
          </a:prstGeom>
        </p:spPr>
      </p:pic>
      <p:pic>
        <p:nvPicPr>
          <p:cNvPr id="6" name="Picture 5" descr="Original_gardening-club-newspaper-pots-step-5-s4x3.jpg.rend.hgtvcom.966.72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13" y="4444126"/>
            <a:ext cx="2517499" cy="1889427"/>
          </a:xfrm>
          <a:prstGeom prst="rect">
            <a:avLst/>
          </a:prstGeom>
        </p:spPr>
      </p:pic>
    </p:spTree>
    <p:extLst>
      <p:ext uri="{BB962C8B-B14F-4D97-AF65-F5344CB8AC3E}">
        <p14:creationId xmlns:p14="http://schemas.microsoft.com/office/powerpoint/2010/main" val="20783452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42821" y="2743200"/>
            <a:ext cx="4051495" cy="3413528"/>
          </a:xfrm>
        </p:spPr>
        <p:txBody>
          <a:bodyPr/>
          <a:lstStyle/>
          <a:p>
            <a:pPr marL="285750" indent="-285750" algn="l">
              <a:buFont typeface="Arial"/>
              <a:buChar char="•"/>
            </a:pPr>
            <a:r>
              <a:rPr lang="en-US" cap="none" dirty="0" smtClean="0">
                <a:latin typeface="+mj-lt"/>
              </a:rPr>
              <a:t>Organisms like plants and animals depend on living and nonliving things in their environment.</a:t>
            </a:r>
          </a:p>
          <a:p>
            <a:pPr marL="285750" indent="-285750" algn="l">
              <a:buFont typeface="Arial"/>
              <a:buChar char="•"/>
            </a:pPr>
            <a:endParaRPr lang="en-US" cap="none" dirty="0">
              <a:latin typeface="+mj-lt"/>
            </a:endParaRPr>
          </a:p>
          <a:p>
            <a:pPr marL="285750" indent="-285750" algn="l">
              <a:buFont typeface="Arial"/>
              <a:buChar char="•"/>
            </a:pPr>
            <a:r>
              <a:rPr lang="en-US" cap="none" dirty="0" smtClean="0">
                <a:latin typeface="+mj-lt"/>
              </a:rPr>
              <a:t>The interaction of sun, soil, water, and weather impacts plant growth and survival.</a:t>
            </a:r>
            <a:endParaRPr lang="en-US" cap="none" dirty="0">
              <a:latin typeface="+mj-lt"/>
            </a:endParaRPr>
          </a:p>
        </p:txBody>
      </p:sp>
      <p:sp>
        <p:nvSpPr>
          <p:cNvPr id="3" name="Title 2"/>
          <p:cNvSpPr>
            <a:spLocks noGrp="1"/>
          </p:cNvSpPr>
          <p:nvPr>
            <p:ph type="title"/>
          </p:nvPr>
        </p:nvSpPr>
        <p:spPr/>
        <p:txBody>
          <a:bodyPr/>
          <a:lstStyle/>
          <a:p>
            <a:r>
              <a:rPr lang="en-US" dirty="0" smtClean="0"/>
              <a:t>Terrariums: A Look at the Living and Nonliving World</a:t>
            </a:r>
            <a:endParaRPr lang="en-US" dirty="0"/>
          </a:p>
        </p:txBody>
      </p:sp>
      <p:pic>
        <p:nvPicPr>
          <p:cNvPr id="4" name="Picture 3"/>
          <p:cNvPicPr>
            <a:picLocks noChangeAspect="1"/>
          </p:cNvPicPr>
          <p:nvPr/>
        </p:nvPicPr>
        <p:blipFill>
          <a:blip r:embed="rId2"/>
          <a:stretch>
            <a:fillRect/>
          </a:stretch>
        </p:blipFill>
        <p:spPr>
          <a:xfrm>
            <a:off x="1028252" y="2604151"/>
            <a:ext cx="2664433" cy="3552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98956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32214" y="2743200"/>
            <a:ext cx="3719737" cy="3461753"/>
          </a:xfrm>
        </p:spPr>
        <p:txBody>
          <a:bodyPr>
            <a:normAutofit fontScale="85000" lnSpcReduction="20000"/>
          </a:bodyPr>
          <a:lstStyle/>
          <a:p>
            <a:pPr marL="285750" indent="-285750" algn="l">
              <a:buFont typeface="Arial"/>
              <a:buChar char="•"/>
            </a:pPr>
            <a:r>
              <a:rPr lang="en-US" cap="none" dirty="0" smtClean="0">
                <a:latin typeface="+mj-lt"/>
              </a:rPr>
              <a:t>Worms live in soil and help change bits of dead plants </a:t>
            </a:r>
            <a:r>
              <a:rPr lang="en-US" cap="none" smtClean="0">
                <a:latin typeface="+mj-lt"/>
              </a:rPr>
              <a:t>and animals </a:t>
            </a:r>
            <a:r>
              <a:rPr lang="en-US" cap="none" dirty="0" smtClean="0">
                <a:latin typeface="+mj-lt"/>
              </a:rPr>
              <a:t>into nutrients that plants can use.</a:t>
            </a:r>
          </a:p>
          <a:p>
            <a:pPr marL="285750" indent="-285750" algn="l">
              <a:buFont typeface="Arial"/>
              <a:buChar char="•"/>
            </a:pPr>
            <a:endParaRPr lang="en-US" cap="none" dirty="0">
              <a:latin typeface="+mj-lt"/>
            </a:endParaRPr>
          </a:p>
          <a:p>
            <a:pPr marL="285750" indent="-285750" algn="l">
              <a:buFont typeface="Arial"/>
              <a:buChar char="•"/>
            </a:pPr>
            <a:r>
              <a:rPr lang="en-US" cap="none" dirty="0" smtClean="0">
                <a:latin typeface="+mj-lt"/>
              </a:rPr>
              <a:t>Worms eat organic matter and turn them into castings—also known as worm poop—that are nutrient rich and useful to plants.</a:t>
            </a:r>
          </a:p>
          <a:p>
            <a:pPr marL="285750" indent="-285750" algn="l">
              <a:buFont typeface="Arial"/>
              <a:buChar char="•"/>
            </a:pPr>
            <a:endParaRPr lang="en-US" cap="none" dirty="0">
              <a:latin typeface="+mj-lt"/>
            </a:endParaRPr>
          </a:p>
          <a:p>
            <a:pPr marL="285750" indent="-285750" algn="l">
              <a:buFont typeface="Arial"/>
              <a:buChar char="•"/>
            </a:pPr>
            <a:r>
              <a:rPr lang="en-US" cap="none" dirty="0" smtClean="0">
                <a:latin typeface="+mj-lt"/>
              </a:rPr>
              <a:t>Worms also help aerate and loosen the soil so that the roots of plants can more easily develop underground.</a:t>
            </a:r>
            <a:endParaRPr lang="en-US" cap="none" dirty="0">
              <a:latin typeface="+mj-lt"/>
            </a:endParaRPr>
          </a:p>
        </p:txBody>
      </p:sp>
      <p:sp>
        <p:nvSpPr>
          <p:cNvPr id="3" name="Title 2"/>
          <p:cNvSpPr>
            <a:spLocks noGrp="1"/>
          </p:cNvSpPr>
          <p:nvPr>
            <p:ph type="title"/>
          </p:nvPr>
        </p:nvSpPr>
        <p:spPr/>
        <p:txBody>
          <a:bodyPr/>
          <a:lstStyle/>
          <a:p>
            <a:r>
              <a:rPr lang="en-US" dirty="0" smtClean="0"/>
              <a:t>Vermicomposting</a:t>
            </a:r>
            <a:br>
              <a:rPr lang="en-US" dirty="0" smtClean="0"/>
            </a:br>
            <a:endParaRPr lang="en-US" dirty="0"/>
          </a:p>
        </p:txBody>
      </p:sp>
      <p:pic>
        <p:nvPicPr>
          <p:cNvPr id="4" name="Picture 3" descr="worms-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95" y="2855725"/>
            <a:ext cx="4179501" cy="3134626"/>
          </a:xfrm>
          <a:prstGeom prst="rect">
            <a:avLst/>
          </a:prstGeom>
        </p:spPr>
      </p:pic>
    </p:spTree>
    <p:extLst>
      <p:ext uri="{BB962C8B-B14F-4D97-AF65-F5344CB8AC3E}">
        <p14:creationId xmlns:p14="http://schemas.microsoft.com/office/powerpoint/2010/main" val="242992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777227"/>
          </a:xfrm>
        </p:spPr>
        <p:txBody>
          <a:bodyPr/>
          <a:lstStyle/>
          <a:p>
            <a:r>
              <a:rPr lang="en-US" cap="none" dirty="0" smtClean="0">
                <a:latin typeface="+mj-lt"/>
              </a:rPr>
              <a:t>LIVING THINGS </a:t>
            </a:r>
            <a:r>
              <a:rPr lang="en-US" cap="none" dirty="0" smtClean="0">
                <a:solidFill>
                  <a:schemeClr val="accent1"/>
                </a:solidFill>
                <a:latin typeface="+mj-lt"/>
              </a:rPr>
              <a:t>GROW</a:t>
            </a:r>
            <a:r>
              <a:rPr lang="en-US" cap="none" dirty="0" smtClean="0">
                <a:latin typeface="+mj-lt"/>
              </a:rPr>
              <a:t>, </a:t>
            </a:r>
            <a:r>
              <a:rPr lang="en-US" cap="none" dirty="0" smtClean="0">
                <a:solidFill>
                  <a:srgbClr val="D16349"/>
                </a:solidFill>
                <a:latin typeface="+mj-lt"/>
              </a:rPr>
              <a:t>MOVE</a:t>
            </a:r>
            <a:r>
              <a:rPr lang="en-US" cap="none" dirty="0" smtClean="0">
                <a:latin typeface="+mj-lt"/>
              </a:rPr>
              <a:t>, AND </a:t>
            </a:r>
            <a:r>
              <a:rPr lang="en-US" cap="none" dirty="0" smtClean="0">
                <a:solidFill>
                  <a:srgbClr val="D16349"/>
                </a:solidFill>
                <a:latin typeface="+mj-lt"/>
              </a:rPr>
              <a:t>REPRODUCE</a:t>
            </a:r>
            <a:r>
              <a:rPr lang="en-US" cap="none" dirty="0" smtClean="0">
                <a:latin typeface="+mj-lt"/>
              </a:rPr>
              <a:t>. NONLIVING THINGS DO NOT.</a:t>
            </a:r>
            <a:endParaRPr lang="en-US" cap="none" dirty="0">
              <a:latin typeface="+mj-lt"/>
            </a:endParaRPr>
          </a:p>
        </p:txBody>
      </p:sp>
      <p:sp>
        <p:nvSpPr>
          <p:cNvPr id="3" name="Title 2"/>
          <p:cNvSpPr>
            <a:spLocks noGrp="1"/>
          </p:cNvSpPr>
          <p:nvPr>
            <p:ph type="title"/>
          </p:nvPr>
        </p:nvSpPr>
        <p:spPr/>
        <p:txBody>
          <a:bodyPr/>
          <a:lstStyle/>
          <a:p>
            <a:r>
              <a:rPr lang="en-US" dirty="0" smtClean="0"/>
              <a:t>Exploring Texture in </a:t>
            </a:r>
            <a:r>
              <a:rPr lang="en-US" smtClean="0"/>
              <a:t>the Garden</a:t>
            </a:r>
            <a:endParaRPr lang="en-US"/>
          </a:p>
        </p:txBody>
      </p:sp>
      <p:pic>
        <p:nvPicPr>
          <p:cNvPr id="4" name="Picture 3" descr="See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43" y="3443401"/>
            <a:ext cx="2319513" cy="1671800"/>
          </a:xfrm>
          <a:prstGeom prst="rect">
            <a:avLst/>
          </a:prstGeom>
        </p:spPr>
      </p:pic>
      <p:pic>
        <p:nvPicPr>
          <p:cNvPr id="5" name="Picture 4" descr="r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311" y="4804701"/>
            <a:ext cx="1844577" cy="1482249"/>
          </a:xfrm>
          <a:prstGeom prst="rect">
            <a:avLst/>
          </a:prstGeom>
        </p:spPr>
      </p:pic>
      <p:pic>
        <p:nvPicPr>
          <p:cNvPr id="6" name="Picture 5" descr="So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943" y="3330876"/>
            <a:ext cx="2194718" cy="1473825"/>
          </a:xfrm>
          <a:prstGeom prst="rect">
            <a:avLst/>
          </a:prstGeom>
        </p:spPr>
      </p:pic>
      <p:pic>
        <p:nvPicPr>
          <p:cNvPr id="7" name="Picture 6" descr="Leav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111" y="4309724"/>
            <a:ext cx="2122832" cy="1977226"/>
          </a:xfrm>
          <a:prstGeom prst="rect">
            <a:avLst/>
          </a:prstGeom>
        </p:spPr>
      </p:pic>
    </p:spTree>
    <p:extLst>
      <p:ext uri="{BB962C8B-B14F-4D97-AF65-F5344CB8AC3E}">
        <p14:creationId xmlns:p14="http://schemas.microsoft.com/office/powerpoint/2010/main" val="400717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4083650" y="2743200"/>
            <a:ext cx="4678512" cy="3333153"/>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cap="none" dirty="0" smtClean="0">
                <a:latin typeface="+mj-lt"/>
              </a:rPr>
              <a:t>ROCKS</a:t>
            </a:r>
          </a:p>
          <a:p>
            <a:r>
              <a:rPr lang="en-US" cap="none" dirty="0" smtClean="0">
                <a:latin typeface="+mj-lt"/>
              </a:rPr>
              <a:t>LIVING OR NONLIVING?</a:t>
            </a:r>
          </a:p>
          <a:p>
            <a:pPr algn="l"/>
            <a:endParaRPr lang="en-US" dirty="0"/>
          </a:p>
        </p:txBody>
      </p:sp>
      <p:sp>
        <p:nvSpPr>
          <p:cNvPr id="8" name="Title 2"/>
          <p:cNvSpPr>
            <a:spLocks noGrp="1"/>
          </p:cNvSpPr>
          <p:nvPr>
            <p:ph type="title"/>
          </p:nvPr>
        </p:nvSpPr>
        <p:spPr>
          <a:xfrm>
            <a:off x="722313" y="533400"/>
            <a:ext cx="7772400" cy="1524000"/>
          </a:xfrm>
        </p:spPr>
        <p:txBody>
          <a:bodyPr/>
          <a:lstStyle/>
          <a:p>
            <a:r>
              <a:rPr lang="en-US" dirty="0" smtClean="0"/>
              <a:t>Exploring Texture in the Garden</a:t>
            </a:r>
            <a:endParaRPr lang="en-US" dirty="0"/>
          </a:p>
        </p:txBody>
      </p:sp>
      <p:pic>
        <p:nvPicPr>
          <p:cNvPr id="10" name="Picture 9" descr="ro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67" y="2954462"/>
            <a:ext cx="3622939" cy="2911290"/>
          </a:xfrm>
          <a:prstGeom prst="rect">
            <a:avLst/>
          </a:prstGeom>
        </p:spPr>
      </p:pic>
    </p:spTree>
    <p:extLst>
      <p:ext uri="{BB962C8B-B14F-4D97-AF65-F5344CB8AC3E}">
        <p14:creationId xmlns:p14="http://schemas.microsoft.com/office/powerpoint/2010/main" val="26971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4083650" y="2743200"/>
            <a:ext cx="4678512" cy="3333153"/>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cap="none" dirty="0" smtClean="0">
                <a:latin typeface="+mj-lt"/>
              </a:rPr>
              <a:t>ROCKS</a:t>
            </a:r>
          </a:p>
          <a:p>
            <a:r>
              <a:rPr lang="en-US" cap="none" dirty="0" smtClean="0">
                <a:latin typeface="+mj-lt"/>
              </a:rPr>
              <a:t>LIVING OR NONLIVING?</a:t>
            </a: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Rocks do not grow, move on their own, or reproduce.</a:t>
            </a: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Rocks are nonliving.</a:t>
            </a:r>
            <a:endParaRPr lang="en-US" cap="none" dirty="0">
              <a:latin typeface="+mj-lt"/>
            </a:endParaRPr>
          </a:p>
        </p:txBody>
      </p:sp>
      <p:sp>
        <p:nvSpPr>
          <p:cNvPr id="5" name="Title 2"/>
          <p:cNvSpPr>
            <a:spLocks noGrp="1"/>
          </p:cNvSpPr>
          <p:nvPr>
            <p:ph type="title"/>
          </p:nvPr>
        </p:nvSpPr>
        <p:spPr>
          <a:xfrm>
            <a:off x="722313" y="533400"/>
            <a:ext cx="7772400" cy="1524000"/>
          </a:xfrm>
        </p:spPr>
        <p:txBody>
          <a:bodyPr/>
          <a:lstStyle/>
          <a:p>
            <a:r>
              <a:rPr lang="en-US" dirty="0" smtClean="0"/>
              <a:t>Exploring Texture in the Garden</a:t>
            </a:r>
            <a:endParaRPr lang="en-US" dirty="0"/>
          </a:p>
        </p:txBody>
      </p:sp>
      <p:pic>
        <p:nvPicPr>
          <p:cNvPr id="6" name="Picture 5" descr="ro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67" y="2954462"/>
            <a:ext cx="3622939" cy="2911290"/>
          </a:xfrm>
          <a:prstGeom prst="rect">
            <a:avLst/>
          </a:prstGeom>
        </p:spPr>
      </p:pic>
    </p:spTree>
    <p:extLst>
      <p:ext uri="{BB962C8B-B14F-4D97-AF65-F5344CB8AC3E}">
        <p14:creationId xmlns:p14="http://schemas.microsoft.com/office/powerpoint/2010/main" val="13331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083650" y="2743200"/>
            <a:ext cx="4678512" cy="3333153"/>
          </a:xfrm>
        </p:spPr>
        <p:txBody>
          <a:bodyPr/>
          <a:lstStyle/>
          <a:p>
            <a:r>
              <a:rPr lang="en-US" cap="none" dirty="0" smtClean="0">
                <a:latin typeface="+mj-lt"/>
              </a:rPr>
              <a:t>SOIL</a:t>
            </a:r>
          </a:p>
          <a:p>
            <a:r>
              <a:rPr lang="en-US" cap="none" dirty="0" smtClean="0">
                <a:latin typeface="+mj-lt"/>
              </a:rPr>
              <a:t>LIVING OR NONLIVING?</a:t>
            </a:r>
          </a:p>
          <a:p>
            <a:pPr algn="l"/>
            <a:endParaRPr lang="en-US" cap="none" dirty="0">
              <a:latin typeface="+mj-lt"/>
            </a:endParaRPr>
          </a:p>
        </p:txBody>
      </p:sp>
      <p:sp>
        <p:nvSpPr>
          <p:cNvPr id="3" name="Title 2"/>
          <p:cNvSpPr>
            <a:spLocks noGrp="1"/>
          </p:cNvSpPr>
          <p:nvPr>
            <p:ph type="title"/>
          </p:nvPr>
        </p:nvSpPr>
        <p:spPr/>
        <p:txBody>
          <a:bodyPr/>
          <a:lstStyle/>
          <a:p>
            <a:r>
              <a:rPr lang="en-US" dirty="0" smtClean="0"/>
              <a:t>Exploring Texture in the Garden</a:t>
            </a:r>
            <a:endParaRPr lang="en-US" dirty="0"/>
          </a:p>
        </p:txBody>
      </p:sp>
      <p:pic>
        <p:nvPicPr>
          <p:cNvPr id="4" name="Picture 3" descr="So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38" y="3155777"/>
            <a:ext cx="3479800" cy="2336800"/>
          </a:xfrm>
          <a:prstGeom prst="rect">
            <a:avLst/>
          </a:prstGeom>
        </p:spPr>
      </p:pic>
    </p:spTree>
    <p:extLst>
      <p:ext uri="{BB962C8B-B14F-4D97-AF65-F5344CB8AC3E}">
        <p14:creationId xmlns:p14="http://schemas.microsoft.com/office/powerpoint/2010/main" val="41168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
          </p:nvPr>
        </p:nvSpPr>
        <p:spPr>
          <a:xfrm>
            <a:off x="4083650" y="2743200"/>
            <a:ext cx="4678512" cy="3333153"/>
          </a:xfrm>
        </p:spPr>
        <p:txBody>
          <a:bodyPr/>
          <a:lstStyle/>
          <a:p>
            <a:r>
              <a:rPr lang="en-US" dirty="0" smtClean="0"/>
              <a:t>Soil</a:t>
            </a:r>
          </a:p>
          <a:p>
            <a:r>
              <a:rPr lang="en-US" dirty="0" smtClean="0"/>
              <a:t>Living or nonliving?</a:t>
            </a:r>
          </a:p>
          <a:p>
            <a:pPr algn="l"/>
            <a:endParaRPr lang="en-US" dirty="0"/>
          </a:p>
        </p:txBody>
      </p:sp>
      <p:sp>
        <p:nvSpPr>
          <p:cNvPr id="5" name="Title 2"/>
          <p:cNvSpPr>
            <a:spLocks noGrp="1"/>
          </p:cNvSpPr>
          <p:nvPr>
            <p:ph type="title"/>
          </p:nvPr>
        </p:nvSpPr>
        <p:spPr>
          <a:xfrm>
            <a:off x="722313" y="533400"/>
            <a:ext cx="7772400" cy="1524000"/>
          </a:xfrm>
        </p:spPr>
        <p:txBody>
          <a:bodyPr/>
          <a:lstStyle/>
          <a:p>
            <a:r>
              <a:rPr lang="en-US" dirty="0" smtClean="0"/>
              <a:t>Exploring Texture in the Garden</a:t>
            </a:r>
            <a:endParaRPr lang="en-US" dirty="0"/>
          </a:p>
        </p:txBody>
      </p:sp>
      <p:sp>
        <p:nvSpPr>
          <p:cNvPr id="6" name="Text Placeholder 1"/>
          <p:cNvSpPr txBox="1">
            <a:spLocks/>
          </p:cNvSpPr>
          <p:nvPr/>
        </p:nvSpPr>
        <p:spPr>
          <a:xfrm>
            <a:off x="4083650" y="2743200"/>
            <a:ext cx="4678512" cy="3333153"/>
          </a:xfrm>
          <a:prstGeom prst="rect">
            <a:avLst/>
          </a:prstGeom>
        </p:spPr>
        <p:txBody>
          <a:bodyPr vert="horz" anchor="t">
            <a:normAutofit fontScale="92500" lnSpcReduction="1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cap="none" dirty="0" smtClean="0">
              <a:latin typeface="+mj-lt"/>
            </a:endParaRPr>
          </a:p>
          <a:p>
            <a:pPr algn="l"/>
            <a:endParaRPr lang="en-US" cap="none" dirty="0" smtClean="0">
              <a:latin typeface="+mj-lt"/>
            </a:endParaRP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A large part of soil is made up of nonliving small pieces of rock—sand, silt, and clay particles.</a:t>
            </a: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Living things such as insects, fungi, and bacteria can be found in soil.</a:t>
            </a: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Almost any handful of soil will contain both living organisms and nonliving elements. </a:t>
            </a:r>
          </a:p>
          <a:p>
            <a:pPr algn="l"/>
            <a:endParaRPr lang="en-US" dirty="0"/>
          </a:p>
        </p:txBody>
      </p:sp>
      <p:sp>
        <p:nvSpPr>
          <p:cNvPr id="7" name="Title 2"/>
          <p:cNvSpPr txBox="1">
            <a:spLocks/>
          </p:cNvSpPr>
          <p:nvPr/>
        </p:nvSpPr>
        <p:spPr>
          <a:xfrm>
            <a:off x="722313" y="533400"/>
            <a:ext cx="7772400" cy="1524000"/>
          </a:xfrm>
          <a:prstGeom prst="rect">
            <a:avLst/>
          </a:prstGeom>
        </p:spPr>
        <p:txBody>
          <a:bodyPr vert="horz" anchor="b">
            <a:normAutofit/>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r>
              <a:rPr lang="en-US" smtClean="0"/>
              <a:t>Exploring Texture in the Garden</a:t>
            </a:r>
            <a:endParaRPr lang="en-US" dirty="0"/>
          </a:p>
        </p:txBody>
      </p:sp>
      <p:pic>
        <p:nvPicPr>
          <p:cNvPr id="8" name="Picture 7" descr="So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38" y="3155777"/>
            <a:ext cx="3479800" cy="2336800"/>
          </a:xfrm>
          <a:prstGeom prst="rect">
            <a:avLst/>
          </a:prstGeom>
        </p:spPr>
      </p:pic>
    </p:spTree>
    <p:extLst>
      <p:ext uri="{BB962C8B-B14F-4D97-AF65-F5344CB8AC3E}">
        <p14:creationId xmlns:p14="http://schemas.microsoft.com/office/powerpoint/2010/main" val="4843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
          </p:nvPr>
        </p:nvSpPr>
        <p:spPr>
          <a:xfrm>
            <a:off x="4083650" y="2743200"/>
            <a:ext cx="4678512" cy="3333153"/>
          </a:xfrm>
        </p:spPr>
        <p:txBody>
          <a:bodyPr/>
          <a:lstStyle/>
          <a:p>
            <a:r>
              <a:rPr lang="en-US" dirty="0" err="1" smtClean="0">
                <a:latin typeface="+mj-lt"/>
              </a:rPr>
              <a:t>SEeds</a:t>
            </a:r>
            <a:endParaRPr lang="en-US" dirty="0" smtClean="0">
              <a:latin typeface="+mj-lt"/>
            </a:endParaRPr>
          </a:p>
          <a:p>
            <a:r>
              <a:rPr lang="en-US" dirty="0" smtClean="0">
                <a:latin typeface="+mj-lt"/>
              </a:rPr>
              <a:t>Living or nonliving?</a:t>
            </a:r>
          </a:p>
          <a:p>
            <a:endParaRPr lang="en-US" dirty="0"/>
          </a:p>
          <a:p>
            <a:pPr algn="l"/>
            <a:endParaRPr lang="en-US" dirty="0"/>
          </a:p>
        </p:txBody>
      </p:sp>
      <p:sp>
        <p:nvSpPr>
          <p:cNvPr id="5" name="Title 2"/>
          <p:cNvSpPr>
            <a:spLocks noGrp="1"/>
          </p:cNvSpPr>
          <p:nvPr>
            <p:ph type="title"/>
          </p:nvPr>
        </p:nvSpPr>
        <p:spPr>
          <a:xfrm>
            <a:off x="722313" y="533400"/>
            <a:ext cx="7772400" cy="1524000"/>
          </a:xfrm>
        </p:spPr>
        <p:txBody>
          <a:bodyPr/>
          <a:lstStyle/>
          <a:p>
            <a:r>
              <a:rPr lang="en-US" dirty="0" smtClean="0"/>
              <a:t>Exploring Texture in the Garden</a:t>
            </a:r>
            <a:endParaRPr lang="en-US" dirty="0"/>
          </a:p>
        </p:txBody>
      </p:sp>
      <p:pic>
        <p:nvPicPr>
          <p:cNvPr id="6" name="Picture 5" descr="See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2" y="3191702"/>
            <a:ext cx="3365500" cy="2425700"/>
          </a:xfrm>
          <a:prstGeom prst="rect">
            <a:avLst/>
          </a:prstGeom>
        </p:spPr>
      </p:pic>
    </p:spTree>
    <p:extLst>
      <p:ext uri="{BB962C8B-B14F-4D97-AF65-F5344CB8AC3E}">
        <p14:creationId xmlns:p14="http://schemas.microsoft.com/office/powerpoint/2010/main" val="15379779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
          </p:nvPr>
        </p:nvSpPr>
        <p:spPr>
          <a:xfrm>
            <a:off x="4083650" y="2743200"/>
            <a:ext cx="4678512" cy="3333153"/>
          </a:xfrm>
        </p:spPr>
        <p:txBody>
          <a:bodyPr/>
          <a:lstStyle/>
          <a:p>
            <a:r>
              <a:rPr lang="en-US" cap="none" dirty="0" smtClean="0">
                <a:latin typeface="+mj-lt"/>
              </a:rPr>
              <a:t>SEEDS</a:t>
            </a:r>
          </a:p>
          <a:p>
            <a:r>
              <a:rPr lang="en-US" cap="none" dirty="0" smtClean="0">
                <a:latin typeface="+mj-lt"/>
              </a:rPr>
              <a:t>LIVING OR NONLIVING?</a:t>
            </a:r>
          </a:p>
          <a:p>
            <a:endParaRPr lang="en-US" cap="none" dirty="0" smtClean="0">
              <a:latin typeface="+mj-lt"/>
            </a:endParaRPr>
          </a:p>
          <a:p>
            <a:pPr marL="285750" indent="-285750" algn="l">
              <a:buFont typeface="Arial"/>
              <a:buChar char="•"/>
            </a:pPr>
            <a:r>
              <a:rPr lang="en-US" cap="none" dirty="0" smtClean="0">
                <a:latin typeface="+mj-lt"/>
              </a:rPr>
              <a:t>Seeds are living, but they do not show the characteristics of living things until they germinate.</a:t>
            </a:r>
          </a:p>
          <a:p>
            <a:pPr marL="285750" indent="-285750" algn="l">
              <a:buFont typeface="Arial"/>
              <a:buChar char="•"/>
            </a:pPr>
            <a:endParaRPr lang="en-US" cap="none" dirty="0" smtClean="0">
              <a:latin typeface="+mj-lt"/>
            </a:endParaRPr>
          </a:p>
          <a:p>
            <a:pPr marL="285750" indent="-285750" algn="l">
              <a:buFont typeface="Arial"/>
              <a:buChar char="•"/>
            </a:pPr>
            <a:r>
              <a:rPr lang="en-US" cap="none" dirty="0" smtClean="0">
                <a:latin typeface="+mj-lt"/>
              </a:rPr>
              <a:t>Seeds need water and the proper temperature to germinate and grow.</a:t>
            </a:r>
          </a:p>
          <a:p>
            <a:pPr algn="l"/>
            <a:endParaRPr lang="en-US" dirty="0"/>
          </a:p>
        </p:txBody>
      </p:sp>
      <p:sp>
        <p:nvSpPr>
          <p:cNvPr id="5" name="Title 2"/>
          <p:cNvSpPr>
            <a:spLocks noGrp="1"/>
          </p:cNvSpPr>
          <p:nvPr>
            <p:ph type="title"/>
          </p:nvPr>
        </p:nvSpPr>
        <p:spPr>
          <a:xfrm>
            <a:off x="722313" y="533400"/>
            <a:ext cx="7772400" cy="1524000"/>
          </a:xfrm>
        </p:spPr>
        <p:txBody>
          <a:bodyPr/>
          <a:lstStyle/>
          <a:p>
            <a:r>
              <a:rPr lang="en-US" dirty="0" smtClean="0"/>
              <a:t>Exploring Texture in the Garden</a:t>
            </a:r>
            <a:endParaRPr lang="en-US" dirty="0"/>
          </a:p>
        </p:txBody>
      </p:sp>
      <p:pic>
        <p:nvPicPr>
          <p:cNvPr id="7" name="Picture 6" descr="See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2" y="3191702"/>
            <a:ext cx="3365500" cy="2425700"/>
          </a:xfrm>
          <a:prstGeom prst="rect">
            <a:avLst/>
          </a:prstGeom>
        </p:spPr>
      </p:pic>
    </p:spTree>
    <p:extLst>
      <p:ext uri="{BB962C8B-B14F-4D97-AF65-F5344CB8AC3E}">
        <p14:creationId xmlns:p14="http://schemas.microsoft.com/office/powerpoint/2010/main" val="35591778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
          </p:nvPr>
        </p:nvSpPr>
        <p:spPr>
          <a:xfrm>
            <a:off x="4083650" y="2743200"/>
            <a:ext cx="4678512" cy="3333153"/>
          </a:xfrm>
        </p:spPr>
        <p:txBody>
          <a:bodyPr/>
          <a:lstStyle/>
          <a:p>
            <a:r>
              <a:rPr lang="en-US" dirty="0" smtClean="0">
                <a:latin typeface="+mj-lt"/>
              </a:rPr>
              <a:t>Plant Parts</a:t>
            </a:r>
          </a:p>
          <a:p>
            <a:r>
              <a:rPr lang="en-US" dirty="0" smtClean="0">
                <a:latin typeface="+mj-lt"/>
              </a:rPr>
              <a:t>Living or nonliving?</a:t>
            </a:r>
          </a:p>
          <a:p>
            <a:endParaRPr lang="en-US" dirty="0"/>
          </a:p>
          <a:p>
            <a:pPr algn="l"/>
            <a:endParaRPr lang="en-US" dirty="0"/>
          </a:p>
        </p:txBody>
      </p:sp>
      <p:sp>
        <p:nvSpPr>
          <p:cNvPr id="5" name="Title 2"/>
          <p:cNvSpPr>
            <a:spLocks noGrp="1"/>
          </p:cNvSpPr>
          <p:nvPr>
            <p:ph type="title"/>
          </p:nvPr>
        </p:nvSpPr>
        <p:spPr>
          <a:xfrm>
            <a:off x="722313" y="533400"/>
            <a:ext cx="7772400" cy="1524000"/>
          </a:xfrm>
        </p:spPr>
        <p:txBody>
          <a:bodyPr/>
          <a:lstStyle/>
          <a:p>
            <a:r>
              <a:rPr lang="en-US" dirty="0" smtClean="0"/>
              <a:t>Exploring Texture in the Garden</a:t>
            </a:r>
            <a:endParaRPr lang="en-US" dirty="0"/>
          </a:p>
        </p:txBody>
      </p:sp>
      <p:pic>
        <p:nvPicPr>
          <p:cNvPr id="7" name="Picture 6" descr="Leave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367" y="3083590"/>
            <a:ext cx="3092343" cy="2880238"/>
          </a:xfrm>
          <a:prstGeom prst="rect">
            <a:avLst/>
          </a:prstGeom>
        </p:spPr>
      </p:pic>
    </p:spTree>
    <p:extLst>
      <p:ext uri="{BB962C8B-B14F-4D97-AF65-F5344CB8AC3E}">
        <p14:creationId xmlns:p14="http://schemas.microsoft.com/office/powerpoint/2010/main" val="29355937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181</TotalTime>
  <Words>617</Words>
  <Application>Microsoft Macintosh PowerPoint</Application>
  <PresentationFormat>On-screen Show (4:3)</PresentationFormat>
  <Paragraphs>93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Exploring Living and Nonliving Things</vt:lpstr>
      <vt:lpstr>Exploring Texture in the Garden</vt:lpstr>
      <vt:lpstr>Exploring Texture in the Garden</vt:lpstr>
      <vt:lpstr>Exploring Texture in the Garden</vt:lpstr>
      <vt:lpstr>Exploring Texture in the Garden</vt:lpstr>
      <vt:lpstr>Exploring Texture in the Garden</vt:lpstr>
      <vt:lpstr>Exploring Texture in the Garden</vt:lpstr>
      <vt:lpstr>Exploring Texture in the Garden</vt:lpstr>
      <vt:lpstr>Exploring Texture in the Garden</vt:lpstr>
      <vt:lpstr>Exploring Texture in the Garden</vt:lpstr>
      <vt:lpstr>Utah AITC School Garden Center</vt:lpstr>
      <vt:lpstr>Growing Plants in Science and Literature, More Than an Empty Pot</vt:lpstr>
      <vt:lpstr>Growing Plants in Science and Literature, More Than an Empty Pot</vt:lpstr>
      <vt:lpstr>Growing Plants in Science and Literature, More Than an Empty Pot</vt:lpstr>
      <vt:lpstr>Growing Plants in Science and Literature, More Than an Empty Pot</vt:lpstr>
      <vt:lpstr>Growing Plants in Science and Literature, More Than an Empty Pot</vt:lpstr>
      <vt:lpstr>Terrariums: A Look at the Living and Nonliving World</vt:lpstr>
      <vt:lpstr>Vermicomposting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Living and Nonliving Things</dc:title>
  <dc:creator>Lynn</dc:creator>
  <cp:lastModifiedBy>Lynn</cp:lastModifiedBy>
  <cp:revision>15</cp:revision>
  <dcterms:created xsi:type="dcterms:W3CDTF">2016-12-06T23:24:25Z</dcterms:created>
  <dcterms:modified xsi:type="dcterms:W3CDTF">2016-12-13T23:25:04Z</dcterms:modified>
</cp:coreProperties>
</file>