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7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9" r:id="rId4"/>
    <p:sldId id="260" r:id="rId5"/>
    <p:sldId id="262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4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1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-424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7E255-7B1C-3A4E-AE83-0ED79FB776F6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F1976-F316-B540-A1B8-081ED6BB1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09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D55CE-972F-D044-9CD7-EDB8F59432AB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C80F4-A34F-9244-BF27-6212BC4F4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2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Utah has over 1300 different soil types. Each soil has its own unique characteristics. Soils in Utah have been put into general groups with dominant soil characteristics. Yellow,</a:t>
            </a:r>
            <a:r>
              <a:rPr lang="en-US" baseline="0" dirty="0" smtClean="0"/>
              <a:t> brown, or red – iron; black – organic matter; </a:t>
            </a:r>
            <a:r>
              <a:rPr lang="en-US" baseline="0" smtClean="0"/>
              <a:t>white – lime</a:t>
            </a:r>
            <a:r>
              <a:rPr lang="en-US" baseline="0" dirty="0" smtClean="0"/>
              <a:t>; green - copper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C80F4-A34F-9244-BF27-6212BC4F44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60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150-4FD7-4802-B0EB-D52217513A72}" type="datetime1">
              <a:rPr lang="en-US" smtClean="0"/>
              <a:pPr/>
              <a:t>10/11/16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07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10/11/16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5712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10/11/16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7114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7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6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10/11/16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34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10/11/16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0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10/11/16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2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10/11/16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10/11/16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0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09345-DEE0-4B07-8E32-441AC9DA095E}" type="datetime1">
              <a:rPr lang="en-US" smtClean="0"/>
              <a:pPr/>
              <a:t>10/11/16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32996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10/11/16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84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sowing_whe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2095" y="0"/>
            <a:ext cx="10296095" cy="6858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50748" y="443844"/>
            <a:ext cx="3933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6600"/>
                </a:solidFill>
                <a:latin typeface="Georgia"/>
                <a:cs typeface="Georgia"/>
              </a:rPr>
              <a:t>Dirt: Secrets in the Soil</a:t>
            </a:r>
            <a:endParaRPr lang="en-US" sz="4800" dirty="0">
              <a:solidFill>
                <a:srgbClr val="FF6600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657613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8230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3"/>
                </a:solidFill>
                <a:latin typeface="Georgia"/>
                <a:cs typeface="Georgia"/>
              </a:rPr>
              <a:t>Keeping Soil in its Place</a:t>
            </a:r>
            <a:endParaRPr lang="en-US" sz="4800" dirty="0">
              <a:solidFill>
                <a:schemeClr val="accent3"/>
              </a:solidFill>
              <a:latin typeface="Georgia"/>
              <a:cs typeface="Georg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27240B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 descr="12782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96" y="1616631"/>
            <a:ext cx="3167352" cy="4704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982486" y="1213304"/>
            <a:ext cx="5042841" cy="6297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Arial"/>
              <a:buChar char="•"/>
            </a:pPr>
            <a:endParaRPr lang="en-US" sz="2400" dirty="0" smtClean="0">
              <a:solidFill>
                <a:schemeClr val="accent3"/>
              </a:solidFill>
              <a:latin typeface="Georgia"/>
              <a:cs typeface="Georgia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Georgia"/>
                <a:cs typeface="Georgia"/>
              </a:rPr>
              <a:t>Erosion is the loosening, transportation, and relocation of soil particles from one place to another and occurs primarily due to the action of wind and water.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400" dirty="0">
              <a:solidFill>
                <a:schemeClr val="accent3"/>
              </a:solidFill>
              <a:latin typeface="Georgia"/>
              <a:cs typeface="Georgia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Georgia"/>
                <a:cs typeface="Georgia"/>
              </a:rPr>
              <a:t>The rate and extent of erosion are determined by soil type and condition, slope of the land, plant cover, land use, and climate.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sz="2400" dirty="0">
              <a:solidFill>
                <a:schemeClr val="accent3"/>
              </a:solidFill>
              <a:latin typeface="Georgia"/>
              <a:cs typeface="Georgia"/>
            </a:endParaRP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Georgia"/>
                <a:cs typeface="Georgia"/>
              </a:rPr>
              <a:t>Raindrop splash erosion is the first stage of the water erosion process followed by sheet, rill, and gully erosion.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accent3"/>
              </a:solidFill>
              <a:latin typeface="Georgia"/>
              <a:cs typeface="Georgia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accent3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24031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8230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3"/>
                </a:solidFill>
                <a:latin typeface="Georgia"/>
                <a:cs typeface="Georgia"/>
              </a:rPr>
              <a:t>Dark Days</a:t>
            </a:r>
            <a:endParaRPr lang="en-US" sz="4800" dirty="0">
              <a:solidFill>
                <a:schemeClr val="accent3"/>
              </a:solidFill>
              <a:latin typeface="Georgia"/>
              <a:cs typeface="Georg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27240B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956" y="1213304"/>
            <a:ext cx="88650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Georgia"/>
                <a:cs typeface="Georgia"/>
              </a:rPr>
              <a:t>The Dust Bowl refers to the time during the 1930s when drought, prairie winds, and poor land use practices made farming nearly impossible.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accent3"/>
              </a:solidFill>
              <a:latin typeface="Georgia"/>
              <a:cs typeface="Georgi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Georgia"/>
                <a:cs typeface="Georgia"/>
              </a:rPr>
              <a:t>The dust bowl region of the United States includes parts of Texas, Oklahoma, New Mexico, Colorado, and Kansas. </a:t>
            </a:r>
            <a:endParaRPr lang="en-US" sz="2400" dirty="0">
              <a:solidFill>
                <a:schemeClr val="accent3"/>
              </a:solidFill>
              <a:latin typeface="Georgia"/>
              <a:cs typeface="Georgia"/>
            </a:endParaRPr>
          </a:p>
        </p:txBody>
      </p:sp>
      <p:pic>
        <p:nvPicPr>
          <p:cNvPr id="10" name="Picture 9" descr="800px-Dust-storm-Texas-19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632171"/>
            <a:ext cx="4876475" cy="2968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4031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8230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3"/>
                </a:solidFill>
                <a:latin typeface="Georgia"/>
                <a:cs typeface="Georgia"/>
              </a:rPr>
              <a:t>Dark Days</a:t>
            </a:r>
            <a:endParaRPr lang="en-US" sz="4800" dirty="0">
              <a:solidFill>
                <a:schemeClr val="accent3"/>
              </a:solidFill>
              <a:latin typeface="Georgia"/>
              <a:cs typeface="Georg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27240B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 descr="lp434-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74" y="4059128"/>
            <a:ext cx="4128641" cy="2643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6308" y="1213304"/>
            <a:ext cx="89513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Georgia"/>
                <a:cs typeface="Georgia"/>
              </a:rPr>
              <a:t>The west had its own areas of dust storms and soil erosion in </a:t>
            </a:r>
            <a:r>
              <a:rPr lang="en-US" sz="2400" smtClean="0">
                <a:solidFill>
                  <a:schemeClr val="accent3"/>
                </a:solidFill>
                <a:latin typeface="Georgia"/>
                <a:cs typeface="Georgia"/>
              </a:rPr>
              <a:t>the 1930s </a:t>
            </a:r>
            <a:r>
              <a:rPr lang="en-US" sz="2400" dirty="0" smtClean="0">
                <a:solidFill>
                  <a:schemeClr val="accent3"/>
                </a:solidFill>
                <a:latin typeface="Georgia"/>
                <a:cs typeface="Georgia"/>
              </a:rPr>
              <a:t>that caused the same economic and ecological problems as the ones occurring in the Great Plains.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accent3"/>
              </a:solidFill>
              <a:latin typeface="Georgia"/>
              <a:cs typeface="Georgi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Georgia"/>
                <a:cs typeface="Georgia"/>
              </a:rPr>
              <a:t>The Grantsville dust bowl was caused from overgrazing, fires, plowing, and drought.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0620" y="3649381"/>
            <a:ext cx="43770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Georgia"/>
                <a:cs typeface="Georgia"/>
              </a:rPr>
              <a:t>From the time the Tooele Valley was settled it was one of the most popular winter grazing areas in the west.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accent3"/>
              </a:solidFill>
              <a:latin typeface="Georgia"/>
              <a:cs typeface="Georgi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Georgia"/>
                <a:cs typeface="Georgia"/>
              </a:rPr>
              <a:t>Slowly, overgrazing caused the range to become almost barren.</a:t>
            </a:r>
            <a:endParaRPr lang="en-US" sz="2400" dirty="0">
              <a:solidFill>
                <a:schemeClr val="accent3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24031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8230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3"/>
                </a:solidFill>
                <a:latin typeface="Georgia"/>
                <a:cs typeface="Georgia"/>
              </a:rPr>
              <a:t>Color in the Garden</a:t>
            </a:r>
            <a:endParaRPr lang="en-US" sz="4800" dirty="0">
              <a:solidFill>
                <a:schemeClr val="accent3"/>
              </a:solidFill>
              <a:latin typeface="Georgia"/>
              <a:cs typeface="Georg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27240B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41d8QMkyjqL._AA160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6" y="3735684"/>
            <a:ext cx="2956265" cy="29562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89996" y="1213304"/>
            <a:ext cx="87983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Georgia"/>
                <a:cs typeface="Georgia"/>
              </a:rPr>
              <a:t>The </a:t>
            </a:r>
            <a:r>
              <a:rPr lang="en-US" sz="2400" dirty="0" err="1" smtClean="0">
                <a:solidFill>
                  <a:schemeClr val="accent3"/>
                </a:solidFill>
                <a:latin typeface="Georgia"/>
                <a:cs typeface="Georgia"/>
              </a:rPr>
              <a:t>Munsell</a:t>
            </a:r>
            <a:r>
              <a:rPr lang="en-US" sz="2400" dirty="0" smtClean="0">
                <a:solidFill>
                  <a:schemeClr val="accent3"/>
                </a:solidFill>
                <a:latin typeface="Georgia"/>
                <a:cs typeface="Georgia"/>
              </a:rPr>
              <a:t> Soil Color Charts is a book of soil colors based on the soil classification system used by scientists for describing soils.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accent3"/>
              </a:solidFill>
              <a:latin typeface="Georgia"/>
              <a:cs typeface="Georgi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Georgia"/>
                <a:cs typeface="Georgia"/>
              </a:rPr>
              <a:t>This book is used worldwide by agronomists, biologists, archeologists, geologists, zoologists, to document soil colors.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53673" y="3821987"/>
            <a:ext cx="56346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Georgia"/>
                <a:cs typeface="Georgia"/>
              </a:rPr>
              <a:t>Over the centuries, humans have used soil colors to serve as pigments in bricks, pottery, and art work.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accent3"/>
              </a:solidFill>
              <a:latin typeface="Georgia"/>
              <a:cs typeface="Georgi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Georgia"/>
                <a:cs typeface="Georgia"/>
              </a:rPr>
              <a:t>These artifacts from the past give us an idea of how early people lived and work.</a:t>
            </a:r>
            <a:endParaRPr lang="en-US" sz="2400" dirty="0">
              <a:solidFill>
                <a:schemeClr val="accent3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24031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8230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3"/>
                </a:solidFill>
                <a:latin typeface="Georgia"/>
                <a:cs typeface="Georgia"/>
              </a:rPr>
              <a:t>Color in the Garden</a:t>
            </a:r>
            <a:endParaRPr lang="en-US" sz="4800" dirty="0">
              <a:solidFill>
                <a:schemeClr val="accent3"/>
              </a:solidFill>
              <a:latin typeface="Georgia"/>
              <a:cs typeface="Georg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27240B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 descr="lp634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7" y="1874006"/>
            <a:ext cx="3194134" cy="4265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785212" y="1559704"/>
            <a:ext cx="5190796" cy="5082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accent3"/>
                </a:solidFill>
                <a:latin typeface="Georgia"/>
                <a:cs typeface="Georgia"/>
              </a:rPr>
              <a:t>General rules about soil color:</a:t>
            </a:r>
          </a:p>
          <a:p>
            <a:pPr>
              <a:lnSpc>
                <a:spcPct val="90000"/>
              </a:lnSpc>
            </a:pPr>
            <a:endParaRPr lang="en-US" b="1" dirty="0" smtClean="0">
              <a:solidFill>
                <a:schemeClr val="accent3"/>
              </a:solidFill>
              <a:latin typeface="Georgia"/>
              <a:cs typeface="Georgia"/>
            </a:endParaRP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b="1" dirty="0" smtClean="0">
                <a:solidFill>
                  <a:schemeClr val="accent3"/>
                </a:solidFill>
                <a:latin typeface="Georgia"/>
                <a:cs typeface="Georgia"/>
              </a:rPr>
              <a:t>Black, Black/Brown: </a:t>
            </a:r>
            <a:r>
              <a:rPr lang="en-US" dirty="0" smtClean="0">
                <a:solidFill>
                  <a:schemeClr val="accent3"/>
                </a:solidFill>
                <a:latin typeface="Georgia"/>
                <a:cs typeface="Georgia"/>
              </a:rPr>
              <a:t>Soil that has high organic matter content and nutrients for plants. These are deep soils formed mainly of materials transported by water, ice, or gravity.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dirty="0" smtClean="0">
              <a:solidFill>
                <a:schemeClr val="accent3"/>
              </a:solidFill>
              <a:latin typeface="Georgia"/>
              <a:cs typeface="Georgia"/>
            </a:endParaRP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b="1" dirty="0" smtClean="0">
                <a:solidFill>
                  <a:schemeClr val="accent3"/>
                </a:solidFill>
                <a:latin typeface="Georgia"/>
                <a:cs typeface="Georgia"/>
              </a:rPr>
              <a:t>Gold/yellow: </a:t>
            </a:r>
            <a:r>
              <a:rPr lang="en-US" dirty="0" smtClean="0">
                <a:solidFill>
                  <a:schemeClr val="accent3"/>
                </a:solidFill>
                <a:latin typeface="Georgia"/>
                <a:cs typeface="Georgia"/>
              </a:rPr>
              <a:t>Soil from certain sandstones.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dirty="0" smtClean="0">
              <a:solidFill>
                <a:schemeClr val="accent3"/>
              </a:solidFill>
              <a:latin typeface="Georgia"/>
              <a:cs typeface="Georgia"/>
            </a:endParaRP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b="1" dirty="0" smtClean="0">
                <a:solidFill>
                  <a:schemeClr val="accent3"/>
                </a:solidFill>
                <a:latin typeface="Georgia"/>
                <a:cs typeface="Georgia"/>
              </a:rPr>
              <a:t>Taupe:</a:t>
            </a:r>
            <a:r>
              <a:rPr lang="en-US" dirty="0" smtClean="0">
                <a:solidFill>
                  <a:schemeClr val="accent3"/>
                </a:solidFill>
                <a:latin typeface="Georgia"/>
                <a:cs typeface="Georgia"/>
              </a:rPr>
              <a:t> Clayey soils with lower organic matter content. Soils formed mainly in residual materials from ancient sea beds. 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en-US" dirty="0" smtClean="0">
              <a:solidFill>
                <a:schemeClr val="accent3"/>
              </a:solidFill>
              <a:latin typeface="Georgia"/>
              <a:cs typeface="Georgia"/>
            </a:endParaRP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b="1" dirty="0" smtClean="0">
                <a:solidFill>
                  <a:schemeClr val="accent3"/>
                </a:solidFill>
                <a:latin typeface="Georgia"/>
                <a:cs typeface="Georgia"/>
              </a:rPr>
              <a:t>Red:</a:t>
            </a:r>
            <a:r>
              <a:rPr lang="en-US" dirty="0" smtClean="0">
                <a:solidFill>
                  <a:schemeClr val="accent3"/>
                </a:solidFill>
                <a:latin typeface="Georgia"/>
                <a:cs typeface="Georgia"/>
              </a:rPr>
              <a:t> Soil with high iron content</a:t>
            </a:r>
          </a:p>
          <a:p>
            <a:pPr>
              <a:lnSpc>
                <a:spcPct val="90000"/>
              </a:lnSpc>
            </a:pPr>
            <a:endParaRPr lang="en-US" dirty="0" smtClean="0">
              <a:solidFill>
                <a:schemeClr val="accent3"/>
              </a:solidFill>
              <a:latin typeface="Georgia"/>
              <a:cs typeface="Georgia"/>
            </a:endParaRP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r>
              <a:rPr lang="en-US" b="1" dirty="0" smtClean="0">
                <a:solidFill>
                  <a:schemeClr val="accent3"/>
                </a:solidFill>
                <a:latin typeface="Georgia"/>
                <a:cs typeface="Georgia"/>
              </a:rPr>
              <a:t>Cream:</a:t>
            </a:r>
            <a:r>
              <a:rPr lang="en-US" dirty="0" smtClean="0">
                <a:solidFill>
                  <a:schemeClr val="accent3"/>
                </a:solidFill>
                <a:latin typeface="Georgia"/>
                <a:cs typeface="Georgia"/>
              </a:rPr>
              <a:t> Soil with high amounts of lime or formed with wind-blown </a:t>
            </a:r>
            <a:r>
              <a:rPr lang="en-US" dirty="0" err="1" smtClean="0">
                <a:solidFill>
                  <a:schemeClr val="accent3"/>
                </a:solidFill>
                <a:latin typeface="Georgia"/>
                <a:cs typeface="Georgia"/>
              </a:rPr>
              <a:t>silty</a:t>
            </a:r>
            <a:r>
              <a:rPr lang="en-US" dirty="0" smtClean="0">
                <a:solidFill>
                  <a:schemeClr val="accent3"/>
                </a:solidFill>
                <a:latin typeface="Georgia"/>
                <a:cs typeface="Georgia"/>
              </a:rPr>
              <a:t> material.</a:t>
            </a:r>
            <a:endParaRPr lang="en-US" dirty="0">
              <a:solidFill>
                <a:schemeClr val="accent3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30592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230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3"/>
                </a:solidFill>
                <a:latin typeface="Georgia"/>
                <a:cs typeface="Georgia"/>
              </a:rPr>
              <a:t>Vermicomposting</a:t>
            </a:r>
            <a:endParaRPr lang="en-US" sz="4800" dirty="0">
              <a:solidFill>
                <a:schemeClr val="accent3"/>
              </a:solidFill>
              <a:latin typeface="Georgia"/>
              <a:cs typeface="Georg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5212" y="1559704"/>
            <a:ext cx="5190796" cy="5332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Georgia"/>
                <a:cs typeface="Georgia"/>
              </a:rPr>
              <a:t>Worms live in soil and help change bits of dead plants and animals into nutrients that plants can use.</a:t>
            </a:r>
          </a:p>
          <a:p>
            <a:pPr marL="742950" lvl="1" indent="-285750">
              <a:lnSpc>
                <a:spcPct val="90000"/>
              </a:lnSpc>
              <a:buFont typeface="Arial"/>
              <a:buChar char="•"/>
            </a:pPr>
            <a:endParaRPr lang="en-US" sz="2400" dirty="0" smtClean="0">
              <a:solidFill>
                <a:schemeClr val="accent3"/>
              </a:solidFill>
              <a:latin typeface="Georgia"/>
              <a:cs typeface="Georgia"/>
            </a:endParaRPr>
          </a:p>
          <a:p>
            <a:pPr marL="742950" lvl="1" indent="-285750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Georgia"/>
                <a:cs typeface="Georgia"/>
              </a:rPr>
              <a:t>Worms eat organic matter and turn it into castings—also known as worm poop—that are nutrient rich and useful to plants.</a:t>
            </a:r>
          </a:p>
          <a:p>
            <a:pPr marL="742950" lvl="1" indent="-285750">
              <a:lnSpc>
                <a:spcPct val="90000"/>
              </a:lnSpc>
              <a:buFont typeface="Arial"/>
              <a:buChar char="•"/>
            </a:pPr>
            <a:endParaRPr lang="en-US" sz="2400" dirty="0" smtClean="0">
              <a:solidFill>
                <a:schemeClr val="accent3"/>
              </a:solidFill>
              <a:latin typeface="Georgia"/>
              <a:cs typeface="Georgia"/>
            </a:endParaRPr>
          </a:p>
          <a:p>
            <a:pPr marL="742950" lvl="1" indent="-285750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Georgia"/>
                <a:cs typeface="Georgia"/>
              </a:rPr>
              <a:t>Worms also help aerate and loosen the soil so that the roots of plants can more easily develop underground.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</a:pPr>
            <a:endParaRPr lang="en-US" dirty="0">
              <a:solidFill>
                <a:schemeClr val="accent3"/>
              </a:solidFill>
              <a:latin typeface="Georgia"/>
              <a:cs typeface="Georg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27240B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04" y="2533696"/>
            <a:ext cx="3597938" cy="2696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44360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pl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75" y="2053033"/>
            <a:ext cx="3678182" cy="3614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8230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3"/>
                </a:solidFill>
                <a:latin typeface="Georgia"/>
                <a:cs typeface="Georgia"/>
              </a:rPr>
              <a:t>How Much is Dirt Worth?</a:t>
            </a:r>
            <a:endParaRPr lang="en-US" sz="4800" dirty="0">
              <a:solidFill>
                <a:schemeClr val="accent3"/>
              </a:solidFill>
              <a:latin typeface="Georgia"/>
              <a:cs typeface="Georg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27240B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08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pl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75" y="2053033"/>
            <a:ext cx="3678182" cy="3614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8230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Georgia"/>
                <a:cs typeface="Georgia"/>
              </a:rPr>
              <a:t>How Much is Dirt Worth?</a:t>
            </a:r>
            <a:endParaRPr lang="en-US" sz="4800" dirty="0">
              <a:solidFill>
                <a:schemeClr val="bg2">
                  <a:lumMod val="25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27240B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7654" y="1346200"/>
            <a:ext cx="4839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Georgia"/>
                <a:cs typeface="Georgia"/>
              </a:rPr>
              <a:t>Soils produce our food. They are essential to our survival.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schemeClr val="accent3"/>
              </a:solidFill>
              <a:latin typeface="Georgia"/>
              <a:cs typeface="Georgia"/>
            </a:endParaRPr>
          </a:p>
          <a:p>
            <a:endParaRPr lang="en-US" sz="2400" dirty="0" smtClean="0">
              <a:solidFill>
                <a:schemeClr val="accent3"/>
              </a:solidFill>
              <a:latin typeface="Georgia"/>
              <a:cs typeface="Georgia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accent3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15042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pl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75" y="2053033"/>
            <a:ext cx="3678182" cy="3614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8230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3"/>
                </a:solidFill>
                <a:latin typeface="Georgia"/>
                <a:cs typeface="Georgia"/>
              </a:rPr>
              <a:t>How Much is Dirt Worth?</a:t>
            </a:r>
            <a:endParaRPr lang="en-US" sz="4800" dirty="0">
              <a:solidFill>
                <a:schemeClr val="accent3"/>
              </a:solidFill>
              <a:latin typeface="Georgia"/>
              <a:cs typeface="Georg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27240B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7654" y="1346200"/>
            <a:ext cx="48393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Georgia"/>
                <a:cs typeface="Georgia"/>
              </a:rPr>
              <a:t>Soils produce our food. They are essential to our survival.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schemeClr val="accent3"/>
              </a:solidFill>
              <a:latin typeface="Georgia"/>
              <a:cs typeface="Georgi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Georgia"/>
                <a:cs typeface="Georgia"/>
              </a:rPr>
              <a:t>Good soils are a limited, nonrenewable resource.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schemeClr val="accent3"/>
              </a:solidFill>
              <a:latin typeface="Georgia"/>
              <a:cs typeface="Georgia"/>
            </a:endParaRPr>
          </a:p>
          <a:p>
            <a:endParaRPr lang="en-US" sz="2400" dirty="0" smtClean="0">
              <a:solidFill>
                <a:schemeClr val="accent3"/>
              </a:solidFill>
              <a:latin typeface="Georgia"/>
              <a:cs typeface="Georgia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accent3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15042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pl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75" y="2053033"/>
            <a:ext cx="3678182" cy="3614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8230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3"/>
                </a:solidFill>
                <a:latin typeface="Georgia"/>
                <a:cs typeface="Georgia"/>
              </a:rPr>
              <a:t>How Much is Dirt Worth?</a:t>
            </a:r>
            <a:endParaRPr lang="en-US" sz="4800" dirty="0">
              <a:solidFill>
                <a:schemeClr val="accent3"/>
              </a:solidFill>
              <a:latin typeface="Georgia"/>
              <a:cs typeface="Georg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27240B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7654" y="1346200"/>
            <a:ext cx="48393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Georgia"/>
                <a:cs typeface="Georgia"/>
              </a:rPr>
              <a:t>Soils produce our food. They are essential to our survival.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schemeClr val="accent3"/>
              </a:solidFill>
              <a:latin typeface="Georgia"/>
              <a:cs typeface="Georgi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Georgia"/>
                <a:cs typeface="Georgia"/>
              </a:rPr>
              <a:t>Good soils are a limited, nonrenewable resource.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schemeClr val="accent3"/>
              </a:solidFill>
              <a:latin typeface="Georgia"/>
              <a:cs typeface="Georgi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Georgia"/>
                <a:cs typeface="Georgia"/>
              </a:rPr>
              <a:t>It takes an average of 100 to 500 years to make 1 inch of topsoil.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schemeClr val="accent3"/>
              </a:solidFill>
              <a:latin typeface="Georgia"/>
              <a:cs typeface="Georgia"/>
            </a:endParaRPr>
          </a:p>
          <a:p>
            <a:endParaRPr lang="en-US" sz="2400" dirty="0" smtClean="0">
              <a:solidFill>
                <a:schemeClr val="accent3"/>
              </a:solidFill>
              <a:latin typeface="Georgia"/>
              <a:cs typeface="Georgia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accent3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15042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pl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75" y="2053033"/>
            <a:ext cx="3678182" cy="3614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8230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3"/>
                </a:solidFill>
                <a:latin typeface="Georgia"/>
                <a:cs typeface="Georgia"/>
              </a:rPr>
              <a:t>How Much is Dirt Worth?</a:t>
            </a:r>
            <a:endParaRPr lang="en-US" sz="4800" dirty="0">
              <a:solidFill>
                <a:schemeClr val="accent3"/>
              </a:solidFill>
              <a:latin typeface="Georgia"/>
              <a:cs typeface="Georg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27240B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7654" y="1346200"/>
            <a:ext cx="4839346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Georgia"/>
                <a:cs typeface="Georgia"/>
              </a:rPr>
              <a:t>Soils produce our food. They are essential to our survival.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schemeClr val="accent3"/>
              </a:solidFill>
              <a:latin typeface="Georgia"/>
              <a:cs typeface="Georgi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Georgia"/>
                <a:cs typeface="Georgia"/>
              </a:rPr>
              <a:t>Good soils are a limited, nonrenewable resource.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schemeClr val="accent3"/>
              </a:solidFill>
              <a:latin typeface="Georgia"/>
              <a:cs typeface="Georgi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Georgia"/>
                <a:cs typeface="Georgia"/>
              </a:rPr>
              <a:t>It takes an average of 100 to 500 years to make 1 inch of topsoil.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schemeClr val="accent3"/>
              </a:solidFill>
              <a:latin typeface="Georgia"/>
              <a:cs typeface="Georgi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Georgia"/>
                <a:cs typeface="Georgia"/>
              </a:rPr>
              <a:t>It costs the farmer more to produce good crops on poor soil. That means higher prices in the grocery store.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schemeClr val="accent3"/>
              </a:solidFill>
              <a:latin typeface="Georgia"/>
              <a:cs typeface="Georgia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accent3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15042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8230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3"/>
                </a:solidFill>
                <a:latin typeface="Georgia"/>
                <a:cs typeface="Georgia"/>
              </a:rPr>
              <a:t>Types by Texture</a:t>
            </a:r>
            <a:endParaRPr lang="en-US" sz="4800" dirty="0">
              <a:solidFill>
                <a:schemeClr val="accent3"/>
              </a:solidFill>
              <a:latin typeface="Georgia"/>
              <a:cs typeface="Georg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27240B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7654" y="1346200"/>
            <a:ext cx="483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chemeClr val="accent3"/>
              </a:solidFill>
              <a:latin typeface="Georgia"/>
              <a:cs typeface="Georgia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accent3"/>
              </a:solidFill>
              <a:latin typeface="Georgia"/>
              <a:cs typeface="Georgia"/>
            </a:endParaRPr>
          </a:p>
        </p:txBody>
      </p:sp>
      <p:pic>
        <p:nvPicPr>
          <p:cNvPr id="2" name="Picture 1" descr="dirt shak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7" y="3217866"/>
            <a:ext cx="3733391" cy="3507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7956" y="1454821"/>
            <a:ext cx="88690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Georgia"/>
                <a:cs typeface="Georgia"/>
              </a:rPr>
              <a:t>Soil is made up of 4 components—air, water, organic matter, and mineral matter.</a:t>
            </a:r>
            <a:endParaRPr lang="en-US" sz="2400" dirty="0" smtClean="0">
              <a:solidFill>
                <a:schemeClr val="accent3"/>
              </a:solidFill>
              <a:latin typeface="Georgia"/>
              <a:cs typeface="Georgi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Georgia"/>
                <a:cs typeface="Georgia"/>
              </a:rPr>
              <a:t>Determining soil types helps us know when and how to plant and water crops.</a:t>
            </a:r>
          </a:p>
          <a:p>
            <a:endParaRPr lang="en-US" sz="2400" dirty="0" smtClean="0">
              <a:solidFill>
                <a:schemeClr val="accent3"/>
              </a:solidFill>
              <a:latin typeface="Georgia"/>
              <a:cs typeface="Georgia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accent3"/>
              </a:solidFill>
              <a:latin typeface="Georgia"/>
              <a:cs typeface="Georgia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accent3"/>
              </a:solidFill>
              <a:latin typeface="Georgia"/>
              <a:cs typeface="Georgia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accent3"/>
              </a:solidFill>
              <a:latin typeface="Georgia"/>
              <a:cs typeface="Georg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7654" y="3353485"/>
            <a:ext cx="48393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chemeClr val="accent3"/>
                </a:solidFill>
                <a:latin typeface="Georgia"/>
                <a:cs typeface="Georgia"/>
              </a:rPr>
              <a:t>Soil texture refers to the size of the particles that make up the soil. The relative proportion of sand, silt, and clay particles in a soil defines its soil texture.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>
              <a:solidFill>
                <a:schemeClr val="accent3"/>
              </a:solidFill>
              <a:latin typeface="Georgia"/>
              <a:cs typeface="Georgia"/>
            </a:endParaRPr>
          </a:p>
          <a:p>
            <a:endParaRPr lang="en-US" sz="2400" dirty="0">
              <a:solidFill>
                <a:schemeClr val="accent3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15042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8230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3"/>
                </a:solidFill>
                <a:latin typeface="Georgia"/>
                <a:cs typeface="Georgia"/>
              </a:rPr>
              <a:t>Sand, Silt, and Clay</a:t>
            </a:r>
            <a:endParaRPr lang="en-US" sz="4800" dirty="0">
              <a:solidFill>
                <a:schemeClr val="accent3"/>
              </a:solidFill>
              <a:latin typeface="Georgia"/>
              <a:cs typeface="Georg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27240B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7654" y="1346200"/>
            <a:ext cx="483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chemeClr val="accent3"/>
              </a:solidFill>
              <a:latin typeface="Georgia"/>
              <a:cs typeface="Georgia"/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accent3"/>
              </a:solidFill>
              <a:latin typeface="Georgia"/>
              <a:cs typeface="Georgia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969979"/>
              </p:ext>
            </p:extLst>
          </p:nvPr>
        </p:nvGraphicFramePr>
        <p:xfrm>
          <a:off x="579495" y="1396996"/>
          <a:ext cx="8162250" cy="4977090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1632450"/>
                <a:gridCol w="1632450"/>
                <a:gridCol w="1632450"/>
                <a:gridCol w="1632450"/>
                <a:gridCol w="1632450"/>
              </a:tblGrid>
              <a:tr h="165903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sz="2400" dirty="0" smtClean="0"/>
                        <a:t>Sand</a:t>
                      </a:r>
                      <a:endParaRPr lang="en-US" sz="2400" dirty="0" smtClean="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large </a:t>
                      </a:r>
                    </a:p>
                    <a:p>
                      <a:pPr algn="ctr"/>
                      <a:r>
                        <a:rPr lang="en-US" dirty="0" smtClean="0"/>
                        <a:t>particles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settles in </a:t>
                      </a:r>
                    </a:p>
                    <a:p>
                      <a:pPr algn="ctr"/>
                      <a:r>
                        <a:rPr lang="en-US" dirty="0" smtClean="0"/>
                        <a:t>1 minute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coarse </a:t>
                      </a:r>
                    </a:p>
                    <a:p>
                      <a:pPr algn="ctr"/>
                      <a:r>
                        <a:rPr lang="en-US" dirty="0" smtClean="0"/>
                        <a:t>and gritty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water</a:t>
                      </a:r>
                      <a:r>
                        <a:rPr lang="en-US" baseline="0" dirty="0" smtClean="0"/>
                        <a:t> moves through quickly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4">
                        <a:alpha val="40000"/>
                      </a:schemeClr>
                    </a:solidFill>
                  </a:tcPr>
                </a:tc>
              </a:tr>
              <a:tr h="165903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sz="2400" dirty="0" smtClean="0"/>
                        <a:t>Silt</a:t>
                      </a:r>
                      <a:endParaRPr lang="en-US" sz="2400" dirty="0" smtClean="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medium particles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settles in</a:t>
                      </a:r>
                    </a:p>
                    <a:p>
                      <a:pPr algn="ctr"/>
                      <a:r>
                        <a:rPr lang="en-US" dirty="0" smtClean="0"/>
                        <a:t> 3-4 hours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smooth, </a:t>
                      </a:r>
                    </a:p>
                    <a:p>
                      <a:pPr algn="ctr"/>
                      <a:r>
                        <a:rPr lang="en-US" dirty="0" smtClean="0"/>
                        <a:t>soft, and </a:t>
                      </a:r>
                    </a:p>
                    <a:p>
                      <a:pPr algn="ctr"/>
                      <a:r>
                        <a:rPr lang="en-US" dirty="0" smtClean="0"/>
                        <a:t>slick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holds water</a:t>
                      </a:r>
                    </a:p>
                    <a:p>
                      <a:pPr algn="ctr"/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165903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sz="2400" dirty="0" smtClean="0"/>
                        <a:t>Clay</a:t>
                      </a:r>
                      <a:endParaRPr lang="en-US" sz="2400" dirty="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tiny </a:t>
                      </a:r>
                    </a:p>
                    <a:p>
                      <a:pPr algn="ctr"/>
                      <a:r>
                        <a:rPr lang="en-US" dirty="0" smtClean="0"/>
                        <a:t>particles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settles in </a:t>
                      </a:r>
                    </a:p>
                    <a:p>
                      <a:pPr algn="ctr"/>
                      <a:r>
                        <a:rPr lang="en-US" dirty="0" smtClean="0"/>
                        <a:t>3-7 days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sticky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difficult for water to</a:t>
                      </a:r>
                      <a:r>
                        <a:rPr lang="en-US" baseline="0" dirty="0" smtClean="0"/>
                        <a:t> flow through</a:t>
                      </a:r>
                      <a:endParaRPr lang="en-US" dirty="0">
                        <a:latin typeface="Georgia"/>
                        <a:cs typeface="Georgia"/>
                      </a:endParaRPr>
                    </a:p>
                  </a:txBody>
                  <a:tcPr>
                    <a:solidFill>
                      <a:schemeClr val="tx2">
                        <a:lumMod val="75000"/>
                        <a:lumOff val="25000"/>
                        <a:alpha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031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8230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Georgia"/>
                <a:cs typeface="Georgia"/>
              </a:rPr>
              <a:t>Soil Permeability</a:t>
            </a:r>
            <a:endParaRPr lang="en-US" sz="4800" dirty="0">
              <a:solidFill>
                <a:schemeClr val="bg2">
                  <a:lumMod val="25000"/>
                </a:schemeClr>
              </a:solidFill>
              <a:latin typeface="Georgia"/>
              <a:cs typeface="Georg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27240B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843" y="1306872"/>
            <a:ext cx="87268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Georgia"/>
                <a:cs typeface="Georgia"/>
              </a:rPr>
              <a:t>Sand, silt, and clay are inorganic materials.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chemeClr val="accent3"/>
              </a:solidFill>
              <a:latin typeface="Georgia"/>
              <a:cs typeface="Georgia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Georgia"/>
                <a:cs typeface="Georgia"/>
              </a:rPr>
              <a:t>The best kind of soil for plants allows water to move through slowly enough that some of it stays in the soil for plants to use.</a:t>
            </a:r>
          </a:p>
          <a:p>
            <a:endParaRPr lang="en-US" sz="2400" dirty="0">
              <a:solidFill>
                <a:schemeClr val="accent3"/>
              </a:solidFill>
              <a:latin typeface="Georgia"/>
              <a:cs typeface="Georg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6641" y="3489104"/>
            <a:ext cx="43400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Georgia"/>
                <a:cs typeface="Georgia"/>
              </a:rPr>
              <a:t>Humus acts like a sponge to help the soil capture water and is formed when plants and animals die.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chemeClr val="accent3"/>
              </a:solidFill>
              <a:latin typeface="Georgia"/>
              <a:cs typeface="Georgia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accent3"/>
                </a:solidFill>
                <a:latin typeface="Georgia"/>
                <a:cs typeface="Georgia"/>
              </a:rPr>
              <a:t>Humus helps soil store more water, prevents erosion, and produces better crops.</a:t>
            </a:r>
            <a:endParaRPr lang="en-US" sz="2400" dirty="0">
              <a:solidFill>
                <a:schemeClr val="accent3"/>
              </a:solidFill>
              <a:latin typeface="Georgia"/>
              <a:cs typeface="Georgia"/>
            </a:endParaRPr>
          </a:p>
        </p:txBody>
      </p:sp>
      <p:pic>
        <p:nvPicPr>
          <p:cNvPr id="10" name="Picture 9" descr="soil-typ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43" y="3489104"/>
            <a:ext cx="4214525" cy="3160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4031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3">
      <a:dk1>
        <a:srgbClr val="000000"/>
      </a:dk1>
      <a:lt1>
        <a:srgbClr val="FFFFFF"/>
      </a:lt1>
      <a:dk2>
        <a:srgbClr val="33290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887</Words>
  <Application>Microsoft Macintosh PowerPoint</Application>
  <PresentationFormat>On-screen Show (4:3)</PresentationFormat>
  <Paragraphs>137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</dc:creator>
  <cp:lastModifiedBy>Lynn</cp:lastModifiedBy>
  <cp:revision>30</cp:revision>
  <dcterms:created xsi:type="dcterms:W3CDTF">2013-12-30T19:59:15Z</dcterms:created>
  <dcterms:modified xsi:type="dcterms:W3CDTF">2016-10-11T18:56:19Z</dcterms:modified>
</cp:coreProperties>
</file>