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Sorts Mill Goudy" panose="020B060402020202020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ODD6tx2gZtKytNPpl/4flkwQZ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6"/>
          <p:cNvSpPr>
            <a:spLocks noGrp="1"/>
          </p:cNvSpPr>
          <p:nvPr>
            <p:ph type="pic" idx="2"/>
          </p:nvPr>
        </p:nvSpPr>
        <p:spPr>
          <a:xfrm>
            <a:off x="1218615" y="2879725"/>
            <a:ext cx="2992437" cy="2662238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6"/>
          <p:cNvSpPr>
            <a:spLocks noGrp="1"/>
          </p:cNvSpPr>
          <p:nvPr>
            <p:ph type="pic" idx="3"/>
          </p:nvPr>
        </p:nvSpPr>
        <p:spPr>
          <a:xfrm>
            <a:off x="5483142" y="2879725"/>
            <a:ext cx="3127458" cy="26622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00" y="3138675"/>
            <a:ext cx="3495026" cy="26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51975" y="-69325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"/>
          <p:cNvSpPr txBox="1"/>
          <p:nvPr/>
        </p:nvSpPr>
        <p:spPr>
          <a:xfrm>
            <a:off x="148140" y="5738609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 pimientos rojos son simplemente pimientos verdes que se dejaron en la viña para que continúen madurando.</a:t>
            </a:r>
            <a:endParaRPr sz="2400" b="1" i="0" u="none" strike="noStrike" cap="non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6567" y="248652"/>
            <a:ext cx="11662611" cy="25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8345" marR="0" lvl="0" indent="0" algn="ctr" rtl="0">
              <a:lnSpc>
                <a:spcPct val="1097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¡Agosto es el mes del </a:t>
            </a:r>
            <a:r>
              <a:rPr lang="en-US" sz="8800" b="1" i="0" u="none" strike="noStrike" cap="none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Pimiento (Ají)!</a:t>
            </a:r>
            <a:endParaRPr sz="96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531895" y="3192379"/>
            <a:ext cx="4050631" cy="19389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10"/>
          <p:cNvSpPr txBox="1"/>
          <p:nvPr/>
        </p:nvSpPr>
        <p:spPr>
          <a:xfrm>
            <a:off x="80212" y="6139116"/>
            <a:ext cx="91264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Las remolachas tienen mayor contenido de azúcar que cualquier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otro vegetal.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698837" y="-33486"/>
            <a:ext cx="117578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¡Diciembre es el mes de la </a:t>
            </a:r>
            <a:r>
              <a:rPr lang="en-US" sz="72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Remolacha</a:t>
            </a:r>
            <a:r>
              <a:rPr lang="en-US" sz="72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72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1790" y="1357762"/>
            <a:ext cx="5892533" cy="53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4708358" y="3191914"/>
            <a:ext cx="4050631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00" y="2868202"/>
            <a:ext cx="4570650" cy="304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11"/>
          <p:cNvSpPr txBox="1"/>
          <p:nvPr/>
        </p:nvSpPr>
        <p:spPr>
          <a:xfrm>
            <a:off x="112294" y="6163726"/>
            <a:ext cx="90317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En la edad media, las cebollas se usaban como dinero y como obsequio.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216567" y="160421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¡Enero es el mes de la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Cebolla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5149516" y="3192379"/>
            <a:ext cx="3433010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p12"/>
          <p:cNvSpPr txBox="1"/>
          <p:nvPr/>
        </p:nvSpPr>
        <p:spPr>
          <a:xfrm>
            <a:off x="72189" y="6131095"/>
            <a:ext cx="119448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 frijoles pintos son los frijoles secos que se comen más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comúnmente en Estados Unidos.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216567" y="248652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¡Enero es el mes del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Frijol seco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27" y="3070624"/>
            <a:ext cx="4179200" cy="3039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/>
          <p:nvPr/>
        </p:nvSpPr>
        <p:spPr>
          <a:xfrm>
            <a:off x="5181600" y="3192379"/>
            <a:ext cx="3400926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p13"/>
          <p:cNvSpPr txBox="1"/>
          <p:nvPr/>
        </p:nvSpPr>
        <p:spPr>
          <a:xfrm>
            <a:off x="121320" y="5966410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Las setas tienen una relación más estrecha (por su ADN) con los humanos que con las plantas.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216567" y="248652"/>
            <a:ext cx="116626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¡Febrero es el mes de las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setas (hongos)</a:t>
            </a:r>
            <a:r>
              <a:rPr lang="en-US" sz="80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50" y="2729550"/>
            <a:ext cx="4576002" cy="311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/>
        </p:nvSpPr>
        <p:spPr>
          <a:xfrm>
            <a:off x="5358063" y="3192379"/>
            <a:ext cx="3465095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4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Una vaca puede rendir hasta 720 hamburguesas.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45431" y="-90500"/>
            <a:ext cx="1207168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¡Febrero es el mes de la </a:t>
            </a:r>
            <a:r>
              <a:rPr lang="en-US" sz="72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Carne de Res</a:t>
            </a:r>
            <a:r>
              <a:rPr lang="en-US" sz="72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72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52" y="1979794"/>
            <a:ext cx="2671011" cy="4074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518" y="3966865"/>
            <a:ext cx="2816482" cy="229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5334000" y="3192379"/>
            <a:ext cx="3248526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8" name="Google Shape;238;p15"/>
          <p:cNvSpPr txBox="1"/>
          <p:nvPr/>
        </p:nvSpPr>
        <p:spPr>
          <a:xfrm>
            <a:off x="-8521" y="6102096"/>
            <a:ext cx="9215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Una abeja debe visitar 2 millones de flores para hacer una libra de miel.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216567" y="248652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¡Marzo es el mes de la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Miel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00" y="1796351"/>
            <a:ext cx="2747598" cy="41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4022556" y="3184357"/>
            <a:ext cx="4644844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16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China produce 85% de la espinaca del mundo.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425113" y="192505"/>
            <a:ext cx="116626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¡Marzo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Espinaca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23" y="2819725"/>
            <a:ext cx="4174722" cy="305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6"/>
          <p:cNvSpPr txBox="1"/>
          <p:nvPr/>
        </p:nvSpPr>
        <p:spPr>
          <a:xfrm>
            <a:off x="4940968" y="3192379"/>
            <a:ext cx="3641558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17"/>
          <p:cNvSpPr txBox="1"/>
          <p:nvPr/>
        </p:nvSpPr>
        <p:spPr>
          <a:xfrm>
            <a:off x="121320" y="5778351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 emperadores romanos tenían "flotas de espárragos" para recolectar y entregar solo los espárragos de la mejor calidad.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121320" y="-73166"/>
            <a:ext cx="1203157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Abril es el mes de los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Espárragos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/>
          </a:p>
        </p:txBody>
      </p:sp>
      <p:pic>
        <p:nvPicPr>
          <p:cNvPr id="260" name="Google Shape;260;p1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617342">
            <a:off x="762890" y="2926570"/>
            <a:ext cx="3988840" cy="21017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 txBox="1"/>
          <p:nvPr/>
        </p:nvSpPr>
        <p:spPr>
          <a:xfrm>
            <a:off x="5772149" y="3192379"/>
            <a:ext cx="3051009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6" y="843752"/>
            <a:ext cx="2853487" cy="220566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18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El rábano más pesado del mundo pesó más de 68 libras.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962525" y="-47878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Abril es el mes del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Rábano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18" y="3049419"/>
            <a:ext cx="3619130" cy="299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8"/>
          <p:cNvSpPr txBox="1"/>
          <p:nvPr/>
        </p:nvSpPr>
        <p:spPr>
          <a:xfrm>
            <a:off x="4531895" y="3192379"/>
            <a:ext cx="4050631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19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Una fresa promedio tiene 200 semillas. 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216567" y="248652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¡Mayo es el mes de la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Fresa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81" name="Google Shape;281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75" y="2945352"/>
            <a:ext cx="3941297" cy="30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 txBox="1"/>
          <p:nvPr/>
        </p:nvSpPr>
        <p:spPr>
          <a:xfrm>
            <a:off x="5061284" y="3192379"/>
            <a:ext cx="3521242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2"/>
          <p:cNvSpPr txBox="1"/>
          <p:nvPr/>
        </p:nvSpPr>
        <p:spPr>
          <a:xfrm>
            <a:off x="148140" y="5738609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 tomatillos fueron originalmente domesticados por los aztecas hace más de 4,000 años.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16567" y="248652"/>
            <a:ext cx="11662611" cy="247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" marR="0" lvl="0" indent="0" algn="ctr" rtl="0">
              <a:lnSpc>
                <a:spcPct val="127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¡Agosto es el mes del </a:t>
            </a:r>
            <a:r>
              <a:rPr lang="en-US" sz="76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Tomate y el Tomatillo</a:t>
            </a:r>
            <a:r>
              <a:rPr lang="en-US" sz="7600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76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22" y="2925425"/>
            <a:ext cx="2504233" cy="174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999" y="3869591"/>
            <a:ext cx="2621951" cy="1747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5033950" y="3192379"/>
            <a:ext cx="3869418" cy="19389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9" name="Google Shape;289;p20"/>
          <p:cNvSpPr txBox="1"/>
          <p:nvPr/>
        </p:nvSpPr>
        <p:spPr>
          <a:xfrm>
            <a:off x="121320" y="5907052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El ruibarbo es en realidad un vegetal, pero a menudo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 comemos en postres.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962527" y="-87619"/>
            <a:ext cx="11325725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¡Mayo es el mes del </a:t>
            </a:r>
            <a:r>
              <a:rPr lang="en-US" sz="86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Ruibarbo</a:t>
            </a:r>
            <a:r>
              <a:rPr lang="en-US" sz="86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6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91" name="Google Shape;291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75" y="2293150"/>
            <a:ext cx="3405593" cy="32075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2" name="Google Shape;292;p20"/>
          <p:cNvSpPr txBox="1"/>
          <p:nvPr/>
        </p:nvSpPr>
        <p:spPr>
          <a:xfrm>
            <a:off x="4531895" y="3192379"/>
            <a:ext cx="4050631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9" name="Google Shape;299;p21"/>
          <p:cNvSpPr txBox="1"/>
          <p:nvPr/>
        </p:nvSpPr>
        <p:spPr>
          <a:xfrm>
            <a:off x="60660" y="6236983"/>
            <a:ext cx="9085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Las vainas de guisantes frescas son una excelente fuente de ácido fólico.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216567" y="248652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¡Junio es el mes de los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guisantes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4531895" y="3192379"/>
            <a:ext cx="4050631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51" y="3049419"/>
            <a:ext cx="4096385" cy="223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9" name="Google Shape;309;p22"/>
          <p:cNvSpPr txBox="1"/>
          <p:nvPr/>
        </p:nvSpPr>
        <p:spPr>
          <a:xfrm>
            <a:off x="148140" y="5948519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Las zanahorias no solo son anaranjadas, también pueden ser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rojas, blancas, amarillas o púrpuras.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649702" y="40506"/>
            <a:ext cx="1143802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¡Junio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Zanahoria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4531895" y="3192379"/>
            <a:ext cx="4050631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49" y="2472925"/>
            <a:ext cx="2810374" cy="33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p23"/>
          <p:cNvSpPr txBox="1"/>
          <p:nvPr/>
        </p:nvSpPr>
        <p:spPr>
          <a:xfrm>
            <a:off x="121320" y="5979243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Algunas variedades de judías verdes crecen en arbustos bajos, mientras que otras crecen en enredaderas largas.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216567" y="248652"/>
            <a:ext cx="116626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¡Julio es el mes de las </a:t>
            </a:r>
            <a:r>
              <a:rPr lang="en-US" sz="8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Judías verdes</a:t>
            </a:r>
            <a:r>
              <a:rPr lang="en-US" sz="8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21" name="Google Shape;321;p2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0507">
            <a:off x="332251" y="3361074"/>
            <a:ext cx="4196546" cy="182965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32947" y="3192379"/>
            <a:ext cx="3649579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9" name="Google Shape;329;p24"/>
          <p:cNvSpPr txBox="1"/>
          <p:nvPr/>
        </p:nvSpPr>
        <p:spPr>
          <a:xfrm>
            <a:off x="121320" y="5915075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Casi todas las partes de la planta de calabaza se pueden comer: hojas, brotes, tallos, flores, frutas y semillas.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216567" y="248652"/>
            <a:ext cx="116626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¡Julio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Calabaza de verano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4531895" y="3192379"/>
            <a:ext cx="4050631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319" y="3298071"/>
            <a:ext cx="4132617" cy="211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3" y="2346028"/>
            <a:ext cx="3558323" cy="355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3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 duraznos están emparentados con las rosas y con las almendras.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64693" y="-104272"/>
            <a:ext cx="1166261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¡Septiembre es el mes del </a:t>
            </a:r>
            <a:r>
              <a:rPr lang="en-US" sz="7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Melocotón (durazno)!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4860758" y="3158799"/>
            <a:ext cx="4050631" cy="30469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4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El maíz se cultiva en todos los continentes, excepto en la Antártida.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16567" y="248652"/>
            <a:ext cx="116626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Septiembre es el mes del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Maíz!</a:t>
            </a:r>
            <a:endParaRPr sz="8000" b="1">
              <a:solidFill>
                <a:srgbClr val="41379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74" y="2606701"/>
            <a:ext cx="4161523" cy="338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5595688" y="3144251"/>
            <a:ext cx="3115175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192379"/>
            <a:ext cx="2810377" cy="2810378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5"/>
          <p:cNvSpPr txBox="1"/>
          <p:nvPr/>
        </p:nvSpPr>
        <p:spPr>
          <a:xfrm>
            <a:off x="121326" y="6259975"/>
            <a:ext cx="1000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Se cultivan más de 2,500 variedades de manzana en los Estados Unidos.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713869" y="176463"/>
            <a:ext cx="1146359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¡Octubre es el mes de la </a:t>
            </a:r>
            <a:r>
              <a:rPr lang="en-US" sz="78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Manzana</a:t>
            </a:r>
            <a:r>
              <a:rPr lang="en-US" sz="78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78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51" y="2592951"/>
            <a:ext cx="3646424" cy="364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531895" y="3192379"/>
            <a:ext cx="4050631" cy="30469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4" y="1819513"/>
            <a:ext cx="3218360" cy="1989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6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Una taza de col rizada contiene más vitamina C que una naranja.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336882" y="56148"/>
            <a:ext cx="116626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¡Octubre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Col rizada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3" y="3905985"/>
            <a:ext cx="3384884" cy="2256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4018547" y="3192379"/>
            <a:ext cx="4563979" cy="26776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9" y="3032125"/>
            <a:ext cx="4119304" cy="274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Google Shape;156;p7"/>
          <p:cNvSpPr txBox="1"/>
          <p:nvPr/>
        </p:nvSpPr>
        <p:spPr>
          <a:xfrm>
            <a:off x="148140" y="5778351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Calabaza en inglés, </a:t>
            </a:r>
            <a:r>
              <a:rPr lang="en-US" sz="2400" b="1" i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squash</a:t>
            </a: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, viene de la palabra india narragansett </a:t>
            </a:r>
            <a:r>
              <a:rPr lang="en-US" sz="2400" b="1" i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askutasquash</a:t>
            </a: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, que significa "comida cruda o sin cocer".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216567" y="248652"/>
            <a:ext cx="1166261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¡Noviembre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Calabaza de invierno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4251160" y="4208691"/>
            <a:ext cx="4050631" cy="15696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8"/>
          <p:cNvSpPr txBox="1"/>
          <p:nvPr/>
        </p:nvSpPr>
        <p:spPr>
          <a:xfrm>
            <a:off x="121320" y="5738609"/>
            <a:ext cx="89103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En Utah hay más pavos criados cada año que personas 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todo el estado.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906379" y="248652"/>
            <a:ext cx="1097279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Noviembre es el mes del pavo!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46" y="1498938"/>
            <a:ext cx="1695569" cy="167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9764067" y="1536786"/>
            <a:ext cx="1695569" cy="1678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4531895" y="3192379"/>
            <a:ext cx="4050631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Pruébelo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31" y="2974941"/>
            <a:ext cx="285172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4137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664" y="3759229"/>
            <a:ext cx="2810377" cy="2810377"/>
          </a:xfrm>
          <a:prstGeom prst="rect">
            <a:avLst/>
          </a:prstGeom>
          <a:noFill/>
          <a:ln w="38100" cap="flat" cmpd="sng">
            <a:solidFill>
              <a:srgbClr val="002C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9"/>
          <p:cNvSpPr txBox="1"/>
          <p:nvPr/>
        </p:nvSpPr>
        <p:spPr>
          <a:xfrm>
            <a:off x="121320" y="6259978"/>
            <a:ext cx="8910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La patata fue el primer vegetal cultivado en el espacio exterior.</a:t>
            </a:r>
            <a:endParaRPr sz="2400" b="1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996116" y="0"/>
            <a:ext cx="1102092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¡Diciembre es el mes de la </a:t>
            </a:r>
            <a:r>
              <a:rPr lang="en-US" sz="8000" b="1">
                <a:solidFill>
                  <a:srgbClr val="41379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Patata</a:t>
            </a:r>
            <a:r>
              <a:rPr lang="en-US" sz="8000" b="1">
                <a:solidFill>
                  <a:srgbClr val="002D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</a:t>
            </a:r>
            <a:endParaRPr sz="8000" b="1">
              <a:solidFill>
                <a:srgbClr val="002D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4726">
            <a:off x="185753" y="1791356"/>
            <a:ext cx="3539434" cy="4407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4531895" y="3192379"/>
            <a:ext cx="4050631" cy="23083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Pruébelas 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Widescreen</PresentationFormat>
  <Paragraphs>161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Sorts Mill Goudy</vt:lpstr>
      <vt:lpstr>Calibri</vt:lpstr>
      <vt:lpstr>Century Schoolbook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Wheeler, Kate</dc:creator>
  <cp:lastModifiedBy>Denise Stewardson</cp:lastModifiedBy>
  <cp:revision>1</cp:revision>
  <dcterms:created xsi:type="dcterms:W3CDTF">2018-08-02T13:55:00Z</dcterms:created>
  <dcterms:modified xsi:type="dcterms:W3CDTF">2022-03-27T19:01:47Z</dcterms:modified>
</cp:coreProperties>
</file>