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Nuni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regular.fntdata"/><Relationship Id="rId25" Type="http://schemas.openxmlformats.org/officeDocument/2006/relationships/slide" Target="slides/slide21.xml"/><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wrap="square" tIns="91425"/>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rIns="91425" wrap="square" tIns="91425"/>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rIns="91425" wrap="square" tIns="91425"/>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wrap="square" tIns="91425"/>
          <a:lstStyle>
            <a:lvl1pPr lvl="0">
              <a:lnSpc>
                <a:spcPct val="100000"/>
              </a:lnSpc>
              <a:spcBef>
                <a:spcPts val="0"/>
              </a:spcBef>
              <a:spcAft>
                <a:spcPts val="0"/>
              </a:spcAft>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11600" y="1234625"/>
            <a:ext cx="8920800" cy="2052000"/>
          </a:xfrm>
          <a:prstGeom prst="rect">
            <a:avLst/>
          </a:prstGeom>
        </p:spPr>
        <p:txBody>
          <a:bodyPr anchorCtr="0" anchor="ctr" bIns="91425" lIns="91425" rIns="91425" wrap="square" tIns="91425">
            <a:noAutofit/>
          </a:bodyPr>
          <a:lstStyle/>
          <a:p>
            <a:pPr lvl="0">
              <a:spcBef>
                <a:spcPts val="0"/>
              </a:spcBef>
              <a:buNone/>
            </a:pPr>
            <a:r>
              <a:rPr lang="en" sz="4800">
                <a:solidFill>
                  <a:srgbClr val="000000"/>
                </a:solidFill>
                <a:latin typeface="Calibri"/>
                <a:ea typeface="Calibri"/>
                <a:cs typeface="Calibri"/>
                <a:sym typeface="Calibri"/>
              </a:rPr>
              <a:t>What does the word </a:t>
            </a:r>
            <a:r>
              <a:rPr b="1" lang="en" sz="4800">
                <a:solidFill>
                  <a:srgbClr val="000000"/>
                </a:solidFill>
                <a:latin typeface="Calibri"/>
                <a:ea typeface="Calibri"/>
                <a:cs typeface="Calibri"/>
                <a:sym typeface="Calibri"/>
              </a:rPr>
              <a:t>agriculture</a:t>
            </a:r>
            <a:r>
              <a:rPr lang="en" sz="4800">
                <a:solidFill>
                  <a:srgbClr val="000000"/>
                </a:solidFill>
                <a:latin typeface="Calibri"/>
                <a:ea typeface="Calibri"/>
                <a:cs typeface="Calibri"/>
                <a:sym typeface="Calibri"/>
              </a:rPr>
              <a:t> mean? In a simple word, it means...</a:t>
            </a:r>
          </a:p>
          <a:p>
            <a:pPr lvl="0">
              <a:spcBef>
                <a:spcPts val="0"/>
              </a:spcBef>
              <a:buNone/>
            </a:pPr>
            <a:r>
              <a:t/>
            </a:r>
            <a:endParaRPr sz="2400"/>
          </a:p>
        </p:txBody>
      </p:sp>
      <p:sp>
        <p:nvSpPr>
          <p:cNvPr id="129" name="Shape 129"/>
          <p:cNvSpPr txBox="1"/>
          <p:nvPr/>
        </p:nvSpPr>
        <p:spPr>
          <a:xfrm>
            <a:off x="5752975" y="2472025"/>
            <a:ext cx="2955000" cy="1216800"/>
          </a:xfrm>
          <a:prstGeom prst="rect">
            <a:avLst/>
          </a:prstGeom>
          <a:noFill/>
          <a:ln>
            <a:noFill/>
          </a:ln>
        </p:spPr>
        <p:txBody>
          <a:bodyPr anchorCtr="0" anchor="ctr" bIns="91425" lIns="91425" rIns="91425" wrap="square" tIns="91425">
            <a:noAutofit/>
          </a:bodyPr>
          <a:lstStyle/>
          <a:p>
            <a:pPr lvl="0" rtl="0" algn="ctr">
              <a:spcBef>
                <a:spcPts val="0"/>
              </a:spcBef>
              <a:buNone/>
            </a:pPr>
            <a:r>
              <a:rPr lang="en" sz="4800">
                <a:solidFill>
                  <a:srgbClr val="FF0000"/>
                </a:solidFill>
                <a:latin typeface="Calibri"/>
                <a:ea typeface="Calibri"/>
                <a:cs typeface="Calibri"/>
                <a:sym typeface="Calibri"/>
              </a:rPr>
              <a:t>Farming</a:t>
            </a:r>
          </a:p>
          <a:p>
            <a:pPr lvl="0" rtl="0" algn="ctr">
              <a:spcBef>
                <a:spcPts val="0"/>
              </a:spcBef>
              <a:buNone/>
            </a:pPr>
            <a:r>
              <a:t/>
            </a:r>
            <a:endParaRPr sz="3600">
              <a:latin typeface="Calibri"/>
              <a:ea typeface="Calibri"/>
              <a:cs typeface="Calibri"/>
              <a:sym typeface="Calibri"/>
            </a:endParaRPr>
          </a:p>
        </p:txBody>
      </p:sp>
      <p:sp>
        <p:nvSpPr>
          <p:cNvPr id="130" name="Shape 130"/>
          <p:cNvSpPr txBox="1"/>
          <p:nvPr/>
        </p:nvSpPr>
        <p:spPr>
          <a:xfrm>
            <a:off x="1094250" y="3286625"/>
            <a:ext cx="6955500" cy="1079100"/>
          </a:xfrm>
          <a:prstGeom prst="rect">
            <a:avLst/>
          </a:prstGeom>
          <a:noFill/>
          <a:ln>
            <a:noFill/>
          </a:ln>
        </p:spPr>
        <p:txBody>
          <a:bodyPr anchorCtr="0" anchor="t" bIns="91425" lIns="91425" rIns="91425" wrap="square" tIns="91425">
            <a:noAutofit/>
          </a:bodyPr>
          <a:lstStyle/>
          <a:p>
            <a:pPr lvl="0">
              <a:spcBef>
                <a:spcPts val="0"/>
              </a:spcBef>
              <a:buNone/>
            </a:pPr>
            <a:r>
              <a:rPr lang="en" sz="3600"/>
              <a:t>But it also means so much more!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p:tgtEl>
                                          <p:spTgt spid="1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414025" y="437675"/>
            <a:ext cx="8375100" cy="41757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A couple of months after planting, the plants are growing, but the farmer notices holes in the leaves.  These may be the result of an insect.  Who can help identify the problem?</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a:solidFill>
                  <a:srgbClr val="FF0000"/>
                </a:solidFill>
                <a:latin typeface="Calibri"/>
                <a:ea typeface="Calibri"/>
                <a:cs typeface="Calibri"/>
                <a:sym typeface="Calibri"/>
              </a:rPr>
              <a:t>Entomologist		Nutritionist		Wildlife Biologist</a:t>
            </a:r>
          </a:p>
        </p:txBody>
      </p:sp>
      <p:sp>
        <p:nvSpPr>
          <p:cNvPr id="200" name="Shape 200"/>
          <p:cNvSpPr/>
          <p:nvPr/>
        </p:nvSpPr>
        <p:spPr>
          <a:xfrm>
            <a:off x="662450" y="3785350"/>
            <a:ext cx="2448600" cy="6861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461350" y="461350"/>
            <a:ext cx="8197500" cy="43059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The crop is ready to harvest, and the farmer needs it delivered it to the processing plant. The farmer needs a:</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sz="3600">
                <a:solidFill>
                  <a:srgbClr val="FF0000"/>
                </a:solidFill>
                <a:latin typeface="Calibri"/>
                <a:ea typeface="Calibri"/>
                <a:cs typeface="Calibri"/>
                <a:sym typeface="Calibri"/>
              </a:rPr>
              <a:t>Truck Driver			Agronomist			Banker</a:t>
            </a:r>
            <a:r>
              <a:rPr lang="en" sz="3600">
                <a:solidFill>
                  <a:srgbClr val="000000"/>
                </a:solidFill>
                <a:latin typeface="Calibri"/>
                <a:ea typeface="Calibri"/>
                <a:cs typeface="Calibri"/>
                <a:sym typeface="Calibri"/>
              </a:rPr>
              <a:t>		 </a:t>
            </a:r>
          </a:p>
        </p:txBody>
      </p:sp>
      <p:sp>
        <p:nvSpPr>
          <p:cNvPr id="206" name="Shape 206"/>
          <p:cNvSpPr/>
          <p:nvPr/>
        </p:nvSpPr>
        <p:spPr>
          <a:xfrm>
            <a:off x="259650" y="2550400"/>
            <a:ext cx="3015600" cy="10185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423575" y="563600"/>
            <a:ext cx="8300100" cy="41553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The processor will turn the wheat, corn, meat, vegetables, fruit, etc. into bread, burgers, chips, pies, and many other products.  Who develops these food products?</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a:solidFill>
                  <a:srgbClr val="FF0000"/>
                </a:solidFill>
                <a:latin typeface="Calibri"/>
                <a:ea typeface="Calibri"/>
                <a:cs typeface="Calibri"/>
                <a:sym typeface="Calibri"/>
              </a:rPr>
              <a:t>Soil Scientist		Food Scientist		Veterinarian</a:t>
            </a:r>
          </a:p>
          <a:p>
            <a:pPr lvl="0">
              <a:spcBef>
                <a:spcPts val="0"/>
              </a:spcBef>
              <a:buNone/>
            </a:pPr>
            <a:r>
              <a:t/>
            </a:r>
            <a:endParaRPr/>
          </a:p>
        </p:txBody>
      </p:sp>
      <p:sp>
        <p:nvSpPr>
          <p:cNvPr id="212" name="Shape 212"/>
          <p:cNvSpPr/>
          <p:nvPr/>
        </p:nvSpPr>
        <p:spPr>
          <a:xfrm>
            <a:off x="3383600" y="3831250"/>
            <a:ext cx="2601900" cy="8271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514350" y="845600"/>
            <a:ext cx="8189100" cy="9546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We need to know that our food is safe. Who works with food services, restaurants, and federal agencies to make sure the food is safe?</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a:solidFill>
                  <a:srgbClr val="FF0000"/>
                </a:solidFill>
                <a:latin typeface="Calibri"/>
                <a:ea typeface="Calibri"/>
                <a:cs typeface="Calibri"/>
                <a:sym typeface="Calibri"/>
              </a:rPr>
              <a:t>Veterinarian	Dietitian		Food Safety Specialist</a:t>
            </a:r>
          </a:p>
        </p:txBody>
      </p:sp>
      <p:sp>
        <p:nvSpPr>
          <p:cNvPr id="218" name="Shape 218"/>
          <p:cNvSpPr/>
          <p:nvPr/>
        </p:nvSpPr>
        <p:spPr>
          <a:xfrm>
            <a:off x="4629150" y="3446825"/>
            <a:ext cx="4014000" cy="10389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443750" y="845600"/>
            <a:ext cx="8320200" cy="9546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Some farmers raise animals, such as pigs and cattle, which we eat. Who creates feed that is nutritionally sound for the animals?</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a:solidFill>
                  <a:srgbClr val="FF0000"/>
                </a:solidFill>
                <a:latin typeface="Calibri"/>
                <a:ea typeface="Calibri"/>
                <a:cs typeface="Calibri"/>
                <a:sym typeface="Calibri"/>
              </a:rPr>
              <a:t>Animal Nutritionist		Butcher		Veterinarian</a:t>
            </a:r>
          </a:p>
        </p:txBody>
      </p:sp>
      <p:sp>
        <p:nvSpPr>
          <p:cNvPr id="224" name="Shape 224"/>
          <p:cNvSpPr/>
          <p:nvPr/>
        </p:nvSpPr>
        <p:spPr>
          <a:xfrm>
            <a:off x="494175" y="2740825"/>
            <a:ext cx="3782100" cy="12807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443750" y="845600"/>
            <a:ext cx="8320200" cy="9546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Who works with farmers to diagnose, treat, and help prevent diseases and disabilities in the animals?</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a:solidFill>
                  <a:srgbClr val="FF0000"/>
                </a:solidFill>
                <a:latin typeface="Calibri"/>
                <a:ea typeface="Calibri"/>
                <a:cs typeface="Calibri"/>
                <a:sym typeface="Calibri"/>
              </a:rPr>
              <a:t>Animal Nutritionist		Butcher		Veterinarian</a:t>
            </a:r>
          </a:p>
        </p:txBody>
      </p:sp>
      <p:sp>
        <p:nvSpPr>
          <p:cNvPr id="230" name="Shape 230"/>
          <p:cNvSpPr/>
          <p:nvPr/>
        </p:nvSpPr>
        <p:spPr>
          <a:xfrm>
            <a:off x="5849450" y="2831625"/>
            <a:ext cx="2753100" cy="11394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484100" y="845600"/>
            <a:ext cx="8259900" cy="9546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Some farmers raise fruits and vegetables in greenhouses. Who works mostly with nursery or greenhouse crops to make sure they will grow well for the farmer?</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a:solidFill>
                  <a:srgbClr val="FF0000"/>
                </a:solidFill>
                <a:latin typeface="Calibri"/>
                <a:ea typeface="Calibri"/>
                <a:cs typeface="Calibri"/>
                <a:sym typeface="Calibri"/>
              </a:rPr>
              <a:t>Turf Scientist		Florist		Horticulturist</a:t>
            </a:r>
          </a:p>
          <a:p>
            <a:pPr lvl="0">
              <a:spcBef>
                <a:spcPts val="0"/>
              </a:spcBef>
              <a:buNone/>
            </a:pPr>
            <a:r>
              <a:t/>
            </a:r>
            <a:endParaRPr/>
          </a:p>
        </p:txBody>
      </p:sp>
      <p:sp>
        <p:nvSpPr>
          <p:cNvPr id="236" name="Shape 236"/>
          <p:cNvSpPr/>
          <p:nvPr/>
        </p:nvSpPr>
        <p:spPr>
          <a:xfrm>
            <a:off x="5304875" y="3456900"/>
            <a:ext cx="2965200" cy="9480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484100" y="845600"/>
            <a:ext cx="8259900" cy="9546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Once farmers harvest their crops or animals, where are they taken to be processed for us to buy them?</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a:solidFill>
                  <a:srgbClr val="FF0000"/>
                </a:solidFill>
                <a:latin typeface="Calibri"/>
                <a:ea typeface="Calibri"/>
                <a:cs typeface="Calibri"/>
                <a:sym typeface="Calibri"/>
              </a:rPr>
              <a:t>Grocery Store</a:t>
            </a:r>
            <a:r>
              <a:rPr lang="en">
                <a:solidFill>
                  <a:srgbClr val="FF0000"/>
                </a:solidFill>
                <a:latin typeface="Calibri"/>
                <a:ea typeface="Calibri"/>
                <a:cs typeface="Calibri"/>
                <a:sym typeface="Calibri"/>
              </a:rPr>
              <a:t>		Factory		Another farm</a:t>
            </a:r>
          </a:p>
          <a:p>
            <a:pPr lvl="0" rtl="0">
              <a:spcBef>
                <a:spcPts val="0"/>
              </a:spcBef>
              <a:buNone/>
            </a:pPr>
            <a:r>
              <a:t/>
            </a:r>
            <a:endParaRPr/>
          </a:p>
        </p:txBody>
      </p:sp>
      <p:sp>
        <p:nvSpPr>
          <p:cNvPr id="242" name="Shape 242"/>
          <p:cNvSpPr/>
          <p:nvPr/>
        </p:nvSpPr>
        <p:spPr>
          <a:xfrm>
            <a:off x="3538200" y="3063575"/>
            <a:ext cx="2067600" cy="6858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484100" y="845600"/>
            <a:ext cx="8259900" cy="9546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When foods are being processed, they are also packaged in attractive boxes or packages and advertised.  Who creates these boxes and ads?</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a:solidFill>
                  <a:srgbClr val="FF0000"/>
                </a:solidFill>
                <a:latin typeface="Calibri"/>
                <a:ea typeface="Calibri"/>
                <a:cs typeface="Calibri"/>
                <a:sym typeface="Calibri"/>
              </a:rPr>
              <a:t>The farmer</a:t>
            </a:r>
            <a:r>
              <a:rPr lang="en">
                <a:solidFill>
                  <a:srgbClr val="FF0000"/>
                </a:solidFill>
                <a:latin typeface="Calibri"/>
                <a:ea typeface="Calibri"/>
                <a:cs typeface="Calibri"/>
                <a:sym typeface="Calibri"/>
              </a:rPr>
              <a:t>		Lawyers		Graphic Artists</a:t>
            </a:r>
          </a:p>
          <a:p>
            <a:pPr lvl="0" rtl="0">
              <a:spcBef>
                <a:spcPts val="0"/>
              </a:spcBef>
              <a:buNone/>
            </a:pPr>
            <a:r>
              <a:t/>
            </a:r>
            <a:endParaRPr/>
          </a:p>
        </p:txBody>
      </p:sp>
      <p:sp>
        <p:nvSpPr>
          <p:cNvPr id="248" name="Shape 248"/>
          <p:cNvSpPr/>
          <p:nvPr/>
        </p:nvSpPr>
        <p:spPr>
          <a:xfrm>
            <a:off x="5111500" y="3497225"/>
            <a:ext cx="3087900" cy="9078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484100" y="845600"/>
            <a:ext cx="8259900" cy="9546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After the food is processed, it is ready to be sold to consumers.  Who runs the warehouses or stores where we buy the food?</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a:solidFill>
                  <a:srgbClr val="FF0000"/>
                </a:solidFill>
                <a:latin typeface="Calibri"/>
                <a:ea typeface="Calibri"/>
                <a:cs typeface="Calibri"/>
                <a:sym typeface="Calibri"/>
              </a:rPr>
              <a:t>Grocers				Scientists				Engineers</a:t>
            </a:r>
          </a:p>
          <a:p>
            <a:pPr lvl="0" rtl="0">
              <a:spcBef>
                <a:spcPts val="0"/>
              </a:spcBef>
              <a:buNone/>
            </a:pPr>
            <a:r>
              <a:t/>
            </a:r>
            <a:endParaRPr/>
          </a:p>
        </p:txBody>
      </p:sp>
      <p:sp>
        <p:nvSpPr>
          <p:cNvPr id="254" name="Shape 254"/>
          <p:cNvSpPr/>
          <p:nvPr/>
        </p:nvSpPr>
        <p:spPr>
          <a:xfrm>
            <a:off x="484100" y="3638450"/>
            <a:ext cx="2067600" cy="6858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5493725" y="2651814"/>
            <a:ext cx="3058624" cy="2037287"/>
          </a:xfrm>
          <a:prstGeom prst="rect">
            <a:avLst/>
          </a:prstGeom>
          <a:noFill/>
          <a:ln>
            <a:noFill/>
          </a:ln>
        </p:spPr>
      </p:pic>
      <p:pic>
        <p:nvPicPr>
          <p:cNvPr id="136" name="Shape 136"/>
          <p:cNvPicPr preferRelativeResize="0"/>
          <p:nvPr/>
        </p:nvPicPr>
        <p:blipFill>
          <a:blip r:embed="rId4">
            <a:alphaModFix/>
          </a:blip>
          <a:stretch>
            <a:fillRect/>
          </a:stretch>
        </p:blipFill>
        <p:spPr>
          <a:xfrm>
            <a:off x="474025" y="2658850"/>
            <a:ext cx="2944900" cy="1991487"/>
          </a:xfrm>
          <a:prstGeom prst="rect">
            <a:avLst/>
          </a:prstGeom>
          <a:noFill/>
          <a:ln>
            <a:noFill/>
          </a:ln>
        </p:spPr>
      </p:pic>
      <p:pic>
        <p:nvPicPr>
          <p:cNvPr id="137" name="Shape 137"/>
          <p:cNvPicPr preferRelativeResize="0"/>
          <p:nvPr/>
        </p:nvPicPr>
        <p:blipFill>
          <a:blip r:embed="rId5">
            <a:alphaModFix/>
          </a:blip>
          <a:stretch>
            <a:fillRect/>
          </a:stretch>
        </p:blipFill>
        <p:spPr>
          <a:xfrm>
            <a:off x="474025" y="472825"/>
            <a:ext cx="2944899" cy="1775025"/>
          </a:xfrm>
          <a:prstGeom prst="rect">
            <a:avLst/>
          </a:prstGeom>
          <a:noFill/>
          <a:ln>
            <a:noFill/>
          </a:ln>
        </p:spPr>
      </p:pic>
      <p:pic>
        <p:nvPicPr>
          <p:cNvPr id="138" name="Shape 138"/>
          <p:cNvPicPr preferRelativeResize="0"/>
          <p:nvPr/>
        </p:nvPicPr>
        <p:blipFill>
          <a:blip r:embed="rId6">
            <a:alphaModFix/>
          </a:blip>
          <a:stretch>
            <a:fillRect/>
          </a:stretch>
        </p:blipFill>
        <p:spPr>
          <a:xfrm>
            <a:off x="5536800" y="472825"/>
            <a:ext cx="3058625" cy="1917150"/>
          </a:xfrm>
          <a:prstGeom prst="rect">
            <a:avLst/>
          </a:prstGeom>
          <a:noFill/>
          <a:ln>
            <a:noFill/>
          </a:ln>
        </p:spPr>
      </p:pic>
      <p:sp>
        <p:nvSpPr>
          <p:cNvPr id="139" name="Shape 139"/>
          <p:cNvSpPr txBox="1"/>
          <p:nvPr/>
        </p:nvSpPr>
        <p:spPr>
          <a:xfrm>
            <a:off x="3442500" y="1356150"/>
            <a:ext cx="2259000" cy="1664700"/>
          </a:xfrm>
          <a:prstGeom prst="rect">
            <a:avLst/>
          </a:prstGeom>
          <a:noFill/>
          <a:ln>
            <a:noFill/>
          </a:ln>
        </p:spPr>
        <p:txBody>
          <a:bodyPr anchorCtr="0" anchor="t" bIns="91425" lIns="91425" rIns="91425" wrap="square" tIns="91425">
            <a:noAutofit/>
          </a:bodyPr>
          <a:lstStyle/>
          <a:p>
            <a:pPr lvl="0">
              <a:spcBef>
                <a:spcPts val="0"/>
              </a:spcBef>
              <a:buNone/>
            </a:pPr>
            <a:r>
              <a:rPr lang="en" sz="3000"/>
              <a:t>Which of these are agriculture?</a:t>
            </a:r>
          </a:p>
        </p:txBody>
      </p:sp>
      <p:sp>
        <p:nvSpPr>
          <p:cNvPr id="140" name="Shape 140"/>
          <p:cNvSpPr txBox="1"/>
          <p:nvPr/>
        </p:nvSpPr>
        <p:spPr>
          <a:xfrm>
            <a:off x="3418925" y="3468175"/>
            <a:ext cx="2178300" cy="1449300"/>
          </a:xfrm>
          <a:prstGeom prst="rect">
            <a:avLst/>
          </a:prstGeom>
          <a:noFill/>
          <a:ln>
            <a:noFill/>
          </a:ln>
        </p:spPr>
        <p:txBody>
          <a:bodyPr anchorCtr="0" anchor="ctr" bIns="91425" lIns="91425" rIns="91425" wrap="square" tIns="91425">
            <a:noAutofit/>
          </a:bodyPr>
          <a:lstStyle/>
          <a:p>
            <a:pPr lvl="0" rtl="0">
              <a:spcBef>
                <a:spcPts val="0"/>
              </a:spcBef>
              <a:buNone/>
            </a:pPr>
            <a:r>
              <a:rPr lang="en" sz="3000"/>
              <a:t>All of them!</a:t>
            </a:r>
          </a:p>
        </p:txBody>
      </p:sp>
      <p:sp>
        <p:nvSpPr>
          <p:cNvPr id="141" name="Shape 141"/>
          <p:cNvSpPr/>
          <p:nvPr/>
        </p:nvSpPr>
        <p:spPr>
          <a:xfrm>
            <a:off x="2733100" y="290125"/>
            <a:ext cx="1069200" cy="958200"/>
          </a:xfrm>
          <a:prstGeom prst="star5">
            <a:avLst>
              <a:gd fmla="val 19098" name="adj"/>
              <a:gd fmla="val 105146" name="hf"/>
              <a:gd fmla="val 110557" name="vf"/>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2" name="Shape 142"/>
          <p:cNvSpPr/>
          <p:nvPr/>
        </p:nvSpPr>
        <p:spPr>
          <a:xfrm>
            <a:off x="4921600" y="285175"/>
            <a:ext cx="1018500" cy="968100"/>
          </a:xfrm>
          <a:prstGeom prst="star5">
            <a:avLst>
              <a:gd fmla="val 19098" name="adj"/>
              <a:gd fmla="val 105146" name="hf"/>
              <a:gd fmla="val 110557" name="vf"/>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3" name="Shape 143"/>
          <p:cNvSpPr/>
          <p:nvPr/>
        </p:nvSpPr>
        <p:spPr>
          <a:xfrm>
            <a:off x="2783800" y="2559300"/>
            <a:ext cx="1018500" cy="968100"/>
          </a:xfrm>
          <a:prstGeom prst="star5">
            <a:avLst>
              <a:gd fmla="val 19098" name="adj"/>
              <a:gd fmla="val 105146" name="hf"/>
              <a:gd fmla="val 110557" name="vf"/>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4" name="Shape 144"/>
          <p:cNvSpPr/>
          <p:nvPr/>
        </p:nvSpPr>
        <p:spPr>
          <a:xfrm>
            <a:off x="5234250" y="2559300"/>
            <a:ext cx="1018500" cy="968100"/>
          </a:xfrm>
          <a:prstGeom prst="star5">
            <a:avLst>
              <a:gd fmla="val 19098" name="adj"/>
              <a:gd fmla="val 105146" name="hf"/>
              <a:gd fmla="val 110557" name="vf"/>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484100" y="845600"/>
            <a:ext cx="8259900" cy="9546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Sometimes, the public needs to be informed about issues important to protecting our food system.  Who keeps us informed?</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a:solidFill>
                  <a:srgbClr val="FF0000"/>
                </a:solidFill>
                <a:latin typeface="Calibri"/>
                <a:ea typeface="Calibri"/>
                <a:cs typeface="Calibri"/>
                <a:sym typeface="Calibri"/>
              </a:rPr>
              <a:t>Teachers</a:t>
            </a:r>
            <a:r>
              <a:rPr lang="en">
                <a:solidFill>
                  <a:srgbClr val="FF0000"/>
                </a:solidFill>
                <a:latin typeface="Calibri"/>
                <a:ea typeface="Calibri"/>
                <a:cs typeface="Calibri"/>
                <a:sym typeface="Calibri"/>
              </a:rPr>
              <a:t>		Agriculture Journalists		Bankers</a:t>
            </a:r>
          </a:p>
          <a:p>
            <a:pPr lvl="0" rtl="0">
              <a:spcBef>
                <a:spcPts val="0"/>
              </a:spcBef>
              <a:buNone/>
            </a:pPr>
            <a:r>
              <a:t/>
            </a:r>
            <a:endParaRPr/>
          </a:p>
        </p:txBody>
      </p:sp>
      <p:sp>
        <p:nvSpPr>
          <p:cNvPr id="260" name="Shape 260"/>
          <p:cNvSpPr/>
          <p:nvPr/>
        </p:nvSpPr>
        <p:spPr>
          <a:xfrm>
            <a:off x="2489400" y="3477100"/>
            <a:ext cx="4165200" cy="10185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484100" y="845600"/>
            <a:ext cx="8259900" cy="9546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All of these careers are possible because the people doing them were educated.  Who is responsible for educating others to prepare them for a career?</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a:solidFill>
                  <a:srgbClr val="FF0000"/>
                </a:solidFill>
                <a:latin typeface="Calibri"/>
                <a:ea typeface="Calibri"/>
                <a:cs typeface="Calibri"/>
                <a:sym typeface="Calibri"/>
              </a:rPr>
              <a:t>Teachers					Lawyers				Bankers</a:t>
            </a:r>
          </a:p>
          <a:p>
            <a:pPr lvl="0" rtl="0">
              <a:spcBef>
                <a:spcPts val="0"/>
              </a:spcBef>
              <a:buNone/>
            </a:pPr>
            <a:r>
              <a:t/>
            </a:r>
            <a:endParaRPr/>
          </a:p>
        </p:txBody>
      </p:sp>
      <p:sp>
        <p:nvSpPr>
          <p:cNvPr id="266" name="Shape 266"/>
          <p:cNvSpPr/>
          <p:nvPr/>
        </p:nvSpPr>
        <p:spPr>
          <a:xfrm>
            <a:off x="714400" y="3497275"/>
            <a:ext cx="1857300" cy="8976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nvSpPr>
        <p:spPr>
          <a:xfrm>
            <a:off x="3442500" y="1356150"/>
            <a:ext cx="2259000" cy="1664700"/>
          </a:xfrm>
          <a:prstGeom prst="rect">
            <a:avLst/>
          </a:prstGeom>
          <a:noFill/>
          <a:ln>
            <a:noFill/>
          </a:ln>
        </p:spPr>
        <p:txBody>
          <a:bodyPr anchorCtr="0" anchor="t" bIns="91425" lIns="91425" rIns="91425" wrap="square" tIns="91425">
            <a:noAutofit/>
          </a:bodyPr>
          <a:lstStyle/>
          <a:p>
            <a:pPr lvl="0" algn="ctr">
              <a:spcBef>
                <a:spcPts val="0"/>
              </a:spcBef>
              <a:buNone/>
            </a:pPr>
            <a:r>
              <a:rPr lang="en" sz="3000"/>
              <a:t>How about these? </a:t>
            </a:r>
          </a:p>
          <a:p>
            <a:pPr lvl="0" rtl="0" algn="ctr">
              <a:spcBef>
                <a:spcPts val="0"/>
              </a:spcBef>
              <a:buNone/>
            </a:pPr>
            <a:r>
              <a:rPr lang="en" sz="3000"/>
              <a:t>Are they agriculture?</a:t>
            </a:r>
          </a:p>
        </p:txBody>
      </p:sp>
      <p:sp>
        <p:nvSpPr>
          <p:cNvPr id="150" name="Shape 150"/>
          <p:cNvSpPr txBox="1"/>
          <p:nvPr/>
        </p:nvSpPr>
        <p:spPr>
          <a:xfrm>
            <a:off x="3373638" y="3159125"/>
            <a:ext cx="2178300" cy="1449300"/>
          </a:xfrm>
          <a:prstGeom prst="rect">
            <a:avLst/>
          </a:prstGeom>
          <a:noFill/>
          <a:ln>
            <a:noFill/>
          </a:ln>
        </p:spPr>
        <p:txBody>
          <a:bodyPr anchorCtr="0" anchor="ctr" bIns="91425" lIns="91425" rIns="91425" wrap="square" tIns="91425">
            <a:noAutofit/>
          </a:bodyPr>
          <a:lstStyle/>
          <a:p>
            <a:pPr lvl="0" rtl="0" algn="ctr">
              <a:spcBef>
                <a:spcPts val="0"/>
              </a:spcBef>
              <a:buNone/>
            </a:pPr>
            <a:r>
              <a:rPr lang="en" sz="3000"/>
              <a:t>Yes</a:t>
            </a:r>
            <a:r>
              <a:rPr lang="en" sz="3000"/>
              <a:t>!</a:t>
            </a:r>
          </a:p>
        </p:txBody>
      </p:sp>
      <p:pic>
        <p:nvPicPr>
          <p:cNvPr id="151" name="Shape 151"/>
          <p:cNvPicPr preferRelativeResize="0"/>
          <p:nvPr/>
        </p:nvPicPr>
        <p:blipFill rotWithShape="1">
          <a:blip r:embed="rId3">
            <a:alphaModFix/>
          </a:blip>
          <a:srcRect b="-8873" l="0" r="-6986" t="0"/>
          <a:stretch/>
        </p:blipFill>
        <p:spPr>
          <a:xfrm>
            <a:off x="5597225" y="2759750"/>
            <a:ext cx="3459210" cy="2159000"/>
          </a:xfrm>
          <a:prstGeom prst="rect">
            <a:avLst/>
          </a:prstGeom>
          <a:noFill/>
          <a:ln>
            <a:noFill/>
          </a:ln>
        </p:spPr>
      </p:pic>
      <p:pic>
        <p:nvPicPr>
          <p:cNvPr id="152" name="Shape 152"/>
          <p:cNvPicPr preferRelativeResize="0"/>
          <p:nvPr/>
        </p:nvPicPr>
        <p:blipFill>
          <a:blip r:embed="rId4">
            <a:alphaModFix/>
          </a:blip>
          <a:stretch>
            <a:fillRect/>
          </a:stretch>
        </p:blipFill>
        <p:spPr>
          <a:xfrm>
            <a:off x="364200" y="323850"/>
            <a:ext cx="2919450" cy="2166050"/>
          </a:xfrm>
          <a:prstGeom prst="rect">
            <a:avLst/>
          </a:prstGeom>
          <a:noFill/>
          <a:ln>
            <a:noFill/>
          </a:ln>
        </p:spPr>
      </p:pic>
      <p:pic>
        <p:nvPicPr>
          <p:cNvPr id="153" name="Shape 153"/>
          <p:cNvPicPr preferRelativeResize="0"/>
          <p:nvPr/>
        </p:nvPicPr>
        <p:blipFill rotWithShape="1">
          <a:blip r:embed="rId5">
            <a:alphaModFix/>
          </a:blip>
          <a:srcRect b="-10521" l="-2165" r="0" t="0"/>
          <a:stretch/>
        </p:blipFill>
        <p:spPr>
          <a:xfrm>
            <a:off x="5536335" y="424700"/>
            <a:ext cx="3242040" cy="2159000"/>
          </a:xfrm>
          <a:prstGeom prst="rect">
            <a:avLst/>
          </a:prstGeom>
          <a:noFill/>
          <a:ln>
            <a:noFill/>
          </a:ln>
        </p:spPr>
      </p:pic>
      <p:pic>
        <p:nvPicPr>
          <p:cNvPr id="154" name="Shape 154"/>
          <p:cNvPicPr preferRelativeResize="0"/>
          <p:nvPr/>
        </p:nvPicPr>
        <p:blipFill>
          <a:blip r:embed="rId6">
            <a:alphaModFix/>
          </a:blip>
          <a:stretch>
            <a:fillRect/>
          </a:stretch>
        </p:blipFill>
        <p:spPr>
          <a:xfrm>
            <a:off x="364200" y="2683200"/>
            <a:ext cx="2964150" cy="2159012"/>
          </a:xfrm>
          <a:prstGeom prst="rect">
            <a:avLst/>
          </a:prstGeom>
          <a:noFill/>
          <a:ln>
            <a:noFill/>
          </a:ln>
        </p:spPr>
      </p:pic>
      <p:sp>
        <p:nvSpPr>
          <p:cNvPr id="155" name="Shape 155"/>
          <p:cNvSpPr/>
          <p:nvPr/>
        </p:nvSpPr>
        <p:spPr>
          <a:xfrm>
            <a:off x="2803700" y="249775"/>
            <a:ext cx="1018500" cy="968100"/>
          </a:xfrm>
          <a:prstGeom prst="star5">
            <a:avLst>
              <a:gd fmla="val 19098" name="adj"/>
              <a:gd fmla="val 105146" name="hf"/>
              <a:gd fmla="val 110557" name="vf"/>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6" name="Shape 156"/>
          <p:cNvSpPr/>
          <p:nvPr/>
        </p:nvSpPr>
        <p:spPr>
          <a:xfrm>
            <a:off x="4992225" y="323850"/>
            <a:ext cx="1018500" cy="968100"/>
          </a:xfrm>
          <a:prstGeom prst="star5">
            <a:avLst>
              <a:gd fmla="val 19098" name="adj"/>
              <a:gd fmla="val 105146" name="hf"/>
              <a:gd fmla="val 110557" name="vf"/>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7" name="Shape 157"/>
          <p:cNvSpPr/>
          <p:nvPr/>
        </p:nvSpPr>
        <p:spPr>
          <a:xfrm>
            <a:off x="2904575" y="3950650"/>
            <a:ext cx="1018500" cy="968100"/>
          </a:xfrm>
          <a:prstGeom prst="star5">
            <a:avLst>
              <a:gd fmla="val 19098" name="adj"/>
              <a:gd fmla="val 105146" name="hf"/>
              <a:gd fmla="val 110557" name="vf"/>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8" name="Shape 158"/>
          <p:cNvSpPr/>
          <p:nvPr/>
        </p:nvSpPr>
        <p:spPr>
          <a:xfrm>
            <a:off x="4941775" y="4001500"/>
            <a:ext cx="1018500" cy="968100"/>
          </a:xfrm>
          <a:prstGeom prst="star5">
            <a:avLst>
              <a:gd fmla="val 19098" name="adj"/>
              <a:gd fmla="val 105146" name="hf"/>
              <a:gd fmla="val 110557" name="vf"/>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p:tgtEl>
                                          <p:spTgt spid="15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ctrTitle"/>
          </p:nvPr>
        </p:nvSpPr>
        <p:spPr>
          <a:xfrm>
            <a:off x="111600" y="952225"/>
            <a:ext cx="8920800" cy="2052000"/>
          </a:xfrm>
          <a:prstGeom prst="rect">
            <a:avLst/>
          </a:prstGeom>
        </p:spPr>
        <p:txBody>
          <a:bodyPr anchorCtr="0" anchor="ctr" bIns="91425" lIns="91425" rIns="91425" wrap="square" tIns="91425">
            <a:noAutofit/>
          </a:bodyPr>
          <a:lstStyle/>
          <a:p>
            <a:pPr lvl="0" rtl="0">
              <a:spcBef>
                <a:spcPts val="0"/>
              </a:spcBef>
              <a:buNone/>
            </a:pPr>
            <a:r>
              <a:rPr lang="en" sz="4800">
                <a:solidFill>
                  <a:srgbClr val="000000"/>
                </a:solidFill>
                <a:latin typeface="Calibri"/>
                <a:ea typeface="Calibri"/>
                <a:cs typeface="Calibri"/>
                <a:sym typeface="Calibri"/>
              </a:rPr>
              <a:t>Do you need agriculture every day in order to survive?</a:t>
            </a:r>
          </a:p>
          <a:p>
            <a:pPr lvl="0" rtl="0">
              <a:spcBef>
                <a:spcPts val="0"/>
              </a:spcBef>
              <a:buNone/>
            </a:pPr>
            <a:r>
              <a:t/>
            </a:r>
            <a:endParaRPr sz="2400"/>
          </a:p>
        </p:txBody>
      </p:sp>
      <p:sp>
        <p:nvSpPr>
          <p:cNvPr id="164" name="Shape 164"/>
          <p:cNvSpPr txBox="1"/>
          <p:nvPr/>
        </p:nvSpPr>
        <p:spPr>
          <a:xfrm>
            <a:off x="215700" y="2562750"/>
            <a:ext cx="8712600" cy="2052000"/>
          </a:xfrm>
          <a:prstGeom prst="rect">
            <a:avLst/>
          </a:prstGeom>
          <a:noFill/>
          <a:ln>
            <a:noFill/>
          </a:ln>
        </p:spPr>
        <p:txBody>
          <a:bodyPr anchorCtr="0" anchor="ctr" bIns="91425" lIns="91425" rIns="91425" wrap="square" tIns="91425">
            <a:noAutofit/>
          </a:bodyPr>
          <a:lstStyle/>
          <a:p>
            <a:pPr lvl="0" rtl="0" algn="ctr">
              <a:spcBef>
                <a:spcPts val="0"/>
              </a:spcBef>
              <a:buNone/>
            </a:pPr>
            <a:r>
              <a:rPr lang="en" sz="4800">
                <a:solidFill>
                  <a:srgbClr val="FF0000"/>
                </a:solidFill>
                <a:latin typeface="Calibri"/>
                <a:ea typeface="Calibri"/>
                <a:cs typeface="Calibri"/>
                <a:sym typeface="Calibri"/>
              </a:rPr>
              <a:t>Yes						No					Maybe</a:t>
            </a:r>
          </a:p>
          <a:p>
            <a:pPr lvl="0" rtl="0" algn="ctr">
              <a:spcBef>
                <a:spcPts val="0"/>
              </a:spcBef>
              <a:buNone/>
            </a:pPr>
            <a:r>
              <a:t/>
            </a:r>
            <a:endParaRPr sz="3600">
              <a:latin typeface="Calibri"/>
              <a:ea typeface="Calibri"/>
              <a:cs typeface="Calibri"/>
              <a:sym typeface="Calibri"/>
            </a:endParaRPr>
          </a:p>
        </p:txBody>
      </p:sp>
      <p:sp>
        <p:nvSpPr>
          <p:cNvPr id="165" name="Shape 165"/>
          <p:cNvSpPr/>
          <p:nvPr/>
        </p:nvSpPr>
        <p:spPr>
          <a:xfrm>
            <a:off x="544600" y="2943725"/>
            <a:ext cx="1351500" cy="8976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ctrTitle"/>
          </p:nvPr>
        </p:nvSpPr>
        <p:spPr>
          <a:xfrm>
            <a:off x="190350" y="745150"/>
            <a:ext cx="8763300" cy="4044300"/>
          </a:xfrm>
          <a:prstGeom prst="rect">
            <a:avLst/>
          </a:prstGeom>
        </p:spPr>
        <p:txBody>
          <a:bodyPr anchorCtr="0" anchor="ctr" bIns="91425" lIns="91425" rIns="91425" wrap="square" tIns="91425">
            <a:noAutofit/>
          </a:bodyPr>
          <a:lstStyle/>
          <a:p>
            <a:pPr lvl="0" rtl="0">
              <a:spcBef>
                <a:spcPts val="0"/>
              </a:spcBef>
              <a:buNone/>
            </a:pPr>
            <a:r>
              <a:rPr lang="en" sz="4500">
                <a:solidFill>
                  <a:srgbClr val="000000"/>
                </a:solidFill>
                <a:latin typeface="Calibri"/>
                <a:ea typeface="Calibri"/>
                <a:cs typeface="Calibri"/>
                <a:sym typeface="Calibri"/>
              </a:rPr>
              <a:t>Have you ever stopped to think about how food gets into the grocery store?  Where does it come from?   What careers are involved?</a:t>
            </a:r>
          </a:p>
          <a:p>
            <a:pPr lvl="0" rtl="0">
              <a:spcBef>
                <a:spcPts val="0"/>
              </a:spcBef>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494175" y="603950"/>
            <a:ext cx="8179200" cy="41853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latin typeface="Calibri"/>
                <a:ea typeface="Calibri"/>
                <a:cs typeface="Calibri"/>
                <a:sym typeface="Calibri"/>
              </a:rPr>
              <a:t>When you go</a:t>
            </a:r>
            <a:r>
              <a:rPr lang="en" sz="3600">
                <a:solidFill>
                  <a:srgbClr val="000000"/>
                </a:solidFill>
                <a:latin typeface="Calibri"/>
                <a:ea typeface="Calibri"/>
                <a:cs typeface="Calibri"/>
                <a:sym typeface="Calibri"/>
              </a:rPr>
              <a:t> to the grocery store to pick up groceries, the food exists because of __________who carefully manage natural resources, in order to grow the raw ingredients.</a:t>
            </a:r>
          </a:p>
          <a:p>
            <a:pPr lvl="0" rtl="0" algn="ctr">
              <a:spcBef>
                <a:spcPts val="0"/>
              </a:spcBef>
              <a:buNone/>
            </a:pPr>
            <a:r>
              <a:t/>
            </a:r>
            <a:endParaRPr sz="3600">
              <a:solidFill>
                <a:srgbClr val="000000"/>
              </a:solidFill>
              <a:latin typeface="Calibri"/>
              <a:ea typeface="Calibri"/>
              <a:cs typeface="Calibri"/>
              <a:sym typeface="Calibri"/>
            </a:endParaRPr>
          </a:p>
          <a:p>
            <a:pPr lvl="0" rtl="0" algn="ctr">
              <a:spcBef>
                <a:spcPts val="0"/>
              </a:spcBef>
              <a:buNone/>
            </a:pPr>
            <a:r>
              <a:rPr lang="en" sz="3600">
                <a:solidFill>
                  <a:srgbClr val="FF0000"/>
                </a:solidFill>
                <a:latin typeface="Calibri"/>
                <a:ea typeface="Calibri"/>
                <a:cs typeface="Calibri"/>
                <a:sym typeface="Calibri"/>
              </a:rPr>
              <a:t>Factories				Stores				Farmers </a:t>
            </a:r>
          </a:p>
        </p:txBody>
      </p:sp>
      <p:sp>
        <p:nvSpPr>
          <p:cNvPr id="176" name="Shape 176"/>
          <p:cNvSpPr/>
          <p:nvPr/>
        </p:nvSpPr>
        <p:spPr>
          <a:xfrm>
            <a:off x="6353725" y="3891775"/>
            <a:ext cx="2168400" cy="8067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nvSpPr>
        <p:spPr>
          <a:xfrm>
            <a:off x="373150" y="452650"/>
            <a:ext cx="8011800" cy="4356900"/>
          </a:xfrm>
          <a:prstGeom prst="rect">
            <a:avLst/>
          </a:prstGeom>
          <a:noFill/>
          <a:ln>
            <a:noFill/>
          </a:ln>
        </p:spPr>
        <p:txBody>
          <a:bodyPr anchorCtr="0" anchor="ctr" bIns="91425" lIns="91425" rIns="91425" wrap="square" tIns="91425">
            <a:noAutofit/>
          </a:bodyPr>
          <a:lstStyle/>
          <a:p>
            <a:pPr lvl="0" rtl="0" algn="ctr">
              <a:spcBef>
                <a:spcPts val="0"/>
              </a:spcBef>
              <a:buNone/>
            </a:pPr>
            <a:r>
              <a:rPr lang="en" sz="3600">
                <a:latin typeface="Calibri"/>
                <a:ea typeface="Calibri"/>
                <a:cs typeface="Calibri"/>
                <a:sym typeface="Calibri"/>
              </a:rPr>
              <a:t>It can be very expensive to purchase seed or animals and take care of them until they are ready to harvest.  Sometimes a farmer needs a loan from a:</a:t>
            </a:r>
          </a:p>
          <a:p>
            <a:pPr lvl="0" rtl="0" algn="ctr">
              <a:spcBef>
                <a:spcPts val="0"/>
              </a:spcBef>
              <a:buNone/>
            </a:pPr>
            <a:r>
              <a:t/>
            </a:r>
            <a:endParaRPr sz="3600">
              <a:latin typeface="Calibri"/>
              <a:ea typeface="Calibri"/>
              <a:cs typeface="Calibri"/>
              <a:sym typeface="Calibri"/>
            </a:endParaRPr>
          </a:p>
          <a:p>
            <a:pPr lvl="0" rtl="0" algn="ctr">
              <a:spcBef>
                <a:spcPts val="0"/>
              </a:spcBef>
              <a:buNone/>
            </a:pPr>
            <a:r>
              <a:rPr lang="en" sz="3000">
                <a:solidFill>
                  <a:srgbClr val="FF0000"/>
                </a:solidFill>
                <a:latin typeface="Calibri"/>
                <a:ea typeface="Calibri"/>
                <a:cs typeface="Calibri"/>
                <a:sym typeface="Calibri"/>
              </a:rPr>
              <a:t>Banker</a:t>
            </a:r>
            <a:r>
              <a:rPr lang="en" sz="3000">
                <a:solidFill>
                  <a:srgbClr val="FF0000"/>
                </a:solidFill>
                <a:latin typeface="Calibri"/>
                <a:ea typeface="Calibri"/>
                <a:cs typeface="Calibri"/>
                <a:sym typeface="Calibri"/>
              </a:rPr>
              <a:t>		University		Store</a:t>
            </a:r>
          </a:p>
        </p:txBody>
      </p:sp>
      <p:sp>
        <p:nvSpPr>
          <p:cNvPr id="182" name="Shape 182"/>
          <p:cNvSpPr/>
          <p:nvPr/>
        </p:nvSpPr>
        <p:spPr>
          <a:xfrm>
            <a:off x="1070425" y="3702650"/>
            <a:ext cx="2384100" cy="6339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nvSpPr>
        <p:spPr>
          <a:xfrm>
            <a:off x="642950" y="452650"/>
            <a:ext cx="7742100" cy="4356900"/>
          </a:xfrm>
          <a:prstGeom prst="rect">
            <a:avLst/>
          </a:prstGeom>
          <a:noFill/>
          <a:ln>
            <a:noFill/>
          </a:ln>
        </p:spPr>
        <p:txBody>
          <a:bodyPr anchorCtr="0" anchor="ctr" bIns="91425" lIns="91425" rIns="91425" wrap="square" tIns="91425">
            <a:noAutofit/>
          </a:bodyPr>
          <a:lstStyle/>
          <a:p>
            <a:pPr lvl="0" rtl="0" algn="l">
              <a:spcBef>
                <a:spcPts val="0"/>
              </a:spcBef>
              <a:buNone/>
            </a:pPr>
            <a:r>
              <a:rPr lang="en" sz="3600">
                <a:latin typeface="Calibri"/>
                <a:ea typeface="Calibri"/>
                <a:cs typeface="Calibri"/>
                <a:sym typeface="Calibri"/>
              </a:rPr>
              <a:t>Before planting crops</a:t>
            </a:r>
            <a:r>
              <a:rPr lang="en" sz="3600">
                <a:latin typeface="Calibri"/>
                <a:ea typeface="Calibri"/>
                <a:cs typeface="Calibri"/>
                <a:sym typeface="Calibri"/>
              </a:rPr>
              <a:t>, a farmer needs to test the soil to check for nutrients and to determine which fertilizers are necessary. </a:t>
            </a:r>
          </a:p>
          <a:p>
            <a:pPr lvl="0" rtl="0" algn="ctr">
              <a:spcBef>
                <a:spcPts val="0"/>
              </a:spcBef>
              <a:buNone/>
            </a:pPr>
            <a:r>
              <a:rPr lang="en" sz="3600">
                <a:latin typeface="Calibri"/>
                <a:ea typeface="Calibri"/>
                <a:cs typeface="Calibri"/>
                <a:sym typeface="Calibri"/>
              </a:rPr>
              <a:t>The farmer needs the services of a:</a:t>
            </a:r>
          </a:p>
          <a:p>
            <a:pPr lvl="0" rtl="0" algn="ctr">
              <a:spcBef>
                <a:spcPts val="0"/>
              </a:spcBef>
              <a:buNone/>
            </a:pPr>
            <a:r>
              <a:t/>
            </a:r>
            <a:endParaRPr sz="3600">
              <a:latin typeface="Calibri"/>
              <a:ea typeface="Calibri"/>
              <a:cs typeface="Calibri"/>
              <a:sym typeface="Calibri"/>
            </a:endParaRPr>
          </a:p>
          <a:p>
            <a:pPr lvl="0" rtl="0" algn="ctr">
              <a:spcBef>
                <a:spcPts val="0"/>
              </a:spcBef>
              <a:buNone/>
            </a:pPr>
            <a:r>
              <a:rPr lang="en" sz="3000">
                <a:solidFill>
                  <a:srgbClr val="FF0000"/>
                </a:solidFill>
                <a:latin typeface="Calibri"/>
                <a:ea typeface="Calibri"/>
                <a:cs typeface="Calibri"/>
                <a:sym typeface="Calibri"/>
              </a:rPr>
              <a:t>Food Scientist		Soil Scientist		Veterinarian</a:t>
            </a:r>
          </a:p>
        </p:txBody>
      </p:sp>
      <p:sp>
        <p:nvSpPr>
          <p:cNvPr id="188" name="Shape 188"/>
          <p:cNvSpPr/>
          <p:nvPr/>
        </p:nvSpPr>
        <p:spPr>
          <a:xfrm>
            <a:off x="3379950" y="4025400"/>
            <a:ext cx="2384100" cy="6339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nvSpPr>
        <p:spPr>
          <a:xfrm>
            <a:off x="642950" y="452650"/>
            <a:ext cx="7742100" cy="4356900"/>
          </a:xfrm>
          <a:prstGeom prst="rect">
            <a:avLst/>
          </a:prstGeom>
          <a:noFill/>
          <a:ln>
            <a:noFill/>
          </a:ln>
        </p:spPr>
        <p:txBody>
          <a:bodyPr anchorCtr="0" anchor="ctr" bIns="91425" lIns="91425" rIns="91425" wrap="square" tIns="91425">
            <a:noAutofit/>
          </a:bodyPr>
          <a:lstStyle/>
          <a:p>
            <a:pPr lvl="0" rtl="0" algn="ctr">
              <a:spcBef>
                <a:spcPts val="0"/>
              </a:spcBef>
              <a:buNone/>
            </a:pPr>
            <a:r>
              <a:rPr lang="en" sz="3600">
                <a:latin typeface="Calibri"/>
                <a:ea typeface="Calibri"/>
                <a:cs typeface="Calibri"/>
                <a:sym typeface="Calibri"/>
              </a:rPr>
              <a:t>When farmers plant their fields, they sometimes use tractors with GPS systems.  Who creates these tractors?</a:t>
            </a:r>
          </a:p>
          <a:p>
            <a:pPr lvl="0" rtl="0" algn="ctr">
              <a:spcBef>
                <a:spcPts val="0"/>
              </a:spcBef>
              <a:buNone/>
            </a:pPr>
            <a:r>
              <a:t/>
            </a:r>
            <a:endParaRPr sz="3600">
              <a:latin typeface="Calibri"/>
              <a:ea typeface="Calibri"/>
              <a:cs typeface="Calibri"/>
              <a:sym typeface="Calibri"/>
            </a:endParaRPr>
          </a:p>
          <a:p>
            <a:pPr lvl="0" rtl="0" algn="ctr">
              <a:spcBef>
                <a:spcPts val="0"/>
              </a:spcBef>
              <a:buNone/>
            </a:pPr>
            <a:r>
              <a:rPr lang="en" sz="3000">
                <a:solidFill>
                  <a:srgbClr val="FF0000"/>
                </a:solidFill>
                <a:latin typeface="Calibri"/>
                <a:ea typeface="Calibri"/>
                <a:cs typeface="Calibri"/>
                <a:sym typeface="Calibri"/>
              </a:rPr>
              <a:t>Engineers</a:t>
            </a:r>
            <a:r>
              <a:rPr lang="en" sz="3000">
                <a:solidFill>
                  <a:srgbClr val="FF0000"/>
                </a:solidFill>
                <a:latin typeface="Calibri"/>
                <a:ea typeface="Calibri"/>
                <a:cs typeface="Calibri"/>
                <a:sym typeface="Calibri"/>
              </a:rPr>
              <a:t>				Scientist				Grocers</a:t>
            </a:r>
          </a:p>
        </p:txBody>
      </p:sp>
      <p:sp>
        <p:nvSpPr>
          <p:cNvPr id="194" name="Shape 194"/>
          <p:cNvSpPr/>
          <p:nvPr/>
        </p:nvSpPr>
        <p:spPr>
          <a:xfrm>
            <a:off x="546000" y="3460625"/>
            <a:ext cx="2384100" cy="633900"/>
          </a:xfrm>
          <a:prstGeom prst="ellipse">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