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Dokdo" pitchFamily="2" charset="-127"/>
      <p:regular r:id="rId26"/>
    </p:embeddedFont>
    <p:embeddedFont>
      <p:font typeface="Caveat" pitchFamily="2" charset="0"/>
      <p:regular r:id="rId27"/>
      <p:bold r:id="rId28"/>
    </p:embeddedFont>
    <p:embeddedFont>
      <p:font typeface="Chicle" panose="02000506000000020003" pitchFamily="2" charset="77"/>
      <p:regular r:id="rId29"/>
    </p:embeddedFont>
    <p:embeddedFont>
      <p:font typeface="Comic Sans MS" panose="030F0902030302020204" pitchFamily="66" charset="0"/>
      <p:regular r:id="rId30"/>
    </p:embeddedFont>
    <p:embeddedFont>
      <p:font typeface="Georgia" panose="02040502050405020303" pitchFamily="18" charset="0"/>
      <p:regular r:id="rId31"/>
      <p:bold r:id="rId32"/>
      <p:italic r:id="rId33"/>
      <p:boldItalic r:id="rId34"/>
    </p:embeddedFont>
    <p:embeddedFont>
      <p:font typeface="Purple Purse" panose="02000504000000020003" pitchFamily="2" charset="0"/>
      <p:regular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239">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30" d="100"/>
          <a:sy n="130" d="100"/>
        </p:scale>
        <p:origin x="1024" y="176"/>
      </p:cViewPr>
      <p:guideLst>
        <p:guide orient="horz" pos="1239"/>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e3879ff1e8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e3879ff1e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a87cfa0d2a_4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a87cfa0d2a_4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35a2f8c9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e35a2f8c9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e24d12cf24_4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e24d12cf24_4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a87cfa0d2a_4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a87cfa0d2a_4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e24d12cf24_4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e24d12cf24_4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e20495efc6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e20495efc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a87ace7a51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a87ace7a51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a87cfa0d2a_4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a87cfa0d2a_4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a87cfa0d2a_4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a87cfa0d2a_4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a896f76b2e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a896f76b2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a87ace7a51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a87ace7a5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e4454d0ee7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e4454d0ee7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e20495efc6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e20495efc6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e20495efc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e20495efc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e4454d0ee7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e4454d0ee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e39246f18e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e39246f18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a896f76b2e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3a896f76b2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a896f76b2e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a896f76b2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a898b1d769_2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a898b1d769_2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a87cfa0d2a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a87cfa0d2a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e4454d0ee7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e4454d0ee7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gif"/><Relationship Id="rId5" Type="http://schemas.openxmlformats.org/officeDocument/2006/relationships/image" Target="../media/image3.gif"/><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gif"/><Relationship Id="rId5" Type="http://schemas.openxmlformats.org/officeDocument/2006/relationships/image" Target="../media/image8.gif"/><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image" Target="../media/image11.jpg"/><Relationship Id="rId7" Type="http://schemas.openxmlformats.org/officeDocument/2006/relationships/image" Target="../media/image14.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gif"/><Relationship Id="rId5" Type="http://schemas.openxmlformats.org/officeDocument/2006/relationships/image" Target="../media/image12.gif"/><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1.gif"/><Relationship Id="rId5" Type="http://schemas.openxmlformats.org/officeDocument/2006/relationships/image" Target="../media/image9.gif"/><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8" Type="http://schemas.openxmlformats.org/officeDocument/2006/relationships/image" Target="../media/image25.gif"/><Relationship Id="rId3" Type="http://schemas.openxmlformats.org/officeDocument/2006/relationships/image" Target="../media/image11.jpg"/><Relationship Id="rId7" Type="http://schemas.openxmlformats.org/officeDocument/2006/relationships/image" Target="../media/image24.gi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3.jpg"/><Relationship Id="rId5" Type="http://schemas.openxmlformats.org/officeDocument/2006/relationships/hyperlink" Target="http://here.we" TargetMode="Externa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9.gif"/><Relationship Id="rId5" Type="http://schemas.openxmlformats.org/officeDocument/2006/relationships/image" Target="../media/image28.gif"/><Relationship Id="rId4" Type="http://schemas.openxmlformats.org/officeDocument/2006/relationships/image" Target="../media/image27.jpg"/></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4.gif"/><Relationship Id="rId5" Type="http://schemas.openxmlformats.org/officeDocument/2006/relationships/image" Target="../media/image33.jpg"/><Relationship Id="rId4" Type="http://schemas.openxmlformats.org/officeDocument/2006/relationships/image" Target="../media/image32.jp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1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41.jpg"/><Relationship Id="rId4" Type="http://schemas.openxmlformats.org/officeDocument/2006/relationships/image" Target="../media/image40.jpg"/></Relationships>
</file>

<file path=ppt/slides/_rels/slide1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44.jpg"/><Relationship Id="rId4" Type="http://schemas.openxmlformats.org/officeDocument/2006/relationships/image" Target="../media/image43.jpg"/></Relationships>
</file>

<file path=ppt/slides/_rels/slide12.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5.jpg"/><Relationship Id="rId7" Type="http://schemas.openxmlformats.org/officeDocument/2006/relationships/image" Target="../media/image49.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1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1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57.gif"/><Relationship Id="rId4" Type="http://schemas.openxmlformats.org/officeDocument/2006/relationships/image" Target="../media/image56.jpg"/></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58.gif"/></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63.jp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62.gif"/><Relationship Id="rId5" Type="http://schemas.openxmlformats.org/officeDocument/2006/relationships/image" Target="../media/image57.gif"/><Relationship Id="rId4" Type="http://schemas.openxmlformats.org/officeDocument/2006/relationships/image" Target="../media/image61.gif"/></Relationships>
</file>

<file path=ppt/slides/_rels/slide17.xml.rels><?xml version="1.0" encoding="UTF-8" standalone="yes"?>
<Relationships xmlns="http://schemas.openxmlformats.org/package/2006/relationships"><Relationship Id="rId8" Type="http://schemas.openxmlformats.org/officeDocument/2006/relationships/image" Target="../media/image69.gif"/><Relationship Id="rId3" Type="http://schemas.openxmlformats.org/officeDocument/2006/relationships/image" Target="../media/image64.jpg"/><Relationship Id="rId7" Type="http://schemas.openxmlformats.org/officeDocument/2006/relationships/image" Target="../media/image68.gif"/><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67.gif"/><Relationship Id="rId5" Type="http://schemas.openxmlformats.org/officeDocument/2006/relationships/image" Target="../media/image66.jpg"/><Relationship Id="rId4" Type="http://schemas.openxmlformats.org/officeDocument/2006/relationships/image" Target="../media/image65.jpg"/></Relationships>
</file>

<file path=ppt/slides/_rels/slide1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72.jpg"/><Relationship Id="rId4" Type="http://schemas.openxmlformats.org/officeDocument/2006/relationships/image" Target="../media/image71.jpg"/></Relationships>
</file>

<file path=ppt/slides/_rels/slide1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5.jpg"/><Relationship Id="rId4" Type="http://schemas.openxmlformats.org/officeDocument/2006/relationships/image" Target="../media/image74.jpg"/></Relationships>
</file>

<file path=ppt/slides/_rels/slide2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77.png"/><Relationship Id="rId4" Type="http://schemas.openxmlformats.org/officeDocument/2006/relationships/image" Target="../media/image76.jpg"/></Relationships>
</file>

<file path=ppt/slides/_rels/slide2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79.jpg"/><Relationship Id="rId5" Type="http://schemas.openxmlformats.org/officeDocument/2006/relationships/image" Target="../media/image49.jpg"/><Relationship Id="rId4" Type="http://schemas.openxmlformats.org/officeDocument/2006/relationships/image" Target="../media/image12.gif"/></Relationships>
</file>

<file path=ppt/slides/_rels/slide22.xml.rels><?xml version="1.0" encoding="UTF-8" standalone="yes"?>
<Relationships xmlns="http://schemas.openxmlformats.org/package/2006/relationships"><Relationship Id="rId8" Type="http://schemas.openxmlformats.org/officeDocument/2006/relationships/image" Target="../media/image84.jpg"/><Relationship Id="rId3" Type="http://schemas.openxmlformats.org/officeDocument/2006/relationships/image" Target="../media/image80.jpg"/><Relationship Id="rId7" Type="http://schemas.openxmlformats.org/officeDocument/2006/relationships/image" Target="../media/image83.jp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82.jpg"/><Relationship Id="rId11" Type="http://schemas.openxmlformats.org/officeDocument/2006/relationships/image" Target="../media/image87.jpg"/><Relationship Id="rId5" Type="http://schemas.openxmlformats.org/officeDocument/2006/relationships/image" Target="../media/image73.jpg"/><Relationship Id="rId10" Type="http://schemas.openxmlformats.org/officeDocument/2006/relationships/image" Target="../media/image86.jpg"/><Relationship Id="rId4" Type="http://schemas.openxmlformats.org/officeDocument/2006/relationships/image" Target="../media/image81.jpg"/><Relationship Id="rId9" Type="http://schemas.openxmlformats.org/officeDocument/2006/relationships/image" Target="../media/image85.jpg"/></Relationships>
</file>

<file path=ppt/slides/_rels/slide2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91.gif"/><Relationship Id="rId5" Type="http://schemas.openxmlformats.org/officeDocument/2006/relationships/image" Target="../media/image90.gif"/><Relationship Id="rId4" Type="http://schemas.openxmlformats.org/officeDocument/2006/relationships/image" Target="../media/image89.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latin typeface="Big Shoulders Text"/>
                <a:ea typeface="Big Shoulders Text"/>
                <a:cs typeface="Big Shoulders Text"/>
                <a:sym typeface="Big Shoulders Text"/>
              </a:rPr>
              <a:t>           </a:t>
            </a:r>
            <a:r>
              <a:rPr lang="en">
                <a:solidFill>
                  <a:schemeClr val="lt1"/>
                </a:solidFill>
                <a:latin typeface="Big Shoulders Text"/>
                <a:ea typeface="Big Shoulders Text"/>
                <a:cs typeface="Big Shoulders Text"/>
                <a:sym typeface="Big Shoulders Text"/>
              </a:rPr>
              <a:t>SLEEPY HOLLOW SCOOP</a:t>
            </a:r>
            <a:endParaRPr>
              <a:solidFill>
                <a:schemeClr val="lt1"/>
              </a:solidFill>
              <a:latin typeface="Big Shoulders Text"/>
              <a:ea typeface="Big Shoulders Text"/>
              <a:cs typeface="Big Shoulders Text"/>
              <a:sym typeface="Big Shoulders Text"/>
            </a:endParaRPr>
          </a:p>
        </p:txBody>
      </p:sp>
      <p:sp>
        <p:nvSpPr>
          <p:cNvPr id="55" name="Google Shape;55;p13"/>
          <p:cNvSpPr txBox="1">
            <a:spLocks noGrp="1"/>
          </p:cNvSpPr>
          <p:nvPr>
            <p:ph type="subTitle" idx="1"/>
          </p:nvPr>
        </p:nvSpPr>
        <p:spPr>
          <a:xfrm>
            <a:off x="0" y="3826750"/>
            <a:ext cx="6941700" cy="7926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a:solidFill>
                  <a:schemeClr val="lt1"/>
                </a:solidFill>
              </a:rPr>
              <a:t>     </a:t>
            </a:r>
            <a:r>
              <a:rPr lang="en">
                <a:solidFill>
                  <a:schemeClr val="lt1"/>
                </a:solidFill>
                <a:latin typeface="Comic Sans MS"/>
                <a:ea typeface="Comic Sans MS"/>
                <a:cs typeface="Comic Sans MS"/>
                <a:sym typeface="Comic Sans MS"/>
              </a:rPr>
              <a:t>            </a:t>
            </a:r>
            <a:r>
              <a:rPr lang="en" sz="12355">
                <a:solidFill>
                  <a:schemeClr val="lt1"/>
                </a:solidFill>
                <a:latin typeface="Comic Sans MS"/>
                <a:ea typeface="Comic Sans MS"/>
                <a:cs typeface="Comic Sans MS"/>
                <a:sym typeface="Comic Sans MS"/>
              </a:rPr>
              <a:t>by: Miss Meyers’ 3rd Grade Class</a:t>
            </a:r>
            <a:endParaRPr sz="12355">
              <a:solidFill>
                <a:schemeClr val="lt1"/>
              </a:solidFill>
              <a:latin typeface="Comic Sans MS"/>
              <a:ea typeface="Comic Sans MS"/>
              <a:cs typeface="Comic Sans MS"/>
              <a:sym typeface="Comic Sans MS"/>
            </a:endParaRPr>
          </a:p>
          <a:p>
            <a:pPr marL="0" lvl="0" indent="0" algn="l" rtl="0">
              <a:spcBef>
                <a:spcPts val="0"/>
              </a:spcBef>
              <a:spcAft>
                <a:spcPts val="0"/>
              </a:spcAft>
              <a:buNone/>
            </a:pPr>
            <a:r>
              <a:rPr lang="en" sz="12355">
                <a:solidFill>
                  <a:schemeClr val="lt1"/>
                </a:solidFill>
                <a:latin typeface="Comic Sans MS"/>
                <a:ea typeface="Comic Sans MS"/>
                <a:cs typeface="Comic Sans MS"/>
                <a:sym typeface="Comic Sans MS"/>
              </a:rPr>
              <a:t>At Ichabod Crane Primary School !</a:t>
            </a:r>
            <a:r>
              <a:rPr lang="en" sz="7924">
                <a:solidFill>
                  <a:schemeClr val="lt1"/>
                </a:solidFill>
                <a:latin typeface="Comic Sans MS"/>
                <a:ea typeface="Comic Sans MS"/>
                <a:cs typeface="Comic Sans MS"/>
                <a:sym typeface="Comic Sans MS"/>
              </a:rPr>
              <a:t> </a:t>
            </a:r>
            <a:r>
              <a:rPr lang="en">
                <a:solidFill>
                  <a:schemeClr val="lt1"/>
                </a:solidFill>
                <a:latin typeface="Comic Sans MS"/>
                <a:ea typeface="Comic Sans MS"/>
                <a:cs typeface="Comic Sans MS"/>
                <a:sym typeface="Comic Sans MS"/>
              </a:rPr>
              <a:t>                      </a:t>
            </a:r>
            <a:endParaRPr>
              <a:solidFill>
                <a:schemeClr val="lt1"/>
              </a:solidFill>
              <a:latin typeface="Comic Sans MS"/>
              <a:ea typeface="Comic Sans MS"/>
              <a:cs typeface="Comic Sans MS"/>
              <a:sym typeface="Comic Sans MS"/>
            </a:endParaRPr>
          </a:p>
          <a:p>
            <a:pPr marL="0" lvl="0" indent="0" algn="l" rtl="0">
              <a:spcBef>
                <a:spcPts val="0"/>
              </a:spcBef>
              <a:spcAft>
                <a:spcPts val="0"/>
              </a:spcAft>
              <a:buNone/>
            </a:pPr>
            <a:endParaRPr>
              <a:solidFill>
                <a:schemeClr val="lt1"/>
              </a:solidFill>
              <a:latin typeface="Comic Sans MS"/>
              <a:ea typeface="Comic Sans MS"/>
              <a:cs typeface="Comic Sans MS"/>
              <a:sym typeface="Comic Sans MS"/>
            </a:endParaRPr>
          </a:p>
          <a:p>
            <a:pPr marL="0" lvl="0" indent="0" algn="l" rtl="0">
              <a:spcBef>
                <a:spcPts val="0"/>
              </a:spcBef>
              <a:spcAft>
                <a:spcPts val="0"/>
              </a:spcAft>
              <a:buNone/>
            </a:pPr>
            <a:endParaRPr sz="3723">
              <a:solidFill>
                <a:schemeClr val="lt1"/>
              </a:solidFill>
              <a:latin typeface="Comic Sans MS"/>
              <a:ea typeface="Comic Sans MS"/>
              <a:cs typeface="Comic Sans MS"/>
              <a:sym typeface="Comic Sans MS"/>
            </a:endParaRPr>
          </a:p>
        </p:txBody>
      </p:sp>
      <p:pic>
        <p:nvPicPr>
          <p:cNvPr id="56" name="Google Shape;56;p13" descr="Ice cream in waffle cup line and solid icon, dessert concept, ice-cream sign on white background, icecream icon in outline style for mobile concept and web design. Vector graphics. (Provided by Getty Images)"/>
          <p:cNvPicPr preferRelativeResize="0"/>
          <p:nvPr/>
        </p:nvPicPr>
        <p:blipFill>
          <a:blip r:embed="rId4">
            <a:alphaModFix/>
          </a:blip>
          <a:stretch>
            <a:fillRect/>
          </a:stretch>
        </p:blipFill>
        <p:spPr>
          <a:xfrm>
            <a:off x="7842300" y="1"/>
            <a:ext cx="1301699" cy="1301673"/>
          </a:xfrm>
          <a:prstGeom prst="rect">
            <a:avLst/>
          </a:prstGeom>
          <a:noFill/>
          <a:ln>
            <a:noFill/>
          </a:ln>
        </p:spPr>
      </p:pic>
      <p:pic>
        <p:nvPicPr>
          <p:cNvPr id="57" name="Google Shape;57;p13" descr="a milkshake with a slice of cake in it (Provided by Tenor)"/>
          <p:cNvPicPr preferRelativeResize="0"/>
          <p:nvPr/>
        </p:nvPicPr>
        <p:blipFill>
          <a:blip r:embed="rId5">
            <a:alphaModFix/>
          </a:blip>
          <a:stretch>
            <a:fillRect/>
          </a:stretch>
        </p:blipFill>
        <p:spPr>
          <a:xfrm flipH="1">
            <a:off x="19565911" y="1460675"/>
            <a:ext cx="2127556" cy="4198899"/>
          </a:xfrm>
          <a:prstGeom prst="rect">
            <a:avLst/>
          </a:prstGeom>
          <a:noFill/>
          <a:ln>
            <a:noFill/>
          </a:ln>
        </p:spPr>
      </p:pic>
      <p:pic>
        <p:nvPicPr>
          <p:cNvPr id="58" name="Google Shape;58;p13" descr="a cartoon drawing of a person riding a horse with a pumpkin head (Provided by Tenor)"/>
          <p:cNvPicPr preferRelativeResize="0"/>
          <p:nvPr/>
        </p:nvPicPr>
        <p:blipFill>
          <a:blip r:embed="rId6">
            <a:alphaModFix/>
          </a:blip>
          <a:stretch>
            <a:fillRect/>
          </a:stretch>
        </p:blipFill>
        <p:spPr>
          <a:xfrm>
            <a:off x="0" y="0"/>
            <a:ext cx="1498650" cy="1498650"/>
          </a:xfrm>
          <a:prstGeom prst="rect">
            <a:avLst/>
          </a:prstGeom>
          <a:noFill/>
          <a:ln>
            <a:noFill/>
          </a:ln>
        </p:spPr>
      </p:pic>
      <p:pic>
        <p:nvPicPr>
          <p:cNvPr id="59" name="Google Shape;59;p13" title="IMG_1440.JPG"/>
          <p:cNvPicPr preferRelativeResize="0"/>
          <p:nvPr/>
        </p:nvPicPr>
        <p:blipFill rotWithShape="1">
          <a:blip r:embed="rId7">
            <a:alphaModFix/>
          </a:blip>
          <a:srcRect b="8934"/>
          <a:stretch/>
        </p:blipFill>
        <p:spPr>
          <a:xfrm>
            <a:off x="6867422" y="2882100"/>
            <a:ext cx="2276577" cy="23093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D3E9"/>
            </a:gs>
            <a:gs pos="100000">
              <a:srgbClr val="045962"/>
            </a:gs>
          </a:gsLst>
          <a:path path="circle">
            <a:fillToRect l="50000" t="50000" r="50000" b="50000"/>
          </a:path>
          <a:tileRect/>
        </a:gradFill>
        <a:effectLst/>
      </p:bgPr>
    </p:bg>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0" y="0"/>
            <a:ext cx="4284368" cy="3439650"/>
          </a:xfrm>
          <a:prstGeom prst="rect">
            <a:avLst/>
          </a:prstGeom>
          <a:noFill/>
          <a:ln>
            <a:noFill/>
          </a:ln>
        </p:spPr>
      </p:pic>
      <p:pic>
        <p:nvPicPr>
          <p:cNvPr id="65" name="Google Shape;65;p14"/>
          <p:cNvPicPr preferRelativeResize="0"/>
          <p:nvPr/>
        </p:nvPicPr>
        <p:blipFill rotWithShape="1">
          <a:blip r:embed="rId4">
            <a:alphaModFix/>
          </a:blip>
          <a:srcRect t="2162"/>
          <a:stretch/>
        </p:blipFill>
        <p:spPr>
          <a:xfrm>
            <a:off x="4095775" y="0"/>
            <a:ext cx="5048151" cy="3439640"/>
          </a:xfrm>
          <a:prstGeom prst="rect">
            <a:avLst/>
          </a:prstGeom>
          <a:noFill/>
          <a:ln>
            <a:noFill/>
          </a:ln>
        </p:spPr>
      </p:pic>
      <p:sp>
        <p:nvSpPr>
          <p:cNvPr id="66" name="Google Shape;66;p14"/>
          <p:cNvSpPr txBox="1"/>
          <p:nvPr/>
        </p:nvSpPr>
        <p:spPr>
          <a:xfrm>
            <a:off x="109425" y="3515625"/>
            <a:ext cx="9034500" cy="162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300">
              <a:solidFill>
                <a:schemeClr val="dk1"/>
              </a:solidFill>
              <a:latin typeface="Dokdo"/>
              <a:ea typeface="Dokdo"/>
              <a:cs typeface="Dokdo"/>
              <a:sym typeface="Dokdo"/>
            </a:endParaRPr>
          </a:p>
        </p:txBody>
      </p:sp>
      <p:pic>
        <p:nvPicPr>
          <p:cNvPr id="67" name="Google Shape;67;p14" descr="a drawing of an ice cream cone with whipped cream on it (Provided by Tenor)"/>
          <p:cNvPicPr preferRelativeResize="0"/>
          <p:nvPr/>
        </p:nvPicPr>
        <p:blipFill>
          <a:blip r:embed="rId5">
            <a:alphaModFix/>
          </a:blip>
          <a:stretch>
            <a:fillRect/>
          </a:stretch>
        </p:blipFill>
        <p:spPr>
          <a:xfrm>
            <a:off x="6135175" y="-234025"/>
            <a:ext cx="2831840" cy="3439650"/>
          </a:xfrm>
          <a:prstGeom prst="rect">
            <a:avLst/>
          </a:prstGeom>
          <a:noFill/>
          <a:ln>
            <a:noFill/>
          </a:ln>
        </p:spPr>
      </p:pic>
      <p:pic>
        <p:nvPicPr>
          <p:cNvPr id="68" name="Google Shape;68;p14" descr="a white ice cream cone with a swirl on top (Provided by Tenor)"/>
          <p:cNvPicPr preferRelativeResize="0"/>
          <p:nvPr/>
        </p:nvPicPr>
        <p:blipFill>
          <a:blip r:embed="rId6">
            <a:alphaModFix/>
          </a:blip>
          <a:stretch>
            <a:fillRect/>
          </a:stretch>
        </p:blipFill>
        <p:spPr>
          <a:xfrm>
            <a:off x="202575" y="3477625"/>
            <a:ext cx="1703776" cy="1703776"/>
          </a:xfrm>
          <a:prstGeom prst="rect">
            <a:avLst/>
          </a:prstGeom>
          <a:noFill/>
          <a:ln>
            <a:noFill/>
          </a:ln>
        </p:spPr>
      </p:pic>
      <p:pic>
        <p:nvPicPr>
          <p:cNvPr id="69" name="Google Shape;69;p14" descr="an ice cream cone with sprinkles on top of it (Provided by Tenor)"/>
          <p:cNvPicPr preferRelativeResize="0"/>
          <p:nvPr/>
        </p:nvPicPr>
        <p:blipFill>
          <a:blip r:embed="rId7">
            <a:alphaModFix/>
          </a:blip>
          <a:stretch>
            <a:fillRect/>
          </a:stretch>
        </p:blipFill>
        <p:spPr>
          <a:xfrm>
            <a:off x="1514425" y="3678375"/>
            <a:ext cx="831625" cy="1071350"/>
          </a:xfrm>
          <a:prstGeom prst="rect">
            <a:avLst/>
          </a:prstGeom>
          <a:noFill/>
          <a:ln>
            <a:noFill/>
          </a:ln>
        </p:spPr>
      </p:pic>
      <p:sp>
        <p:nvSpPr>
          <p:cNvPr id="70" name="Google Shape;70;p14"/>
          <p:cNvSpPr txBox="1"/>
          <p:nvPr/>
        </p:nvSpPr>
        <p:spPr>
          <a:xfrm>
            <a:off x="2469325" y="3400138"/>
            <a:ext cx="6497700" cy="162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latin typeface="Dokdo"/>
                <a:ea typeface="Dokdo"/>
                <a:cs typeface="Dokdo"/>
                <a:sym typeface="Dokdo"/>
              </a:rPr>
              <a:t>First, we voted on toppings to put in the ice cream.We put the ones that were voted the most in the ice cream like marshmallows and oreos.</a:t>
            </a:r>
            <a:endParaRPr sz="2700">
              <a:solidFill>
                <a:schemeClr val="dk1"/>
              </a:solidFill>
              <a:latin typeface="Dokdo"/>
              <a:ea typeface="Dokdo"/>
              <a:cs typeface="Dokdo"/>
              <a:sym typeface="Dokd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4"/>
        <p:cNvGrpSpPr/>
        <p:nvPr/>
      </p:nvGrpSpPr>
      <p:grpSpPr>
        <a:xfrm>
          <a:off x="0" y="0"/>
          <a:ext cx="0" cy="0"/>
          <a:chOff x="0" y="0"/>
          <a:chExt cx="0" cy="0"/>
        </a:xfrm>
      </p:grpSpPr>
      <p:sp>
        <p:nvSpPr>
          <p:cNvPr id="75" name="Google Shape;75;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a:t>
            </a:r>
            <a:endParaRPr/>
          </a:p>
        </p:txBody>
      </p:sp>
      <p:sp>
        <p:nvSpPr>
          <p:cNvPr id="76" name="Google Shape;76;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a:t>
            </a:r>
            <a:endParaRPr/>
          </a:p>
        </p:txBody>
      </p:sp>
      <p:pic>
        <p:nvPicPr>
          <p:cNvPr id="77" name="Google Shape;77;p15"/>
          <p:cNvPicPr preferRelativeResize="0"/>
          <p:nvPr/>
        </p:nvPicPr>
        <p:blipFill>
          <a:blip r:embed="rId4">
            <a:alphaModFix/>
          </a:blip>
          <a:stretch>
            <a:fillRect/>
          </a:stretch>
        </p:blipFill>
        <p:spPr>
          <a:xfrm>
            <a:off x="1" y="5"/>
            <a:ext cx="4886172" cy="3329276"/>
          </a:xfrm>
          <a:prstGeom prst="rect">
            <a:avLst/>
          </a:prstGeom>
          <a:noFill/>
          <a:ln>
            <a:noFill/>
          </a:ln>
        </p:spPr>
      </p:pic>
      <p:pic>
        <p:nvPicPr>
          <p:cNvPr id="78" name="Google Shape;78;p15" descr="three white marshmallows are on a white background (Provided by Tenor)"/>
          <p:cNvPicPr preferRelativeResize="0"/>
          <p:nvPr/>
        </p:nvPicPr>
        <p:blipFill>
          <a:blip r:embed="rId5">
            <a:alphaModFix/>
          </a:blip>
          <a:stretch>
            <a:fillRect/>
          </a:stretch>
        </p:blipFill>
        <p:spPr>
          <a:xfrm>
            <a:off x="4971575" y="-1"/>
            <a:ext cx="2578300" cy="2488476"/>
          </a:xfrm>
          <a:prstGeom prst="rect">
            <a:avLst/>
          </a:prstGeom>
          <a:noFill/>
          <a:ln>
            <a:noFill/>
          </a:ln>
        </p:spPr>
      </p:pic>
      <p:sp>
        <p:nvSpPr>
          <p:cNvPr id="79" name="Google Shape;79;p15"/>
          <p:cNvSpPr txBox="1"/>
          <p:nvPr/>
        </p:nvSpPr>
        <p:spPr>
          <a:xfrm>
            <a:off x="5020375" y="2051925"/>
            <a:ext cx="4123500" cy="240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1"/>
                </a:solidFill>
                <a:latin typeface="Dokdo"/>
                <a:ea typeface="Dokdo"/>
                <a:cs typeface="Dokdo"/>
                <a:sym typeface="Dokdo"/>
              </a:rPr>
              <a:t>These are our results of what we want!  </a:t>
            </a:r>
            <a:endParaRPr sz="2500">
              <a:solidFill>
                <a:schemeClr val="dk1"/>
              </a:solidFill>
              <a:latin typeface="Dokdo"/>
              <a:ea typeface="Dokdo"/>
              <a:cs typeface="Dokdo"/>
              <a:sym typeface="Dokdo"/>
            </a:endParaRPr>
          </a:p>
        </p:txBody>
      </p:sp>
      <p:pic>
        <p:nvPicPr>
          <p:cNvPr id="80" name="Google Shape;80;p15" descr="a blue heart on a white background has a gradient of light blue (Provided by Tenor)"/>
          <p:cNvPicPr preferRelativeResize="0"/>
          <p:nvPr/>
        </p:nvPicPr>
        <p:blipFill>
          <a:blip r:embed="rId6">
            <a:alphaModFix/>
          </a:blip>
          <a:stretch>
            <a:fillRect/>
          </a:stretch>
        </p:blipFill>
        <p:spPr>
          <a:xfrm>
            <a:off x="1820425" y="3171450"/>
            <a:ext cx="1401825" cy="1972038"/>
          </a:xfrm>
          <a:prstGeom prst="rect">
            <a:avLst/>
          </a:prstGeom>
          <a:noFill/>
          <a:ln>
            <a:noFill/>
          </a:ln>
        </p:spPr>
      </p:pic>
      <p:pic>
        <p:nvPicPr>
          <p:cNvPr id="81" name="Google Shape;81;p15" descr="two blue heart shaped pillows are on a white background (Provided by Tenor)"/>
          <p:cNvPicPr preferRelativeResize="0"/>
          <p:nvPr/>
        </p:nvPicPr>
        <p:blipFill>
          <a:blip r:embed="rId7">
            <a:alphaModFix/>
          </a:blip>
          <a:stretch>
            <a:fillRect/>
          </a:stretch>
        </p:blipFill>
        <p:spPr>
          <a:xfrm>
            <a:off x="3391775" y="3663675"/>
            <a:ext cx="1579800" cy="1084925"/>
          </a:xfrm>
          <a:prstGeom prst="rect">
            <a:avLst/>
          </a:prstGeom>
          <a:noFill/>
          <a:ln>
            <a:noFill/>
          </a:ln>
        </p:spPr>
      </p:pic>
      <p:pic>
        <p:nvPicPr>
          <p:cNvPr id="82" name="Google Shape;82;p15" descr="a blue heart on a white background that looks like a fish hook (Provided by Tenor)"/>
          <p:cNvPicPr preferRelativeResize="0"/>
          <p:nvPr/>
        </p:nvPicPr>
        <p:blipFill rotWithShape="1">
          <a:blip r:embed="rId8">
            <a:alphaModFix/>
          </a:blip>
          <a:srcRect l="3290" t="-70419" r="-3290" b="213985"/>
          <a:stretch/>
        </p:blipFill>
        <p:spPr>
          <a:xfrm rot="10800000" flipH="1">
            <a:off x="173625" y="1493225"/>
            <a:ext cx="1646800" cy="691500"/>
          </a:xfrm>
          <a:prstGeom prst="rect">
            <a:avLst/>
          </a:prstGeom>
          <a:noFill/>
          <a:ln>
            <a:noFill/>
          </a:ln>
        </p:spPr>
      </p:pic>
      <p:pic>
        <p:nvPicPr>
          <p:cNvPr id="83" name="Google Shape;83;p15" descr="a blue heart on a white background that looks like a fish hook (Provided by Tenor)"/>
          <p:cNvPicPr preferRelativeResize="0"/>
          <p:nvPr/>
        </p:nvPicPr>
        <p:blipFill>
          <a:blip r:embed="rId8">
            <a:alphaModFix/>
          </a:blip>
          <a:stretch>
            <a:fillRect/>
          </a:stretch>
        </p:blipFill>
        <p:spPr>
          <a:xfrm>
            <a:off x="173625" y="3530563"/>
            <a:ext cx="1401825" cy="135115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6"/>
          <p:cNvSpPr txBox="1">
            <a:spLocks noGrp="1"/>
          </p:cNvSpPr>
          <p:nvPr>
            <p:ph type="subTitle" idx="1"/>
          </p:nvPr>
        </p:nvSpPr>
        <p:spPr>
          <a:xfrm>
            <a:off x="5449525" y="120350"/>
            <a:ext cx="3565800" cy="337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4A86E8"/>
                </a:solidFill>
                <a:latin typeface="Dokdo"/>
                <a:ea typeface="Dokdo"/>
                <a:cs typeface="Dokdo"/>
                <a:sym typeface="Dokdo"/>
              </a:rPr>
              <a:t>Before making ice cream we went out for Ag Day and had lots of fun! We Met Lucky the calf and  a baby goat named Oreo.</a:t>
            </a:r>
            <a:endParaRPr>
              <a:solidFill>
                <a:srgbClr val="4A86E8"/>
              </a:solidFill>
              <a:latin typeface="Dokdo"/>
              <a:ea typeface="Dokdo"/>
              <a:cs typeface="Dokdo"/>
              <a:sym typeface="Dokdo"/>
            </a:endParaRPr>
          </a:p>
        </p:txBody>
      </p:sp>
      <p:pic>
        <p:nvPicPr>
          <p:cNvPr id="89" name="Google Shape;89;p16" title="IMG_1248.JPG"/>
          <p:cNvPicPr preferRelativeResize="0"/>
          <p:nvPr/>
        </p:nvPicPr>
        <p:blipFill rotWithShape="1">
          <a:blip r:embed="rId4">
            <a:alphaModFix/>
          </a:blip>
          <a:srcRect t="11182"/>
          <a:stretch/>
        </p:blipFill>
        <p:spPr>
          <a:xfrm>
            <a:off x="6752000" y="2834875"/>
            <a:ext cx="2392003" cy="2322301"/>
          </a:xfrm>
          <a:prstGeom prst="rect">
            <a:avLst/>
          </a:prstGeom>
          <a:noFill/>
          <a:ln>
            <a:noFill/>
          </a:ln>
        </p:spPr>
      </p:pic>
      <p:pic>
        <p:nvPicPr>
          <p:cNvPr id="90" name="Google Shape;90;p16" title="IMG_1219.heic"/>
          <p:cNvPicPr preferRelativeResize="0"/>
          <p:nvPr/>
        </p:nvPicPr>
        <p:blipFill>
          <a:blip r:embed="rId5">
            <a:alphaModFix/>
          </a:blip>
          <a:stretch>
            <a:fillRect/>
          </a:stretch>
        </p:blipFill>
        <p:spPr>
          <a:xfrm>
            <a:off x="0" y="39912"/>
            <a:ext cx="5584850" cy="418863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3176EE"/>
            </a:gs>
            <a:gs pos="100000">
              <a:srgbClr val="113D8A"/>
            </a:gs>
          </a:gsLst>
          <a:lin ang="5400012" scaled="0"/>
        </a:gradFill>
        <a:effectLst/>
      </p:bgPr>
    </p:bg>
    <p:spTree>
      <p:nvGrpSpPr>
        <p:cNvPr id="1" name="Shape 94"/>
        <p:cNvGrpSpPr/>
        <p:nvPr/>
      </p:nvGrpSpPr>
      <p:grpSpPr>
        <a:xfrm>
          <a:off x="0" y="0"/>
          <a:ext cx="0" cy="0"/>
          <a:chOff x="0" y="0"/>
          <a:chExt cx="0" cy="0"/>
        </a:xfrm>
      </p:grpSpPr>
      <p:sp>
        <p:nvSpPr>
          <p:cNvPr id="95" name="Google Shape;9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t>
            </a:r>
            <a:endParaRPr/>
          </a:p>
        </p:txBody>
      </p:sp>
      <p:pic>
        <p:nvPicPr>
          <p:cNvPr id="96" name="Google Shape;96;p17" title="IMG_1233.JPG"/>
          <p:cNvPicPr preferRelativeResize="0"/>
          <p:nvPr/>
        </p:nvPicPr>
        <p:blipFill>
          <a:blip r:embed="rId3">
            <a:alphaModFix/>
          </a:blip>
          <a:stretch>
            <a:fillRect/>
          </a:stretch>
        </p:blipFill>
        <p:spPr>
          <a:xfrm>
            <a:off x="925275" y="115738"/>
            <a:ext cx="3378248" cy="3701775"/>
          </a:xfrm>
          <a:prstGeom prst="rect">
            <a:avLst/>
          </a:prstGeom>
          <a:noFill/>
          <a:ln>
            <a:noFill/>
          </a:ln>
        </p:spPr>
      </p:pic>
      <p:pic>
        <p:nvPicPr>
          <p:cNvPr id="97" name="Google Shape;97;p17" title="IMG_1230.JPG"/>
          <p:cNvPicPr preferRelativeResize="0"/>
          <p:nvPr/>
        </p:nvPicPr>
        <p:blipFill>
          <a:blip r:embed="rId4">
            <a:alphaModFix/>
          </a:blip>
          <a:stretch>
            <a:fillRect/>
          </a:stretch>
        </p:blipFill>
        <p:spPr>
          <a:xfrm>
            <a:off x="5765750" y="953500"/>
            <a:ext cx="3378248" cy="4189924"/>
          </a:xfrm>
          <a:prstGeom prst="rect">
            <a:avLst/>
          </a:prstGeom>
          <a:noFill/>
          <a:ln>
            <a:noFill/>
          </a:ln>
        </p:spPr>
      </p:pic>
      <p:pic>
        <p:nvPicPr>
          <p:cNvPr id="98" name="Google Shape;98;p17" descr="a white ice cream cone with a swirl on top (Provided by Tenor)"/>
          <p:cNvPicPr preferRelativeResize="0"/>
          <p:nvPr/>
        </p:nvPicPr>
        <p:blipFill>
          <a:blip r:embed="rId5">
            <a:alphaModFix/>
          </a:blip>
          <a:stretch>
            <a:fillRect/>
          </a:stretch>
        </p:blipFill>
        <p:spPr>
          <a:xfrm>
            <a:off x="6952750" y="-68375"/>
            <a:ext cx="1135500" cy="1135500"/>
          </a:xfrm>
          <a:prstGeom prst="rect">
            <a:avLst/>
          </a:prstGeom>
          <a:noFill/>
          <a:ln>
            <a:noFill/>
          </a:ln>
        </p:spPr>
      </p:pic>
      <p:pic>
        <p:nvPicPr>
          <p:cNvPr id="99" name="Google Shape;99;p17" descr="a carton of milk and a glass of milk are shown (Provided by Tenor)"/>
          <p:cNvPicPr preferRelativeResize="0"/>
          <p:nvPr/>
        </p:nvPicPr>
        <p:blipFill>
          <a:blip r:embed="rId6">
            <a:alphaModFix/>
          </a:blip>
          <a:stretch>
            <a:fillRect/>
          </a:stretch>
        </p:blipFill>
        <p:spPr>
          <a:xfrm>
            <a:off x="5238600" y="-153725"/>
            <a:ext cx="1306200" cy="1306200"/>
          </a:xfrm>
          <a:prstGeom prst="rect">
            <a:avLst/>
          </a:prstGeom>
          <a:noFill/>
          <a:ln>
            <a:noFill/>
          </a:ln>
        </p:spPr>
      </p:pic>
      <p:sp>
        <p:nvSpPr>
          <p:cNvPr id="100" name="Google Shape;100;p17"/>
          <p:cNvSpPr txBox="1"/>
          <p:nvPr/>
        </p:nvSpPr>
        <p:spPr>
          <a:xfrm>
            <a:off x="925275" y="3837225"/>
            <a:ext cx="3864300" cy="130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latin typeface="Dokdo"/>
                <a:ea typeface="Dokdo"/>
                <a:cs typeface="Dokdo"/>
                <a:sym typeface="Dokdo"/>
              </a:rPr>
              <a:t>We fed Lucky and learned more about cows!! Dairy is good for bones, teeth and muscles!!</a:t>
            </a:r>
            <a:endParaRPr sz="2100">
              <a:solidFill>
                <a:schemeClr val="dk1"/>
              </a:solidFill>
              <a:latin typeface="Dokdo"/>
              <a:ea typeface="Dokdo"/>
              <a:cs typeface="Dokdo"/>
              <a:sym typeface="Dokd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pic>
        <p:nvPicPr>
          <p:cNvPr id="105" name="Google Shape;105;p18"/>
          <p:cNvPicPr preferRelativeResize="0"/>
          <p:nvPr/>
        </p:nvPicPr>
        <p:blipFill>
          <a:blip r:embed="rId4">
            <a:alphaModFix/>
          </a:blip>
          <a:stretch>
            <a:fillRect/>
          </a:stretch>
        </p:blipFill>
        <p:spPr>
          <a:xfrm>
            <a:off x="0" y="0"/>
            <a:ext cx="5685450" cy="3406225"/>
          </a:xfrm>
          <a:prstGeom prst="rect">
            <a:avLst/>
          </a:prstGeom>
          <a:noFill/>
          <a:ln>
            <a:noFill/>
          </a:ln>
        </p:spPr>
      </p:pic>
      <p:sp>
        <p:nvSpPr>
          <p:cNvPr id="106" name="Google Shape;106;p18"/>
          <p:cNvSpPr txBox="1"/>
          <p:nvPr/>
        </p:nvSpPr>
        <p:spPr>
          <a:xfrm>
            <a:off x="5731725" y="95750"/>
            <a:ext cx="3412200" cy="489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latin typeface="Dokdo"/>
                <a:ea typeface="Dokdo"/>
                <a:cs typeface="Dokdo"/>
                <a:sym typeface="Dokdo"/>
              </a:rPr>
              <a:t>We tried out making ice cream in a bag! The ingredients are here</a:t>
            </a:r>
            <a:r>
              <a:rPr lang="en" sz="2400" u="sng">
                <a:solidFill>
                  <a:schemeClr val="hlink"/>
                </a:solidFill>
                <a:latin typeface="Dokdo"/>
                <a:ea typeface="Dokdo"/>
                <a:cs typeface="Dokdo"/>
                <a:sym typeface="Dokdo"/>
                <a:hlinkClick r:id="rId5"/>
              </a:rPr>
              <a:t>.</a:t>
            </a:r>
            <a:r>
              <a:rPr lang="en" sz="2400">
                <a:solidFill>
                  <a:schemeClr val="dk1"/>
                </a:solidFill>
                <a:latin typeface="Dokdo"/>
                <a:ea typeface="Dokdo"/>
                <a:cs typeface="Dokdo"/>
                <a:sym typeface="Dokdo"/>
              </a:rPr>
              <a:t>You have to shake it!  When we were shaking the bag we had to play with the ice to get it to one of the sides because it was still liquidy. We did it over the trash so if it spills it will be fine and fall in !</a:t>
            </a:r>
            <a:endParaRPr sz="2400">
              <a:solidFill>
                <a:schemeClr val="dk1"/>
              </a:solidFill>
              <a:latin typeface="Dokdo"/>
              <a:ea typeface="Dokdo"/>
              <a:cs typeface="Dokdo"/>
              <a:sym typeface="Dokdo"/>
            </a:endParaRPr>
          </a:p>
        </p:txBody>
      </p:sp>
      <p:sp>
        <p:nvSpPr>
          <p:cNvPr id="107" name="Google Shape;107;p18"/>
          <p:cNvSpPr/>
          <p:nvPr/>
        </p:nvSpPr>
        <p:spPr>
          <a:xfrm rot="-7852902">
            <a:off x="4363761" y="912826"/>
            <a:ext cx="1668909" cy="943886"/>
          </a:xfrm>
          <a:prstGeom prst="notched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08" name="Google Shape;108;p18" descr="Glass of milk and milk bottle (Provided by Getty Images)"/>
          <p:cNvPicPr preferRelativeResize="0"/>
          <p:nvPr/>
        </p:nvPicPr>
        <p:blipFill>
          <a:blip r:embed="rId6">
            <a:alphaModFix/>
          </a:blip>
          <a:stretch>
            <a:fillRect/>
          </a:stretch>
        </p:blipFill>
        <p:spPr>
          <a:xfrm>
            <a:off x="0" y="3382905"/>
            <a:ext cx="1049651" cy="1760594"/>
          </a:xfrm>
          <a:prstGeom prst="rect">
            <a:avLst/>
          </a:prstGeom>
          <a:noFill/>
          <a:ln>
            <a:noFill/>
          </a:ln>
        </p:spPr>
      </p:pic>
      <p:pic>
        <p:nvPicPr>
          <p:cNvPr id="109" name="Google Shape;109;p18" descr="four pieces of sugar are stacked on top of each other (Provided by Tenor)"/>
          <p:cNvPicPr preferRelativeResize="0"/>
          <p:nvPr/>
        </p:nvPicPr>
        <p:blipFill>
          <a:blip r:embed="rId7">
            <a:alphaModFix/>
          </a:blip>
          <a:stretch>
            <a:fillRect/>
          </a:stretch>
        </p:blipFill>
        <p:spPr>
          <a:xfrm>
            <a:off x="1254700" y="3528380"/>
            <a:ext cx="1805999" cy="1356313"/>
          </a:xfrm>
          <a:prstGeom prst="rect">
            <a:avLst/>
          </a:prstGeom>
          <a:noFill/>
          <a:ln>
            <a:noFill/>
          </a:ln>
        </p:spPr>
      </p:pic>
      <p:pic>
        <p:nvPicPr>
          <p:cNvPr id="110" name="Google Shape;110;p18" descr="a blue heart on a white background with a shadow (Provided by Tenor)"/>
          <p:cNvPicPr preferRelativeResize="0"/>
          <p:nvPr/>
        </p:nvPicPr>
        <p:blipFill>
          <a:blip r:embed="rId8">
            <a:alphaModFix/>
          </a:blip>
          <a:stretch>
            <a:fillRect/>
          </a:stretch>
        </p:blipFill>
        <p:spPr>
          <a:xfrm>
            <a:off x="3060700" y="-232049"/>
            <a:ext cx="1926850" cy="1926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100000">
              <a:srgbClr val="133979"/>
            </a:gs>
          </a:gsLst>
          <a:lin ang="5400012" scaled="0"/>
        </a:gradFill>
        <a:effectLst/>
      </p:bgPr>
    </p:bg>
    <p:spTree>
      <p:nvGrpSpPr>
        <p:cNvPr id="1" name="Shape 114"/>
        <p:cNvGrpSpPr/>
        <p:nvPr/>
      </p:nvGrpSpPr>
      <p:grpSpPr>
        <a:xfrm>
          <a:off x="0" y="0"/>
          <a:ext cx="0" cy="0"/>
          <a:chOff x="0" y="0"/>
          <a:chExt cx="0" cy="0"/>
        </a:xfrm>
      </p:grpSpPr>
      <p:sp>
        <p:nvSpPr>
          <p:cNvPr id="115" name="Google Shape;11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Dokdo"/>
                <a:ea typeface="Dokdo"/>
                <a:cs typeface="Dokdo"/>
                <a:sym typeface="Dokdo"/>
              </a:rPr>
              <a:t>Making process</a:t>
            </a:r>
            <a:endParaRPr>
              <a:latin typeface="Dokdo"/>
              <a:ea typeface="Dokdo"/>
              <a:cs typeface="Dokdo"/>
              <a:sym typeface="Dokdo"/>
            </a:endParaRPr>
          </a:p>
        </p:txBody>
      </p:sp>
      <p:sp>
        <p:nvSpPr>
          <p:cNvPr id="116" name="Google Shape;116;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solidFill>
                  <a:schemeClr val="dk1"/>
                </a:solidFill>
                <a:latin typeface="Dokdo"/>
                <a:ea typeface="Dokdo"/>
                <a:cs typeface="Dokdo"/>
                <a:sym typeface="Dokdo"/>
              </a:rPr>
              <a:t>We made the ice cream in a bag with ice and salt and then put the</a:t>
            </a:r>
            <a:endParaRPr>
              <a:solidFill>
                <a:schemeClr val="dk1"/>
              </a:solidFill>
              <a:latin typeface="Dokdo"/>
              <a:ea typeface="Dokdo"/>
              <a:cs typeface="Dokdo"/>
              <a:sym typeface="Dokdo"/>
            </a:endParaRPr>
          </a:p>
          <a:p>
            <a:pPr marL="0" lvl="0" indent="0" algn="l" rtl="0">
              <a:spcBef>
                <a:spcPts val="1200"/>
              </a:spcBef>
              <a:spcAft>
                <a:spcPts val="0"/>
              </a:spcAft>
              <a:buNone/>
            </a:pPr>
            <a:r>
              <a:rPr lang="en">
                <a:solidFill>
                  <a:schemeClr val="dk1"/>
                </a:solidFill>
                <a:latin typeface="Dokdo"/>
                <a:ea typeface="Dokdo"/>
                <a:cs typeface="Dokdo"/>
                <a:sym typeface="Dokdo"/>
              </a:rPr>
              <a:t>                                                                     Smaller bag in the big one with the cream, andada                                                       vanilla,</a:t>
            </a:r>
            <a:endParaRPr>
              <a:solidFill>
                <a:schemeClr val="dk1"/>
              </a:solidFill>
              <a:latin typeface="Dokdo"/>
              <a:ea typeface="Dokdo"/>
              <a:cs typeface="Dokdo"/>
              <a:sym typeface="Dokdo"/>
            </a:endParaRPr>
          </a:p>
          <a:p>
            <a:pPr marL="0" lvl="0" indent="0" algn="l" rtl="0">
              <a:spcBef>
                <a:spcPts val="1200"/>
              </a:spcBef>
              <a:spcAft>
                <a:spcPts val="0"/>
              </a:spcAft>
              <a:buNone/>
            </a:pPr>
            <a:r>
              <a:rPr lang="en">
                <a:solidFill>
                  <a:schemeClr val="dk1"/>
                </a:solidFill>
                <a:latin typeface="Dokdo"/>
                <a:ea typeface="Dokdo"/>
                <a:cs typeface="Dokdo"/>
                <a:sym typeface="Dokdo"/>
              </a:rPr>
              <a:t>                                                                     sugar and milk, </a:t>
            </a:r>
            <a:endParaRPr>
              <a:solidFill>
                <a:schemeClr val="dk1"/>
              </a:solidFill>
              <a:latin typeface="Dokdo"/>
              <a:ea typeface="Dokdo"/>
              <a:cs typeface="Dokdo"/>
              <a:sym typeface="Dokdo"/>
            </a:endParaRPr>
          </a:p>
          <a:p>
            <a:pPr marL="4114800" lvl="0" indent="0" algn="l" rtl="0">
              <a:spcBef>
                <a:spcPts val="1200"/>
              </a:spcBef>
              <a:spcAft>
                <a:spcPts val="0"/>
              </a:spcAft>
              <a:buNone/>
            </a:pPr>
            <a:r>
              <a:rPr lang="en">
                <a:solidFill>
                  <a:schemeClr val="dk1"/>
                </a:solidFill>
                <a:latin typeface="Dokdo"/>
                <a:ea typeface="Dokdo"/>
                <a:cs typeface="Dokdo"/>
                <a:sym typeface="Dokdo"/>
              </a:rPr>
              <a:t>Half and Half, then                                                                                  shook it over the </a:t>
            </a:r>
            <a:endParaRPr>
              <a:solidFill>
                <a:schemeClr val="dk1"/>
              </a:solidFill>
              <a:latin typeface="Dokdo"/>
              <a:ea typeface="Dokdo"/>
              <a:cs typeface="Dokdo"/>
              <a:sym typeface="Dokdo"/>
            </a:endParaRPr>
          </a:p>
          <a:p>
            <a:pPr marL="0" lvl="0" indent="0" algn="l" rtl="0">
              <a:spcBef>
                <a:spcPts val="1200"/>
              </a:spcBef>
              <a:spcAft>
                <a:spcPts val="0"/>
              </a:spcAft>
              <a:buNone/>
            </a:pPr>
            <a:r>
              <a:rPr lang="en">
                <a:solidFill>
                  <a:schemeClr val="dk1"/>
                </a:solidFill>
                <a:latin typeface="Dokdo"/>
                <a:ea typeface="Dokdo"/>
                <a:cs typeface="Dokdo"/>
                <a:sym typeface="Dokdo"/>
              </a:rPr>
              <a:t>                                                                     Trash so it did not</a:t>
            </a:r>
            <a:endParaRPr>
              <a:solidFill>
                <a:schemeClr val="dk1"/>
              </a:solidFill>
              <a:latin typeface="Dokdo"/>
              <a:ea typeface="Dokdo"/>
              <a:cs typeface="Dokdo"/>
              <a:sym typeface="Dokdo"/>
            </a:endParaRPr>
          </a:p>
          <a:p>
            <a:pPr marL="0" lvl="0" indent="0" algn="l" rtl="0">
              <a:spcBef>
                <a:spcPts val="1200"/>
              </a:spcBef>
              <a:spcAft>
                <a:spcPts val="0"/>
              </a:spcAft>
              <a:buNone/>
            </a:pPr>
            <a:r>
              <a:rPr lang="en">
                <a:solidFill>
                  <a:schemeClr val="dk1"/>
                </a:solidFill>
                <a:latin typeface="Dokdo"/>
                <a:ea typeface="Dokdo"/>
                <a:cs typeface="Dokdo"/>
                <a:sym typeface="Dokdo"/>
              </a:rPr>
              <a:t>                                                                                 Spill for 15 min</a:t>
            </a:r>
            <a:endParaRPr>
              <a:solidFill>
                <a:schemeClr val="dk1"/>
              </a:solidFill>
              <a:latin typeface="Dokdo"/>
              <a:ea typeface="Dokdo"/>
              <a:cs typeface="Dokdo"/>
              <a:sym typeface="Dokdo"/>
            </a:endParaRPr>
          </a:p>
          <a:p>
            <a:pPr marL="0" lvl="0" indent="0" algn="l" rtl="0">
              <a:spcBef>
                <a:spcPts val="1200"/>
              </a:spcBef>
              <a:spcAft>
                <a:spcPts val="1200"/>
              </a:spcAft>
              <a:buNone/>
            </a:pPr>
            <a:r>
              <a:rPr lang="en">
                <a:solidFill>
                  <a:schemeClr val="dk1"/>
                </a:solidFill>
                <a:latin typeface="Dokdo"/>
                <a:ea typeface="Dokdo"/>
                <a:cs typeface="Dokdo"/>
                <a:sym typeface="Dokdo"/>
              </a:rPr>
              <a:t>                                                                                                                   </a:t>
            </a:r>
            <a:endParaRPr>
              <a:solidFill>
                <a:schemeClr val="dk1"/>
              </a:solidFill>
              <a:latin typeface="Dokdo"/>
              <a:ea typeface="Dokdo"/>
              <a:cs typeface="Dokdo"/>
              <a:sym typeface="Dokdo"/>
            </a:endParaRPr>
          </a:p>
        </p:txBody>
      </p:sp>
      <p:pic>
        <p:nvPicPr>
          <p:cNvPr id="117" name="Google Shape;117;p19" title="IMG_0943.JPG"/>
          <p:cNvPicPr preferRelativeResize="0"/>
          <p:nvPr/>
        </p:nvPicPr>
        <p:blipFill>
          <a:blip r:embed="rId3">
            <a:alphaModFix/>
          </a:blip>
          <a:stretch>
            <a:fillRect/>
          </a:stretch>
        </p:blipFill>
        <p:spPr>
          <a:xfrm>
            <a:off x="6641750" y="1966625"/>
            <a:ext cx="2502252" cy="3178502"/>
          </a:xfrm>
          <a:prstGeom prst="rect">
            <a:avLst/>
          </a:prstGeom>
          <a:noFill/>
          <a:ln>
            <a:noFill/>
          </a:ln>
        </p:spPr>
      </p:pic>
      <p:pic>
        <p:nvPicPr>
          <p:cNvPr id="118" name="Google Shape;118;p19" title="IMG_0993.JPG"/>
          <p:cNvPicPr preferRelativeResize="0"/>
          <p:nvPr/>
        </p:nvPicPr>
        <p:blipFill>
          <a:blip r:embed="rId4">
            <a:alphaModFix/>
          </a:blip>
          <a:stretch>
            <a:fillRect/>
          </a:stretch>
        </p:blipFill>
        <p:spPr>
          <a:xfrm>
            <a:off x="-102865" y="1966625"/>
            <a:ext cx="4235817" cy="3176874"/>
          </a:xfrm>
          <a:prstGeom prst="rect">
            <a:avLst/>
          </a:prstGeom>
          <a:noFill/>
          <a:ln>
            <a:noFill/>
          </a:ln>
        </p:spPr>
      </p:pic>
      <p:pic>
        <p:nvPicPr>
          <p:cNvPr id="119" name="Google Shape;119;p19" descr="a cartoon ice cream cone with a swirl of white ice cream on a white background . (Provided by Tenor)"/>
          <p:cNvPicPr preferRelativeResize="0"/>
          <p:nvPr/>
        </p:nvPicPr>
        <p:blipFill rotWithShape="1">
          <a:blip r:embed="rId5">
            <a:alphaModFix/>
          </a:blip>
          <a:srcRect l="9790" t="-3560" r="-9790" b="3560"/>
          <a:stretch/>
        </p:blipFill>
        <p:spPr>
          <a:xfrm>
            <a:off x="3962400" y="121775"/>
            <a:ext cx="1219200" cy="1219200"/>
          </a:xfrm>
          <a:prstGeom prst="rect">
            <a:avLst/>
          </a:prstGeom>
          <a:noFill/>
          <a:ln>
            <a:noFill/>
          </a:ln>
        </p:spPr>
      </p:pic>
      <p:pic>
        <p:nvPicPr>
          <p:cNvPr id="120" name="Google Shape;120;p19" descr="a chocolate ice cream cone with a swirl on top (Provided by Tenor)"/>
          <p:cNvPicPr preferRelativeResize="0"/>
          <p:nvPr/>
        </p:nvPicPr>
        <p:blipFill>
          <a:blip r:embed="rId6">
            <a:alphaModFix/>
          </a:blip>
          <a:stretch>
            <a:fillRect/>
          </a:stretch>
        </p:blipFill>
        <p:spPr>
          <a:xfrm>
            <a:off x="4138788" y="3826625"/>
            <a:ext cx="1219200" cy="1219200"/>
          </a:xfrm>
          <a:prstGeom prst="rect">
            <a:avLst/>
          </a:prstGeom>
          <a:noFill/>
          <a:ln>
            <a:noFill/>
          </a:ln>
        </p:spPr>
      </p:pic>
      <p:pic>
        <p:nvPicPr>
          <p:cNvPr id="121" name="Google Shape;121;p19" descr="Top view of blue ice cream in a waffle cone on the black background. Copy space. (Provided by Getty Images)"/>
          <p:cNvPicPr preferRelativeResize="0"/>
          <p:nvPr/>
        </p:nvPicPr>
        <p:blipFill>
          <a:blip r:embed="rId7">
            <a:alphaModFix/>
          </a:blip>
          <a:stretch>
            <a:fillRect/>
          </a:stretch>
        </p:blipFill>
        <p:spPr>
          <a:xfrm>
            <a:off x="7004381" y="18338"/>
            <a:ext cx="2139628" cy="14260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5"/>
        <p:cNvGrpSpPr/>
        <p:nvPr/>
      </p:nvGrpSpPr>
      <p:grpSpPr>
        <a:xfrm>
          <a:off x="0" y="0"/>
          <a:ext cx="0" cy="0"/>
          <a:chOff x="0" y="0"/>
          <a:chExt cx="0" cy="0"/>
        </a:xfrm>
      </p:grpSpPr>
      <p:pic>
        <p:nvPicPr>
          <p:cNvPr id="126" name="Google Shape;126;p20" title="IMG_0942.JPG"/>
          <p:cNvPicPr preferRelativeResize="0"/>
          <p:nvPr/>
        </p:nvPicPr>
        <p:blipFill>
          <a:blip r:embed="rId4">
            <a:alphaModFix/>
          </a:blip>
          <a:stretch>
            <a:fillRect/>
          </a:stretch>
        </p:blipFill>
        <p:spPr>
          <a:xfrm>
            <a:off x="6094975" y="1699741"/>
            <a:ext cx="3049027" cy="3416402"/>
          </a:xfrm>
          <a:prstGeom prst="rect">
            <a:avLst/>
          </a:prstGeom>
          <a:noFill/>
          <a:ln>
            <a:noFill/>
          </a:ln>
        </p:spPr>
      </p:pic>
      <p:pic>
        <p:nvPicPr>
          <p:cNvPr id="127" name="Google Shape;127;p20" title="IMG_0982.JPG"/>
          <p:cNvPicPr preferRelativeResize="0"/>
          <p:nvPr/>
        </p:nvPicPr>
        <p:blipFill>
          <a:blip r:embed="rId5">
            <a:alphaModFix/>
          </a:blip>
          <a:stretch>
            <a:fillRect/>
          </a:stretch>
        </p:blipFill>
        <p:spPr>
          <a:xfrm>
            <a:off x="-65100" y="0"/>
            <a:ext cx="4088852" cy="3066651"/>
          </a:xfrm>
          <a:prstGeom prst="rect">
            <a:avLst/>
          </a:prstGeom>
          <a:noFill/>
          <a:ln>
            <a:noFill/>
          </a:ln>
        </p:spPr>
      </p:pic>
      <p:sp>
        <p:nvSpPr>
          <p:cNvPr id="128" name="Google Shape;128;p20"/>
          <p:cNvSpPr txBox="1"/>
          <p:nvPr/>
        </p:nvSpPr>
        <p:spPr>
          <a:xfrm>
            <a:off x="5318400" y="0"/>
            <a:ext cx="3825600" cy="181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Dokdo"/>
                <a:ea typeface="Dokdo"/>
                <a:cs typeface="Dokdo"/>
                <a:sym typeface="Dokdo"/>
              </a:rPr>
              <a:t>Didn't work out that well but still really yummy! We shaked the bag with the ice and salt! It leaked a little, but that's okay! It was kind of soupy.</a:t>
            </a:r>
            <a:endParaRPr sz="2000">
              <a:solidFill>
                <a:schemeClr val="dk1"/>
              </a:solidFill>
              <a:latin typeface="Dokdo"/>
              <a:ea typeface="Dokdo"/>
              <a:cs typeface="Dokdo"/>
              <a:sym typeface="Dokdo"/>
            </a:endParaRPr>
          </a:p>
        </p:txBody>
      </p:sp>
      <p:pic>
        <p:nvPicPr>
          <p:cNvPr id="129" name="Google Shape;129;p20" descr="a cartoon ice cube with a blue outline around it (Provided by Tenor)"/>
          <p:cNvPicPr preferRelativeResize="0"/>
          <p:nvPr/>
        </p:nvPicPr>
        <p:blipFill>
          <a:blip r:embed="rId6">
            <a:alphaModFix/>
          </a:blip>
          <a:stretch>
            <a:fillRect/>
          </a:stretch>
        </p:blipFill>
        <p:spPr>
          <a:xfrm>
            <a:off x="311698" y="3419650"/>
            <a:ext cx="1481525" cy="1527550"/>
          </a:xfrm>
          <a:prstGeom prst="rect">
            <a:avLst/>
          </a:prstGeom>
          <a:noFill/>
          <a:ln>
            <a:noFill/>
          </a:ln>
        </p:spPr>
      </p:pic>
      <p:sp>
        <p:nvSpPr>
          <p:cNvPr id="130" name="Google Shape;130;p20"/>
          <p:cNvSpPr txBox="1"/>
          <p:nvPr/>
        </p:nvSpPr>
        <p:spPr>
          <a:xfrm>
            <a:off x="1855801" y="2887825"/>
            <a:ext cx="4088700" cy="227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Dokdo"/>
                <a:ea typeface="Dokdo"/>
                <a:cs typeface="Dokdo"/>
                <a:sym typeface="Dokdo"/>
              </a:rPr>
              <a:t> We did 3 types. One with crushed oreos, blue coloring and marshmallow,One without marshmallow. The  blue food coloring didn't really work out well… It kinda turned green when it mixed with the vanilla ice cream.</a:t>
            </a:r>
            <a:endParaRPr sz="2000">
              <a:solidFill>
                <a:schemeClr val="dk1"/>
              </a:solidFill>
              <a:latin typeface="Dokdo"/>
              <a:ea typeface="Dokdo"/>
              <a:cs typeface="Dokdo"/>
              <a:sym typeface="Dokdo"/>
            </a:endParaRPr>
          </a:p>
        </p:txBody>
      </p:sp>
      <p:sp>
        <p:nvSpPr>
          <p:cNvPr id="131" name="Google Shape;131;p20"/>
          <p:cNvSpPr txBox="1"/>
          <p:nvPr/>
        </p:nvSpPr>
        <p:spPr>
          <a:xfrm>
            <a:off x="5167950" y="2317925"/>
            <a:ext cx="400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100000">
              <a:srgbClr val="133979"/>
            </a:gs>
          </a:gsLst>
          <a:lin ang="5400700" scaled="0"/>
        </a:gradFill>
        <a:effectLst/>
      </p:bgPr>
    </p:bg>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37" name="Google Shape;137;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38" name="Google Shape;138;p21" title="IMG_0948.JPG"/>
          <p:cNvPicPr preferRelativeResize="0"/>
          <p:nvPr/>
        </p:nvPicPr>
        <p:blipFill>
          <a:blip r:embed="rId3">
            <a:alphaModFix/>
          </a:blip>
          <a:stretch>
            <a:fillRect/>
          </a:stretch>
        </p:blipFill>
        <p:spPr>
          <a:xfrm>
            <a:off x="6651300" y="2439075"/>
            <a:ext cx="2492698" cy="2704424"/>
          </a:xfrm>
          <a:prstGeom prst="rect">
            <a:avLst/>
          </a:prstGeom>
          <a:noFill/>
          <a:ln>
            <a:noFill/>
          </a:ln>
        </p:spPr>
      </p:pic>
      <p:pic>
        <p:nvPicPr>
          <p:cNvPr id="139" name="Google Shape;139;p21" title="IMG_1003.JPG"/>
          <p:cNvPicPr preferRelativeResize="0"/>
          <p:nvPr/>
        </p:nvPicPr>
        <p:blipFill>
          <a:blip r:embed="rId4">
            <a:alphaModFix/>
          </a:blip>
          <a:stretch>
            <a:fillRect/>
          </a:stretch>
        </p:blipFill>
        <p:spPr>
          <a:xfrm>
            <a:off x="0" y="-12"/>
            <a:ext cx="5409224" cy="4056925"/>
          </a:xfrm>
          <a:prstGeom prst="rect">
            <a:avLst/>
          </a:prstGeom>
          <a:noFill/>
          <a:ln>
            <a:noFill/>
          </a:ln>
        </p:spPr>
      </p:pic>
      <p:pic>
        <p:nvPicPr>
          <p:cNvPr id="140" name="Google Shape;140;p21" title="IMG_1004.JPG"/>
          <p:cNvPicPr preferRelativeResize="0"/>
          <p:nvPr/>
        </p:nvPicPr>
        <p:blipFill>
          <a:blip r:embed="rId5">
            <a:alphaModFix/>
          </a:blip>
          <a:stretch>
            <a:fillRect/>
          </a:stretch>
        </p:blipFill>
        <p:spPr>
          <a:xfrm>
            <a:off x="5409225" y="0"/>
            <a:ext cx="3734774" cy="2801053"/>
          </a:xfrm>
          <a:prstGeom prst="rect">
            <a:avLst/>
          </a:prstGeom>
          <a:noFill/>
          <a:ln>
            <a:noFill/>
          </a:ln>
        </p:spPr>
      </p:pic>
      <p:pic>
        <p:nvPicPr>
          <p:cNvPr id="141" name="Google Shape;141;p21" descr="23891838 (Provided by Getty Images)"/>
          <p:cNvPicPr preferRelativeResize="0"/>
          <p:nvPr/>
        </p:nvPicPr>
        <p:blipFill>
          <a:blip r:embed="rId6">
            <a:alphaModFix/>
          </a:blip>
          <a:stretch>
            <a:fillRect/>
          </a:stretch>
        </p:blipFill>
        <p:spPr>
          <a:xfrm>
            <a:off x="5409225" y="2722225"/>
            <a:ext cx="1242077" cy="2421274"/>
          </a:xfrm>
          <a:prstGeom prst="rect">
            <a:avLst/>
          </a:prstGeom>
          <a:noFill/>
          <a:ln>
            <a:noFill/>
          </a:ln>
        </p:spPr>
      </p:pic>
      <p:sp>
        <p:nvSpPr>
          <p:cNvPr id="142" name="Google Shape;142;p21"/>
          <p:cNvSpPr txBox="1"/>
          <p:nvPr/>
        </p:nvSpPr>
        <p:spPr>
          <a:xfrm>
            <a:off x="188675" y="3699925"/>
            <a:ext cx="4263300" cy="139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FF0000"/>
                </a:solidFill>
                <a:latin typeface="Dokdo"/>
                <a:ea typeface="Dokdo"/>
                <a:cs typeface="Dokdo"/>
                <a:sym typeface="Dokdo"/>
              </a:rPr>
              <a:t>We taste tested the bag ice cream</a:t>
            </a:r>
            <a:r>
              <a:rPr lang="en" sz="2100">
                <a:solidFill>
                  <a:schemeClr val="dk1"/>
                </a:solidFill>
                <a:latin typeface="Dokdo"/>
                <a:ea typeface="Dokdo"/>
                <a:cs typeface="Dokdo"/>
                <a:sym typeface="Dokdo"/>
              </a:rPr>
              <a:t> and it was YUM! But there is better ice cream!!It was soupy!IT WAS GREAT!!!</a:t>
            </a:r>
            <a:endParaRPr sz="2100">
              <a:solidFill>
                <a:schemeClr val="dk1"/>
              </a:solidFill>
              <a:latin typeface="Dokdo"/>
              <a:ea typeface="Dokdo"/>
              <a:cs typeface="Dokdo"/>
              <a:sym typeface="Dokdo"/>
            </a:endParaRPr>
          </a:p>
        </p:txBody>
      </p:sp>
      <p:sp>
        <p:nvSpPr>
          <p:cNvPr id="143" name="Google Shape;143;p21"/>
          <p:cNvSpPr txBox="1"/>
          <p:nvPr/>
        </p:nvSpPr>
        <p:spPr>
          <a:xfrm>
            <a:off x="2518750" y="4791625"/>
            <a:ext cx="173700" cy="18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44" name="Google Shape;144;p21"/>
          <p:cNvSpPr txBox="1"/>
          <p:nvPr/>
        </p:nvSpPr>
        <p:spPr>
          <a:xfrm>
            <a:off x="2706825" y="118350"/>
            <a:ext cx="6466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highlight>
                  <a:srgbClr val="1C4587"/>
                </a:highlight>
                <a:latin typeface="Dokdo"/>
                <a:ea typeface="Dokdo"/>
                <a:cs typeface="Dokdo"/>
                <a:sym typeface="Dokdo"/>
              </a:rPr>
              <a:t>Our class pics </a:t>
            </a:r>
            <a:endParaRPr sz="1800">
              <a:solidFill>
                <a:schemeClr val="dk1"/>
              </a:solidFill>
              <a:highlight>
                <a:srgbClr val="1C4587"/>
              </a:highlight>
              <a:latin typeface="Dokdo"/>
              <a:ea typeface="Dokdo"/>
              <a:cs typeface="Dokdo"/>
              <a:sym typeface="Dokd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0D3E9"/>
            </a:gs>
            <a:gs pos="100000">
              <a:srgbClr val="045962"/>
            </a:gs>
          </a:gsLst>
          <a:path path="circle">
            <a:fillToRect l="50000" t="50000" r="50000" b="50000"/>
          </a:path>
          <a:tileRect/>
        </a:gradFill>
        <a:effectLst/>
      </p:bgPr>
    </p:bg>
    <p:spTree>
      <p:nvGrpSpPr>
        <p:cNvPr id="1" name="Shape 148"/>
        <p:cNvGrpSpPr/>
        <p:nvPr/>
      </p:nvGrpSpPr>
      <p:grpSpPr>
        <a:xfrm>
          <a:off x="0" y="0"/>
          <a:ext cx="0" cy="0"/>
          <a:chOff x="0" y="0"/>
          <a:chExt cx="0" cy="0"/>
        </a:xfrm>
      </p:grpSpPr>
      <p:sp>
        <p:nvSpPr>
          <p:cNvPr id="149" name="Google Shape;149;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pic>
        <p:nvPicPr>
          <p:cNvPr id="150" name="Google Shape;150;p22" title="IMG_1328.JPG"/>
          <p:cNvPicPr preferRelativeResize="0"/>
          <p:nvPr/>
        </p:nvPicPr>
        <p:blipFill>
          <a:blip r:embed="rId3">
            <a:alphaModFix/>
          </a:blip>
          <a:stretch>
            <a:fillRect/>
          </a:stretch>
        </p:blipFill>
        <p:spPr>
          <a:xfrm>
            <a:off x="-12" y="0"/>
            <a:ext cx="3857626" cy="5143501"/>
          </a:xfrm>
          <a:prstGeom prst="rect">
            <a:avLst/>
          </a:prstGeom>
          <a:noFill/>
          <a:ln>
            <a:noFill/>
          </a:ln>
        </p:spPr>
      </p:pic>
      <p:sp>
        <p:nvSpPr>
          <p:cNvPr id="151" name="Google Shape;151;p22"/>
          <p:cNvSpPr txBox="1"/>
          <p:nvPr/>
        </p:nvSpPr>
        <p:spPr>
          <a:xfrm>
            <a:off x="3898675" y="44825"/>
            <a:ext cx="5184600" cy="246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1"/>
                </a:solidFill>
                <a:latin typeface="Dokdo"/>
                <a:ea typeface="Dokdo"/>
                <a:cs typeface="Dokdo"/>
                <a:sym typeface="Dokdo"/>
              </a:rPr>
              <a:t>We also did make ice cream in a ice cream maker! We made the custard. That's the beginning of the ice cream! At the end we are  going to put the MIX- INS. Here we are adding milk and cream. </a:t>
            </a:r>
            <a:endParaRPr sz="2500">
              <a:solidFill>
                <a:schemeClr val="dk1"/>
              </a:solidFill>
              <a:latin typeface="Dokdo"/>
              <a:ea typeface="Dokdo"/>
              <a:cs typeface="Dokdo"/>
              <a:sym typeface="Dokdo"/>
            </a:endParaRPr>
          </a:p>
        </p:txBody>
      </p:sp>
      <p:pic>
        <p:nvPicPr>
          <p:cNvPr id="152" name="Google Shape;152;p22" descr="Milk splashing in full glass (Provided by Getty Images)"/>
          <p:cNvPicPr preferRelativeResize="0"/>
          <p:nvPr/>
        </p:nvPicPr>
        <p:blipFill>
          <a:blip r:embed="rId4">
            <a:alphaModFix/>
          </a:blip>
          <a:stretch>
            <a:fillRect/>
          </a:stretch>
        </p:blipFill>
        <p:spPr>
          <a:xfrm>
            <a:off x="3857627" y="2954775"/>
            <a:ext cx="1647951" cy="2188723"/>
          </a:xfrm>
          <a:prstGeom prst="rect">
            <a:avLst/>
          </a:prstGeom>
          <a:noFill/>
          <a:ln>
            <a:noFill/>
          </a:ln>
        </p:spPr>
      </p:pic>
      <p:pic>
        <p:nvPicPr>
          <p:cNvPr id="153" name="Google Shape;153;p22" title="IMG_2268.heic"/>
          <p:cNvPicPr preferRelativeResize="0"/>
          <p:nvPr/>
        </p:nvPicPr>
        <p:blipFill>
          <a:blip r:embed="rId5">
            <a:alphaModFix/>
          </a:blip>
          <a:stretch>
            <a:fillRect/>
          </a:stretch>
        </p:blipFill>
        <p:spPr>
          <a:xfrm>
            <a:off x="5416950" y="2393750"/>
            <a:ext cx="3727048" cy="27497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7"/>
        <p:cNvGrpSpPr/>
        <p:nvPr/>
      </p:nvGrpSpPr>
      <p:grpSpPr>
        <a:xfrm>
          <a:off x="0" y="0"/>
          <a:ext cx="0" cy="0"/>
          <a:chOff x="0" y="0"/>
          <a:chExt cx="0" cy="0"/>
        </a:xfrm>
      </p:grpSpPr>
      <p:pic>
        <p:nvPicPr>
          <p:cNvPr id="158" name="Google Shape;158;p23" title="IMG_1354.JPG"/>
          <p:cNvPicPr preferRelativeResize="0"/>
          <p:nvPr/>
        </p:nvPicPr>
        <p:blipFill>
          <a:blip r:embed="rId4">
            <a:alphaModFix/>
          </a:blip>
          <a:stretch>
            <a:fillRect/>
          </a:stretch>
        </p:blipFill>
        <p:spPr>
          <a:xfrm>
            <a:off x="-30200" y="1154700"/>
            <a:ext cx="5378898" cy="3988800"/>
          </a:xfrm>
          <a:prstGeom prst="rect">
            <a:avLst/>
          </a:prstGeom>
          <a:noFill/>
          <a:ln>
            <a:noFill/>
          </a:ln>
        </p:spPr>
      </p:pic>
      <p:pic>
        <p:nvPicPr>
          <p:cNvPr id="159" name="Google Shape;159;p23" title="IMG_1356.JPG"/>
          <p:cNvPicPr preferRelativeResize="0"/>
          <p:nvPr/>
        </p:nvPicPr>
        <p:blipFill>
          <a:blip r:embed="rId5">
            <a:alphaModFix/>
          </a:blip>
          <a:stretch>
            <a:fillRect/>
          </a:stretch>
        </p:blipFill>
        <p:spPr>
          <a:xfrm>
            <a:off x="5348700" y="83125"/>
            <a:ext cx="3795299" cy="5060372"/>
          </a:xfrm>
          <a:prstGeom prst="rect">
            <a:avLst/>
          </a:prstGeom>
          <a:noFill/>
          <a:ln>
            <a:noFill/>
          </a:ln>
        </p:spPr>
      </p:pic>
      <p:sp>
        <p:nvSpPr>
          <p:cNvPr id="160" name="Google Shape;160;p23"/>
          <p:cNvSpPr txBox="1"/>
          <p:nvPr/>
        </p:nvSpPr>
        <p:spPr>
          <a:xfrm>
            <a:off x="-30200" y="20125"/>
            <a:ext cx="5318400" cy="109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latin typeface="Dokdo"/>
                <a:ea typeface="Dokdo"/>
                <a:cs typeface="Dokdo"/>
                <a:sym typeface="Dokdo"/>
              </a:rPr>
              <a:t>We added sugar , milk, half and half, and vanilla! Then we simmered it then put it in the fridge .</a:t>
            </a:r>
            <a:endParaRPr sz="2100">
              <a:solidFill>
                <a:schemeClr val="dk1"/>
              </a:solidFill>
              <a:latin typeface="Dokdo"/>
              <a:ea typeface="Dokdo"/>
              <a:cs typeface="Dokdo"/>
              <a:sym typeface="Dokd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B5151">
            <a:alpha val="70250"/>
          </a:srgbClr>
        </a:solidFill>
        <a:effectLst/>
      </p:bgPr>
    </p:bg>
    <p:spTree>
      <p:nvGrpSpPr>
        <p:cNvPr id="1" name="Shape 164"/>
        <p:cNvGrpSpPr/>
        <p:nvPr/>
      </p:nvGrpSpPr>
      <p:grpSpPr>
        <a:xfrm>
          <a:off x="0" y="0"/>
          <a:ext cx="0" cy="0"/>
          <a:chOff x="0" y="0"/>
          <a:chExt cx="0" cy="0"/>
        </a:xfrm>
      </p:grpSpPr>
      <p:pic>
        <p:nvPicPr>
          <p:cNvPr id="165" name="Google Shape;165;p24" descr="Orange marbles (Provided by Getty Images)"/>
          <p:cNvPicPr preferRelativeResize="0"/>
          <p:nvPr/>
        </p:nvPicPr>
        <p:blipFill>
          <a:blip r:embed="rId3">
            <a:alphaModFix/>
          </a:blip>
          <a:stretch>
            <a:fillRect/>
          </a:stretch>
        </p:blipFill>
        <p:spPr>
          <a:xfrm>
            <a:off x="6769036" y="3567625"/>
            <a:ext cx="2364411" cy="1575875"/>
          </a:xfrm>
          <a:prstGeom prst="rect">
            <a:avLst/>
          </a:prstGeom>
          <a:noFill/>
          <a:ln>
            <a:noFill/>
          </a:ln>
        </p:spPr>
      </p:pic>
      <p:sp>
        <p:nvSpPr>
          <p:cNvPr id="166" name="Google Shape;166;p24"/>
          <p:cNvSpPr txBox="1">
            <a:spLocks noGrp="1"/>
          </p:cNvSpPr>
          <p:nvPr>
            <p:ph type="ctrTitle"/>
          </p:nvPr>
        </p:nvSpPr>
        <p:spPr>
          <a:xfrm>
            <a:off x="-235575" y="314125"/>
            <a:ext cx="8520600" cy="8232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4500">
                <a:solidFill>
                  <a:srgbClr val="426893"/>
                </a:solidFill>
                <a:latin typeface="Dokdo"/>
                <a:ea typeface="Dokdo"/>
                <a:cs typeface="Dokdo"/>
                <a:sym typeface="Dokdo"/>
              </a:rPr>
              <a:t>Ice cream maker</a:t>
            </a:r>
            <a:endParaRPr sz="4500">
              <a:solidFill>
                <a:srgbClr val="426893"/>
              </a:solidFill>
              <a:latin typeface="Dokdo"/>
              <a:ea typeface="Dokdo"/>
              <a:cs typeface="Dokdo"/>
              <a:sym typeface="Dokdo"/>
            </a:endParaRPr>
          </a:p>
        </p:txBody>
      </p:sp>
      <p:sp>
        <p:nvSpPr>
          <p:cNvPr id="167" name="Google Shape;167;p24"/>
          <p:cNvSpPr txBox="1">
            <a:spLocks noGrp="1"/>
          </p:cNvSpPr>
          <p:nvPr>
            <p:ph type="subTitle" idx="1"/>
          </p:nvPr>
        </p:nvSpPr>
        <p:spPr>
          <a:xfrm>
            <a:off x="2953385" y="1273325"/>
            <a:ext cx="2960100" cy="29952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a:solidFill>
                  <a:srgbClr val="426893"/>
                </a:solidFill>
                <a:latin typeface="Georgia"/>
                <a:ea typeface="Georgia"/>
                <a:cs typeface="Georgia"/>
                <a:sym typeface="Georgia"/>
              </a:rPr>
              <a:t>We used an ice cream maker and it took so long to finish! I bet a lot of arms were tired and hurting after we all were done spinning!</a:t>
            </a:r>
            <a:endParaRPr>
              <a:solidFill>
                <a:srgbClr val="426893"/>
              </a:solidFill>
              <a:latin typeface="Georgia"/>
              <a:ea typeface="Georgia"/>
              <a:cs typeface="Georgia"/>
              <a:sym typeface="Georgia"/>
            </a:endParaRPr>
          </a:p>
        </p:txBody>
      </p:sp>
      <p:pic>
        <p:nvPicPr>
          <p:cNvPr id="168" name="Google Shape;168;p24" descr="Stack of pastel colored marshmallows (Provided by Getty Images)"/>
          <p:cNvPicPr preferRelativeResize="0"/>
          <p:nvPr/>
        </p:nvPicPr>
        <p:blipFill>
          <a:blip r:embed="rId4">
            <a:alphaModFix/>
          </a:blip>
          <a:stretch>
            <a:fillRect/>
          </a:stretch>
        </p:blipFill>
        <p:spPr>
          <a:xfrm>
            <a:off x="342826" y="2533300"/>
            <a:ext cx="1476376" cy="2213473"/>
          </a:xfrm>
          <a:prstGeom prst="rect">
            <a:avLst/>
          </a:prstGeom>
          <a:noFill/>
          <a:ln>
            <a:noFill/>
          </a:ln>
        </p:spPr>
      </p:pic>
      <p:pic>
        <p:nvPicPr>
          <p:cNvPr id="169" name="Google Shape;169;p24" title="IMG_1433.JPG"/>
          <p:cNvPicPr preferRelativeResize="0"/>
          <p:nvPr/>
        </p:nvPicPr>
        <p:blipFill>
          <a:blip r:embed="rId5">
            <a:alphaModFix/>
          </a:blip>
          <a:stretch>
            <a:fillRect/>
          </a:stretch>
        </p:blipFill>
        <p:spPr>
          <a:xfrm>
            <a:off x="5817260" y="0"/>
            <a:ext cx="3408788" cy="4108401"/>
          </a:xfrm>
          <a:prstGeom prst="rect">
            <a:avLst/>
          </a:prstGeom>
          <a:noFill/>
          <a:ln>
            <a:noFill/>
          </a:ln>
        </p:spPr>
      </p:pic>
      <p:pic>
        <p:nvPicPr>
          <p:cNvPr id="170" name="Google Shape;170;p24" title="IMG_1437.JPG"/>
          <p:cNvPicPr preferRelativeResize="0"/>
          <p:nvPr/>
        </p:nvPicPr>
        <p:blipFill>
          <a:blip r:embed="rId6">
            <a:alphaModFix/>
          </a:blip>
          <a:stretch>
            <a:fillRect/>
          </a:stretch>
        </p:blipFill>
        <p:spPr>
          <a:xfrm>
            <a:off x="-6725" y="1622550"/>
            <a:ext cx="2960102" cy="3557272"/>
          </a:xfrm>
          <a:prstGeom prst="rect">
            <a:avLst/>
          </a:prstGeom>
          <a:noFill/>
          <a:ln>
            <a:noFill/>
          </a:ln>
        </p:spPr>
      </p:pic>
      <p:pic>
        <p:nvPicPr>
          <p:cNvPr id="171" name="Google Shape;171;p24" descr="Stack of pastel colored marshmallows (Provided by Getty Images)"/>
          <p:cNvPicPr preferRelativeResize="0"/>
          <p:nvPr/>
        </p:nvPicPr>
        <p:blipFill>
          <a:blip r:embed="rId7">
            <a:alphaModFix/>
          </a:blip>
          <a:stretch>
            <a:fillRect/>
          </a:stretch>
        </p:blipFill>
        <p:spPr>
          <a:xfrm>
            <a:off x="-6725" y="0"/>
            <a:ext cx="1082248" cy="1622548"/>
          </a:xfrm>
          <a:prstGeom prst="rect">
            <a:avLst/>
          </a:prstGeom>
          <a:noFill/>
          <a:ln>
            <a:noFill/>
          </a:ln>
        </p:spPr>
      </p:pic>
      <p:pic>
        <p:nvPicPr>
          <p:cNvPr id="172" name="Google Shape;172;p24" descr="Coal for a Christmas Stocking (Provided by Getty Images)"/>
          <p:cNvPicPr preferRelativeResize="0"/>
          <p:nvPr/>
        </p:nvPicPr>
        <p:blipFill>
          <a:blip r:embed="rId8">
            <a:alphaModFix/>
          </a:blip>
          <a:stretch>
            <a:fillRect/>
          </a:stretch>
        </p:blipFill>
        <p:spPr>
          <a:xfrm>
            <a:off x="5351976" y="4108388"/>
            <a:ext cx="1417052" cy="10351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pic>
        <p:nvPicPr>
          <p:cNvPr id="177" name="Google Shape;177;p25" title="IMG_1422.JPG"/>
          <p:cNvPicPr preferRelativeResize="0"/>
          <p:nvPr/>
        </p:nvPicPr>
        <p:blipFill rotWithShape="1">
          <a:blip r:embed="rId4">
            <a:alphaModFix/>
          </a:blip>
          <a:srcRect l="14215" t="8106" b="7896"/>
          <a:stretch/>
        </p:blipFill>
        <p:spPr>
          <a:xfrm>
            <a:off x="1623900" y="12"/>
            <a:ext cx="3294956" cy="2419776"/>
          </a:xfrm>
          <a:prstGeom prst="rect">
            <a:avLst/>
          </a:prstGeom>
          <a:noFill/>
          <a:ln>
            <a:noFill/>
          </a:ln>
        </p:spPr>
      </p:pic>
      <p:pic>
        <p:nvPicPr>
          <p:cNvPr id="178" name="Google Shape;178;p25" title="IMG_1425.JPG"/>
          <p:cNvPicPr preferRelativeResize="0"/>
          <p:nvPr/>
        </p:nvPicPr>
        <p:blipFill>
          <a:blip r:embed="rId5">
            <a:alphaModFix/>
          </a:blip>
          <a:stretch>
            <a:fillRect/>
          </a:stretch>
        </p:blipFill>
        <p:spPr>
          <a:xfrm>
            <a:off x="0" y="2419775"/>
            <a:ext cx="3697823" cy="2773375"/>
          </a:xfrm>
          <a:prstGeom prst="rect">
            <a:avLst/>
          </a:prstGeom>
          <a:noFill/>
          <a:ln>
            <a:noFill/>
          </a:ln>
        </p:spPr>
      </p:pic>
      <p:pic>
        <p:nvPicPr>
          <p:cNvPr id="179" name="Google Shape;179;p25" title="IMG_1418.JPG"/>
          <p:cNvPicPr preferRelativeResize="0"/>
          <p:nvPr/>
        </p:nvPicPr>
        <p:blipFill rotWithShape="1">
          <a:blip r:embed="rId6">
            <a:alphaModFix/>
          </a:blip>
          <a:srcRect t="15469"/>
          <a:stretch/>
        </p:blipFill>
        <p:spPr>
          <a:xfrm>
            <a:off x="6000750" y="2636175"/>
            <a:ext cx="2503849" cy="2340576"/>
          </a:xfrm>
          <a:prstGeom prst="rect">
            <a:avLst/>
          </a:prstGeom>
          <a:noFill/>
          <a:ln>
            <a:noFill/>
          </a:ln>
        </p:spPr>
      </p:pic>
      <p:sp>
        <p:nvSpPr>
          <p:cNvPr id="180" name="Google Shape;180;p25"/>
          <p:cNvSpPr txBox="1"/>
          <p:nvPr/>
        </p:nvSpPr>
        <p:spPr>
          <a:xfrm>
            <a:off x="6000750" y="907250"/>
            <a:ext cx="2612100" cy="18873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dk1"/>
                </a:solidFill>
                <a:latin typeface="Dokdo"/>
                <a:ea typeface="Dokdo"/>
                <a:cs typeface="Dokdo"/>
                <a:sym typeface="Dokdo"/>
              </a:rPr>
              <a:t>We took all the orange M&amp;MS </a:t>
            </a:r>
            <a:endParaRPr sz="3000">
              <a:solidFill>
                <a:schemeClr val="dk1"/>
              </a:solidFill>
              <a:latin typeface="Dokdo"/>
              <a:ea typeface="Dokdo"/>
              <a:cs typeface="Dokdo"/>
              <a:sym typeface="Dokdo"/>
            </a:endParaRPr>
          </a:p>
          <a:p>
            <a:pPr marL="0" lvl="0" indent="0" algn="l" rtl="0">
              <a:spcBef>
                <a:spcPts val="0"/>
              </a:spcBef>
              <a:spcAft>
                <a:spcPts val="0"/>
              </a:spcAft>
              <a:buNone/>
            </a:pPr>
            <a:r>
              <a:rPr lang="en" sz="3000">
                <a:solidFill>
                  <a:schemeClr val="dk1"/>
                </a:solidFill>
                <a:latin typeface="Dokdo"/>
                <a:ea typeface="Dokdo"/>
                <a:cs typeface="Dokdo"/>
                <a:sym typeface="Dokdo"/>
              </a:rPr>
              <a:t>To put in it for pumpkins! </a:t>
            </a:r>
            <a:endParaRPr sz="3000">
              <a:solidFill>
                <a:schemeClr val="dk1"/>
              </a:solidFill>
              <a:latin typeface="Dokdo"/>
              <a:ea typeface="Dokdo"/>
              <a:cs typeface="Dokdo"/>
              <a:sym typeface="Dokdo"/>
            </a:endParaRPr>
          </a:p>
        </p:txBody>
      </p:sp>
      <p:sp>
        <p:nvSpPr>
          <p:cNvPr id="181" name="Google Shape;181;p25"/>
          <p:cNvSpPr txBox="1"/>
          <p:nvPr/>
        </p:nvSpPr>
        <p:spPr>
          <a:xfrm>
            <a:off x="0" y="5"/>
            <a:ext cx="1623900" cy="24198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Dokdo"/>
                <a:ea typeface="Dokdo"/>
                <a:cs typeface="Dokdo"/>
                <a:sym typeface="Dokdo"/>
              </a:rPr>
              <a:t>We crushed up Oreos to put in the ice cream to make it night time and the dirt road.</a:t>
            </a:r>
            <a:endParaRPr sz="2000">
              <a:solidFill>
                <a:schemeClr val="dk1"/>
              </a:solidFill>
              <a:latin typeface="Dokdo"/>
              <a:ea typeface="Dokdo"/>
              <a:cs typeface="Dokdo"/>
              <a:sym typeface="Dokd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83DFE2"/>
            </a:gs>
            <a:gs pos="100000">
              <a:srgbClr val="83B7E2"/>
            </a:gs>
          </a:gsLst>
          <a:lin ang="5400700" scaled="0"/>
        </a:gradFill>
        <a:effectLst/>
      </p:bgPr>
    </p:bg>
    <p:spTree>
      <p:nvGrpSpPr>
        <p:cNvPr id="1" name="Shape 185"/>
        <p:cNvGrpSpPr/>
        <p:nvPr/>
      </p:nvGrpSpPr>
      <p:grpSpPr>
        <a:xfrm>
          <a:off x="0" y="0"/>
          <a:ext cx="0" cy="0"/>
          <a:chOff x="0" y="0"/>
          <a:chExt cx="0" cy="0"/>
        </a:xfrm>
      </p:grpSpPr>
      <p:sp>
        <p:nvSpPr>
          <p:cNvPr id="186" name="Google Shape;186;p26"/>
          <p:cNvSpPr txBox="1">
            <a:spLocks noGrp="1"/>
          </p:cNvSpPr>
          <p:nvPr>
            <p:ph type="title"/>
          </p:nvPr>
        </p:nvSpPr>
        <p:spPr>
          <a:xfrm>
            <a:off x="4192850" y="0"/>
            <a:ext cx="4732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2689">
                <a:latin typeface="Dokdo"/>
                <a:ea typeface="Dokdo"/>
                <a:cs typeface="Dokdo"/>
                <a:sym typeface="Dokdo"/>
              </a:rPr>
              <a:t>We put toppings on like crushed  oreos.The Oreos made the blue food coloring not show up, so we took it out of our recipe. We were disappointed, but it looked like night time!   </a:t>
            </a:r>
            <a:r>
              <a:rPr lang="en">
                <a:latin typeface="Dokdo"/>
                <a:ea typeface="Dokdo"/>
                <a:cs typeface="Dokdo"/>
                <a:sym typeface="Dokdo"/>
              </a:rPr>
              <a:t>  </a:t>
            </a:r>
            <a:r>
              <a:rPr lang="en"/>
              <a:t>            </a:t>
            </a:r>
            <a:endParaRPr/>
          </a:p>
        </p:txBody>
      </p:sp>
      <p:pic>
        <p:nvPicPr>
          <p:cNvPr id="187" name="Google Shape;187;p26" title="IMG_1429.JPG"/>
          <p:cNvPicPr preferRelativeResize="0"/>
          <p:nvPr/>
        </p:nvPicPr>
        <p:blipFill>
          <a:blip r:embed="rId3">
            <a:alphaModFix/>
          </a:blip>
          <a:stretch>
            <a:fillRect/>
          </a:stretch>
        </p:blipFill>
        <p:spPr>
          <a:xfrm>
            <a:off x="0" y="0"/>
            <a:ext cx="4192840" cy="5143500"/>
          </a:xfrm>
          <a:prstGeom prst="rect">
            <a:avLst/>
          </a:prstGeom>
          <a:noFill/>
          <a:ln>
            <a:noFill/>
          </a:ln>
        </p:spPr>
      </p:pic>
      <p:pic>
        <p:nvPicPr>
          <p:cNvPr id="188" name="Google Shape;188;p26" title="IMG_1435.JPG"/>
          <p:cNvPicPr preferRelativeResize="0"/>
          <p:nvPr/>
        </p:nvPicPr>
        <p:blipFill>
          <a:blip r:embed="rId4">
            <a:alphaModFix/>
          </a:blip>
          <a:stretch>
            <a:fillRect/>
          </a:stretch>
        </p:blipFill>
        <p:spPr>
          <a:xfrm>
            <a:off x="4192850" y="2779125"/>
            <a:ext cx="2206925" cy="2364376"/>
          </a:xfrm>
          <a:prstGeom prst="rect">
            <a:avLst/>
          </a:prstGeom>
          <a:noFill/>
          <a:ln>
            <a:noFill/>
          </a:ln>
        </p:spPr>
      </p:pic>
      <p:pic>
        <p:nvPicPr>
          <p:cNvPr id="189" name="Google Shape;189;p26" descr="a black oreo cookie with a white background (Provided by Tenor)"/>
          <p:cNvPicPr preferRelativeResize="0"/>
          <p:nvPr/>
        </p:nvPicPr>
        <p:blipFill>
          <a:blip r:embed="rId5">
            <a:alphaModFix/>
          </a:blip>
          <a:stretch>
            <a:fillRect/>
          </a:stretch>
        </p:blipFill>
        <p:spPr>
          <a:xfrm>
            <a:off x="7140049" y="3369575"/>
            <a:ext cx="1711525" cy="1660175"/>
          </a:xfrm>
          <a:prstGeom prst="rect">
            <a:avLst/>
          </a:prstGeom>
          <a:noFill/>
          <a:ln>
            <a:noFill/>
          </a:ln>
        </p:spPr>
      </p:pic>
      <p:sp>
        <p:nvSpPr>
          <p:cNvPr id="190" name="Google Shape;190;p26"/>
          <p:cNvSpPr txBox="1"/>
          <p:nvPr/>
        </p:nvSpPr>
        <p:spPr>
          <a:xfrm>
            <a:off x="6560925" y="2605700"/>
            <a:ext cx="2290500" cy="63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689">
                <a:solidFill>
                  <a:schemeClr val="dk1"/>
                </a:solidFill>
                <a:latin typeface="Dokdo"/>
                <a:ea typeface="Dokdo"/>
                <a:cs typeface="Dokdo"/>
                <a:sym typeface="Dokdo"/>
              </a:rPr>
              <a:t>The ice cream was great! HOORAY!   </a:t>
            </a:r>
            <a:endParaRPr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4"/>
        <p:cNvGrpSpPr/>
        <p:nvPr/>
      </p:nvGrpSpPr>
      <p:grpSpPr>
        <a:xfrm>
          <a:off x="0" y="0"/>
          <a:ext cx="0" cy="0"/>
          <a:chOff x="0" y="0"/>
          <a:chExt cx="0" cy="0"/>
        </a:xfrm>
      </p:grpSpPr>
      <p:sp>
        <p:nvSpPr>
          <p:cNvPr id="195" name="Google Shape;195;p27"/>
          <p:cNvSpPr txBox="1">
            <a:spLocks noGrp="1"/>
          </p:cNvSpPr>
          <p:nvPr>
            <p:ph type="ctrTitle"/>
          </p:nvPr>
        </p:nvSpPr>
        <p:spPr>
          <a:xfrm>
            <a:off x="455750" y="144775"/>
            <a:ext cx="8520600" cy="7191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2900">
                <a:solidFill>
                  <a:srgbClr val="000000"/>
                </a:solidFill>
                <a:latin typeface="Purple Purse"/>
                <a:ea typeface="Purple Purse"/>
                <a:cs typeface="Purple Purse"/>
                <a:sym typeface="Purple Purse"/>
              </a:rPr>
              <a:t>Ingredients</a:t>
            </a:r>
            <a:endParaRPr sz="2900">
              <a:solidFill>
                <a:srgbClr val="000000"/>
              </a:solidFill>
              <a:latin typeface="Purple Purse"/>
              <a:ea typeface="Purple Purse"/>
              <a:cs typeface="Purple Purse"/>
              <a:sym typeface="Purple Purse"/>
            </a:endParaRPr>
          </a:p>
        </p:txBody>
      </p:sp>
      <p:sp>
        <p:nvSpPr>
          <p:cNvPr id="196" name="Google Shape;196;p27"/>
          <p:cNvSpPr txBox="1">
            <a:spLocks noGrp="1"/>
          </p:cNvSpPr>
          <p:nvPr>
            <p:ph type="subTitle" idx="1"/>
          </p:nvPr>
        </p:nvSpPr>
        <p:spPr>
          <a:xfrm>
            <a:off x="252825" y="1570025"/>
            <a:ext cx="4232400" cy="33954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a:solidFill>
                  <a:schemeClr val="dk1"/>
                </a:solidFill>
                <a:latin typeface="Chicle"/>
                <a:ea typeface="Chicle"/>
                <a:cs typeface="Chicle"/>
                <a:sym typeface="Chicle"/>
              </a:rPr>
              <a:t>Base Vanilla ice cream</a:t>
            </a:r>
            <a:endParaRPr>
              <a:solidFill>
                <a:schemeClr val="dk1"/>
              </a:solidFill>
              <a:latin typeface="Chicle"/>
              <a:ea typeface="Chicle"/>
              <a:cs typeface="Chicle"/>
              <a:sym typeface="Chicle"/>
            </a:endParaRPr>
          </a:p>
          <a:p>
            <a:pPr marL="0" lvl="0" indent="0" algn="ctr" rtl="0">
              <a:spcBef>
                <a:spcPts val="0"/>
              </a:spcBef>
              <a:spcAft>
                <a:spcPts val="0"/>
              </a:spcAft>
              <a:buNone/>
            </a:pPr>
            <a:r>
              <a:rPr lang="en">
                <a:solidFill>
                  <a:schemeClr val="dk1"/>
                </a:solidFill>
                <a:latin typeface="Caveat"/>
                <a:ea typeface="Caveat"/>
                <a:cs typeface="Caveat"/>
                <a:sym typeface="Caveat"/>
              </a:rPr>
              <a:t>4 cups milk</a:t>
            </a:r>
            <a:endParaRPr>
              <a:solidFill>
                <a:schemeClr val="dk1"/>
              </a:solidFill>
              <a:latin typeface="Caveat"/>
              <a:ea typeface="Caveat"/>
              <a:cs typeface="Caveat"/>
              <a:sym typeface="Caveat"/>
            </a:endParaRPr>
          </a:p>
          <a:p>
            <a:pPr marL="0" lvl="0" indent="0" algn="ctr" rtl="0">
              <a:spcBef>
                <a:spcPts val="0"/>
              </a:spcBef>
              <a:spcAft>
                <a:spcPts val="0"/>
              </a:spcAft>
              <a:buNone/>
            </a:pPr>
            <a:r>
              <a:rPr lang="en">
                <a:solidFill>
                  <a:schemeClr val="dk1"/>
                </a:solidFill>
                <a:latin typeface="Caveat"/>
                <a:ea typeface="Caveat"/>
                <a:cs typeface="Caveat"/>
                <a:sym typeface="Caveat"/>
              </a:rPr>
              <a:t> 3 cups half and half</a:t>
            </a:r>
            <a:endParaRPr>
              <a:solidFill>
                <a:schemeClr val="dk1"/>
              </a:solidFill>
              <a:latin typeface="Caveat"/>
              <a:ea typeface="Caveat"/>
              <a:cs typeface="Caveat"/>
              <a:sym typeface="Caveat"/>
            </a:endParaRPr>
          </a:p>
          <a:p>
            <a:pPr marL="0" lvl="0" indent="0" algn="ctr" rtl="0">
              <a:spcBef>
                <a:spcPts val="0"/>
              </a:spcBef>
              <a:spcAft>
                <a:spcPts val="0"/>
              </a:spcAft>
              <a:buNone/>
            </a:pPr>
            <a:r>
              <a:rPr lang="en">
                <a:solidFill>
                  <a:schemeClr val="dk1"/>
                </a:solidFill>
                <a:latin typeface="Caveat"/>
                <a:ea typeface="Caveat"/>
                <a:cs typeface="Caveat"/>
                <a:sym typeface="Caveat"/>
              </a:rPr>
              <a:t>5 cups heavy whipping cream</a:t>
            </a:r>
            <a:endParaRPr>
              <a:solidFill>
                <a:schemeClr val="dk1"/>
              </a:solidFill>
              <a:latin typeface="Caveat"/>
              <a:ea typeface="Caveat"/>
              <a:cs typeface="Caveat"/>
              <a:sym typeface="Caveat"/>
            </a:endParaRPr>
          </a:p>
          <a:p>
            <a:pPr marL="0" lvl="0" indent="0" algn="ctr" rtl="0">
              <a:spcBef>
                <a:spcPts val="0"/>
              </a:spcBef>
              <a:spcAft>
                <a:spcPts val="0"/>
              </a:spcAft>
              <a:buNone/>
            </a:pPr>
            <a:r>
              <a:rPr lang="en">
                <a:solidFill>
                  <a:schemeClr val="dk1"/>
                </a:solidFill>
                <a:latin typeface="Caveat"/>
                <a:ea typeface="Caveat"/>
                <a:cs typeface="Caveat"/>
                <a:sym typeface="Caveat"/>
              </a:rPr>
              <a:t>3 cups sugar</a:t>
            </a:r>
            <a:endParaRPr>
              <a:solidFill>
                <a:schemeClr val="dk1"/>
              </a:solidFill>
              <a:latin typeface="Caveat"/>
              <a:ea typeface="Caveat"/>
              <a:cs typeface="Caveat"/>
              <a:sym typeface="Caveat"/>
            </a:endParaRPr>
          </a:p>
          <a:p>
            <a:pPr marL="0" lvl="0" indent="0" algn="ctr" rtl="0">
              <a:spcBef>
                <a:spcPts val="0"/>
              </a:spcBef>
              <a:spcAft>
                <a:spcPts val="0"/>
              </a:spcAft>
              <a:buNone/>
            </a:pPr>
            <a:r>
              <a:rPr lang="en">
                <a:solidFill>
                  <a:schemeClr val="dk1"/>
                </a:solidFill>
                <a:latin typeface="Caveat"/>
                <a:ea typeface="Caveat"/>
                <a:cs typeface="Caveat"/>
                <a:sym typeface="Caveat"/>
              </a:rPr>
              <a:t>2 tablespoons vanilla extract</a:t>
            </a:r>
            <a:endParaRPr>
              <a:solidFill>
                <a:schemeClr val="dk1"/>
              </a:solidFill>
              <a:latin typeface="Caveat"/>
              <a:ea typeface="Caveat"/>
              <a:cs typeface="Caveat"/>
              <a:sym typeface="Caveat"/>
            </a:endParaRPr>
          </a:p>
          <a:p>
            <a:pPr marL="0" lvl="0" indent="0" algn="ctr" rtl="0">
              <a:spcBef>
                <a:spcPts val="0"/>
              </a:spcBef>
              <a:spcAft>
                <a:spcPts val="0"/>
              </a:spcAft>
              <a:buNone/>
            </a:pPr>
            <a:r>
              <a:rPr lang="en">
                <a:solidFill>
                  <a:schemeClr val="dk1"/>
                </a:solidFill>
                <a:latin typeface="Caveat"/>
                <a:ea typeface="Caveat"/>
                <a:cs typeface="Caveat"/>
                <a:sym typeface="Caveat"/>
              </a:rPr>
              <a:t>1 half teaspoon salt</a:t>
            </a:r>
            <a:endParaRPr>
              <a:solidFill>
                <a:schemeClr val="dk1"/>
              </a:solidFill>
              <a:latin typeface="Caveat"/>
              <a:ea typeface="Caveat"/>
              <a:cs typeface="Caveat"/>
              <a:sym typeface="Caveat"/>
            </a:endParaRPr>
          </a:p>
          <a:p>
            <a:pPr marL="0" lvl="0" indent="0" algn="l" rtl="0">
              <a:spcBef>
                <a:spcPts val="0"/>
              </a:spcBef>
              <a:spcAft>
                <a:spcPts val="0"/>
              </a:spcAft>
              <a:buNone/>
            </a:pPr>
            <a:r>
              <a:rPr lang="en">
                <a:solidFill>
                  <a:schemeClr val="dk1"/>
                </a:solidFill>
                <a:latin typeface="Caveat"/>
                <a:ea typeface="Caveat"/>
                <a:cs typeface="Caveat"/>
                <a:sym typeface="Caveat"/>
              </a:rPr>
              <a:t>        </a:t>
            </a:r>
            <a:endParaRPr>
              <a:solidFill>
                <a:schemeClr val="dk1"/>
              </a:solidFill>
              <a:latin typeface="Caveat"/>
              <a:ea typeface="Caveat"/>
              <a:cs typeface="Caveat"/>
              <a:sym typeface="Caveat"/>
            </a:endParaRPr>
          </a:p>
          <a:p>
            <a:pPr marL="0" lvl="0" indent="0" algn="ctr" rtl="0">
              <a:spcBef>
                <a:spcPts val="0"/>
              </a:spcBef>
              <a:spcAft>
                <a:spcPts val="0"/>
              </a:spcAft>
              <a:buNone/>
            </a:pPr>
            <a:r>
              <a:rPr lang="en">
                <a:solidFill>
                  <a:schemeClr val="dk1"/>
                </a:solidFill>
                <a:latin typeface="Chicle"/>
                <a:ea typeface="Chicle"/>
                <a:cs typeface="Chicle"/>
                <a:sym typeface="Chicle"/>
              </a:rPr>
              <a:t>Makes approximately 3.5 quarts</a:t>
            </a:r>
            <a:endParaRPr>
              <a:solidFill>
                <a:schemeClr val="dk1"/>
              </a:solidFill>
              <a:latin typeface="Chicle"/>
              <a:ea typeface="Chicle"/>
              <a:cs typeface="Chicle"/>
              <a:sym typeface="Chicle"/>
            </a:endParaRPr>
          </a:p>
        </p:txBody>
      </p:sp>
      <p:pic>
        <p:nvPicPr>
          <p:cNvPr id="197" name="Google Shape;197;p27" descr="a cat in a suit is holding a box of sugar (Provided by Tenor)"/>
          <p:cNvPicPr preferRelativeResize="0"/>
          <p:nvPr/>
        </p:nvPicPr>
        <p:blipFill>
          <a:blip r:embed="rId4">
            <a:alphaModFix/>
          </a:blip>
          <a:stretch>
            <a:fillRect/>
          </a:stretch>
        </p:blipFill>
        <p:spPr>
          <a:xfrm>
            <a:off x="4079263" y="863875"/>
            <a:ext cx="1273580" cy="963350"/>
          </a:xfrm>
          <a:prstGeom prst="rect">
            <a:avLst/>
          </a:prstGeom>
          <a:noFill/>
          <a:ln>
            <a:noFill/>
          </a:ln>
        </p:spPr>
      </p:pic>
      <p:sp>
        <p:nvSpPr>
          <p:cNvPr id="198" name="Google Shape;198;p27"/>
          <p:cNvSpPr txBox="1"/>
          <p:nvPr/>
        </p:nvSpPr>
        <p:spPr>
          <a:xfrm>
            <a:off x="4995600" y="1570025"/>
            <a:ext cx="3477000" cy="3632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a:solidFill>
                  <a:schemeClr val="dk1"/>
                </a:solidFill>
                <a:latin typeface="Chicle"/>
                <a:ea typeface="Chicle"/>
                <a:cs typeface="Chicle"/>
                <a:sym typeface="Chicle"/>
              </a:rPr>
              <a:t>Toppings</a:t>
            </a:r>
            <a:endParaRPr sz="2800">
              <a:solidFill>
                <a:schemeClr val="dk1"/>
              </a:solidFill>
              <a:latin typeface="Chicle"/>
              <a:ea typeface="Chicle"/>
              <a:cs typeface="Chicle"/>
              <a:sym typeface="Chicle"/>
            </a:endParaRPr>
          </a:p>
          <a:p>
            <a:pPr marL="0" lvl="0" indent="0" algn="ctr" rtl="0">
              <a:spcBef>
                <a:spcPts val="0"/>
              </a:spcBef>
              <a:spcAft>
                <a:spcPts val="0"/>
              </a:spcAft>
              <a:buNone/>
            </a:pPr>
            <a:r>
              <a:rPr lang="en" sz="2800">
                <a:solidFill>
                  <a:schemeClr val="dk1"/>
                </a:solidFill>
                <a:latin typeface="Caveat"/>
                <a:ea typeface="Caveat"/>
                <a:cs typeface="Caveat"/>
                <a:sym typeface="Caveat"/>
              </a:rPr>
              <a:t>1 package of Oreos</a:t>
            </a:r>
            <a:endParaRPr sz="2800">
              <a:solidFill>
                <a:schemeClr val="dk1"/>
              </a:solidFill>
              <a:latin typeface="Caveat"/>
              <a:ea typeface="Caveat"/>
              <a:cs typeface="Caveat"/>
              <a:sym typeface="Caveat"/>
            </a:endParaRPr>
          </a:p>
          <a:p>
            <a:pPr marL="0" lvl="0" indent="0" algn="ctr" rtl="0">
              <a:spcBef>
                <a:spcPts val="0"/>
              </a:spcBef>
              <a:spcAft>
                <a:spcPts val="0"/>
              </a:spcAft>
              <a:buNone/>
            </a:pPr>
            <a:r>
              <a:rPr lang="en" sz="2800">
                <a:solidFill>
                  <a:schemeClr val="dk1"/>
                </a:solidFill>
                <a:latin typeface="Caveat"/>
                <a:ea typeface="Caveat"/>
                <a:cs typeface="Caveat"/>
                <a:sym typeface="Caveat"/>
              </a:rPr>
              <a:t> 3 cups mini marshmallows</a:t>
            </a:r>
            <a:endParaRPr sz="2800">
              <a:solidFill>
                <a:schemeClr val="dk1"/>
              </a:solidFill>
              <a:latin typeface="Caveat"/>
              <a:ea typeface="Caveat"/>
              <a:cs typeface="Caveat"/>
              <a:sym typeface="Caveat"/>
            </a:endParaRPr>
          </a:p>
          <a:p>
            <a:pPr marL="0" lvl="0" indent="0" algn="ctr" rtl="0">
              <a:spcBef>
                <a:spcPts val="0"/>
              </a:spcBef>
              <a:spcAft>
                <a:spcPts val="0"/>
              </a:spcAft>
              <a:buNone/>
            </a:pPr>
            <a:r>
              <a:rPr lang="en" sz="2800">
                <a:solidFill>
                  <a:schemeClr val="dk1"/>
                </a:solidFill>
                <a:latin typeface="Caveat"/>
                <a:ea typeface="Caveat"/>
                <a:cs typeface="Caveat"/>
                <a:sym typeface="Caveat"/>
              </a:rPr>
              <a:t>½ cup blue sprinkles</a:t>
            </a:r>
            <a:endParaRPr sz="2800">
              <a:solidFill>
                <a:schemeClr val="dk1"/>
              </a:solidFill>
              <a:latin typeface="Caveat"/>
              <a:ea typeface="Caveat"/>
              <a:cs typeface="Caveat"/>
              <a:sym typeface="Caveat"/>
            </a:endParaRPr>
          </a:p>
          <a:p>
            <a:pPr marL="0" lvl="0" indent="0" algn="ctr" rtl="0">
              <a:spcBef>
                <a:spcPts val="0"/>
              </a:spcBef>
              <a:spcAft>
                <a:spcPts val="0"/>
              </a:spcAft>
              <a:buNone/>
            </a:pPr>
            <a:r>
              <a:rPr lang="en" sz="2800">
                <a:solidFill>
                  <a:schemeClr val="dk1"/>
                </a:solidFill>
                <a:latin typeface="Caveat"/>
                <a:ea typeface="Caveat"/>
                <a:cs typeface="Caveat"/>
                <a:sym typeface="Caveat"/>
              </a:rPr>
              <a:t>½ cup orange M&amp;Ms</a:t>
            </a:r>
            <a:endParaRPr sz="2800">
              <a:solidFill>
                <a:schemeClr val="dk1"/>
              </a:solidFill>
              <a:latin typeface="Caveat"/>
              <a:ea typeface="Caveat"/>
              <a:cs typeface="Caveat"/>
              <a:sym typeface="Caveat"/>
            </a:endParaRPr>
          </a:p>
          <a:p>
            <a:pPr marL="0" lvl="0" indent="0" algn="ctr" rtl="0">
              <a:spcBef>
                <a:spcPts val="0"/>
              </a:spcBef>
              <a:spcAft>
                <a:spcPts val="0"/>
              </a:spcAft>
              <a:buNone/>
            </a:pPr>
            <a:r>
              <a:rPr lang="en" sz="2800">
                <a:solidFill>
                  <a:schemeClr val="dk1"/>
                </a:solidFill>
                <a:latin typeface="Chicle"/>
                <a:ea typeface="Chicle"/>
                <a:cs typeface="Chicle"/>
                <a:sym typeface="Chicle"/>
              </a:rPr>
              <a:t>For ice cream machine</a:t>
            </a:r>
            <a:endParaRPr sz="2800">
              <a:solidFill>
                <a:schemeClr val="dk1"/>
              </a:solidFill>
              <a:latin typeface="Chicle"/>
              <a:ea typeface="Chicle"/>
              <a:cs typeface="Chicle"/>
              <a:sym typeface="Chicle"/>
            </a:endParaRPr>
          </a:p>
          <a:p>
            <a:pPr marL="0" lvl="0" indent="0" algn="ctr" rtl="0">
              <a:spcBef>
                <a:spcPts val="0"/>
              </a:spcBef>
              <a:spcAft>
                <a:spcPts val="0"/>
              </a:spcAft>
              <a:buNone/>
            </a:pPr>
            <a:r>
              <a:rPr lang="en" sz="2800">
                <a:solidFill>
                  <a:schemeClr val="dk1"/>
                </a:solidFill>
                <a:latin typeface="Caveat"/>
                <a:ea typeface="Caveat"/>
                <a:cs typeface="Caveat"/>
                <a:sym typeface="Caveat"/>
              </a:rPr>
              <a:t>2 bags of ice</a:t>
            </a:r>
            <a:endParaRPr sz="2800">
              <a:solidFill>
                <a:schemeClr val="dk1"/>
              </a:solidFill>
              <a:latin typeface="Caveat"/>
              <a:ea typeface="Caveat"/>
              <a:cs typeface="Caveat"/>
              <a:sym typeface="Caveat"/>
            </a:endParaRPr>
          </a:p>
          <a:p>
            <a:pPr marL="0" lvl="0" indent="0" algn="ctr" rtl="0">
              <a:spcBef>
                <a:spcPts val="0"/>
              </a:spcBef>
              <a:spcAft>
                <a:spcPts val="0"/>
              </a:spcAft>
              <a:buNone/>
            </a:pPr>
            <a:r>
              <a:rPr lang="en" sz="2800">
                <a:solidFill>
                  <a:schemeClr val="dk1"/>
                </a:solidFill>
                <a:latin typeface="Caveat"/>
                <a:ea typeface="Caveat"/>
                <a:cs typeface="Caveat"/>
                <a:sym typeface="Caveat"/>
              </a:rPr>
              <a:t>1 pound rock salt      </a:t>
            </a:r>
            <a:endParaRPr sz="2800">
              <a:solidFill>
                <a:schemeClr val="dk1"/>
              </a:solidFill>
              <a:latin typeface="Caveat"/>
              <a:ea typeface="Caveat"/>
              <a:cs typeface="Caveat"/>
              <a:sym typeface="Caveat"/>
            </a:endParaRPr>
          </a:p>
        </p:txBody>
      </p:sp>
      <p:pic>
        <p:nvPicPr>
          <p:cNvPr id="199" name="Google Shape;199;p27" descr="Pitcher and glass of milk (Provided by Getty Images)"/>
          <p:cNvPicPr preferRelativeResize="0"/>
          <p:nvPr/>
        </p:nvPicPr>
        <p:blipFill>
          <a:blip r:embed="rId5">
            <a:alphaModFix/>
          </a:blip>
          <a:stretch>
            <a:fillRect/>
          </a:stretch>
        </p:blipFill>
        <p:spPr>
          <a:xfrm>
            <a:off x="0" y="0"/>
            <a:ext cx="2612598" cy="1610726"/>
          </a:xfrm>
          <a:prstGeom prst="rect">
            <a:avLst/>
          </a:prstGeom>
          <a:noFill/>
          <a:ln>
            <a:noFill/>
          </a:ln>
        </p:spPr>
      </p:pic>
      <p:pic>
        <p:nvPicPr>
          <p:cNvPr id="200" name="Google Shape;200;p27" descr="Pile of sugar cubes (Provided by Getty Images)"/>
          <p:cNvPicPr preferRelativeResize="0"/>
          <p:nvPr/>
        </p:nvPicPr>
        <p:blipFill>
          <a:blip r:embed="rId6">
            <a:alphaModFix/>
          </a:blip>
          <a:stretch>
            <a:fillRect/>
          </a:stretch>
        </p:blipFill>
        <p:spPr>
          <a:xfrm>
            <a:off x="6727331" y="1"/>
            <a:ext cx="2416681" cy="16107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sp>
        <p:nvSpPr>
          <p:cNvPr id="205" name="Google Shape;205;p28"/>
          <p:cNvSpPr txBox="1">
            <a:spLocks noGrp="1"/>
          </p:cNvSpPr>
          <p:nvPr>
            <p:ph type="title"/>
          </p:nvPr>
        </p:nvSpPr>
        <p:spPr>
          <a:xfrm>
            <a:off x="786175" y="5210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Purple Purse"/>
                <a:ea typeface="Purple Purse"/>
                <a:cs typeface="Purple Purse"/>
                <a:sym typeface="Purple Purse"/>
              </a:rPr>
              <a:t>Directions</a:t>
            </a:r>
            <a:endParaRPr>
              <a:latin typeface="Purple Purse"/>
              <a:ea typeface="Purple Purse"/>
              <a:cs typeface="Purple Purse"/>
              <a:sym typeface="Purple Purse"/>
            </a:endParaRPr>
          </a:p>
        </p:txBody>
      </p:sp>
      <p:sp>
        <p:nvSpPr>
          <p:cNvPr id="206" name="Google Shape;206;p28"/>
          <p:cNvSpPr txBox="1">
            <a:spLocks noGrp="1"/>
          </p:cNvSpPr>
          <p:nvPr>
            <p:ph type="body" idx="1"/>
          </p:nvPr>
        </p:nvSpPr>
        <p:spPr>
          <a:xfrm>
            <a:off x="407325" y="1141625"/>
            <a:ext cx="8649600" cy="3711000"/>
          </a:xfrm>
          <a:prstGeom prst="rect">
            <a:avLst/>
          </a:prstGeom>
        </p:spPr>
        <p:txBody>
          <a:bodyPr spcFirstLastPara="1" wrap="square" lIns="91425" tIns="91425" rIns="91425" bIns="91425" anchor="t" anchorCtr="0">
            <a:normAutofit/>
          </a:bodyPr>
          <a:lstStyle/>
          <a:p>
            <a:pPr marL="457200" lvl="0" indent="-323850" algn="l" rtl="0">
              <a:spcBef>
                <a:spcPts val="1200"/>
              </a:spcBef>
              <a:spcAft>
                <a:spcPts val="0"/>
              </a:spcAft>
              <a:buClr>
                <a:schemeClr val="dk1"/>
              </a:buClr>
              <a:buSzPts val="1500"/>
              <a:buChar char="●"/>
            </a:pPr>
            <a:r>
              <a:rPr lang="en" sz="1500">
                <a:solidFill>
                  <a:schemeClr val="dk1"/>
                </a:solidFill>
                <a:latin typeface="Purple Purse"/>
                <a:ea typeface="Purple Purse"/>
                <a:cs typeface="Purple Purse"/>
                <a:sym typeface="Purple Purse"/>
              </a:rPr>
              <a:t>Pour the milk, half and half and heavy whipping cream into a pan </a:t>
            </a:r>
            <a:endParaRPr sz="1500">
              <a:solidFill>
                <a:schemeClr val="dk1"/>
              </a:solidFill>
              <a:latin typeface="Purple Purse"/>
              <a:ea typeface="Purple Purse"/>
              <a:cs typeface="Purple Purse"/>
              <a:sym typeface="Purple Purse"/>
            </a:endParaRPr>
          </a:p>
          <a:p>
            <a:pPr marL="457200" lvl="0" indent="-323850" algn="l" rtl="0">
              <a:spcBef>
                <a:spcPts val="0"/>
              </a:spcBef>
              <a:spcAft>
                <a:spcPts val="0"/>
              </a:spcAft>
              <a:buClr>
                <a:schemeClr val="dk1"/>
              </a:buClr>
              <a:buSzPts val="1500"/>
              <a:buChar char="●"/>
            </a:pPr>
            <a:r>
              <a:rPr lang="en" sz="1500">
                <a:solidFill>
                  <a:schemeClr val="dk1"/>
                </a:solidFill>
                <a:latin typeface="Purple Purse"/>
                <a:ea typeface="Purple Purse"/>
                <a:cs typeface="Purple Purse"/>
                <a:sym typeface="Purple Purse"/>
              </a:rPr>
              <a:t>Bring slowly up to boiling point but DO NOT LET IT BOIL!!!!!!!!!!! </a:t>
            </a:r>
            <a:endParaRPr sz="1500">
              <a:solidFill>
                <a:schemeClr val="dk1"/>
              </a:solidFill>
              <a:latin typeface="Purple Purse"/>
              <a:ea typeface="Purple Purse"/>
              <a:cs typeface="Purple Purse"/>
              <a:sym typeface="Purple Purse"/>
            </a:endParaRPr>
          </a:p>
          <a:p>
            <a:pPr marL="457200" lvl="0" indent="-323850" algn="l" rtl="0">
              <a:spcBef>
                <a:spcPts val="0"/>
              </a:spcBef>
              <a:spcAft>
                <a:spcPts val="0"/>
              </a:spcAft>
              <a:buClr>
                <a:schemeClr val="dk1"/>
              </a:buClr>
              <a:buSzPts val="1500"/>
              <a:buChar char="●"/>
            </a:pPr>
            <a:r>
              <a:rPr lang="en" sz="1500">
                <a:solidFill>
                  <a:schemeClr val="dk1"/>
                </a:solidFill>
                <a:latin typeface="Purple Purse"/>
                <a:ea typeface="Purple Purse"/>
                <a:cs typeface="Purple Purse"/>
                <a:sym typeface="Purple Purse"/>
              </a:rPr>
              <a:t>While it is heating, ad sugar, salt and vanilla extract. </a:t>
            </a:r>
            <a:endParaRPr sz="1500">
              <a:solidFill>
                <a:schemeClr val="dk1"/>
              </a:solidFill>
              <a:latin typeface="Purple Purse"/>
              <a:ea typeface="Purple Purse"/>
              <a:cs typeface="Purple Purse"/>
              <a:sym typeface="Purple Purse"/>
            </a:endParaRPr>
          </a:p>
          <a:p>
            <a:pPr marL="457200" lvl="0" indent="-323850" algn="l" rtl="0">
              <a:spcBef>
                <a:spcPts val="0"/>
              </a:spcBef>
              <a:spcAft>
                <a:spcPts val="0"/>
              </a:spcAft>
              <a:buClr>
                <a:schemeClr val="dk1"/>
              </a:buClr>
              <a:buSzPts val="1500"/>
              <a:buChar char="●"/>
            </a:pPr>
            <a:r>
              <a:rPr lang="en" sz="1500">
                <a:solidFill>
                  <a:schemeClr val="dk1"/>
                </a:solidFill>
                <a:latin typeface="Purple Purse"/>
                <a:ea typeface="Purple Purse"/>
                <a:cs typeface="Purple Purse"/>
                <a:sym typeface="Purple Purse"/>
              </a:rPr>
              <a:t>Allow this to cook for 15 minutes. </a:t>
            </a:r>
            <a:endParaRPr sz="1500">
              <a:solidFill>
                <a:schemeClr val="dk1"/>
              </a:solidFill>
              <a:latin typeface="Purple Purse"/>
              <a:ea typeface="Purple Purse"/>
              <a:cs typeface="Purple Purse"/>
              <a:sym typeface="Purple Purse"/>
            </a:endParaRPr>
          </a:p>
          <a:p>
            <a:pPr marL="457200" lvl="0" indent="-323850" algn="l" rtl="0">
              <a:spcBef>
                <a:spcPts val="0"/>
              </a:spcBef>
              <a:spcAft>
                <a:spcPts val="0"/>
              </a:spcAft>
              <a:buClr>
                <a:schemeClr val="dk1"/>
              </a:buClr>
              <a:buSzPts val="1500"/>
              <a:buChar char="●"/>
            </a:pPr>
            <a:r>
              <a:rPr lang="en" sz="1500">
                <a:solidFill>
                  <a:schemeClr val="dk1"/>
                </a:solidFill>
                <a:latin typeface="Purple Purse"/>
                <a:ea typeface="Purple Purse"/>
                <a:cs typeface="Purple Purse"/>
                <a:sym typeface="Purple Purse"/>
              </a:rPr>
              <a:t>Remove from heat and chill mixture in refrigerator overnight.</a:t>
            </a:r>
            <a:endParaRPr sz="1500">
              <a:solidFill>
                <a:schemeClr val="dk1"/>
              </a:solidFill>
              <a:latin typeface="Purple Purse"/>
              <a:ea typeface="Purple Purse"/>
              <a:cs typeface="Purple Purse"/>
              <a:sym typeface="Purple Purse"/>
            </a:endParaRPr>
          </a:p>
          <a:p>
            <a:pPr marL="457200" lvl="0" indent="-323850" algn="l" rtl="0">
              <a:spcBef>
                <a:spcPts val="0"/>
              </a:spcBef>
              <a:spcAft>
                <a:spcPts val="0"/>
              </a:spcAft>
              <a:buClr>
                <a:schemeClr val="dk1"/>
              </a:buClr>
              <a:buSzPts val="1500"/>
              <a:buChar char="●"/>
            </a:pPr>
            <a:r>
              <a:rPr lang="en" sz="1500">
                <a:solidFill>
                  <a:schemeClr val="dk1"/>
                </a:solidFill>
                <a:latin typeface="Purple Purse"/>
                <a:ea typeface="Purple Purse"/>
                <a:cs typeface="Purple Purse"/>
                <a:sym typeface="Purple Purse"/>
              </a:rPr>
              <a:t>Pour mixture into canister of ice cream maker, put lid and crank handle on</a:t>
            </a:r>
            <a:endParaRPr sz="1500">
              <a:solidFill>
                <a:schemeClr val="dk1"/>
              </a:solidFill>
              <a:latin typeface="Purple Purse"/>
              <a:ea typeface="Purple Purse"/>
              <a:cs typeface="Purple Purse"/>
              <a:sym typeface="Purple Purse"/>
            </a:endParaRPr>
          </a:p>
          <a:p>
            <a:pPr marL="457200" lvl="0" indent="-323850" algn="l" rtl="0">
              <a:spcBef>
                <a:spcPts val="0"/>
              </a:spcBef>
              <a:spcAft>
                <a:spcPts val="0"/>
              </a:spcAft>
              <a:buClr>
                <a:schemeClr val="dk1"/>
              </a:buClr>
              <a:buSzPts val="1500"/>
              <a:buFont typeface="Purple Purse"/>
              <a:buChar char="●"/>
            </a:pPr>
            <a:r>
              <a:rPr lang="en" sz="1500">
                <a:solidFill>
                  <a:schemeClr val="dk1"/>
                </a:solidFill>
                <a:latin typeface="Purple Purse"/>
                <a:ea typeface="Purple Purse"/>
                <a:cs typeface="Purple Purse"/>
                <a:sym typeface="Purple Purse"/>
              </a:rPr>
              <a:t>Add most of ice and salt to outside barrel, add more as necessary</a:t>
            </a:r>
            <a:endParaRPr sz="1500">
              <a:solidFill>
                <a:schemeClr val="dk1"/>
              </a:solidFill>
              <a:latin typeface="Purple Purse"/>
              <a:ea typeface="Purple Purse"/>
              <a:cs typeface="Purple Purse"/>
              <a:sym typeface="Purple Purse"/>
            </a:endParaRPr>
          </a:p>
          <a:p>
            <a:pPr marL="457200" lvl="0" indent="-323850" algn="l" rtl="0">
              <a:spcBef>
                <a:spcPts val="0"/>
              </a:spcBef>
              <a:spcAft>
                <a:spcPts val="0"/>
              </a:spcAft>
              <a:buClr>
                <a:schemeClr val="dk1"/>
              </a:buClr>
              <a:buSzPts val="1500"/>
              <a:buFont typeface="Purple Purse"/>
              <a:buChar char="●"/>
            </a:pPr>
            <a:r>
              <a:rPr lang="en" sz="1500">
                <a:solidFill>
                  <a:schemeClr val="dk1"/>
                </a:solidFill>
                <a:latin typeface="Purple Purse"/>
                <a:ea typeface="Purple Purse"/>
                <a:cs typeface="Purple Purse"/>
                <a:sym typeface="Purple Purse"/>
              </a:rPr>
              <a:t>Turn the ice cream machine handle until the mixture starts to solidify</a:t>
            </a:r>
            <a:endParaRPr sz="1500">
              <a:solidFill>
                <a:schemeClr val="dk1"/>
              </a:solidFill>
              <a:latin typeface="Purple Purse"/>
              <a:ea typeface="Purple Purse"/>
              <a:cs typeface="Purple Purse"/>
              <a:sym typeface="Purple Purse"/>
            </a:endParaRPr>
          </a:p>
          <a:p>
            <a:pPr marL="457200" lvl="0" indent="-323850" algn="l" rtl="0">
              <a:spcBef>
                <a:spcPts val="0"/>
              </a:spcBef>
              <a:spcAft>
                <a:spcPts val="0"/>
              </a:spcAft>
              <a:buClr>
                <a:schemeClr val="dk1"/>
              </a:buClr>
              <a:buSzPts val="1500"/>
              <a:buFont typeface="Purple Purse"/>
              <a:buChar char="●"/>
            </a:pPr>
            <a:r>
              <a:rPr lang="en" sz="1500">
                <a:solidFill>
                  <a:schemeClr val="dk1"/>
                </a:solidFill>
                <a:latin typeface="Purple Purse"/>
                <a:ea typeface="Purple Purse"/>
                <a:cs typeface="Purple Purse"/>
                <a:sym typeface="Purple Purse"/>
              </a:rPr>
              <a:t>In 15-20 minutes pour in crushed oreos, continue stirring</a:t>
            </a:r>
            <a:endParaRPr sz="1500">
              <a:solidFill>
                <a:schemeClr val="dk1"/>
              </a:solidFill>
              <a:latin typeface="Purple Purse"/>
              <a:ea typeface="Purple Purse"/>
              <a:cs typeface="Purple Purse"/>
              <a:sym typeface="Purple Purse"/>
            </a:endParaRPr>
          </a:p>
          <a:p>
            <a:pPr marL="457200" lvl="0" indent="-323850" algn="l" rtl="0">
              <a:spcBef>
                <a:spcPts val="0"/>
              </a:spcBef>
              <a:spcAft>
                <a:spcPts val="0"/>
              </a:spcAft>
              <a:buClr>
                <a:schemeClr val="dk1"/>
              </a:buClr>
              <a:buSzPts val="1500"/>
              <a:buFont typeface="Purple Purse"/>
              <a:buChar char="●"/>
            </a:pPr>
            <a:r>
              <a:rPr lang="en" sz="1500">
                <a:solidFill>
                  <a:schemeClr val="dk1"/>
                </a:solidFill>
                <a:latin typeface="Purple Purse"/>
                <a:ea typeface="Purple Purse"/>
                <a:cs typeface="Purple Purse"/>
                <a:sym typeface="Purple Purse"/>
              </a:rPr>
              <a:t>Once mixture is ice cream consistency, remove from maker and add sprinkles, marshmallows, and M&amp;Ms</a:t>
            </a:r>
            <a:endParaRPr sz="1500">
              <a:solidFill>
                <a:schemeClr val="dk1"/>
              </a:solidFill>
              <a:latin typeface="Purple Purse"/>
              <a:ea typeface="Purple Purse"/>
              <a:cs typeface="Purple Purse"/>
              <a:sym typeface="Purple Purse"/>
            </a:endParaRPr>
          </a:p>
          <a:p>
            <a:pPr marL="0" lvl="0" indent="0" algn="l" rtl="0">
              <a:spcBef>
                <a:spcPts val="1200"/>
              </a:spcBef>
              <a:spcAft>
                <a:spcPts val="1200"/>
              </a:spcAft>
              <a:buNone/>
            </a:pPr>
            <a:endParaRPr/>
          </a:p>
        </p:txBody>
      </p:sp>
      <p:pic>
        <p:nvPicPr>
          <p:cNvPr id="207" name="Google Shape;207;p28" descr="a black and white pixel art drawing of a cow (Provided by Tenor)"/>
          <p:cNvPicPr preferRelativeResize="0"/>
          <p:nvPr/>
        </p:nvPicPr>
        <p:blipFill>
          <a:blip r:embed="rId4">
            <a:alphaModFix/>
          </a:blip>
          <a:stretch>
            <a:fillRect/>
          </a:stretch>
        </p:blipFill>
        <p:spPr>
          <a:xfrm>
            <a:off x="7515525" y="1980304"/>
            <a:ext cx="1340521" cy="1340500"/>
          </a:xfrm>
          <a:prstGeom prst="rect">
            <a:avLst/>
          </a:prstGeom>
          <a:noFill/>
          <a:ln>
            <a:noFill/>
          </a:ln>
        </p:spPr>
      </p:pic>
      <p:pic>
        <p:nvPicPr>
          <p:cNvPr id="208" name="Google Shape;208;p28" descr="a black oreo cookie with a white background (Provided by Tenor)"/>
          <p:cNvPicPr preferRelativeResize="0"/>
          <p:nvPr/>
        </p:nvPicPr>
        <p:blipFill>
          <a:blip r:embed="rId5">
            <a:alphaModFix/>
          </a:blip>
          <a:stretch>
            <a:fillRect/>
          </a:stretch>
        </p:blipFill>
        <p:spPr>
          <a:xfrm>
            <a:off x="2402250" y="-138300"/>
            <a:ext cx="1381959" cy="1340500"/>
          </a:xfrm>
          <a:prstGeom prst="rect">
            <a:avLst/>
          </a:prstGeom>
          <a:noFill/>
          <a:ln>
            <a:noFill/>
          </a:ln>
        </p:spPr>
      </p:pic>
      <p:pic>
        <p:nvPicPr>
          <p:cNvPr id="209" name="Google Shape;209;p28" descr="a white background with a gray border and a gray border (Provided by Tenor)"/>
          <p:cNvPicPr preferRelativeResize="0"/>
          <p:nvPr/>
        </p:nvPicPr>
        <p:blipFill>
          <a:blip r:embed="rId6">
            <a:alphaModFix/>
          </a:blip>
          <a:stretch>
            <a:fillRect/>
          </a:stretch>
        </p:blipFill>
        <p:spPr>
          <a:xfrm>
            <a:off x="2765525" y="-273776"/>
            <a:ext cx="1579650" cy="1475972"/>
          </a:xfrm>
          <a:prstGeom prst="rect">
            <a:avLst/>
          </a:prstGeom>
          <a:noFill/>
          <a:ln>
            <a:noFill/>
          </a:ln>
        </p:spPr>
      </p:pic>
      <p:pic>
        <p:nvPicPr>
          <p:cNvPr id="210" name="Google Shape;210;p28" descr="Pot, kitchen utensils restaurant outline design icon. (Provided by Getty Images)"/>
          <p:cNvPicPr preferRelativeResize="0"/>
          <p:nvPr/>
        </p:nvPicPr>
        <p:blipFill>
          <a:blip r:embed="rId7">
            <a:alphaModFix/>
          </a:blip>
          <a:stretch>
            <a:fillRect/>
          </a:stretch>
        </p:blipFill>
        <p:spPr>
          <a:xfrm rot="-11">
            <a:off x="7515525" y="17541"/>
            <a:ext cx="1628467" cy="157961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83DFE2"/>
            </a:gs>
            <a:gs pos="100000">
              <a:srgbClr val="83B7E2"/>
            </a:gs>
          </a:gsLst>
          <a:lin ang="5400012" scaled="0"/>
        </a:gradFill>
        <a:effectLst/>
      </p:bgPr>
    </p:bg>
    <p:spTree>
      <p:nvGrpSpPr>
        <p:cNvPr id="1" name="Shape 214"/>
        <p:cNvGrpSpPr/>
        <p:nvPr/>
      </p:nvGrpSpPr>
      <p:grpSpPr>
        <a:xfrm>
          <a:off x="0" y="0"/>
          <a:ext cx="0" cy="0"/>
          <a:chOff x="0" y="0"/>
          <a:chExt cx="0" cy="0"/>
        </a:xfrm>
      </p:grpSpPr>
      <p:sp>
        <p:nvSpPr>
          <p:cNvPr id="215" name="Google Shape;215;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t>
            </a:r>
            <a:endParaRPr/>
          </a:p>
        </p:txBody>
      </p:sp>
      <p:pic>
        <p:nvPicPr>
          <p:cNvPr id="216" name="Google Shape;216;p29" title="IMG_1449.JPG"/>
          <p:cNvPicPr preferRelativeResize="0"/>
          <p:nvPr/>
        </p:nvPicPr>
        <p:blipFill>
          <a:blip r:embed="rId3">
            <a:alphaModFix/>
          </a:blip>
          <a:stretch>
            <a:fillRect/>
          </a:stretch>
        </p:blipFill>
        <p:spPr>
          <a:xfrm>
            <a:off x="3105425" y="0"/>
            <a:ext cx="2715551" cy="1966625"/>
          </a:xfrm>
          <a:prstGeom prst="rect">
            <a:avLst/>
          </a:prstGeom>
          <a:noFill/>
          <a:ln>
            <a:noFill/>
          </a:ln>
        </p:spPr>
      </p:pic>
      <p:pic>
        <p:nvPicPr>
          <p:cNvPr id="217" name="Google Shape;217;p29" title="IMG_1444.JPG"/>
          <p:cNvPicPr preferRelativeResize="0"/>
          <p:nvPr/>
        </p:nvPicPr>
        <p:blipFill>
          <a:blip r:embed="rId4">
            <a:alphaModFix/>
          </a:blip>
          <a:stretch>
            <a:fillRect/>
          </a:stretch>
        </p:blipFill>
        <p:spPr>
          <a:xfrm>
            <a:off x="5820975" y="0"/>
            <a:ext cx="3377751" cy="2533302"/>
          </a:xfrm>
          <a:prstGeom prst="rect">
            <a:avLst/>
          </a:prstGeom>
          <a:noFill/>
          <a:ln>
            <a:noFill/>
          </a:ln>
        </p:spPr>
      </p:pic>
      <p:pic>
        <p:nvPicPr>
          <p:cNvPr id="218" name="Google Shape;218;p29" title="IMG_1446.JPG"/>
          <p:cNvPicPr preferRelativeResize="0"/>
          <p:nvPr/>
        </p:nvPicPr>
        <p:blipFill>
          <a:blip r:embed="rId5">
            <a:alphaModFix/>
          </a:blip>
          <a:stretch>
            <a:fillRect/>
          </a:stretch>
        </p:blipFill>
        <p:spPr>
          <a:xfrm>
            <a:off x="5377700" y="2318775"/>
            <a:ext cx="3766298" cy="2824723"/>
          </a:xfrm>
          <a:prstGeom prst="rect">
            <a:avLst/>
          </a:prstGeom>
          <a:noFill/>
          <a:ln>
            <a:noFill/>
          </a:ln>
        </p:spPr>
      </p:pic>
      <p:pic>
        <p:nvPicPr>
          <p:cNvPr id="219" name="Google Shape;219;p29" descr="the word yum is written in colorful letters (Provided by Tenor)"/>
          <p:cNvPicPr preferRelativeResize="0"/>
          <p:nvPr/>
        </p:nvPicPr>
        <p:blipFill>
          <a:blip r:embed="rId6">
            <a:alphaModFix/>
          </a:blip>
          <a:stretch>
            <a:fillRect/>
          </a:stretch>
        </p:blipFill>
        <p:spPr>
          <a:xfrm>
            <a:off x="311700" y="529575"/>
            <a:ext cx="2741932" cy="1474150"/>
          </a:xfrm>
          <a:prstGeom prst="rect">
            <a:avLst/>
          </a:prstGeom>
          <a:noFill/>
          <a:ln>
            <a:noFill/>
          </a:ln>
        </p:spPr>
      </p:pic>
      <p:sp>
        <p:nvSpPr>
          <p:cNvPr id="220" name="Google Shape;220;p29"/>
          <p:cNvSpPr txBox="1">
            <a:spLocks noGrp="1"/>
          </p:cNvSpPr>
          <p:nvPr>
            <p:ph type="body" idx="1"/>
          </p:nvPr>
        </p:nvSpPr>
        <p:spPr>
          <a:xfrm>
            <a:off x="0" y="2772125"/>
            <a:ext cx="5464500" cy="24867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440"/>
              <a:buNone/>
            </a:pPr>
            <a:r>
              <a:rPr lang="en" sz="2028">
                <a:solidFill>
                  <a:schemeClr val="dk1"/>
                </a:solidFill>
                <a:latin typeface="Dokdo"/>
                <a:ea typeface="Dokdo"/>
                <a:cs typeface="Dokdo"/>
                <a:sym typeface="Dokdo"/>
              </a:rPr>
              <a:t>We are eating the ice cream</a:t>
            </a:r>
            <a:endParaRPr sz="2028">
              <a:solidFill>
                <a:schemeClr val="dk1"/>
              </a:solidFill>
              <a:latin typeface="Dokdo"/>
              <a:ea typeface="Dokdo"/>
              <a:cs typeface="Dokdo"/>
              <a:sym typeface="Dokdo"/>
            </a:endParaRPr>
          </a:p>
          <a:p>
            <a:pPr marL="0" lvl="0" indent="0" algn="l" rtl="0">
              <a:lnSpc>
                <a:spcPct val="105000"/>
              </a:lnSpc>
              <a:spcBef>
                <a:spcPts val="1200"/>
              </a:spcBef>
              <a:spcAft>
                <a:spcPts val="0"/>
              </a:spcAft>
              <a:buSzPts val="440"/>
              <a:buNone/>
            </a:pPr>
            <a:r>
              <a:rPr lang="en" sz="2028">
                <a:solidFill>
                  <a:schemeClr val="dk1"/>
                </a:solidFill>
                <a:latin typeface="Dokdo"/>
                <a:ea typeface="Dokdo"/>
                <a:cs typeface="Dokdo"/>
                <a:sym typeface="Dokdo"/>
              </a:rPr>
              <a:t>It's so yummy this is the one we made in the ice cream machine  it is a lot more smooth  and less soupy than the bag type.</a:t>
            </a:r>
            <a:endParaRPr sz="2028">
              <a:solidFill>
                <a:schemeClr val="dk1"/>
              </a:solidFill>
              <a:latin typeface="Dokdo"/>
              <a:ea typeface="Dokdo"/>
              <a:cs typeface="Dokdo"/>
              <a:sym typeface="Dokdo"/>
            </a:endParaRPr>
          </a:p>
          <a:p>
            <a:pPr marL="0" lvl="0" indent="0" algn="l" rtl="0">
              <a:lnSpc>
                <a:spcPct val="105000"/>
              </a:lnSpc>
              <a:spcBef>
                <a:spcPts val="1200"/>
              </a:spcBef>
              <a:spcAft>
                <a:spcPts val="1200"/>
              </a:spcAft>
              <a:buSzPts val="440"/>
              <a:buNone/>
            </a:pPr>
            <a:r>
              <a:rPr lang="en" sz="2028">
                <a:solidFill>
                  <a:schemeClr val="dk1"/>
                </a:solidFill>
                <a:latin typeface="Dokdo"/>
                <a:ea typeface="Dokdo"/>
                <a:cs typeface="Dokdo"/>
                <a:sym typeface="Dokdo"/>
              </a:rPr>
              <a:t>       SO GOOD</a:t>
            </a:r>
            <a:br>
              <a:rPr lang="en" sz="2028">
                <a:solidFill>
                  <a:schemeClr val="dk1"/>
                </a:solidFill>
                <a:latin typeface="Dokdo"/>
                <a:ea typeface="Dokdo"/>
                <a:cs typeface="Dokdo"/>
                <a:sym typeface="Dokdo"/>
              </a:rPr>
            </a:br>
            <a:r>
              <a:rPr lang="en" sz="2028">
                <a:solidFill>
                  <a:schemeClr val="dk1"/>
                </a:solidFill>
                <a:latin typeface="Dokdo"/>
                <a:ea typeface="Dokdo"/>
                <a:cs typeface="Dokdo"/>
                <a:sym typeface="Dokdo"/>
              </a:rPr>
              <a:t>     AND SOFT!       </a:t>
            </a:r>
            <a:r>
              <a:rPr lang="en" sz="1580">
                <a:solidFill>
                  <a:schemeClr val="dk1"/>
                </a:solidFill>
                <a:latin typeface="Dokdo"/>
                <a:ea typeface="Dokdo"/>
                <a:cs typeface="Dokdo"/>
                <a:sym typeface="Dokdo"/>
              </a:rPr>
              <a:t>                  </a:t>
            </a:r>
            <a:r>
              <a:rPr lang="en" sz="980">
                <a:solidFill>
                  <a:schemeClr val="dk1"/>
                </a:solidFill>
                <a:latin typeface="Dokdo"/>
                <a:ea typeface="Dokdo"/>
                <a:cs typeface="Dokdo"/>
                <a:sym typeface="Dokdo"/>
              </a:rPr>
              <a:t>                                                                                                                     </a:t>
            </a:r>
            <a:endParaRPr sz="980">
              <a:solidFill>
                <a:schemeClr val="dk1"/>
              </a:solidFill>
              <a:latin typeface="Dokdo"/>
              <a:ea typeface="Dokdo"/>
              <a:cs typeface="Dokdo"/>
              <a:sym typeface="Dokdo"/>
            </a:endParaRPr>
          </a:p>
        </p:txBody>
      </p:sp>
      <p:pic>
        <p:nvPicPr>
          <p:cNvPr id="221" name="Google Shape;221;p29" descr="a yellow ice cream cone with white icing on top (Provided by Tenor)"/>
          <p:cNvPicPr preferRelativeResize="0"/>
          <p:nvPr/>
        </p:nvPicPr>
        <p:blipFill>
          <a:blip r:embed="rId7">
            <a:alphaModFix/>
          </a:blip>
          <a:stretch>
            <a:fillRect/>
          </a:stretch>
        </p:blipFill>
        <p:spPr>
          <a:xfrm>
            <a:off x="3563238" y="4064025"/>
            <a:ext cx="781387" cy="792550"/>
          </a:xfrm>
          <a:prstGeom prst="rect">
            <a:avLst/>
          </a:prstGeom>
          <a:noFill/>
          <a:ln>
            <a:noFill/>
          </a:ln>
        </p:spPr>
      </p:pic>
      <p:pic>
        <p:nvPicPr>
          <p:cNvPr id="222" name="Google Shape;222;p29" descr="a white spoon with a long handle on a white surface (Provided by Tenor)"/>
          <p:cNvPicPr preferRelativeResize="0"/>
          <p:nvPr/>
        </p:nvPicPr>
        <p:blipFill>
          <a:blip r:embed="rId8">
            <a:alphaModFix/>
          </a:blip>
          <a:stretch>
            <a:fillRect/>
          </a:stretch>
        </p:blipFill>
        <p:spPr>
          <a:xfrm>
            <a:off x="3834925" y="1966613"/>
            <a:ext cx="1474150" cy="14741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6"/>
        <p:cNvGrpSpPr/>
        <p:nvPr/>
      </p:nvGrpSpPr>
      <p:grpSpPr>
        <a:xfrm>
          <a:off x="0" y="0"/>
          <a:ext cx="0" cy="0"/>
          <a:chOff x="0" y="0"/>
          <a:chExt cx="0" cy="0"/>
        </a:xfrm>
      </p:grpSpPr>
      <p:sp>
        <p:nvSpPr>
          <p:cNvPr id="227" name="Google Shape;227;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 </a:t>
            </a:r>
            <a:r>
              <a:rPr lang="en" sz="3800">
                <a:latin typeface="Dokdo"/>
                <a:ea typeface="Dokdo"/>
                <a:cs typeface="Dokdo"/>
                <a:sym typeface="Dokdo"/>
              </a:rPr>
              <a:t>ICHABOD CRANE</a:t>
            </a:r>
            <a:endParaRPr sz="3800">
              <a:latin typeface="Dokdo"/>
              <a:ea typeface="Dokdo"/>
              <a:cs typeface="Dokdo"/>
              <a:sym typeface="Dokdo"/>
            </a:endParaRPr>
          </a:p>
        </p:txBody>
      </p:sp>
      <p:sp>
        <p:nvSpPr>
          <p:cNvPr id="228" name="Google Shape;228;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2400">
                <a:solidFill>
                  <a:schemeClr val="dk1"/>
                </a:solidFill>
                <a:latin typeface="Dokdo"/>
                <a:ea typeface="Dokdo"/>
                <a:cs typeface="Dokdo"/>
                <a:sym typeface="Dokdo"/>
              </a:rPr>
              <a:t>Ichabod Crane is the name of our school. We made this ice cream about Ichabod to represent our school! We added mix ins for yumminess and each mix in says a part of the story! Our school is in Kinderhook which  is where Jesse Merwin taught! He looked like Ichabod Crane. Then Washington Irving made the book Sleepy Hollow based off of Jesse Merwin!</a:t>
            </a:r>
            <a:endParaRPr sz="2400">
              <a:solidFill>
                <a:schemeClr val="dk1"/>
              </a:solidFill>
              <a:latin typeface="Dokdo"/>
              <a:ea typeface="Dokdo"/>
              <a:cs typeface="Dokdo"/>
              <a:sym typeface="Dokdo"/>
            </a:endParaRPr>
          </a:p>
        </p:txBody>
      </p:sp>
      <p:pic>
        <p:nvPicPr>
          <p:cNvPr id="229" name="Google Shape;229;p30" descr="File:The Headless Horseman Pursuing Ichabod Crane (detail).jpg ..."/>
          <p:cNvPicPr preferRelativeResize="0"/>
          <p:nvPr/>
        </p:nvPicPr>
        <p:blipFill>
          <a:blip r:embed="rId4">
            <a:alphaModFix/>
          </a:blip>
          <a:stretch>
            <a:fillRect/>
          </a:stretch>
        </p:blipFill>
        <p:spPr>
          <a:xfrm>
            <a:off x="0" y="3715875"/>
            <a:ext cx="1915125" cy="1427625"/>
          </a:xfrm>
          <a:prstGeom prst="rect">
            <a:avLst/>
          </a:prstGeom>
          <a:noFill/>
          <a:ln>
            <a:noFill/>
          </a:ln>
        </p:spPr>
      </p:pic>
      <p:pic>
        <p:nvPicPr>
          <p:cNvPr id="230" name="Google Shape;230;p30" descr="Pumpkins (Provided by Getty Images)"/>
          <p:cNvPicPr preferRelativeResize="0"/>
          <p:nvPr/>
        </p:nvPicPr>
        <p:blipFill>
          <a:blip r:embed="rId5">
            <a:alphaModFix/>
          </a:blip>
          <a:stretch>
            <a:fillRect/>
          </a:stretch>
        </p:blipFill>
        <p:spPr>
          <a:xfrm>
            <a:off x="7906732" y="3242037"/>
            <a:ext cx="1237275" cy="18604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100000">
              <a:srgbClr val="133979"/>
            </a:gs>
          </a:gsLst>
          <a:lin ang="5400700" scaled="0"/>
        </a:gradFill>
        <a:effectLst/>
      </p:bgPr>
    </p:bg>
    <p:spTree>
      <p:nvGrpSpPr>
        <p:cNvPr id="1" name="Shape 234"/>
        <p:cNvGrpSpPr/>
        <p:nvPr/>
      </p:nvGrpSpPr>
      <p:grpSpPr>
        <a:xfrm>
          <a:off x="0" y="0"/>
          <a:ext cx="0" cy="0"/>
          <a:chOff x="0" y="0"/>
          <a:chExt cx="0" cy="0"/>
        </a:xfrm>
      </p:grpSpPr>
      <p:pic>
        <p:nvPicPr>
          <p:cNvPr id="235" name="Google Shape;235;p31" descr="Headless horseman, Grouped elements (Provided by Getty Images)"/>
          <p:cNvPicPr preferRelativeResize="0"/>
          <p:nvPr/>
        </p:nvPicPr>
        <p:blipFill>
          <a:blip r:embed="rId3">
            <a:alphaModFix/>
          </a:blip>
          <a:stretch>
            <a:fillRect/>
          </a:stretch>
        </p:blipFill>
        <p:spPr>
          <a:xfrm>
            <a:off x="25" y="0"/>
            <a:ext cx="4144066" cy="5209974"/>
          </a:xfrm>
          <a:prstGeom prst="rect">
            <a:avLst/>
          </a:prstGeom>
          <a:noFill/>
          <a:ln>
            <a:noFill/>
          </a:ln>
        </p:spPr>
      </p:pic>
      <p:sp>
        <p:nvSpPr>
          <p:cNvPr id="236" name="Google Shape;236;p31"/>
          <p:cNvSpPr txBox="1"/>
          <p:nvPr/>
        </p:nvSpPr>
        <p:spPr>
          <a:xfrm>
            <a:off x="4213200" y="1082525"/>
            <a:ext cx="4930800" cy="406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chemeClr val="dk1"/>
                </a:solidFill>
                <a:latin typeface="Dokdo"/>
                <a:ea typeface="Dokdo"/>
                <a:cs typeface="Dokdo"/>
                <a:sym typeface="Dokdo"/>
              </a:rPr>
              <a:t>We put orange M&amp;MS  on the top because in the story SLEEPY HOLLOW the Headless Horseman throws a pumpkin at Ichabod! And the M&amp;MS look like pumpkins !</a:t>
            </a:r>
            <a:endParaRPr sz="2600">
              <a:solidFill>
                <a:schemeClr val="dk1"/>
              </a:solidFill>
              <a:latin typeface="Dokdo"/>
              <a:ea typeface="Dokdo"/>
              <a:cs typeface="Dokdo"/>
              <a:sym typeface="Dokdo"/>
            </a:endParaRPr>
          </a:p>
        </p:txBody>
      </p:sp>
      <p:pic>
        <p:nvPicPr>
          <p:cNvPr id="237" name="Google Shape;237;p31" descr="پرونده:Ichabod crane.jpg - ویکی‌پدیا، دانشنامهٔ آزاد"/>
          <p:cNvPicPr preferRelativeResize="0"/>
          <p:nvPr/>
        </p:nvPicPr>
        <p:blipFill>
          <a:blip r:embed="rId4">
            <a:alphaModFix/>
          </a:blip>
          <a:stretch>
            <a:fillRect/>
          </a:stretch>
        </p:blipFill>
        <p:spPr>
          <a:xfrm>
            <a:off x="6836574" y="3501949"/>
            <a:ext cx="2307425" cy="1641550"/>
          </a:xfrm>
          <a:prstGeom prst="rect">
            <a:avLst/>
          </a:prstGeom>
          <a:noFill/>
          <a:ln>
            <a:noFill/>
          </a:ln>
        </p:spPr>
      </p:pic>
      <p:pic>
        <p:nvPicPr>
          <p:cNvPr id="238" name="Google Shape;238;p31" descr="Orange marbles (Provided by Getty Images)"/>
          <p:cNvPicPr preferRelativeResize="0"/>
          <p:nvPr/>
        </p:nvPicPr>
        <p:blipFill>
          <a:blip r:embed="rId5">
            <a:alphaModFix/>
          </a:blip>
          <a:stretch>
            <a:fillRect/>
          </a:stretch>
        </p:blipFill>
        <p:spPr>
          <a:xfrm>
            <a:off x="4208988" y="3468712"/>
            <a:ext cx="2562678" cy="17080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2"/>
        <p:cNvGrpSpPr/>
        <p:nvPr/>
      </p:nvGrpSpPr>
      <p:grpSpPr>
        <a:xfrm>
          <a:off x="0" y="0"/>
          <a:ext cx="0" cy="0"/>
          <a:chOff x="0" y="0"/>
          <a:chExt cx="0" cy="0"/>
        </a:xfrm>
      </p:grpSpPr>
      <p:sp>
        <p:nvSpPr>
          <p:cNvPr id="243" name="Google Shape;243;p32"/>
          <p:cNvSpPr txBox="1"/>
          <p:nvPr/>
        </p:nvSpPr>
        <p:spPr>
          <a:xfrm>
            <a:off x="4868900" y="0"/>
            <a:ext cx="4072800" cy="514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lt1"/>
                </a:solidFill>
                <a:latin typeface="Dokdo"/>
                <a:ea typeface="Dokdo"/>
                <a:cs typeface="Dokdo"/>
                <a:sym typeface="Dokdo"/>
              </a:rPr>
              <a:t>WE also put oreos in it to be the dirt road Ichabod ran on! Also for it to be night time! The Headless Horseman was  chasing Ichabod on the dirt road at night!</a:t>
            </a:r>
            <a:endParaRPr sz="2400">
              <a:solidFill>
                <a:schemeClr val="lt1"/>
              </a:solidFill>
              <a:latin typeface="Dokdo"/>
              <a:ea typeface="Dokdo"/>
              <a:cs typeface="Dokdo"/>
              <a:sym typeface="Dokdo"/>
            </a:endParaRPr>
          </a:p>
        </p:txBody>
      </p:sp>
      <p:pic>
        <p:nvPicPr>
          <p:cNvPr id="244" name="Google Shape;244;p32" descr="File:The Headless Horseman Pursuing Ichabod Crane.jpg - Wikimedia ..."/>
          <p:cNvPicPr preferRelativeResize="0"/>
          <p:nvPr/>
        </p:nvPicPr>
        <p:blipFill>
          <a:blip r:embed="rId4">
            <a:alphaModFix/>
          </a:blip>
          <a:stretch>
            <a:fillRect/>
          </a:stretch>
        </p:blipFill>
        <p:spPr>
          <a:xfrm>
            <a:off x="123125" y="1096831"/>
            <a:ext cx="4649277" cy="3486943"/>
          </a:xfrm>
          <a:prstGeom prst="rect">
            <a:avLst/>
          </a:prstGeom>
          <a:noFill/>
          <a:ln>
            <a:noFill/>
          </a:ln>
        </p:spPr>
      </p:pic>
      <p:pic>
        <p:nvPicPr>
          <p:cNvPr id="245" name="Google Shape;245;p32" descr="tóng-àn:Oreo-Two-Cookies.png – Wikipedia"/>
          <p:cNvPicPr preferRelativeResize="0"/>
          <p:nvPr/>
        </p:nvPicPr>
        <p:blipFill>
          <a:blip r:embed="rId5">
            <a:alphaModFix/>
          </a:blip>
          <a:stretch>
            <a:fillRect/>
          </a:stretch>
        </p:blipFill>
        <p:spPr>
          <a:xfrm>
            <a:off x="5012825" y="2402275"/>
            <a:ext cx="3784950" cy="23034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83DFE2"/>
            </a:gs>
            <a:gs pos="100000">
              <a:srgbClr val="83B7E2"/>
            </a:gs>
          </a:gsLst>
          <a:lin ang="5400700" scaled="0"/>
        </a:gradFill>
        <a:effectLst/>
      </p:bgPr>
    </p:bg>
    <p:spTree>
      <p:nvGrpSpPr>
        <p:cNvPr id="1" name="Shape 249"/>
        <p:cNvGrpSpPr/>
        <p:nvPr/>
      </p:nvGrpSpPr>
      <p:grpSpPr>
        <a:xfrm>
          <a:off x="0" y="0"/>
          <a:ext cx="0" cy="0"/>
          <a:chOff x="0" y="0"/>
          <a:chExt cx="0" cy="0"/>
        </a:xfrm>
      </p:grpSpPr>
      <p:sp>
        <p:nvSpPr>
          <p:cNvPr id="250" name="Google Shape;250;p33"/>
          <p:cNvSpPr txBox="1">
            <a:spLocks noGrp="1"/>
          </p:cNvSpPr>
          <p:nvPr>
            <p:ph type="subTitle" idx="1"/>
          </p:nvPr>
        </p:nvSpPr>
        <p:spPr>
          <a:xfrm>
            <a:off x="4596325" y="27300"/>
            <a:ext cx="4547700" cy="508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sz="2600">
                <a:solidFill>
                  <a:srgbClr val="426893"/>
                </a:solidFill>
                <a:latin typeface="Dokdo"/>
                <a:ea typeface="Dokdo"/>
                <a:cs typeface="Dokdo"/>
                <a:sym typeface="Dokdo"/>
              </a:rPr>
              <a:t>The marshmallows are the ghosts Ichabod is imagining. When Ichabod was walking through the forest he was imagining that there were ghosts following him and watching him! </a:t>
            </a:r>
            <a:endParaRPr>
              <a:solidFill>
                <a:srgbClr val="426893"/>
              </a:solidFill>
            </a:endParaRPr>
          </a:p>
        </p:txBody>
      </p:sp>
      <p:pic>
        <p:nvPicPr>
          <p:cNvPr id="251" name="Google Shape;251;p33" descr="Old house and ghosts on a dark background. (Provided by Getty Images)"/>
          <p:cNvPicPr preferRelativeResize="0"/>
          <p:nvPr/>
        </p:nvPicPr>
        <p:blipFill>
          <a:blip r:embed="rId3">
            <a:alphaModFix/>
          </a:blip>
          <a:stretch>
            <a:fillRect/>
          </a:stretch>
        </p:blipFill>
        <p:spPr>
          <a:xfrm>
            <a:off x="0" y="2145875"/>
            <a:ext cx="2997750" cy="2997750"/>
          </a:xfrm>
          <a:prstGeom prst="rect">
            <a:avLst/>
          </a:prstGeom>
          <a:noFill/>
          <a:ln>
            <a:noFill/>
          </a:ln>
        </p:spPr>
      </p:pic>
      <p:pic>
        <p:nvPicPr>
          <p:cNvPr id="252" name="Google Shape;252;p33" descr="three white marshmallows are on a white background (Provided by Tenor)"/>
          <p:cNvPicPr preferRelativeResize="0"/>
          <p:nvPr/>
        </p:nvPicPr>
        <p:blipFill>
          <a:blip r:embed="rId4">
            <a:alphaModFix/>
          </a:blip>
          <a:stretch>
            <a:fillRect/>
          </a:stretch>
        </p:blipFill>
        <p:spPr>
          <a:xfrm>
            <a:off x="316575" y="172575"/>
            <a:ext cx="2364600" cy="2282225"/>
          </a:xfrm>
          <a:prstGeom prst="rect">
            <a:avLst/>
          </a:prstGeom>
          <a:noFill/>
          <a:ln>
            <a:noFill/>
          </a:ln>
        </p:spPr>
      </p:pic>
      <p:pic>
        <p:nvPicPr>
          <p:cNvPr id="253" name="Google Shape;253;p33" descr="Stack of pastel colored marshmallows (Provided by Getty Images)"/>
          <p:cNvPicPr preferRelativeResize="0"/>
          <p:nvPr/>
        </p:nvPicPr>
        <p:blipFill>
          <a:blip r:embed="rId5">
            <a:alphaModFix/>
          </a:blip>
          <a:stretch>
            <a:fillRect/>
          </a:stretch>
        </p:blipFill>
        <p:spPr>
          <a:xfrm>
            <a:off x="3016138" y="172575"/>
            <a:ext cx="1561799" cy="2202399"/>
          </a:xfrm>
          <a:prstGeom prst="rect">
            <a:avLst/>
          </a:prstGeom>
          <a:noFill/>
          <a:ln>
            <a:noFill/>
          </a:ln>
        </p:spPr>
      </p:pic>
      <p:pic>
        <p:nvPicPr>
          <p:cNvPr id="254" name="Google Shape;254;p33" descr="Heart/Love Icon (Provided by Getty Images)"/>
          <p:cNvPicPr preferRelativeResize="0"/>
          <p:nvPr/>
        </p:nvPicPr>
        <p:blipFill>
          <a:blip r:embed="rId6">
            <a:alphaModFix/>
          </a:blip>
          <a:stretch>
            <a:fillRect/>
          </a:stretch>
        </p:blipFill>
        <p:spPr>
          <a:xfrm>
            <a:off x="6763950" y="2712825"/>
            <a:ext cx="2145874" cy="21458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8"/>
        <p:cNvGrpSpPr/>
        <p:nvPr/>
      </p:nvGrpSpPr>
      <p:grpSpPr>
        <a:xfrm>
          <a:off x="0" y="0"/>
          <a:ext cx="0" cy="0"/>
          <a:chOff x="0" y="0"/>
          <a:chExt cx="0" cy="0"/>
        </a:xfrm>
      </p:grpSpPr>
      <p:sp>
        <p:nvSpPr>
          <p:cNvPr id="259" name="Google Shape;259;p34"/>
          <p:cNvSpPr txBox="1">
            <a:spLocks noGrp="1"/>
          </p:cNvSpPr>
          <p:nvPr>
            <p:ph type="ctrTitle"/>
          </p:nvPr>
        </p:nvSpPr>
        <p:spPr>
          <a:xfrm>
            <a:off x="884000" y="545325"/>
            <a:ext cx="8520600" cy="8307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solidFill>
                  <a:srgbClr val="0000FF"/>
                </a:solidFill>
                <a:latin typeface="Dokdo"/>
                <a:ea typeface="Dokdo"/>
                <a:cs typeface="Dokdo"/>
                <a:sym typeface="Dokdo"/>
              </a:rPr>
              <a:t>SLEEPY HOLLOW SCOOP</a:t>
            </a:r>
            <a:endParaRPr>
              <a:solidFill>
                <a:srgbClr val="0000FF"/>
              </a:solidFill>
              <a:latin typeface="Dokdo"/>
              <a:ea typeface="Dokdo"/>
              <a:cs typeface="Dokdo"/>
              <a:sym typeface="Dokdo"/>
            </a:endParaRPr>
          </a:p>
        </p:txBody>
      </p:sp>
      <p:sp>
        <p:nvSpPr>
          <p:cNvPr id="260" name="Google Shape;260;p34"/>
          <p:cNvSpPr txBox="1">
            <a:spLocks noGrp="1"/>
          </p:cNvSpPr>
          <p:nvPr>
            <p:ph type="subTitle" idx="1"/>
          </p:nvPr>
        </p:nvSpPr>
        <p:spPr>
          <a:xfrm>
            <a:off x="414800" y="1174025"/>
            <a:ext cx="8520600" cy="7926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1800">
                <a:latin typeface="Dokdo"/>
                <a:ea typeface="Dokdo"/>
                <a:cs typeface="Dokdo"/>
                <a:sym typeface="Dokdo"/>
              </a:rPr>
              <a:t>                                                     </a:t>
            </a:r>
            <a:r>
              <a:rPr lang="en" sz="10973">
                <a:latin typeface="Dokdo"/>
                <a:ea typeface="Dokdo"/>
                <a:cs typeface="Dokdo"/>
                <a:sym typeface="Dokdo"/>
              </a:rPr>
              <a:t>     </a:t>
            </a:r>
            <a:r>
              <a:rPr lang="en" sz="12993">
                <a:solidFill>
                  <a:schemeClr val="dk1"/>
                </a:solidFill>
                <a:latin typeface="Dokdo"/>
                <a:ea typeface="Dokdo"/>
                <a:cs typeface="Dokdo"/>
                <a:sym typeface="Dokdo"/>
              </a:rPr>
              <a:t> </a:t>
            </a:r>
            <a:r>
              <a:rPr lang="en" sz="12993">
                <a:solidFill>
                  <a:srgbClr val="4A86E8"/>
                </a:solidFill>
                <a:latin typeface="Dokdo"/>
                <a:ea typeface="Dokdo"/>
                <a:cs typeface="Dokdo"/>
                <a:sym typeface="Dokdo"/>
              </a:rPr>
              <a:t>We got the name SLEEPY HOLLOW SCOOP because Sleepy Hollow is where The Legend of Sleepy Hollow takes place,plus,we love the story! And of course,we found the word scoop to represent ice Cream. We got the ideas for the name from our school name Ichabod Crane Central and The Legend Of sleepy Hollow.</a:t>
            </a:r>
            <a:endParaRPr sz="12993">
              <a:solidFill>
                <a:srgbClr val="4A86E8"/>
              </a:solidFill>
              <a:latin typeface="Dokdo"/>
              <a:ea typeface="Dokdo"/>
              <a:cs typeface="Dokdo"/>
              <a:sym typeface="Dokdo"/>
            </a:endParaRPr>
          </a:p>
        </p:txBody>
      </p:sp>
      <p:pic>
        <p:nvPicPr>
          <p:cNvPr id="261" name="Google Shape;261;p34" descr="Headless horseman (Provided by Getty Images)"/>
          <p:cNvPicPr preferRelativeResize="0"/>
          <p:nvPr/>
        </p:nvPicPr>
        <p:blipFill>
          <a:blip r:embed="rId4">
            <a:alphaModFix/>
          </a:blip>
          <a:stretch>
            <a:fillRect/>
          </a:stretch>
        </p:blipFill>
        <p:spPr>
          <a:xfrm>
            <a:off x="7785100" y="43670"/>
            <a:ext cx="1358901" cy="1445975"/>
          </a:xfrm>
          <a:prstGeom prst="rect">
            <a:avLst/>
          </a:prstGeom>
          <a:noFill/>
          <a:ln>
            <a:noFill/>
          </a:ln>
        </p:spPr>
      </p:pic>
      <p:pic>
        <p:nvPicPr>
          <p:cNvPr id="262" name="Google Shape;262;p34" descr="Headless horseman, Grouped elements (Provided by Getty Images)"/>
          <p:cNvPicPr preferRelativeResize="0"/>
          <p:nvPr/>
        </p:nvPicPr>
        <p:blipFill>
          <a:blip r:embed="rId5">
            <a:alphaModFix/>
          </a:blip>
          <a:stretch>
            <a:fillRect/>
          </a:stretch>
        </p:blipFill>
        <p:spPr>
          <a:xfrm>
            <a:off x="8028293" y="4026825"/>
            <a:ext cx="1115706" cy="1116677"/>
          </a:xfrm>
          <a:prstGeom prst="rect">
            <a:avLst/>
          </a:prstGeom>
          <a:noFill/>
          <a:ln>
            <a:noFill/>
          </a:ln>
        </p:spPr>
      </p:pic>
      <p:pic>
        <p:nvPicPr>
          <p:cNvPr id="263" name="Google Shape;263;p34" descr="Bare trees in eerie forest at dusk (Provided by Getty Images)"/>
          <p:cNvPicPr preferRelativeResize="0"/>
          <p:nvPr/>
        </p:nvPicPr>
        <p:blipFill>
          <a:blip r:embed="rId6">
            <a:alphaModFix/>
          </a:blip>
          <a:stretch>
            <a:fillRect/>
          </a:stretch>
        </p:blipFill>
        <p:spPr>
          <a:xfrm>
            <a:off x="1" y="57352"/>
            <a:ext cx="737188" cy="1116677"/>
          </a:xfrm>
          <a:prstGeom prst="rect">
            <a:avLst/>
          </a:prstGeom>
          <a:noFill/>
          <a:ln>
            <a:noFill/>
          </a:ln>
        </p:spPr>
      </p:pic>
      <p:pic>
        <p:nvPicPr>
          <p:cNvPr id="264" name="Google Shape;264;p34" descr="Spooky Halloween Pumpkin Field At Night (Provided by Getty Images)"/>
          <p:cNvPicPr preferRelativeResize="0"/>
          <p:nvPr/>
        </p:nvPicPr>
        <p:blipFill>
          <a:blip r:embed="rId7">
            <a:alphaModFix/>
          </a:blip>
          <a:stretch>
            <a:fillRect/>
          </a:stretch>
        </p:blipFill>
        <p:spPr>
          <a:xfrm>
            <a:off x="977075" y="4026825"/>
            <a:ext cx="1809300" cy="1116674"/>
          </a:xfrm>
          <a:prstGeom prst="rect">
            <a:avLst/>
          </a:prstGeom>
          <a:noFill/>
          <a:ln>
            <a:noFill/>
          </a:ln>
        </p:spPr>
      </p:pic>
      <p:pic>
        <p:nvPicPr>
          <p:cNvPr id="265" name="Google Shape;265;p34" descr="Halloween Party Background Landscape Design (Provided by Getty Images)"/>
          <p:cNvPicPr preferRelativeResize="0"/>
          <p:nvPr/>
        </p:nvPicPr>
        <p:blipFill>
          <a:blip r:embed="rId8">
            <a:alphaModFix/>
          </a:blip>
          <a:stretch>
            <a:fillRect/>
          </a:stretch>
        </p:blipFill>
        <p:spPr>
          <a:xfrm>
            <a:off x="2786375" y="4066327"/>
            <a:ext cx="737201" cy="1037650"/>
          </a:xfrm>
          <a:prstGeom prst="rect">
            <a:avLst/>
          </a:prstGeom>
          <a:noFill/>
          <a:ln>
            <a:noFill/>
          </a:ln>
        </p:spPr>
      </p:pic>
      <p:pic>
        <p:nvPicPr>
          <p:cNvPr id="266" name="Google Shape;266;p34" descr="Pumpkin (Provided by Getty Images)"/>
          <p:cNvPicPr preferRelativeResize="0"/>
          <p:nvPr/>
        </p:nvPicPr>
        <p:blipFill>
          <a:blip r:embed="rId9">
            <a:alphaModFix/>
          </a:blip>
          <a:stretch>
            <a:fillRect/>
          </a:stretch>
        </p:blipFill>
        <p:spPr>
          <a:xfrm>
            <a:off x="5397950" y="4026825"/>
            <a:ext cx="2477952" cy="1116677"/>
          </a:xfrm>
          <a:prstGeom prst="rect">
            <a:avLst/>
          </a:prstGeom>
          <a:noFill/>
          <a:ln>
            <a:noFill/>
          </a:ln>
        </p:spPr>
      </p:pic>
      <p:pic>
        <p:nvPicPr>
          <p:cNvPr id="267" name="Google Shape;267;p34" descr="Pumpkin (Provided by Getty Images)"/>
          <p:cNvPicPr preferRelativeResize="0"/>
          <p:nvPr/>
        </p:nvPicPr>
        <p:blipFill>
          <a:blip r:embed="rId10">
            <a:alphaModFix/>
          </a:blip>
          <a:stretch>
            <a:fillRect/>
          </a:stretch>
        </p:blipFill>
        <p:spPr>
          <a:xfrm>
            <a:off x="3491026" y="4026825"/>
            <a:ext cx="1809300" cy="1116677"/>
          </a:xfrm>
          <a:prstGeom prst="rect">
            <a:avLst/>
          </a:prstGeom>
          <a:noFill/>
          <a:ln>
            <a:noFill/>
          </a:ln>
        </p:spPr>
      </p:pic>
      <p:pic>
        <p:nvPicPr>
          <p:cNvPr id="268" name="Google Shape;268;p34" descr="Moon and clouds in night sky (Provided by Getty Images)"/>
          <p:cNvPicPr preferRelativeResize="0"/>
          <p:nvPr/>
        </p:nvPicPr>
        <p:blipFill>
          <a:blip r:embed="rId11">
            <a:alphaModFix/>
          </a:blip>
          <a:stretch>
            <a:fillRect/>
          </a:stretch>
        </p:blipFill>
        <p:spPr>
          <a:xfrm>
            <a:off x="0" y="4026825"/>
            <a:ext cx="1115701" cy="111667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00D3E9"/>
            </a:gs>
            <a:gs pos="100000">
              <a:srgbClr val="045962"/>
            </a:gs>
          </a:gsLst>
          <a:lin ang="5400012" scaled="0"/>
        </a:gradFill>
        <a:effectLst/>
      </p:bgPr>
    </p:bg>
    <p:spTree>
      <p:nvGrpSpPr>
        <p:cNvPr id="1" name="Shape 272"/>
        <p:cNvGrpSpPr/>
        <p:nvPr/>
      </p:nvGrpSpPr>
      <p:grpSpPr>
        <a:xfrm>
          <a:off x="0" y="0"/>
          <a:ext cx="0" cy="0"/>
          <a:chOff x="0" y="0"/>
          <a:chExt cx="0" cy="0"/>
        </a:xfrm>
      </p:grpSpPr>
      <p:sp>
        <p:nvSpPr>
          <p:cNvPr id="273" name="Google Shape;273;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20">
                <a:latin typeface="Dokdo"/>
                <a:ea typeface="Dokdo"/>
                <a:cs typeface="Dokdo"/>
                <a:sym typeface="Dokdo"/>
              </a:rPr>
              <a:t>Sleepy Hollow Scoop will give you a spook!</a:t>
            </a:r>
            <a:endParaRPr sz="2920">
              <a:latin typeface="Dokdo"/>
              <a:ea typeface="Dokdo"/>
              <a:cs typeface="Dokdo"/>
              <a:sym typeface="Dokdo"/>
            </a:endParaRPr>
          </a:p>
        </p:txBody>
      </p:sp>
      <p:sp>
        <p:nvSpPr>
          <p:cNvPr id="274" name="Google Shape;274;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                       .</a:t>
            </a:r>
            <a:endParaRPr/>
          </a:p>
        </p:txBody>
      </p:sp>
      <p:pic>
        <p:nvPicPr>
          <p:cNvPr id="275" name="Google Shape;275;p35" title="IMG_1443.JPG"/>
          <p:cNvPicPr preferRelativeResize="0"/>
          <p:nvPr/>
        </p:nvPicPr>
        <p:blipFill rotWithShape="1">
          <a:blip r:embed="rId3">
            <a:alphaModFix/>
          </a:blip>
          <a:srcRect t="35787" b="11171"/>
          <a:stretch/>
        </p:blipFill>
        <p:spPr>
          <a:xfrm>
            <a:off x="1143000" y="1392900"/>
            <a:ext cx="6857999" cy="2728274"/>
          </a:xfrm>
          <a:prstGeom prst="rect">
            <a:avLst/>
          </a:prstGeom>
          <a:noFill/>
          <a:ln>
            <a:noFill/>
          </a:ln>
        </p:spPr>
      </p:pic>
      <p:pic>
        <p:nvPicPr>
          <p:cNvPr id="276" name="Google Shape;276;p35" descr="Spooky Ghost Halloween Character Vector (Provided by Getty Images)"/>
          <p:cNvPicPr preferRelativeResize="0"/>
          <p:nvPr/>
        </p:nvPicPr>
        <p:blipFill>
          <a:blip r:embed="rId4">
            <a:alphaModFix/>
          </a:blip>
          <a:stretch>
            <a:fillRect/>
          </a:stretch>
        </p:blipFill>
        <p:spPr>
          <a:xfrm>
            <a:off x="7751074" y="629249"/>
            <a:ext cx="1392927" cy="1392901"/>
          </a:xfrm>
          <a:prstGeom prst="rect">
            <a:avLst/>
          </a:prstGeom>
          <a:noFill/>
          <a:ln>
            <a:noFill/>
          </a:ln>
        </p:spPr>
      </p:pic>
      <p:pic>
        <p:nvPicPr>
          <p:cNvPr id="277" name="Google Shape;277;p35" descr="a bunch of silver stars are flying in the air on a white background . (Provided by Tenor)"/>
          <p:cNvPicPr preferRelativeResize="0"/>
          <p:nvPr/>
        </p:nvPicPr>
        <p:blipFill>
          <a:blip r:embed="rId5">
            <a:alphaModFix/>
          </a:blip>
          <a:stretch>
            <a:fillRect/>
          </a:stretch>
        </p:blipFill>
        <p:spPr>
          <a:xfrm>
            <a:off x="7578775" y="0"/>
            <a:ext cx="995300" cy="820450"/>
          </a:xfrm>
          <a:prstGeom prst="rect">
            <a:avLst/>
          </a:prstGeom>
          <a:noFill/>
          <a:ln>
            <a:noFill/>
          </a:ln>
        </p:spPr>
      </p:pic>
      <p:pic>
        <p:nvPicPr>
          <p:cNvPr id="278" name="Google Shape;278;p35" descr="a black and white drawing of a ghost with a surprised face . (Provided by Tenor)"/>
          <p:cNvPicPr preferRelativeResize="0"/>
          <p:nvPr/>
        </p:nvPicPr>
        <p:blipFill>
          <a:blip r:embed="rId6">
            <a:alphaModFix/>
          </a:blip>
          <a:stretch>
            <a:fillRect/>
          </a:stretch>
        </p:blipFill>
        <p:spPr>
          <a:xfrm>
            <a:off x="220468" y="2908968"/>
            <a:ext cx="1248075" cy="1659900"/>
          </a:xfrm>
          <a:prstGeom prst="rect">
            <a:avLst/>
          </a:prstGeom>
          <a:noFill/>
          <a:ln>
            <a:noFill/>
          </a:ln>
        </p:spPr>
      </p:pic>
      <p:sp>
        <p:nvSpPr>
          <p:cNvPr id="279" name="Google Shape;279;p35"/>
          <p:cNvSpPr txBox="1"/>
          <p:nvPr/>
        </p:nvSpPr>
        <p:spPr>
          <a:xfrm>
            <a:off x="5522450" y="3554975"/>
            <a:ext cx="54300" cy="24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1014</Words>
  <Application>Microsoft Macintosh PowerPoint</Application>
  <PresentationFormat>On-screen Show (16:9)</PresentationFormat>
  <Paragraphs>74</Paragraphs>
  <Slides>23</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Chicle</vt:lpstr>
      <vt:lpstr>Comic Sans MS</vt:lpstr>
      <vt:lpstr>Arial</vt:lpstr>
      <vt:lpstr>Purple Purse</vt:lpstr>
      <vt:lpstr>Georgia</vt:lpstr>
      <vt:lpstr>Caveat</vt:lpstr>
      <vt:lpstr>Big Shoulders Text</vt:lpstr>
      <vt:lpstr>Dokdo</vt:lpstr>
      <vt:lpstr>Simple Light</vt:lpstr>
      <vt:lpstr>           SLEEPY HOLLOW SCOOP</vt:lpstr>
      <vt:lpstr>PowerPoint Presentation</vt:lpstr>
      <vt:lpstr>.</vt:lpstr>
      <vt:lpstr>PowerPoint Presentation</vt:lpstr>
      <vt:lpstr>.</vt:lpstr>
      <vt:lpstr>PowerPoint Presentation</vt:lpstr>
      <vt:lpstr>Making process</vt:lpstr>
      <vt:lpstr>PowerPoint Presentation</vt:lpstr>
      <vt:lpstr>PowerPoint Presentation</vt:lpstr>
      <vt:lpstr>PowerPoint Presentation</vt:lpstr>
      <vt:lpstr>PowerPoint Presentation</vt:lpstr>
      <vt:lpstr>Ice cream maker</vt:lpstr>
      <vt:lpstr>PowerPoint Presentation</vt:lpstr>
      <vt:lpstr>We put toppings on like crushed  oreos.The Oreos made the blue food coloring not show up, so we took it out of our recipe. We were disappointed, but it looked like night time!                 </vt:lpstr>
      <vt:lpstr>Ingredients</vt:lpstr>
      <vt:lpstr>Directions</vt:lpstr>
      <vt:lpstr>.</vt:lpstr>
      <vt:lpstr> ICHABOD CRANE</vt:lpstr>
      <vt:lpstr>PowerPoint Presentation</vt:lpstr>
      <vt:lpstr>PowerPoint Presentation</vt:lpstr>
      <vt:lpstr>PowerPoint Presentation</vt:lpstr>
      <vt:lpstr>SLEEPY HOLLOW SCOOP</vt:lpstr>
      <vt:lpstr>Sleepy Hollow Scoop will give you a spook!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Sarah Hale</cp:lastModifiedBy>
  <cp:revision>1</cp:revision>
  <dcterms:modified xsi:type="dcterms:W3CDTF">2026-09-30T18:12:29Z</dcterms:modified>
</cp:coreProperties>
</file>