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95" r:id="rId30"/>
    <p:sldId id="296" r:id="rId31"/>
    <p:sldId id="297" r:id="rId32"/>
    <p:sldId id="298" r:id="rId33"/>
    <p:sldId id="299" r:id="rId34"/>
    <p:sldId id="300" r:id="rId35"/>
    <p:sldId id="301" r:id="rId36"/>
    <p:sldId id="302" r:id="rId37"/>
    <p:sldId id="303" r:id="rId38"/>
    <p:sldId id="304" r:id="rId39"/>
    <p:sldId id="291" r:id="rId40"/>
    <p:sldId id="292" r:id="rId41"/>
    <p:sldId id="293" r:id="rId42"/>
    <p:sldId id="294" r:id="rId43"/>
  </p:sldIdLst>
  <p:sldSz cx="18288000" cy="10287000"/>
  <p:notesSz cx="6858000" cy="9144000"/>
  <p:embeddedFontLst>
    <p:embeddedFont>
      <p:font typeface="Core Bandi Face" pitchFamily="18" charset="-127"/>
      <p:regular r:id="rId44"/>
    </p:embeddedFont>
    <p:embeddedFont>
      <p:font typeface="Bimbo" pitchFamily="2" charset="0"/>
      <p:regular r:id="rId45"/>
    </p:embeddedFont>
    <p:embeddedFont>
      <p:font typeface="Canva Sans" panose="020B0503030501040103" pitchFamily="34" charset="0"/>
      <p:regular r:id="rId46"/>
    </p:embeddedFont>
    <p:embeddedFont>
      <p:font typeface="Canva Sans Bold" panose="020B0803030501040103" pitchFamily="34" charset="0"/>
      <p:regular r:id="rId47"/>
      <p:bold r:id="rId48"/>
    </p:embeddedFont>
    <p:embeddedFont>
      <p:font typeface="Canva Sans Bold Italics" panose="020B0803030501040103" pitchFamily="34" charset="0"/>
      <p:regular r:id="rId49"/>
      <p:bold r:id="rId50"/>
      <p:italic r:id="rId51"/>
      <p:boldItalic r:id="rId52"/>
    </p:embeddedFont>
    <p:embeddedFont>
      <p:font typeface="Mansalva" pitchFamily="2" charset="0"/>
      <p:regular r:id="rId53"/>
    </p:embeddedFont>
    <p:embeddedFont>
      <p:font typeface="More Sugar" pitchFamily="2" charset="0"/>
      <p:regular r:id="rId54"/>
    </p:embeddedFont>
    <p:embeddedFont>
      <p:font typeface="Nunito" pitchFamily="2" charset="77"/>
      <p:regular r:id="rId55"/>
      <p:bold r:id="rId56"/>
      <p:italic r:id="rId57"/>
      <p:boldItalic r:id="rId58"/>
    </p:embeddedFont>
    <p:embeddedFont>
      <p:font typeface="Nunito Bold" pitchFamily="2" charset="77"/>
      <p:regular r:id="rId59"/>
      <p:bold r:id="rId60"/>
    </p:embeddedFont>
    <p:embeddedFont>
      <p:font typeface="Wedges" panose="02000500000000000000" pitchFamily="2" charset="0"/>
      <p:regular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6670"/>
    <a:srgbClr val="9945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92" autoAdjust="0"/>
    <p:restoredTop sz="94652" autoAdjust="0"/>
  </p:normalViewPr>
  <p:slideViewPr>
    <p:cSldViewPr>
      <p:cViewPr varScale="1">
        <p:scale>
          <a:sx n="60" d="100"/>
          <a:sy n="60" d="100"/>
        </p:scale>
        <p:origin x="216" y="8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5" Type="http://schemas.openxmlformats.org/officeDocument/2006/relationships/slide" Target="slides/slide1.xml"/><Relationship Id="rId61" Type="http://schemas.openxmlformats.org/officeDocument/2006/relationships/font" Target="fonts/font18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8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1.fntdata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sv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svg"/><Relationship Id="rId9" Type="http://schemas.openxmlformats.org/officeDocument/2006/relationships/image" Target="../media/image8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7" Type="http://schemas.openxmlformats.org/officeDocument/2006/relationships/image" Target="../media/image83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4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svg"/><Relationship Id="rId18" Type="http://schemas.openxmlformats.org/officeDocument/2006/relationships/image" Target="../media/image98.png"/><Relationship Id="rId26" Type="http://schemas.openxmlformats.org/officeDocument/2006/relationships/image" Target="../media/image8.svg"/><Relationship Id="rId3" Type="http://schemas.openxmlformats.org/officeDocument/2006/relationships/image" Target="../media/image85.png"/><Relationship Id="rId21" Type="http://schemas.openxmlformats.org/officeDocument/2006/relationships/image" Target="../media/image15.svg"/><Relationship Id="rId7" Type="http://schemas.openxmlformats.org/officeDocument/2006/relationships/image" Target="../media/image89.svg"/><Relationship Id="rId12" Type="http://schemas.openxmlformats.org/officeDocument/2006/relationships/image" Target="../media/image94.png"/><Relationship Id="rId17" Type="http://schemas.openxmlformats.org/officeDocument/2006/relationships/image" Target="../media/image10.svg"/><Relationship Id="rId25" Type="http://schemas.openxmlformats.org/officeDocument/2006/relationships/image" Target="../media/image7.png"/><Relationship Id="rId2" Type="http://schemas.openxmlformats.org/officeDocument/2006/relationships/image" Target="../media/image1.jpeg"/><Relationship Id="rId16" Type="http://schemas.openxmlformats.org/officeDocument/2006/relationships/image" Target="../media/image9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3.svg"/><Relationship Id="rId24" Type="http://schemas.openxmlformats.org/officeDocument/2006/relationships/image" Target="../media/image5.svg"/><Relationship Id="rId5" Type="http://schemas.openxmlformats.org/officeDocument/2006/relationships/image" Target="../media/image87.png"/><Relationship Id="rId15" Type="http://schemas.openxmlformats.org/officeDocument/2006/relationships/image" Target="../media/image97.svg"/><Relationship Id="rId23" Type="http://schemas.openxmlformats.org/officeDocument/2006/relationships/image" Target="../media/image4.png"/><Relationship Id="rId28" Type="http://schemas.openxmlformats.org/officeDocument/2006/relationships/image" Target="../media/image12.svg"/><Relationship Id="rId10" Type="http://schemas.openxmlformats.org/officeDocument/2006/relationships/image" Target="../media/image92.png"/><Relationship Id="rId19" Type="http://schemas.openxmlformats.org/officeDocument/2006/relationships/image" Target="../media/image99.svg"/><Relationship Id="rId4" Type="http://schemas.openxmlformats.org/officeDocument/2006/relationships/image" Target="../media/image86.svg"/><Relationship Id="rId9" Type="http://schemas.openxmlformats.org/officeDocument/2006/relationships/image" Target="../media/image91.svg"/><Relationship Id="rId14" Type="http://schemas.openxmlformats.org/officeDocument/2006/relationships/image" Target="../media/image96.png"/><Relationship Id="rId22" Type="http://schemas.openxmlformats.org/officeDocument/2006/relationships/image" Target="../media/image100.png"/><Relationship Id="rId27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4.png"/><Relationship Id="rId3" Type="http://schemas.openxmlformats.org/officeDocument/2006/relationships/image" Target="../media/image85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6.png"/><Relationship Id="rId2" Type="http://schemas.openxmlformats.org/officeDocument/2006/relationships/image" Target="../media/image1.jpeg"/><Relationship Id="rId16" Type="http://schemas.openxmlformats.org/officeDocument/2006/relationships/image" Target="../media/image1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5" Type="http://schemas.openxmlformats.org/officeDocument/2006/relationships/image" Target="../media/image124.png"/><Relationship Id="rId10" Type="http://schemas.openxmlformats.org/officeDocument/2006/relationships/image" Target="../media/image10.svg"/><Relationship Id="rId4" Type="http://schemas.openxmlformats.org/officeDocument/2006/relationships/image" Target="../media/image86.svg"/><Relationship Id="rId9" Type="http://schemas.openxmlformats.org/officeDocument/2006/relationships/image" Target="../media/image9.png"/><Relationship Id="rId14" Type="http://schemas.openxmlformats.org/officeDocument/2006/relationships/image" Target="../media/image15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svg"/><Relationship Id="rId7" Type="http://schemas.openxmlformats.org/officeDocument/2006/relationships/image" Target="../media/image13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11" Type="http://schemas.openxmlformats.org/officeDocument/2006/relationships/hyperlink" Target="https://www.youtube.com/watch?v=YYMyetJqXWQ&amp;list=PLdLZoP2KPy1qPP4t8qdGhGUHv9iQWT-5t&amp;index=2" TargetMode="External"/><Relationship Id="rId5" Type="http://schemas.openxmlformats.org/officeDocument/2006/relationships/image" Target="../media/image129.svg"/><Relationship Id="rId10" Type="http://schemas.openxmlformats.org/officeDocument/2006/relationships/hyperlink" Target="https://www.youtube.com/watch?v=pq8bM1IBCss&amp;list=PLdLZoP2KPy1qPP4t8qdGhGUHv9iQWT-5t&amp;index=1" TargetMode="External"/><Relationship Id="rId4" Type="http://schemas.openxmlformats.org/officeDocument/2006/relationships/image" Target="../media/image128.png"/><Relationship Id="rId9" Type="http://schemas.openxmlformats.org/officeDocument/2006/relationships/image" Target="../media/image133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image" Target="../media/image138.sv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92.png"/><Relationship Id="rId26" Type="http://schemas.openxmlformats.org/officeDocument/2006/relationships/image" Target="../media/image99.svg"/><Relationship Id="rId3" Type="http://schemas.openxmlformats.org/officeDocument/2006/relationships/image" Target="../media/image85.png"/><Relationship Id="rId21" Type="http://schemas.openxmlformats.org/officeDocument/2006/relationships/image" Target="../media/image95.svg"/><Relationship Id="rId7" Type="http://schemas.openxmlformats.org/officeDocument/2006/relationships/image" Target="../media/image5.svg"/><Relationship Id="rId12" Type="http://schemas.openxmlformats.org/officeDocument/2006/relationships/image" Target="../media/image11.png"/><Relationship Id="rId17" Type="http://schemas.openxmlformats.org/officeDocument/2006/relationships/image" Target="../media/image91.svg"/><Relationship Id="rId25" Type="http://schemas.openxmlformats.org/officeDocument/2006/relationships/image" Target="../media/image98.png"/><Relationship Id="rId2" Type="http://schemas.openxmlformats.org/officeDocument/2006/relationships/image" Target="../media/image1.jpeg"/><Relationship Id="rId16" Type="http://schemas.openxmlformats.org/officeDocument/2006/relationships/image" Target="../media/image90.png"/><Relationship Id="rId20" Type="http://schemas.openxmlformats.org/officeDocument/2006/relationships/image" Target="../media/image94.png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svg"/><Relationship Id="rId24" Type="http://schemas.openxmlformats.org/officeDocument/2006/relationships/image" Target="../media/image13.png"/><Relationship Id="rId5" Type="http://schemas.openxmlformats.org/officeDocument/2006/relationships/image" Target="../media/image87.png"/><Relationship Id="rId15" Type="http://schemas.openxmlformats.org/officeDocument/2006/relationships/image" Target="../media/image89.svg"/><Relationship Id="rId23" Type="http://schemas.openxmlformats.org/officeDocument/2006/relationships/image" Target="../media/image97.svg"/><Relationship Id="rId28" Type="http://schemas.openxmlformats.org/officeDocument/2006/relationships/image" Target="../media/image15.svg"/><Relationship Id="rId10" Type="http://schemas.openxmlformats.org/officeDocument/2006/relationships/image" Target="../media/image9.png"/><Relationship Id="rId19" Type="http://schemas.openxmlformats.org/officeDocument/2006/relationships/image" Target="../media/image93.svg"/><Relationship Id="rId4" Type="http://schemas.openxmlformats.org/officeDocument/2006/relationships/image" Target="../media/image86.svg"/><Relationship Id="rId9" Type="http://schemas.openxmlformats.org/officeDocument/2006/relationships/image" Target="../media/image8.svg"/><Relationship Id="rId14" Type="http://schemas.openxmlformats.org/officeDocument/2006/relationships/image" Target="../media/image88.png"/><Relationship Id="rId22" Type="http://schemas.openxmlformats.org/officeDocument/2006/relationships/image" Target="../media/image96.png"/><Relationship Id="rId27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37.png"/><Relationship Id="rId3" Type="http://schemas.openxmlformats.org/officeDocument/2006/relationships/image" Target="../media/image31.svg"/><Relationship Id="rId7" Type="http://schemas.openxmlformats.org/officeDocument/2006/relationships/image" Target="../media/image14.png"/><Relationship Id="rId12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8.png"/><Relationship Id="rId5" Type="http://schemas.openxmlformats.org/officeDocument/2006/relationships/image" Target="../media/image33.png"/><Relationship Id="rId15" Type="http://schemas.openxmlformats.org/officeDocument/2006/relationships/image" Target="../media/image39.svg"/><Relationship Id="rId10" Type="http://schemas.openxmlformats.org/officeDocument/2006/relationships/image" Target="../media/image35.svg"/><Relationship Id="rId4" Type="http://schemas.openxmlformats.org/officeDocument/2006/relationships/image" Target="../media/image32.png"/><Relationship Id="rId9" Type="http://schemas.openxmlformats.org/officeDocument/2006/relationships/image" Target="../media/image34.png"/><Relationship Id="rId1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12" Type="http://schemas.openxmlformats.org/officeDocument/2006/relationships/image" Target="../media/image52.svg"/><Relationship Id="rId17" Type="http://schemas.openxmlformats.org/officeDocument/2006/relationships/image" Target="../media/image57.svg"/><Relationship Id="rId2" Type="http://schemas.openxmlformats.org/officeDocument/2006/relationships/image" Target="../media/image42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svg"/><Relationship Id="rId15" Type="http://schemas.openxmlformats.org/officeDocument/2006/relationships/image" Target="../media/image55.sv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Relationship Id="rId1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svg"/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12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svg"/><Relationship Id="rId5" Type="http://schemas.openxmlformats.org/officeDocument/2006/relationships/image" Target="../media/image61.sv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svg"/><Relationship Id="rId14" Type="http://schemas.openxmlformats.org/officeDocument/2006/relationships/image" Target="../media/image7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335" t="-46880" r="-1769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317185" y="5766015"/>
            <a:ext cx="20085310" cy="5331737"/>
          </a:xfrm>
          <a:custGeom>
            <a:avLst/>
            <a:gdLst/>
            <a:ahLst/>
            <a:cxnLst/>
            <a:rect l="l" t="t" r="r" b="b"/>
            <a:pathLst>
              <a:path w="20085310" h="5331737">
                <a:moveTo>
                  <a:pt x="0" y="0"/>
                </a:moveTo>
                <a:lnTo>
                  <a:pt x="20085309" y="0"/>
                </a:lnTo>
                <a:lnTo>
                  <a:pt x="20085309" y="5331737"/>
                </a:lnTo>
                <a:lnTo>
                  <a:pt x="0" y="53317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3609788" y="1087825"/>
            <a:ext cx="7315200" cy="1702705"/>
          </a:xfrm>
          <a:custGeom>
            <a:avLst/>
            <a:gdLst/>
            <a:ahLst/>
            <a:cxnLst/>
            <a:rect l="l" t="t" r="r" b="b"/>
            <a:pathLst>
              <a:path w="7315200" h="1702705">
                <a:moveTo>
                  <a:pt x="0" y="0"/>
                </a:moveTo>
                <a:lnTo>
                  <a:pt x="7315200" y="0"/>
                </a:lnTo>
                <a:lnTo>
                  <a:pt x="7315200" y="1702705"/>
                </a:lnTo>
                <a:lnTo>
                  <a:pt x="0" y="17027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174329" flipH="1">
            <a:off x="-148272" y="540806"/>
            <a:ext cx="7252335" cy="8229600"/>
          </a:xfrm>
          <a:custGeom>
            <a:avLst/>
            <a:gdLst/>
            <a:ahLst/>
            <a:cxnLst/>
            <a:rect l="l" t="t" r="r" b="b"/>
            <a:pathLst>
              <a:path w="7252335" h="8229600">
                <a:moveTo>
                  <a:pt x="7252335" y="0"/>
                </a:moveTo>
                <a:lnTo>
                  <a:pt x="0" y="0"/>
                </a:lnTo>
                <a:lnTo>
                  <a:pt x="0" y="8229600"/>
                </a:lnTo>
                <a:lnTo>
                  <a:pt x="7252335" y="8229600"/>
                </a:lnTo>
                <a:lnTo>
                  <a:pt x="7252335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133326" y="-688323"/>
            <a:ext cx="5129469" cy="1395149"/>
          </a:xfrm>
          <a:custGeom>
            <a:avLst/>
            <a:gdLst/>
            <a:ahLst/>
            <a:cxnLst/>
            <a:rect l="l" t="t" r="r" b="b"/>
            <a:pathLst>
              <a:path w="5129469" h="1395149">
                <a:moveTo>
                  <a:pt x="0" y="0"/>
                </a:moveTo>
                <a:lnTo>
                  <a:pt x="5129469" y="0"/>
                </a:lnTo>
                <a:lnTo>
                  <a:pt x="5129469" y="1395148"/>
                </a:lnTo>
                <a:lnTo>
                  <a:pt x="0" y="13951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69916">
            <a:off x="3021803" y="1215605"/>
            <a:ext cx="12616214" cy="4885915"/>
          </a:xfrm>
          <a:custGeom>
            <a:avLst/>
            <a:gdLst/>
            <a:ahLst/>
            <a:cxnLst/>
            <a:rect l="l" t="t" r="r" b="b"/>
            <a:pathLst>
              <a:path w="12616214" h="4885915">
                <a:moveTo>
                  <a:pt x="0" y="0"/>
                </a:moveTo>
                <a:lnTo>
                  <a:pt x="12616213" y="0"/>
                </a:lnTo>
                <a:lnTo>
                  <a:pt x="12616213" y="4885915"/>
                </a:lnTo>
                <a:lnTo>
                  <a:pt x="0" y="48859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686538" y="514621"/>
            <a:ext cx="4077862" cy="1204784"/>
          </a:xfrm>
          <a:custGeom>
            <a:avLst/>
            <a:gdLst/>
            <a:ahLst/>
            <a:cxnLst/>
            <a:rect l="l" t="t" r="r" b="b"/>
            <a:pathLst>
              <a:path w="4077862" h="1204784">
                <a:moveTo>
                  <a:pt x="0" y="0"/>
                </a:moveTo>
                <a:lnTo>
                  <a:pt x="4077862" y="0"/>
                </a:lnTo>
                <a:lnTo>
                  <a:pt x="4077862" y="1204784"/>
                </a:lnTo>
                <a:lnTo>
                  <a:pt x="0" y="12047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9916">
            <a:off x="5241526" y="5789264"/>
            <a:ext cx="5501778" cy="2130689"/>
          </a:xfrm>
          <a:custGeom>
            <a:avLst/>
            <a:gdLst/>
            <a:ahLst/>
            <a:cxnLst/>
            <a:rect l="l" t="t" r="r" b="b"/>
            <a:pathLst>
              <a:path w="5501778" h="2130689">
                <a:moveTo>
                  <a:pt x="0" y="0"/>
                </a:moveTo>
                <a:lnTo>
                  <a:pt x="5501778" y="0"/>
                </a:lnTo>
                <a:lnTo>
                  <a:pt x="5501778" y="2130689"/>
                </a:lnTo>
                <a:lnTo>
                  <a:pt x="0" y="21306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493689" y="5911966"/>
            <a:ext cx="4810379" cy="1491217"/>
          </a:xfrm>
          <a:custGeom>
            <a:avLst/>
            <a:gdLst/>
            <a:ahLst/>
            <a:cxnLst/>
            <a:rect l="l" t="t" r="r" b="b"/>
            <a:pathLst>
              <a:path w="4810379" h="1491217">
                <a:moveTo>
                  <a:pt x="0" y="0"/>
                </a:moveTo>
                <a:lnTo>
                  <a:pt x="4810379" y="0"/>
                </a:lnTo>
                <a:lnTo>
                  <a:pt x="4810379" y="1491218"/>
                </a:lnTo>
                <a:lnTo>
                  <a:pt x="0" y="149121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 rot="69916">
            <a:off x="3457690" y="2021436"/>
            <a:ext cx="11372621" cy="1545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88"/>
              </a:lnSpc>
            </a:pPr>
            <a:r>
              <a:rPr lang="en-US" sz="10156" spc="304">
                <a:solidFill>
                  <a:srgbClr val="3C5B0A"/>
                </a:solidFill>
                <a:latin typeface="Wedges"/>
                <a:ea typeface="Wedges"/>
                <a:cs typeface="Wedges"/>
                <a:sym typeface="Wedges"/>
              </a:rPr>
              <a:t>Seeds to Salsa</a:t>
            </a:r>
          </a:p>
        </p:txBody>
      </p:sp>
      <p:sp>
        <p:nvSpPr>
          <p:cNvPr id="12" name="TextBox 12"/>
          <p:cNvSpPr txBox="1"/>
          <p:nvPr/>
        </p:nvSpPr>
        <p:spPr>
          <a:xfrm rot="107446">
            <a:off x="3269374" y="4313985"/>
            <a:ext cx="11752527" cy="845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10"/>
              </a:lnSpc>
            </a:pPr>
            <a:r>
              <a:rPr lang="en-US" sz="4864">
                <a:solidFill>
                  <a:srgbClr val="D44F02"/>
                </a:solidFill>
                <a:latin typeface="Mansalva"/>
                <a:ea typeface="Mansalva"/>
                <a:cs typeface="Mansalva"/>
                <a:sym typeface="Mansalva"/>
              </a:rPr>
              <a:t>Agricultural Literacy Project</a:t>
            </a:r>
          </a:p>
        </p:txBody>
      </p:sp>
      <p:sp>
        <p:nvSpPr>
          <p:cNvPr id="13" name="Freeform 13"/>
          <p:cNvSpPr/>
          <p:nvPr/>
        </p:nvSpPr>
        <p:spPr>
          <a:xfrm rot="69916">
            <a:off x="7016334" y="7366539"/>
            <a:ext cx="5501778" cy="2130689"/>
          </a:xfrm>
          <a:custGeom>
            <a:avLst/>
            <a:gdLst/>
            <a:ahLst/>
            <a:cxnLst/>
            <a:rect l="l" t="t" r="r" b="b"/>
            <a:pathLst>
              <a:path w="5501778" h="2130689">
                <a:moveTo>
                  <a:pt x="0" y="0"/>
                </a:moveTo>
                <a:lnTo>
                  <a:pt x="5501778" y="0"/>
                </a:lnTo>
                <a:lnTo>
                  <a:pt x="5501778" y="2130689"/>
                </a:lnTo>
                <a:lnTo>
                  <a:pt x="0" y="21306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345583">
            <a:off x="10993270" y="1832812"/>
            <a:ext cx="7409581" cy="7599570"/>
          </a:xfrm>
          <a:custGeom>
            <a:avLst/>
            <a:gdLst/>
            <a:ahLst/>
            <a:cxnLst/>
            <a:rect l="l" t="t" r="r" b="b"/>
            <a:pathLst>
              <a:path w="7409581" h="7599570">
                <a:moveTo>
                  <a:pt x="0" y="0"/>
                </a:moveTo>
                <a:lnTo>
                  <a:pt x="7409581" y="0"/>
                </a:lnTo>
                <a:lnTo>
                  <a:pt x="7409581" y="7599570"/>
                </a:lnTo>
                <a:lnTo>
                  <a:pt x="0" y="759957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625302" y="7789308"/>
            <a:ext cx="4283841" cy="1285152"/>
          </a:xfrm>
          <a:custGeom>
            <a:avLst/>
            <a:gdLst/>
            <a:ahLst/>
            <a:cxnLst/>
            <a:rect l="l" t="t" r="r" b="b"/>
            <a:pathLst>
              <a:path w="4283841" h="1285152">
                <a:moveTo>
                  <a:pt x="0" y="0"/>
                </a:moveTo>
                <a:lnTo>
                  <a:pt x="4283841" y="0"/>
                </a:lnTo>
                <a:lnTo>
                  <a:pt x="4283841" y="1285152"/>
                </a:lnTo>
                <a:lnTo>
                  <a:pt x="0" y="128515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3801744" y="5825985"/>
            <a:ext cx="4353805" cy="4299382"/>
          </a:xfrm>
          <a:custGeom>
            <a:avLst/>
            <a:gdLst/>
            <a:ahLst/>
            <a:cxnLst/>
            <a:rect l="l" t="t" r="r" b="b"/>
            <a:pathLst>
              <a:path w="4353805" h="4299382">
                <a:moveTo>
                  <a:pt x="0" y="0"/>
                </a:moveTo>
                <a:lnTo>
                  <a:pt x="4353804" y="0"/>
                </a:lnTo>
                <a:lnTo>
                  <a:pt x="4353804" y="4299382"/>
                </a:lnTo>
                <a:lnTo>
                  <a:pt x="0" y="429938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47812" y="6229299"/>
            <a:ext cx="5888801" cy="4114800"/>
          </a:xfrm>
          <a:custGeom>
            <a:avLst/>
            <a:gdLst/>
            <a:ahLst/>
            <a:cxnLst/>
            <a:rect l="l" t="t" r="r" b="b"/>
            <a:pathLst>
              <a:path w="5888801" h="4114800">
                <a:moveTo>
                  <a:pt x="0" y="0"/>
                </a:moveTo>
                <a:lnTo>
                  <a:pt x="5888802" y="0"/>
                </a:lnTo>
                <a:lnTo>
                  <a:pt x="58888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5292034" y="821125"/>
            <a:ext cx="6866870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www.nmaitc.org</a:t>
            </a:r>
          </a:p>
        </p:txBody>
      </p:sp>
      <p:sp>
        <p:nvSpPr>
          <p:cNvPr id="19" name="TextBox 19"/>
          <p:cNvSpPr txBox="1"/>
          <p:nvPr/>
        </p:nvSpPr>
        <p:spPr>
          <a:xfrm rot="107446">
            <a:off x="3269374" y="3250232"/>
            <a:ext cx="11752527" cy="845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10"/>
              </a:lnSpc>
            </a:pPr>
            <a:r>
              <a:rPr lang="en-US" sz="4864">
                <a:solidFill>
                  <a:srgbClr val="3C5B0A"/>
                </a:solidFill>
                <a:latin typeface="Mansalva"/>
                <a:ea typeface="Mansalva"/>
                <a:cs typeface="Mansalva"/>
                <a:sym typeface="Mansalva"/>
              </a:rPr>
              <a:t>The NM Chile Ag Magazine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D0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7984" y="189532"/>
            <a:ext cx="16335559" cy="3292978"/>
            <a:chOff x="0" y="0"/>
            <a:chExt cx="5296442" cy="10676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96442" cy="1067675"/>
            </a:xfrm>
            <a:custGeom>
              <a:avLst/>
              <a:gdLst/>
              <a:ahLst/>
              <a:cxnLst/>
              <a:rect l="l" t="t" r="r" b="b"/>
              <a:pathLst>
                <a:path w="5296442" h="1067675">
                  <a:moveTo>
                    <a:pt x="24170" y="0"/>
                  </a:moveTo>
                  <a:lnTo>
                    <a:pt x="5272272" y="0"/>
                  </a:lnTo>
                  <a:cubicBezTo>
                    <a:pt x="5285621" y="0"/>
                    <a:pt x="5296442" y="10821"/>
                    <a:pt x="5296442" y="24170"/>
                  </a:cubicBezTo>
                  <a:lnTo>
                    <a:pt x="5296442" y="1043505"/>
                  </a:lnTo>
                  <a:cubicBezTo>
                    <a:pt x="5296442" y="1056854"/>
                    <a:pt x="5285621" y="1067675"/>
                    <a:pt x="5272272" y="1067675"/>
                  </a:cubicBezTo>
                  <a:lnTo>
                    <a:pt x="24170" y="1067675"/>
                  </a:lnTo>
                  <a:cubicBezTo>
                    <a:pt x="17760" y="1067675"/>
                    <a:pt x="11612" y="1065129"/>
                    <a:pt x="7079" y="1060596"/>
                  </a:cubicBezTo>
                  <a:cubicBezTo>
                    <a:pt x="2547" y="1056063"/>
                    <a:pt x="0" y="1049915"/>
                    <a:pt x="0" y="1043505"/>
                  </a:cubicBezTo>
                  <a:lnTo>
                    <a:pt x="0" y="24170"/>
                  </a:lnTo>
                  <a:cubicBezTo>
                    <a:pt x="0" y="10821"/>
                    <a:pt x="10821" y="0"/>
                    <a:pt x="24170" y="0"/>
                  </a:cubicBezTo>
                  <a:close/>
                </a:path>
              </a:pathLst>
            </a:custGeom>
            <a:solidFill>
              <a:srgbClr val="75AA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96442" cy="1105775"/>
            </a:xfrm>
            <a:prstGeom prst="rect">
              <a:avLst/>
            </a:prstGeom>
          </p:spPr>
          <p:txBody>
            <a:bodyPr lIns="41266" tIns="41266" rIns="41266" bIns="41266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094688" y="4531599"/>
            <a:ext cx="13951547" cy="3575084"/>
          </a:xfrm>
          <a:custGeom>
            <a:avLst/>
            <a:gdLst/>
            <a:ahLst/>
            <a:cxnLst/>
            <a:rect l="l" t="t" r="r" b="b"/>
            <a:pathLst>
              <a:path w="13951547" h="3575084">
                <a:moveTo>
                  <a:pt x="0" y="0"/>
                </a:moveTo>
                <a:lnTo>
                  <a:pt x="13951548" y="0"/>
                </a:lnTo>
                <a:lnTo>
                  <a:pt x="13951548" y="3575084"/>
                </a:lnTo>
                <a:lnTo>
                  <a:pt x="0" y="35750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27111" y="3679380"/>
            <a:ext cx="6483727" cy="6607620"/>
          </a:xfrm>
          <a:custGeom>
            <a:avLst/>
            <a:gdLst/>
            <a:ahLst/>
            <a:cxnLst/>
            <a:rect l="l" t="t" r="r" b="b"/>
            <a:pathLst>
              <a:path w="6483727" h="6607620">
                <a:moveTo>
                  <a:pt x="0" y="0"/>
                </a:moveTo>
                <a:lnTo>
                  <a:pt x="6483727" y="0"/>
                </a:lnTo>
                <a:lnTo>
                  <a:pt x="6483727" y="6607620"/>
                </a:lnTo>
                <a:lnTo>
                  <a:pt x="0" y="66076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27111" y="8390935"/>
            <a:ext cx="14094375" cy="1696491"/>
            <a:chOff x="0" y="0"/>
            <a:chExt cx="4569788" cy="55005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569788" cy="550050"/>
            </a:xfrm>
            <a:custGeom>
              <a:avLst/>
              <a:gdLst/>
              <a:ahLst/>
              <a:cxnLst/>
              <a:rect l="l" t="t" r="r" b="b"/>
              <a:pathLst>
                <a:path w="4569788" h="550050">
                  <a:moveTo>
                    <a:pt x="28014" y="0"/>
                  </a:moveTo>
                  <a:lnTo>
                    <a:pt x="4541774" y="0"/>
                  </a:lnTo>
                  <a:cubicBezTo>
                    <a:pt x="4557246" y="0"/>
                    <a:pt x="4569788" y="12542"/>
                    <a:pt x="4569788" y="28014"/>
                  </a:cubicBezTo>
                  <a:lnTo>
                    <a:pt x="4569788" y="522036"/>
                  </a:lnTo>
                  <a:cubicBezTo>
                    <a:pt x="4569788" y="529465"/>
                    <a:pt x="4566837" y="536591"/>
                    <a:pt x="4561583" y="541844"/>
                  </a:cubicBezTo>
                  <a:cubicBezTo>
                    <a:pt x="4556329" y="547098"/>
                    <a:pt x="4549204" y="550050"/>
                    <a:pt x="4541774" y="550050"/>
                  </a:cubicBezTo>
                  <a:lnTo>
                    <a:pt x="28014" y="550050"/>
                  </a:lnTo>
                  <a:cubicBezTo>
                    <a:pt x="20584" y="550050"/>
                    <a:pt x="13459" y="547098"/>
                    <a:pt x="8205" y="541844"/>
                  </a:cubicBezTo>
                  <a:cubicBezTo>
                    <a:pt x="2951" y="536591"/>
                    <a:pt x="0" y="529465"/>
                    <a:pt x="0" y="522036"/>
                  </a:cubicBezTo>
                  <a:lnTo>
                    <a:pt x="0" y="28014"/>
                  </a:lnTo>
                  <a:cubicBezTo>
                    <a:pt x="0" y="20584"/>
                    <a:pt x="2951" y="13459"/>
                    <a:pt x="8205" y="8205"/>
                  </a:cubicBezTo>
                  <a:cubicBezTo>
                    <a:pt x="13459" y="2951"/>
                    <a:pt x="20584" y="0"/>
                    <a:pt x="28014" y="0"/>
                  </a:cubicBezTo>
                  <a:close/>
                </a:path>
              </a:pathLst>
            </a:custGeom>
            <a:solidFill>
              <a:srgbClr val="75AA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569788" cy="588150"/>
            </a:xfrm>
            <a:prstGeom prst="rect">
              <a:avLst/>
            </a:prstGeom>
          </p:spPr>
          <p:txBody>
            <a:bodyPr lIns="41266" tIns="41266" rIns="41266" bIns="41266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58862" y="8466179"/>
            <a:ext cx="13230872" cy="1488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3"/>
              </a:lnSpc>
              <a:spcBef>
                <a:spcPct val="0"/>
              </a:spcBef>
            </a:pPr>
            <a:r>
              <a:rPr lang="en-US" sz="4224">
                <a:solidFill>
                  <a:srgbClr val="F9FAFD"/>
                </a:solidFill>
                <a:latin typeface="Core Bandi Face"/>
                <a:ea typeface="Core Bandi Face"/>
                <a:cs typeface="Core Bandi Face"/>
                <a:sym typeface="Core Bandi Face"/>
              </a:rPr>
              <a:t>Can you think of an example of a fruit that contains seeds and IS SWEET to eat?</a:t>
            </a:r>
          </a:p>
        </p:txBody>
      </p:sp>
      <p:sp>
        <p:nvSpPr>
          <p:cNvPr id="11" name="Freeform 11"/>
          <p:cNvSpPr/>
          <p:nvPr/>
        </p:nvSpPr>
        <p:spPr>
          <a:xfrm>
            <a:off x="9144000" y="3536379"/>
            <a:ext cx="3489357" cy="2782762"/>
          </a:xfrm>
          <a:custGeom>
            <a:avLst/>
            <a:gdLst/>
            <a:ahLst/>
            <a:cxnLst/>
            <a:rect l="l" t="t" r="r" b="b"/>
            <a:pathLst>
              <a:path w="3489357" h="2782762">
                <a:moveTo>
                  <a:pt x="0" y="0"/>
                </a:moveTo>
                <a:lnTo>
                  <a:pt x="3489357" y="0"/>
                </a:lnTo>
                <a:lnTo>
                  <a:pt x="3489357" y="2782762"/>
                </a:lnTo>
                <a:lnTo>
                  <a:pt x="0" y="27827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682697">
            <a:off x="7624481" y="4983625"/>
            <a:ext cx="3788826" cy="3031061"/>
          </a:xfrm>
          <a:custGeom>
            <a:avLst/>
            <a:gdLst/>
            <a:ahLst/>
            <a:cxnLst/>
            <a:rect l="l" t="t" r="r" b="b"/>
            <a:pathLst>
              <a:path w="3788826" h="3031061">
                <a:moveTo>
                  <a:pt x="0" y="0"/>
                </a:moveTo>
                <a:lnTo>
                  <a:pt x="3788826" y="0"/>
                </a:lnTo>
                <a:lnTo>
                  <a:pt x="3788826" y="3031061"/>
                </a:lnTo>
                <a:lnTo>
                  <a:pt x="0" y="30310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4144423" y="7775255"/>
            <a:ext cx="1500883" cy="2312171"/>
          </a:xfrm>
          <a:custGeom>
            <a:avLst/>
            <a:gdLst/>
            <a:ahLst/>
            <a:cxnLst/>
            <a:rect l="l" t="t" r="r" b="b"/>
            <a:pathLst>
              <a:path w="1500883" h="2312171">
                <a:moveTo>
                  <a:pt x="0" y="0"/>
                </a:moveTo>
                <a:lnTo>
                  <a:pt x="1500884" y="0"/>
                </a:lnTo>
                <a:lnTo>
                  <a:pt x="1500884" y="2312171"/>
                </a:lnTo>
                <a:lnTo>
                  <a:pt x="0" y="23121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658862" y="228735"/>
            <a:ext cx="16366129" cy="3307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3"/>
              </a:lnSpc>
            </a:pPr>
            <a:r>
              <a:rPr lang="en-US" sz="2902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Botanical (PLANT) Definitions:</a:t>
            </a:r>
          </a:p>
          <a:p>
            <a:pPr marL="626715" lvl="1" indent="-313357" algn="l">
              <a:lnSpc>
                <a:spcPts val="4063"/>
              </a:lnSpc>
              <a:buFont typeface="Arial"/>
              <a:buChar char="•"/>
            </a:pPr>
            <a:r>
              <a:rPr lang="en-US" sz="2902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The </a:t>
            </a:r>
            <a:r>
              <a:rPr lang="en-US" sz="2902" b="1" i="1" u="sng">
                <a:solidFill>
                  <a:srgbClr val="FFFFFF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fruit</a:t>
            </a:r>
            <a:r>
              <a:rPr lang="en-US" sz="2902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part of a flowering plant contains the seeds.  </a:t>
            </a:r>
          </a:p>
          <a:p>
            <a:pPr algn="l">
              <a:lnSpc>
                <a:spcPts val="3503"/>
              </a:lnSpc>
              <a:spcBef>
                <a:spcPct val="0"/>
              </a:spcBef>
            </a:pPr>
            <a:r>
              <a:rPr lang="en-US" sz="2502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Ex.Chile peppers come from a flowering plant and contain the seeds so they CAN BE classified as a fruit. </a:t>
            </a:r>
          </a:p>
          <a:p>
            <a:pPr algn="l">
              <a:lnSpc>
                <a:spcPts val="1263"/>
              </a:lnSpc>
              <a:spcBef>
                <a:spcPct val="0"/>
              </a:spcBef>
            </a:pPr>
            <a:endParaRPr lang="en-US" sz="2502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626715" lvl="1" indent="-313357" algn="l">
              <a:lnSpc>
                <a:spcPts val="4063"/>
              </a:lnSpc>
              <a:buFont typeface="Arial"/>
              <a:buChar char="•"/>
            </a:pPr>
            <a:r>
              <a:rPr lang="en-US" sz="2902" b="1" i="1" u="sng">
                <a:solidFill>
                  <a:srgbClr val="F9FAFD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Vegetables</a:t>
            </a:r>
            <a:r>
              <a:rPr lang="en-US" sz="2902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are the part of a plant that is edible.</a:t>
            </a:r>
            <a:r>
              <a:rPr lang="en-US" sz="2902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</a:p>
          <a:p>
            <a:pPr algn="l">
              <a:lnSpc>
                <a:spcPts val="3503"/>
              </a:lnSpc>
              <a:spcBef>
                <a:spcPct val="0"/>
              </a:spcBef>
            </a:pPr>
            <a:r>
              <a:rPr lang="en-US" sz="2502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Since we eat chile peppers, they CAN ALSO BE classified as a vegetable.</a:t>
            </a:r>
          </a:p>
          <a:p>
            <a:pPr algn="l">
              <a:lnSpc>
                <a:spcPts val="6163"/>
              </a:lnSpc>
              <a:spcBef>
                <a:spcPct val="0"/>
              </a:spcBef>
            </a:pPr>
            <a:r>
              <a:rPr lang="en-US" sz="4402">
                <a:solidFill>
                  <a:srgbClr val="FFFFFF"/>
                </a:solidFill>
                <a:latin typeface="Core Bandi Face"/>
                <a:ea typeface="Core Bandi Face"/>
                <a:cs typeface="Core Bandi Face"/>
                <a:sym typeface="Core Bandi Face"/>
              </a:rPr>
              <a:t>                                                                 But there is more!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743543" y="170180"/>
            <a:ext cx="1302693" cy="613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1"/>
              </a:lnSpc>
            </a:pPr>
            <a:r>
              <a:rPr lang="en-US" sz="3593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Part 2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D0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9772" y="510303"/>
            <a:ext cx="15700639" cy="3254703"/>
            <a:chOff x="0" y="0"/>
            <a:chExt cx="5090583" cy="10552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90583" cy="1055265"/>
            </a:xfrm>
            <a:custGeom>
              <a:avLst/>
              <a:gdLst/>
              <a:ahLst/>
              <a:cxnLst/>
              <a:rect l="l" t="t" r="r" b="b"/>
              <a:pathLst>
                <a:path w="5090583" h="1055265">
                  <a:moveTo>
                    <a:pt x="25148" y="0"/>
                  </a:moveTo>
                  <a:lnTo>
                    <a:pt x="5065435" y="0"/>
                  </a:lnTo>
                  <a:cubicBezTo>
                    <a:pt x="5072105" y="0"/>
                    <a:pt x="5078502" y="2650"/>
                    <a:pt x="5083218" y="7366"/>
                  </a:cubicBezTo>
                  <a:cubicBezTo>
                    <a:pt x="5087934" y="12082"/>
                    <a:pt x="5090583" y="18478"/>
                    <a:pt x="5090583" y="25148"/>
                  </a:cubicBezTo>
                  <a:lnTo>
                    <a:pt x="5090583" y="1030117"/>
                  </a:lnTo>
                  <a:cubicBezTo>
                    <a:pt x="5090583" y="1036787"/>
                    <a:pt x="5087934" y="1043183"/>
                    <a:pt x="5083218" y="1047900"/>
                  </a:cubicBezTo>
                  <a:cubicBezTo>
                    <a:pt x="5078502" y="1052616"/>
                    <a:pt x="5072105" y="1055265"/>
                    <a:pt x="5065435" y="1055265"/>
                  </a:cubicBezTo>
                  <a:lnTo>
                    <a:pt x="25148" y="1055265"/>
                  </a:lnTo>
                  <a:cubicBezTo>
                    <a:pt x="18478" y="1055265"/>
                    <a:pt x="12082" y="1052616"/>
                    <a:pt x="7366" y="1047900"/>
                  </a:cubicBezTo>
                  <a:cubicBezTo>
                    <a:pt x="2650" y="1043183"/>
                    <a:pt x="0" y="1036787"/>
                    <a:pt x="0" y="1030117"/>
                  </a:cubicBezTo>
                  <a:lnTo>
                    <a:pt x="0" y="25148"/>
                  </a:lnTo>
                  <a:cubicBezTo>
                    <a:pt x="0" y="18478"/>
                    <a:pt x="2650" y="12082"/>
                    <a:pt x="7366" y="7366"/>
                  </a:cubicBezTo>
                  <a:cubicBezTo>
                    <a:pt x="12082" y="2650"/>
                    <a:pt x="18478" y="0"/>
                    <a:pt x="25148" y="0"/>
                  </a:cubicBezTo>
                  <a:close/>
                </a:path>
              </a:pathLst>
            </a:custGeom>
            <a:solidFill>
              <a:srgbClr val="75AA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90583" cy="1093365"/>
            </a:xfrm>
            <a:prstGeom prst="rect">
              <a:avLst/>
            </a:prstGeom>
          </p:spPr>
          <p:txBody>
            <a:bodyPr lIns="41266" tIns="41266" rIns="41266" bIns="41266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682697">
            <a:off x="13211128" y="5707056"/>
            <a:ext cx="3788826" cy="3031061"/>
          </a:xfrm>
          <a:custGeom>
            <a:avLst/>
            <a:gdLst/>
            <a:ahLst/>
            <a:cxnLst/>
            <a:rect l="l" t="t" r="r" b="b"/>
            <a:pathLst>
              <a:path w="3788826" h="3031061">
                <a:moveTo>
                  <a:pt x="0" y="0"/>
                </a:moveTo>
                <a:lnTo>
                  <a:pt x="3788826" y="0"/>
                </a:lnTo>
                <a:lnTo>
                  <a:pt x="3788826" y="3031061"/>
                </a:lnTo>
                <a:lnTo>
                  <a:pt x="0" y="30310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061010" y="7222587"/>
            <a:ext cx="3489357" cy="2782762"/>
          </a:xfrm>
          <a:custGeom>
            <a:avLst/>
            <a:gdLst/>
            <a:ahLst/>
            <a:cxnLst/>
            <a:rect l="l" t="t" r="r" b="b"/>
            <a:pathLst>
              <a:path w="3489357" h="2782762">
                <a:moveTo>
                  <a:pt x="0" y="0"/>
                </a:moveTo>
                <a:lnTo>
                  <a:pt x="3489356" y="0"/>
                </a:lnTo>
                <a:lnTo>
                  <a:pt x="3489356" y="2782762"/>
                </a:lnTo>
                <a:lnTo>
                  <a:pt x="0" y="27827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652957" y="4111195"/>
            <a:ext cx="6982086" cy="6222784"/>
          </a:xfrm>
          <a:custGeom>
            <a:avLst/>
            <a:gdLst/>
            <a:ahLst/>
            <a:cxnLst/>
            <a:rect l="l" t="t" r="r" b="b"/>
            <a:pathLst>
              <a:path w="6982086" h="6222784">
                <a:moveTo>
                  <a:pt x="0" y="0"/>
                </a:moveTo>
                <a:lnTo>
                  <a:pt x="6982086" y="0"/>
                </a:lnTo>
                <a:lnTo>
                  <a:pt x="6982086" y="6222784"/>
                </a:lnTo>
                <a:lnTo>
                  <a:pt x="0" y="62227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17232" y="5143500"/>
            <a:ext cx="5021400" cy="4713839"/>
          </a:xfrm>
          <a:custGeom>
            <a:avLst/>
            <a:gdLst/>
            <a:ahLst/>
            <a:cxnLst/>
            <a:rect l="l" t="t" r="r" b="b"/>
            <a:pathLst>
              <a:path w="5021400" h="4713839">
                <a:moveTo>
                  <a:pt x="0" y="0"/>
                </a:moveTo>
                <a:lnTo>
                  <a:pt x="5021400" y="0"/>
                </a:lnTo>
                <a:lnTo>
                  <a:pt x="5021400" y="4713839"/>
                </a:lnTo>
                <a:lnTo>
                  <a:pt x="0" y="47138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856964" y="831456"/>
            <a:ext cx="15046255" cy="2555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9"/>
              </a:lnSpc>
              <a:spcBef>
                <a:spcPct val="0"/>
              </a:spcBef>
            </a:pPr>
            <a:r>
              <a:rPr lang="en-US" sz="28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Culinary (COOKING) Definition:</a:t>
            </a:r>
          </a:p>
          <a:p>
            <a:pPr algn="l">
              <a:lnSpc>
                <a:spcPts val="4059"/>
              </a:lnSpc>
              <a:spcBef>
                <a:spcPct val="0"/>
              </a:spcBef>
            </a:pPr>
            <a:r>
              <a:rPr lang="en-US" sz="28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Fruit and vegetables are classified in cooking by HOW they are used. When cooking, </a:t>
            </a:r>
            <a:r>
              <a:rPr lang="en-US" sz="28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fruits</a:t>
            </a:r>
            <a:r>
              <a:rPr lang="en-US" sz="28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tend to be used in sweet dishes while </a:t>
            </a:r>
            <a:r>
              <a:rPr lang="en-US" sz="28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vegetables</a:t>
            </a:r>
            <a:r>
              <a:rPr lang="en-US" sz="28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tend to be used in savory or spicy dishes. Since chile peppers are often used in savory or spicy cooking, we could classify them, according to the culinary definition, as a vegetable.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268200" y="3794442"/>
            <a:ext cx="5778036" cy="18110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3C5B0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Savory or</a:t>
            </a:r>
          </a:p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3C5B0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Spicy= vegetable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51135" y="4256405"/>
            <a:ext cx="3917300" cy="8742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3C5B0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Sweet=fruit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743543" y="170180"/>
            <a:ext cx="1302693" cy="613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1"/>
              </a:lnSpc>
            </a:pPr>
            <a:r>
              <a:rPr lang="en-US" sz="3593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Part 2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F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5672365" y="276621"/>
            <a:ext cx="12282159" cy="82296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0" y="8843962"/>
            <a:ext cx="18288000" cy="752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CONTEST!!! “Bragging rights for the best draw in the west!”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0" y="9520238"/>
            <a:ext cx="18288000" cy="733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46"/>
              </a:lnSpc>
            </a:pPr>
            <a:r>
              <a:rPr lang="en-US" sz="4319" b="1">
                <a:solidFill>
                  <a:srgbClr val="00010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Follow Along - Draw a Chile Pepper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11396" y="57546"/>
            <a:ext cx="4970274" cy="5910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56"/>
              </a:lnSpc>
            </a:pPr>
            <a:r>
              <a:rPr lang="en-US" sz="11254" b="1">
                <a:solidFill>
                  <a:srgbClr val="C9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Quick</a:t>
            </a:r>
          </a:p>
          <a:p>
            <a:pPr algn="ctr">
              <a:lnSpc>
                <a:spcPts val="15756"/>
              </a:lnSpc>
            </a:pPr>
            <a:r>
              <a:rPr lang="en-US" sz="11254" b="1">
                <a:solidFill>
                  <a:srgbClr val="C9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Draw </a:t>
            </a:r>
          </a:p>
          <a:p>
            <a:pPr algn="ctr">
              <a:lnSpc>
                <a:spcPts val="15756"/>
              </a:lnSpc>
            </a:pPr>
            <a:r>
              <a:rPr lang="en-US" sz="11254" b="1">
                <a:solidFill>
                  <a:srgbClr val="C9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Break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74901" y="6141118"/>
            <a:ext cx="3443264" cy="1697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sz="32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Get out a piece of paper and a drawing utensil.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335" t="-46880" r="-1769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317185" y="6229299"/>
            <a:ext cx="20085310" cy="5331737"/>
          </a:xfrm>
          <a:custGeom>
            <a:avLst/>
            <a:gdLst/>
            <a:ahLst/>
            <a:cxnLst/>
            <a:rect l="l" t="t" r="r" b="b"/>
            <a:pathLst>
              <a:path w="20085310" h="5331737">
                <a:moveTo>
                  <a:pt x="0" y="0"/>
                </a:moveTo>
                <a:lnTo>
                  <a:pt x="20085309" y="0"/>
                </a:lnTo>
                <a:lnTo>
                  <a:pt x="20085309" y="5331737"/>
                </a:lnTo>
                <a:lnTo>
                  <a:pt x="0" y="53317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614140">
            <a:off x="353804" y="5208118"/>
            <a:ext cx="2612335" cy="4418326"/>
          </a:xfrm>
          <a:custGeom>
            <a:avLst/>
            <a:gdLst/>
            <a:ahLst/>
            <a:cxnLst/>
            <a:rect l="l" t="t" r="r" b="b"/>
            <a:pathLst>
              <a:path w="2612335" h="4418326">
                <a:moveTo>
                  <a:pt x="0" y="0"/>
                </a:moveTo>
                <a:lnTo>
                  <a:pt x="2612335" y="0"/>
                </a:lnTo>
                <a:lnTo>
                  <a:pt x="2612335" y="4418326"/>
                </a:lnTo>
                <a:lnTo>
                  <a:pt x="0" y="44183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949287">
            <a:off x="2167511" y="5359881"/>
            <a:ext cx="2818638" cy="4114800"/>
          </a:xfrm>
          <a:custGeom>
            <a:avLst/>
            <a:gdLst/>
            <a:ahLst/>
            <a:cxnLst/>
            <a:rect l="l" t="t" r="r" b="b"/>
            <a:pathLst>
              <a:path w="2818638" h="4114800">
                <a:moveTo>
                  <a:pt x="0" y="0"/>
                </a:moveTo>
                <a:lnTo>
                  <a:pt x="2818638" y="0"/>
                </a:lnTo>
                <a:lnTo>
                  <a:pt x="28186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824876">
            <a:off x="2996963" y="7375851"/>
            <a:ext cx="1199321" cy="2389579"/>
          </a:xfrm>
          <a:custGeom>
            <a:avLst/>
            <a:gdLst/>
            <a:ahLst/>
            <a:cxnLst/>
            <a:rect l="l" t="t" r="r" b="b"/>
            <a:pathLst>
              <a:path w="1199321" h="2389579">
                <a:moveTo>
                  <a:pt x="0" y="0"/>
                </a:moveTo>
                <a:lnTo>
                  <a:pt x="1199321" y="0"/>
                </a:lnTo>
                <a:lnTo>
                  <a:pt x="1199321" y="2389579"/>
                </a:lnTo>
                <a:lnTo>
                  <a:pt x="0" y="23895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59971" y="7866468"/>
            <a:ext cx="1597291" cy="2057400"/>
          </a:xfrm>
          <a:custGeom>
            <a:avLst/>
            <a:gdLst/>
            <a:ahLst/>
            <a:cxnLst/>
            <a:rect l="l" t="t" r="r" b="b"/>
            <a:pathLst>
              <a:path w="1597291" h="2057400">
                <a:moveTo>
                  <a:pt x="0" y="0"/>
                </a:moveTo>
                <a:lnTo>
                  <a:pt x="1597291" y="0"/>
                </a:lnTo>
                <a:lnTo>
                  <a:pt x="1597291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836377" y="8466668"/>
            <a:ext cx="1281887" cy="1719605"/>
          </a:xfrm>
          <a:custGeom>
            <a:avLst/>
            <a:gdLst/>
            <a:ahLst/>
            <a:cxnLst/>
            <a:rect l="l" t="t" r="r" b="b"/>
            <a:pathLst>
              <a:path w="1281887" h="1719605">
                <a:moveTo>
                  <a:pt x="0" y="0"/>
                </a:moveTo>
                <a:lnTo>
                  <a:pt x="1281887" y="0"/>
                </a:lnTo>
                <a:lnTo>
                  <a:pt x="1281887" y="1719604"/>
                </a:lnTo>
                <a:lnTo>
                  <a:pt x="0" y="171960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396810" flipH="1">
            <a:off x="93625" y="8264069"/>
            <a:ext cx="2709019" cy="1865380"/>
          </a:xfrm>
          <a:custGeom>
            <a:avLst/>
            <a:gdLst/>
            <a:ahLst/>
            <a:cxnLst/>
            <a:rect l="l" t="t" r="r" b="b"/>
            <a:pathLst>
              <a:path w="2709019" h="1865380">
                <a:moveTo>
                  <a:pt x="2709019" y="0"/>
                </a:moveTo>
                <a:lnTo>
                  <a:pt x="0" y="0"/>
                </a:lnTo>
                <a:lnTo>
                  <a:pt x="0" y="1865380"/>
                </a:lnTo>
                <a:lnTo>
                  <a:pt x="2709019" y="1865380"/>
                </a:lnTo>
                <a:lnTo>
                  <a:pt x="2709019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69916">
            <a:off x="5234119" y="5085461"/>
            <a:ext cx="7334731" cy="2840541"/>
          </a:xfrm>
          <a:custGeom>
            <a:avLst/>
            <a:gdLst/>
            <a:ahLst/>
            <a:cxnLst/>
            <a:rect l="l" t="t" r="r" b="b"/>
            <a:pathLst>
              <a:path w="7334731" h="2840541">
                <a:moveTo>
                  <a:pt x="0" y="0"/>
                </a:moveTo>
                <a:lnTo>
                  <a:pt x="7334731" y="0"/>
                </a:lnTo>
                <a:lnTo>
                  <a:pt x="7334731" y="2840542"/>
                </a:lnTo>
                <a:lnTo>
                  <a:pt x="0" y="284054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69916">
            <a:off x="5232216" y="7313785"/>
            <a:ext cx="7228185" cy="2799279"/>
          </a:xfrm>
          <a:custGeom>
            <a:avLst/>
            <a:gdLst/>
            <a:ahLst/>
            <a:cxnLst/>
            <a:rect l="l" t="t" r="r" b="b"/>
            <a:pathLst>
              <a:path w="7228185" h="2799279">
                <a:moveTo>
                  <a:pt x="0" y="0"/>
                </a:moveTo>
                <a:lnTo>
                  <a:pt x="7228185" y="0"/>
                </a:lnTo>
                <a:lnTo>
                  <a:pt x="7228185" y="2799279"/>
                </a:lnTo>
                <a:lnTo>
                  <a:pt x="0" y="279927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12561723" y="5376092"/>
            <a:ext cx="5492179" cy="4640143"/>
            <a:chOff x="0" y="0"/>
            <a:chExt cx="7322906" cy="618685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322906" cy="5089420"/>
            </a:xfrm>
            <a:custGeom>
              <a:avLst/>
              <a:gdLst/>
              <a:ahLst/>
              <a:cxnLst/>
              <a:rect l="l" t="t" r="r" b="b"/>
              <a:pathLst>
                <a:path w="7322906" h="5089420">
                  <a:moveTo>
                    <a:pt x="0" y="0"/>
                  </a:moveTo>
                  <a:lnTo>
                    <a:pt x="7322906" y="0"/>
                  </a:lnTo>
                  <a:lnTo>
                    <a:pt x="7322906" y="5089420"/>
                  </a:lnTo>
                  <a:lnTo>
                    <a:pt x="0" y="50894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507469" y="3117020"/>
              <a:ext cx="2993091" cy="3069837"/>
            </a:xfrm>
            <a:custGeom>
              <a:avLst/>
              <a:gdLst/>
              <a:ahLst/>
              <a:cxnLst/>
              <a:rect l="l" t="t" r="r" b="b"/>
              <a:pathLst>
                <a:path w="2993091" h="3069837">
                  <a:moveTo>
                    <a:pt x="0" y="0"/>
                  </a:moveTo>
                  <a:lnTo>
                    <a:pt x="2993091" y="0"/>
                  </a:lnTo>
                  <a:lnTo>
                    <a:pt x="2993091" y="3069837"/>
                  </a:lnTo>
                  <a:lnTo>
                    <a:pt x="0" y="3069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>
            <a:off x="6488393" y="6709836"/>
            <a:ext cx="4474153" cy="2908199"/>
          </a:xfrm>
          <a:custGeom>
            <a:avLst/>
            <a:gdLst/>
            <a:ahLst/>
            <a:cxnLst/>
            <a:rect l="l" t="t" r="r" b="b"/>
            <a:pathLst>
              <a:path w="4474153" h="2908199">
                <a:moveTo>
                  <a:pt x="0" y="0"/>
                </a:moveTo>
                <a:lnTo>
                  <a:pt x="4474153" y="0"/>
                </a:lnTo>
                <a:lnTo>
                  <a:pt x="4474153" y="2908199"/>
                </a:lnTo>
                <a:lnTo>
                  <a:pt x="0" y="2908199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7134993" y="5244184"/>
            <a:ext cx="3180953" cy="641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5"/>
              </a:lnSpc>
            </a:pPr>
            <a:r>
              <a:rPr lang="en-US" sz="5274">
                <a:solidFill>
                  <a:srgbClr val="FF7828"/>
                </a:solidFill>
                <a:latin typeface="More Sugar"/>
                <a:ea typeface="More Sugar"/>
                <a:cs typeface="More Sugar"/>
                <a:sym typeface="More Sugar"/>
              </a:rPr>
              <a:t>K-2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959027" y="5882691"/>
            <a:ext cx="3343259" cy="769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3835" lvl="1" indent="-351917" algn="ctr">
              <a:lnSpc>
                <a:spcPts val="2803"/>
              </a:lnSpc>
              <a:buFont typeface="Arial"/>
              <a:buChar char="•"/>
            </a:pPr>
            <a:r>
              <a:rPr lang="en-US" sz="3260">
                <a:solidFill>
                  <a:srgbClr val="000000"/>
                </a:solidFill>
                <a:latin typeface="Core Bandi Face"/>
                <a:ea typeface="Core Bandi Face"/>
                <a:cs typeface="Core Bandi Face"/>
                <a:sym typeface="Core Bandi Face"/>
              </a:rPr>
              <a:t>Chile Game</a:t>
            </a:r>
          </a:p>
          <a:p>
            <a:pPr marL="703835" lvl="1" indent="-351917" algn="ctr">
              <a:lnSpc>
                <a:spcPts val="2803"/>
              </a:lnSpc>
              <a:buFont typeface="Arial"/>
              <a:buChar char="•"/>
            </a:pPr>
            <a:r>
              <a:rPr lang="en-US" sz="3260">
                <a:solidFill>
                  <a:srgbClr val="000000"/>
                </a:solidFill>
                <a:latin typeface="Core Bandi Face"/>
                <a:ea typeface="Core Bandi Face"/>
                <a:cs typeface="Core Bandi Face"/>
                <a:sym typeface="Core Bandi Face"/>
              </a:rPr>
              <a:t>Chile Bracelet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6735878" y="170180"/>
            <a:ext cx="1318022" cy="613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1"/>
              </a:lnSpc>
            </a:pPr>
            <a:r>
              <a:rPr lang="en-US" sz="3593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Part 3</a:t>
            </a:r>
          </a:p>
        </p:txBody>
      </p:sp>
      <p:sp>
        <p:nvSpPr>
          <p:cNvPr id="19" name="Freeform 19"/>
          <p:cNvSpPr/>
          <p:nvPr/>
        </p:nvSpPr>
        <p:spPr>
          <a:xfrm>
            <a:off x="-4965738" y="741957"/>
            <a:ext cx="7315200" cy="1702705"/>
          </a:xfrm>
          <a:custGeom>
            <a:avLst/>
            <a:gdLst/>
            <a:ahLst/>
            <a:cxnLst/>
            <a:rect l="l" t="t" r="r" b="b"/>
            <a:pathLst>
              <a:path w="7315200" h="1702705">
                <a:moveTo>
                  <a:pt x="0" y="0"/>
                </a:moveTo>
                <a:lnTo>
                  <a:pt x="7315200" y="0"/>
                </a:lnTo>
                <a:lnTo>
                  <a:pt x="7315200" y="1702705"/>
                </a:lnTo>
                <a:lnTo>
                  <a:pt x="0" y="170270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/>
          <p:cNvGrpSpPr/>
          <p:nvPr/>
        </p:nvGrpSpPr>
        <p:grpSpPr>
          <a:xfrm>
            <a:off x="1507080" y="-688323"/>
            <a:ext cx="15273839" cy="5613772"/>
            <a:chOff x="0" y="0"/>
            <a:chExt cx="20365119" cy="7485029"/>
          </a:xfrm>
        </p:grpSpPr>
        <p:sp>
          <p:nvSpPr>
            <p:cNvPr id="21" name="Freeform 21"/>
            <p:cNvSpPr/>
            <p:nvPr/>
          </p:nvSpPr>
          <p:spPr>
            <a:xfrm>
              <a:off x="12413734" y="0"/>
              <a:ext cx="6839291" cy="1860198"/>
            </a:xfrm>
            <a:custGeom>
              <a:avLst/>
              <a:gdLst/>
              <a:ahLst/>
              <a:cxnLst/>
              <a:rect l="l" t="t" r="r" b="b"/>
              <a:pathLst>
                <a:path w="6839291" h="1860198">
                  <a:moveTo>
                    <a:pt x="0" y="0"/>
                  </a:moveTo>
                  <a:lnTo>
                    <a:pt x="6839291" y="0"/>
                  </a:lnTo>
                  <a:lnTo>
                    <a:pt x="6839291" y="1860198"/>
                  </a:lnTo>
                  <a:lnTo>
                    <a:pt x="0" y="1860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69916">
              <a:off x="13629544" y="3110136"/>
              <a:ext cx="6709846" cy="2598540"/>
            </a:xfrm>
            <a:custGeom>
              <a:avLst/>
              <a:gdLst/>
              <a:ahLst/>
              <a:cxnLst/>
              <a:rect l="l" t="t" r="r" b="b"/>
              <a:pathLst>
                <a:path w="6709846" h="2598540">
                  <a:moveTo>
                    <a:pt x="0" y="0"/>
                  </a:moveTo>
                  <a:lnTo>
                    <a:pt x="6709846" y="0"/>
                  </a:lnTo>
                  <a:lnTo>
                    <a:pt x="6709846" y="2598540"/>
                  </a:lnTo>
                  <a:lnTo>
                    <a:pt x="0" y="25985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69916">
              <a:off x="742729" y="1686926"/>
              <a:ext cx="14590061" cy="5650333"/>
            </a:xfrm>
            <a:custGeom>
              <a:avLst/>
              <a:gdLst/>
              <a:ahLst/>
              <a:cxnLst/>
              <a:rect l="l" t="t" r="r" b="b"/>
              <a:pathLst>
                <a:path w="14590061" h="5650333">
                  <a:moveTo>
                    <a:pt x="0" y="0"/>
                  </a:moveTo>
                  <a:lnTo>
                    <a:pt x="14590061" y="0"/>
                  </a:lnTo>
                  <a:lnTo>
                    <a:pt x="14590061" y="5650333"/>
                  </a:lnTo>
                  <a:lnTo>
                    <a:pt x="0" y="56503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5158066" y="1142769"/>
              <a:ext cx="5437149" cy="1606379"/>
            </a:xfrm>
            <a:custGeom>
              <a:avLst/>
              <a:gdLst/>
              <a:ahLst/>
              <a:cxnLst/>
              <a:rect l="l" t="t" r="r" b="b"/>
              <a:pathLst>
                <a:path w="5437149" h="1606379">
                  <a:moveTo>
                    <a:pt x="0" y="0"/>
                  </a:moveTo>
                  <a:lnTo>
                    <a:pt x="5437149" y="0"/>
                  </a:lnTo>
                  <a:lnTo>
                    <a:pt x="5437149" y="1606378"/>
                  </a:lnTo>
                  <a:lnTo>
                    <a:pt x="0" y="16063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 rot="69916">
              <a:off x="18358" y="2822389"/>
              <a:ext cx="16038803" cy="1968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639"/>
                </a:lnSpc>
              </a:pPr>
              <a:r>
                <a:rPr lang="en-US" sz="9699" spc="290">
                  <a:solidFill>
                    <a:srgbClr val="3C5B0A"/>
                  </a:solidFill>
                  <a:latin typeface="Wedges"/>
                  <a:ea typeface="Wedges"/>
                  <a:cs typeface="Wedges"/>
                  <a:sym typeface="Wedges"/>
                </a:rPr>
                <a:t>time to Play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 rot="100658">
              <a:off x="1289308" y="4838497"/>
              <a:ext cx="13169925" cy="16773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35"/>
                </a:lnSpc>
              </a:pPr>
              <a:r>
                <a:rPr lang="en-US" sz="5274">
                  <a:solidFill>
                    <a:srgbClr val="FF7828"/>
                  </a:solidFill>
                  <a:latin typeface="More Sugar"/>
                  <a:ea typeface="More Sugar"/>
                  <a:cs typeface="More Sugar"/>
                  <a:sym typeface="More Sugar"/>
                </a:rPr>
                <a:t>Be respectful, and have your listening ears are ON.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 rot="69916">
              <a:off x="14116396" y="3585554"/>
              <a:ext cx="5898389" cy="12644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33"/>
                </a:lnSpc>
              </a:pPr>
              <a:r>
                <a:rPr lang="en-US" sz="6277" spc="188">
                  <a:solidFill>
                    <a:srgbClr val="3C5B0A"/>
                  </a:solidFill>
                  <a:latin typeface="Wedges"/>
                  <a:ea typeface="Wedges"/>
                  <a:cs typeface="Wedges"/>
                  <a:sym typeface="Wedges"/>
                </a:rPr>
                <a:t>and read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04439" y="0"/>
            <a:ext cx="15879122" cy="10287000"/>
          </a:xfrm>
          <a:custGeom>
            <a:avLst/>
            <a:gdLst/>
            <a:ahLst/>
            <a:cxnLst/>
            <a:rect l="l" t="t" r="r" b="b"/>
            <a:pathLst>
              <a:path w="15879122" h="10287000">
                <a:moveTo>
                  <a:pt x="0" y="0"/>
                </a:moveTo>
                <a:lnTo>
                  <a:pt x="15879122" y="0"/>
                </a:lnTo>
                <a:lnTo>
                  <a:pt x="1587912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071931" y="1171907"/>
            <a:ext cx="5610856" cy="6596547"/>
          </a:xfrm>
          <a:custGeom>
            <a:avLst/>
            <a:gdLst/>
            <a:ahLst/>
            <a:cxnLst/>
            <a:rect l="l" t="t" r="r" b="b"/>
            <a:pathLst>
              <a:path w="5610856" h="6596547">
                <a:moveTo>
                  <a:pt x="0" y="0"/>
                </a:moveTo>
                <a:lnTo>
                  <a:pt x="5610856" y="0"/>
                </a:lnTo>
                <a:lnTo>
                  <a:pt x="5610856" y="6596547"/>
                </a:lnTo>
                <a:lnTo>
                  <a:pt x="0" y="65965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459" t="-9655" r="-1891" b="-43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90788" y="428021"/>
            <a:ext cx="14641059" cy="4749081"/>
          </a:xfrm>
          <a:custGeom>
            <a:avLst/>
            <a:gdLst/>
            <a:ahLst/>
            <a:cxnLst/>
            <a:rect l="l" t="t" r="r" b="b"/>
            <a:pathLst>
              <a:path w="14641059" h="4749081">
                <a:moveTo>
                  <a:pt x="0" y="0"/>
                </a:moveTo>
                <a:lnTo>
                  <a:pt x="14641059" y="0"/>
                </a:lnTo>
                <a:lnTo>
                  <a:pt x="14641059" y="4749081"/>
                </a:lnTo>
                <a:lnTo>
                  <a:pt x="0" y="47490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64" t="-1940" r="-1888" b="-4812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14832" y="-596696"/>
            <a:ext cx="11671861" cy="12023776"/>
          </a:xfrm>
          <a:custGeom>
            <a:avLst/>
            <a:gdLst/>
            <a:ahLst/>
            <a:cxnLst/>
            <a:rect l="l" t="t" r="r" b="b"/>
            <a:pathLst>
              <a:path w="11671861" h="12023776">
                <a:moveTo>
                  <a:pt x="0" y="0"/>
                </a:moveTo>
                <a:lnTo>
                  <a:pt x="11671861" y="0"/>
                </a:lnTo>
                <a:lnTo>
                  <a:pt x="11671861" y="12023775"/>
                </a:lnTo>
                <a:lnTo>
                  <a:pt x="0" y="120237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46743" y="-590369"/>
            <a:ext cx="11286732" cy="10877369"/>
          </a:xfrm>
          <a:custGeom>
            <a:avLst/>
            <a:gdLst/>
            <a:ahLst/>
            <a:cxnLst/>
            <a:rect l="l" t="t" r="r" b="b"/>
            <a:pathLst>
              <a:path w="11286732" h="10877369">
                <a:moveTo>
                  <a:pt x="0" y="0"/>
                </a:moveTo>
                <a:lnTo>
                  <a:pt x="11286732" y="0"/>
                </a:lnTo>
                <a:lnTo>
                  <a:pt x="11286732" y="10877369"/>
                </a:lnTo>
                <a:lnTo>
                  <a:pt x="0" y="108773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5699" b="-1612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35420" y="0"/>
            <a:ext cx="11572875" cy="10287000"/>
          </a:xfrm>
          <a:custGeom>
            <a:avLst/>
            <a:gdLst/>
            <a:ahLst/>
            <a:cxnLst/>
            <a:rect l="l" t="t" r="r" b="b"/>
            <a:pathLst>
              <a:path w="11572875" h="10287000">
                <a:moveTo>
                  <a:pt x="0" y="0"/>
                </a:moveTo>
                <a:lnTo>
                  <a:pt x="11572875" y="0"/>
                </a:lnTo>
                <a:lnTo>
                  <a:pt x="1157287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947" r="-6018" b="-2864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2956" y="0"/>
            <a:ext cx="10362088" cy="10287000"/>
          </a:xfrm>
          <a:custGeom>
            <a:avLst/>
            <a:gdLst/>
            <a:ahLst/>
            <a:cxnLst/>
            <a:rect l="l" t="t" r="r" b="b"/>
            <a:pathLst>
              <a:path w="10362088" h="10287000">
                <a:moveTo>
                  <a:pt x="0" y="0"/>
                </a:moveTo>
                <a:lnTo>
                  <a:pt x="10362088" y="0"/>
                </a:lnTo>
                <a:lnTo>
                  <a:pt x="103620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7729" b="-218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474304" y="6135690"/>
            <a:ext cx="5247583" cy="3673308"/>
          </a:xfrm>
          <a:custGeom>
            <a:avLst/>
            <a:gdLst/>
            <a:ahLst/>
            <a:cxnLst/>
            <a:rect l="l" t="t" r="r" b="b"/>
            <a:pathLst>
              <a:path w="5247583" h="3673308">
                <a:moveTo>
                  <a:pt x="0" y="0"/>
                </a:moveTo>
                <a:lnTo>
                  <a:pt x="5247583" y="0"/>
                </a:lnTo>
                <a:lnTo>
                  <a:pt x="5247583" y="3673308"/>
                </a:lnTo>
                <a:lnTo>
                  <a:pt x="0" y="36733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60401" y="6706912"/>
            <a:ext cx="4055015" cy="3102086"/>
          </a:xfrm>
          <a:custGeom>
            <a:avLst/>
            <a:gdLst/>
            <a:ahLst/>
            <a:cxnLst/>
            <a:rect l="l" t="t" r="r" b="b"/>
            <a:pathLst>
              <a:path w="4055015" h="3102086">
                <a:moveTo>
                  <a:pt x="0" y="0"/>
                </a:moveTo>
                <a:lnTo>
                  <a:pt x="4055015" y="0"/>
                </a:lnTo>
                <a:lnTo>
                  <a:pt x="4055015" y="3102086"/>
                </a:lnTo>
                <a:lnTo>
                  <a:pt x="0" y="31020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310741" y="6915740"/>
            <a:ext cx="2571785" cy="2893258"/>
          </a:xfrm>
          <a:custGeom>
            <a:avLst/>
            <a:gdLst/>
            <a:ahLst/>
            <a:cxnLst/>
            <a:rect l="l" t="t" r="r" b="b"/>
            <a:pathLst>
              <a:path w="2571785" h="2893258">
                <a:moveTo>
                  <a:pt x="0" y="0"/>
                </a:moveTo>
                <a:lnTo>
                  <a:pt x="2571785" y="0"/>
                </a:lnTo>
                <a:lnTo>
                  <a:pt x="2571785" y="2893258"/>
                </a:lnTo>
                <a:lnTo>
                  <a:pt x="0" y="28932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560401" y="3084218"/>
            <a:ext cx="13135567" cy="310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10776" lvl="1" indent="-405388" algn="l">
              <a:lnSpc>
                <a:spcPts val="5257"/>
              </a:lnSpc>
              <a:buFont typeface="Arial"/>
              <a:buChar char="•"/>
            </a:pPr>
            <a:r>
              <a:rPr lang="en-US" sz="3755" b="1">
                <a:solidFill>
                  <a:srgbClr val="3C5B0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Introduce presenters and promote FFA/4-H/other</a:t>
            </a:r>
          </a:p>
          <a:p>
            <a:pPr marL="810776" lvl="1" indent="-405388" algn="l">
              <a:lnSpc>
                <a:spcPts val="5257"/>
              </a:lnSpc>
              <a:buFont typeface="Arial"/>
              <a:buChar char="•"/>
            </a:pPr>
            <a:r>
              <a:rPr lang="en-US" sz="3755" b="1">
                <a:solidFill>
                  <a:srgbClr val="3C5B0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Show off items to gain interest and attention</a:t>
            </a:r>
          </a:p>
          <a:p>
            <a:pPr marL="1146584" lvl="2" indent="-382195" algn="l">
              <a:lnSpc>
                <a:spcPts val="3717"/>
              </a:lnSpc>
              <a:buFont typeface="Arial"/>
              <a:buChar char="⚬"/>
            </a:pPr>
            <a:r>
              <a:rPr lang="en-US" sz="2655" b="1">
                <a:solidFill>
                  <a:srgbClr val="3C5B0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(Ex.pictures, projects, something you are proud of)</a:t>
            </a:r>
          </a:p>
          <a:p>
            <a:pPr marL="810776" lvl="1" indent="-405388" algn="l">
              <a:lnSpc>
                <a:spcPts val="5257"/>
              </a:lnSpc>
              <a:buFont typeface="Arial"/>
              <a:buChar char="•"/>
            </a:pPr>
            <a:r>
              <a:rPr lang="en-US" sz="3755" b="1">
                <a:solidFill>
                  <a:srgbClr val="3C5B0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Share YOUR experience and WHY they should join when they’re old enough.</a:t>
            </a:r>
          </a:p>
        </p:txBody>
      </p:sp>
      <p:sp>
        <p:nvSpPr>
          <p:cNvPr id="6" name="Freeform 6"/>
          <p:cNvSpPr/>
          <p:nvPr/>
        </p:nvSpPr>
        <p:spPr>
          <a:xfrm>
            <a:off x="8578377" y="7196937"/>
            <a:ext cx="3200075" cy="2612061"/>
          </a:xfrm>
          <a:custGeom>
            <a:avLst/>
            <a:gdLst/>
            <a:ahLst/>
            <a:cxnLst/>
            <a:rect l="l" t="t" r="r" b="b"/>
            <a:pathLst>
              <a:path w="3200075" h="2612061">
                <a:moveTo>
                  <a:pt x="0" y="0"/>
                </a:moveTo>
                <a:lnTo>
                  <a:pt x="3200075" y="0"/>
                </a:lnTo>
                <a:lnTo>
                  <a:pt x="3200075" y="2612061"/>
                </a:lnTo>
                <a:lnTo>
                  <a:pt x="0" y="26120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695968" y="4516508"/>
            <a:ext cx="3563332" cy="1144721"/>
          </a:xfrm>
          <a:custGeom>
            <a:avLst/>
            <a:gdLst/>
            <a:ahLst/>
            <a:cxnLst/>
            <a:rect l="l" t="t" r="r" b="b"/>
            <a:pathLst>
              <a:path w="3563332" h="1144721">
                <a:moveTo>
                  <a:pt x="0" y="0"/>
                </a:moveTo>
                <a:lnTo>
                  <a:pt x="3563332" y="0"/>
                </a:lnTo>
                <a:lnTo>
                  <a:pt x="3563332" y="1144721"/>
                </a:lnTo>
                <a:lnTo>
                  <a:pt x="0" y="11447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0" y="1031737"/>
            <a:ext cx="18288000" cy="1047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50"/>
              </a:lnSpc>
            </a:pPr>
            <a:r>
              <a:rPr lang="en-US" sz="8500" spc="255">
                <a:solidFill>
                  <a:srgbClr val="3C5B0A"/>
                </a:solidFill>
                <a:latin typeface="Wedges"/>
                <a:ea typeface="Wedges"/>
                <a:cs typeface="Wedges"/>
                <a:sym typeface="Wedges"/>
              </a:rPr>
              <a:t>Introduce and promote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3827255" y="2079492"/>
            <a:ext cx="10633489" cy="753747"/>
            <a:chOff x="0" y="0"/>
            <a:chExt cx="14177986" cy="1004997"/>
          </a:xfrm>
        </p:grpSpPr>
        <p:grpSp>
          <p:nvGrpSpPr>
            <p:cNvPr id="10" name="Group 10"/>
            <p:cNvGrpSpPr/>
            <p:nvPr/>
          </p:nvGrpSpPr>
          <p:grpSpPr>
            <a:xfrm>
              <a:off x="373796" y="0"/>
              <a:ext cx="13051254" cy="1004997"/>
              <a:chOff x="0" y="0"/>
              <a:chExt cx="3015757" cy="23222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015757" cy="232225"/>
              </a:xfrm>
              <a:custGeom>
                <a:avLst/>
                <a:gdLst/>
                <a:ahLst/>
                <a:cxnLst/>
                <a:rect l="l" t="t" r="r" b="b"/>
                <a:pathLst>
                  <a:path w="3015757" h="232225">
                    <a:moveTo>
                      <a:pt x="34482" y="0"/>
                    </a:moveTo>
                    <a:lnTo>
                      <a:pt x="2981275" y="0"/>
                    </a:lnTo>
                    <a:cubicBezTo>
                      <a:pt x="2990420" y="0"/>
                      <a:pt x="2999191" y="3633"/>
                      <a:pt x="3005658" y="10100"/>
                    </a:cubicBezTo>
                    <a:cubicBezTo>
                      <a:pt x="3012124" y="16566"/>
                      <a:pt x="3015757" y="25337"/>
                      <a:pt x="3015757" y="34482"/>
                    </a:cubicBezTo>
                    <a:lnTo>
                      <a:pt x="3015757" y="197743"/>
                    </a:lnTo>
                    <a:cubicBezTo>
                      <a:pt x="3015757" y="206888"/>
                      <a:pt x="3012124" y="215659"/>
                      <a:pt x="3005658" y="222125"/>
                    </a:cubicBezTo>
                    <a:cubicBezTo>
                      <a:pt x="2999191" y="228592"/>
                      <a:pt x="2990420" y="232225"/>
                      <a:pt x="2981275" y="232225"/>
                    </a:cubicBezTo>
                    <a:lnTo>
                      <a:pt x="34482" y="232225"/>
                    </a:lnTo>
                    <a:cubicBezTo>
                      <a:pt x="15438" y="232225"/>
                      <a:pt x="0" y="216787"/>
                      <a:pt x="0" y="197743"/>
                    </a:cubicBezTo>
                    <a:lnTo>
                      <a:pt x="0" y="34482"/>
                    </a:lnTo>
                    <a:cubicBezTo>
                      <a:pt x="0" y="25337"/>
                      <a:pt x="3633" y="16566"/>
                      <a:pt x="10100" y="10100"/>
                    </a:cubicBezTo>
                    <a:cubicBezTo>
                      <a:pt x="16566" y="3633"/>
                      <a:pt x="25337" y="0"/>
                      <a:pt x="34482" y="0"/>
                    </a:cubicBezTo>
                    <a:close/>
                  </a:path>
                </a:pathLst>
              </a:custGeom>
              <a:solidFill>
                <a:srgbClr val="75AA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3015757" cy="270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0" y="-17017"/>
              <a:ext cx="14177986" cy="10073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23"/>
                </a:lnSpc>
                <a:spcBef>
                  <a:spcPct val="0"/>
                </a:spcBef>
              </a:pPr>
              <a:r>
                <a:rPr lang="en-US" sz="4445">
                  <a:solidFill>
                    <a:srgbClr val="F9FAFD"/>
                  </a:solidFill>
                  <a:latin typeface="Core Bandi Face"/>
                  <a:ea typeface="Core Bandi Face"/>
                  <a:cs typeface="Core Bandi Face"/>
                  <a:sym typeface="Core Bandi Face"/>
                </a:rPr>
                <a:t>Who are we and why are we here?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6750463" y="170180"/>
            <a:ext cx="1288852" cy="613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1"/>
              </a:lnSpc>
            </a:pPr>
            <a:r>
              <a:rPr lang="en-US" sz="3593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Part 1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64399" y="0"/>
            <a:ext cx="12359201" cy="10287000"/>
          </a:xfrm>
          <a:custGeom>
            <a:avLst/>
            <a:gdLst/>
            <a:ahLst/>
            <a:cxnLst/>
            <a:rect l="l" t="t" r="r" b="b"/>
            <a:pathLst>
              <a:path w="12359201" h="10287000">
                <a:moveTo>
                  <a:pt x="0" y="0"/>
                </a:moveTo>
                <a:lnTo>
                  <a:pt x="12359202" y="0"/>
                </a:lnTo>
                <a:lnTo>
                  <a:pt x="123592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95" t="-719" r="-2794" b="-767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90383" y="0"/>
            <a:ext cx="11283385" cy="10287000"/>
          </a:xfrm>
          <a:custGeom>
            <a:avLst/>
            <a:gdLst/>
            <a:ahLst/>
            <a:cxnLst/>
            <a:rect l="l" t="t" r="r" b="b"/>
            <a:pathLst>
              <a:path w="11283385" h="10287000">
                <a:moveTo>
                  <a:pt x="0" y="0"/>
                </a:moveTo>
                <a:lnTo>
                  <a:pt x="11283384" y="0"/>
                </a:lnTo>
                <a:lnTo>
                  <a:pt x="112833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86" t="-2356" r="-5011" b="-8638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61885" y="0"/>
            <a:ext cx="8323118" cy="10287000"/>
          </a:xfrm>
          <a:custGeom>
            <a:avLst/>
            <a:gdLst/>
            <a:ahLst/>
            <a:cxnLst/>
            <a:rect l="l" t="t" r="r" b="b"/>
            <a:pathLst>
              <a:path w="8323118" h="10287000">
                <a:moveTo>
                  <a:pt x="0" y="0"/>
                </a:moveTo>
                <a:lnTo>
                  <a:pt x="8323119" y="0"/>
                </a:lnTo>
                <a:lnTo>
                  <a:pt x="832311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179" t="-2500" r="-2808" b="-7954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48814" y="-55906"/>
            <a:ext cx="9790372" cy="10398813"/>
          </a:xfrm>
          <a:custGeom>
            <a:avLst/>
            <a:gdLst/>
            <a:ahLst/>
            <a:cxnLst/>
            <a:rect l="l" t="t" r="r" b="b"/>
            <a:pathLst>
              <a:path w="9790372" h="10398813">
                <a:moveTo>
                  <a:pt x="0" y="0"/>
                </a:moveTo>
                <a:lnTo>
                  <a:pt x="9790372" y="0"/>
                </a:lnTo>
                <a:lnTo>
                  <a:pt x="9790372" y="10398812"/>
                </a:lnTo>
                <a:lnTo>
                  <a:pt x="0" y="103988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72" t="-2127" r="-3107" b="-531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6405" y="0"/>
            <a:ext cx="17355189" cy="10051027"/>
          </a:xfrm>
          <a:custGeom>
            <a:avLst/>
            <a:gdLst/>
            <a:ahLst/>
            <a:cxnLst/>
            <a:rect l="l" t="t" r="r" b="b"/>
            <a:pathLst>
              <a:path w="17355189" h="10051027">
                <a:moveTo>
                  <a:pt x="0" y="0"/>
                </a:moveTo>
                <a:lnTo>
                  <a:pt x="17355190" y="0"/>
                </a:lnTo>
                <a:lnTo>
                  <a:pt x="17355190" y="10051027"/>
                </a:lnTo>
                <a:lnTo>
                  <a:pt x="0" y="100510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58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77036" y="0"/>
            <a:ext cx="12131566" cy="10287000"/>
          </a:xfrm>
          <a:custGeom>
            <a:avLst/>
            <a:gdLst/>
            <a:ahLst/>
            <a:cxnLst/>
            <a:rect l="l" t="t" r="r" b="b"/>
            <a:pathLst>
              <a:path w="12131566" h="10287000">
                <a:moveTo>
                  <a:pt x="0" y="0"/>
                </a:moveTo>
                <a:lnTo>
                  <a:pt x="12131565" y="0"/>
                </a:lnTo>
                <a:lnTo>
                  <a:pt x="1213156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4" r="-1169" b="-68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toy&#10;&#10;AI-generated content may be incorrect.">
            <a:extLst>
              <a:ext uri="{FF2B5EF4-FFF2-40B4-BE49-F238E27FC236}">
                <a16:creationId xmlns:a16="http://schemas.microsoft.com/office/drawing/2014/main" id="{07FC1130-3E71-8B39-AA77-B283166D9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5687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text and a bracelet&#10;&#10;AI-generated content may be incorrect.">
            <a:extLst>
              <a:ext uri="{FF2B5EF4-FFF2-40B4-BE49-F238E27FC236}">
                <a16:creationId xmlns:a16="http://schemas.microsoft.com/office/drawing/2014/main" id="{C6E15D18-1EF5-C0F8-AC98-891248053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719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character standing next to a pile of dirt&#10;&#10;AI-generated content may be incorrect.">
            <a:extLst>
              <a:ext uri="{FF2B5EF4-FFF2-40B4-BE49-F238E27FC236}">
                <a16:creationId xmlns:a16="http://schemas.microsoft.com/office/drawing/2014/main" id="{F0334FD9-E71C-E027-90A9-1C7274EC98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288000" cy="1028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3882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pepper with seeds in the center&#10;&#10;AI-generated content may be incorrect.">
            <a:extLst>
              <a:ext uri="{FF2B5EF4-FFF2-40B4-BE49-F238E27FC236}">
                <a16:creationId xmlns:a16="http://schemas.microsoft.com/office/drawing/2014/main" id="{B54D6558-D6BA-E0BB-6ED6-8F1582300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077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24630" y="5547008"/>
            <a:ext cx="4895723" cy="966905"/>
          </a:xfrm>
          <a:custGeom>
            <a:avLst/>
            <a:gdLst/>
            <a:ahLst/>
            <a:cxnLst/>
            <a:rect l="l" t="t" r="r" b="b"/>
            <a:pathLst>
              <a:path w="4895723" h="966905">
                <a:moveTo>
                  <a:pt x="0" y="0"/>
                </a:moveTo>
                <a:lnTo>
                  <a:pt x="4895724" y="0"/>
                </a:lnTo>
                <a:lnTo>
                  <a:pt x="4895724" y="966906"/>
                </a:lnTo>
                <a:lnTo>
                  <a:pt x="0" y="9669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706945" y="-1809536"/>
            <a:ext cx="23934275" cy="18190960"/>
            <a:chOff x="0" y="0"/>
            <a:chExt cx="31912366" cy="24254613"/>
          </a:xfrm>
        </p:grpSpPr>
        <p:sp>
          <p:nvSpPr>
            <p:cNvPr id="4" name="Freeform 4"/>
            <p:cNvSpPr/>
            <p:nvPr/>
          </p:nvSpPr>
          <p:spPr>
            <a:xfrm rot="1174329" flipH="1">
              <a:off x="2067665" y="2530146"/>
              <a:ext cx="12828496" cy="14557159"/>
            </a:xfrm>
            <a:custGeom>
              <a:avLst/>
              <a:gdLst/>
              <a:ahLst/>
              <a:cxnLst/>
              <a:rect l="l" t="t" r="r" b="b"/>
              <a:pathLst>
                <a:path w="12828496" h="14557159">
                  <a:moveTo>
                    <a:pt x="12828496" y="0"/>
                  </a:moveTo>
                  <a:lnTo>
                    <a:pt x="0" y="0"/>
                  </a:lnTo>
                  <a:lnTo>
                    <a:pt x="0" y="14557158"/>
                  </a:lnTo>
                  <a:lnTo>
                    <a:pt x="12828496" y="14557158"/>
                  </a:lnTo>
                  <a:lnTo>
                    <a:pt x="12828496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-1345583">
              <a:off x="10790790" y="2772193"/>
              <a:ext cx="18242472" cy="18710227"/>
            </a:xfrm>
            <a:custGeom>
              <a:avLst/>
              <a:gdLst/>
              <a:ahLst/>
              <a:cxnLst/>
              <a:rect l="l" t="t" r="r" b="b"/>
              <a:pathLst>
                <a:path w="18242472" h="18710227">
                  <a:moveTo>
                    <a:pt x="0" y="0"/>
                  </a:moveTo>
                  <a:lnTo>
                    <a:pt x="18242472" y="0"/>
                  </a:lnTo>
                  <a:lnTo>
                    <a:pt x="18242472" y="18710227"/>
                  </a:lnTo>
                  <a:lnTo>
                    <a:pt x="0" y="18710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24630" y="3690759"/>
            <a:ext cx="14301017" cy="5567541"/>
            <a:chOff x="0" y="0"/>
            <a:chExt cx="1984173" cy="7724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84173" cy="772460"/>
            </a:xfrm>
            <a:custGeom>
              <a:avLst/>
              <a:gdLst/>
              <a:ahLst/>
              <a:cxnLst/>
              <a:rect l="l" t="t" r="r" b="b"/>
              <a:pathLst>
                <a:path w="1984173" h="772460">
                  <a:moveTo>
                    <a:pt x="27609" y="0"/>
                  </a:moveTo>
                  <a:lnTo>
                    <a:pt x="1956564" y="0"/>
                  </a:lnTo>
                  <a:cubicBezTo>
                    <a:pt x="1963886" y="0"/>
                    <a:pt x="1970909" y="2909"/>
                    <a:pt x="1976086" y="8087"/>
                  </a:cubicBezTo>
                  <a:cubicBezTo>
                    <a:pt x="1981264" y="13264"/>
                    <a:pt x="1984173" y="20287"/>
                    <a:pt x="1984173" y="27609"/>
                  </a:cubicBezTo>
                  <a:lnTo>
                    <a:pt x="1984173" y="744851"/>
                  </a:lnTo>
                  <a:cubicBezTo>
                    <a:pt x="1984173" y="752173"/>
                    <a:pt x="1981264" y="759196"/>
                    <a:pt x="1976086" y="764373"/>
                  </a:cubicBezTo>
                  <a:cubicBezTo>
                    <a:pt x="1970909" y="769551"/>
                    <a:pt x="1963886" y="772460"/>
                    <a:pt x="1956564" y="772460"/>
                  </a:cubicBezTo>
                  <a:lnTo>
                    <a:pt x="27609" y="772460"/>
                  </a:lnTo>
                  <a:cubicBezTo>
                    <a:pt x="20287" y="772460"/>
                    <a:pt x="13264" y="769551"/>
                    <a:pt x="8087" y="764373"/>
                  </a:cubicBezTo>
                  <a:cubicBezTo>
                    <a:pt x="2909" y="759196"/>
                    <a:pt x="0" y="752173"/>
                    <a:pt x="0" y="744851"/>
                  </a:cubicBezTo>
                  <a:lnTo>
                    <a:pt x="0" y="27609"/>
                  </a:lnTo>
                  <a:cubicBezTo>
                    <a:pt x="0" y="20287"/>
                    <a:pt x="2909" y="13264"/>
                    <a:pt x="8087" y="8087"/>
                  </a:cubicBezTo>
                  <a:cubicBezTo>
                    <a:pt x="13264" y="2909"/>
                    <a:pt x="20287" y="0"/>
                    <a:pt x="2760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984173" cy="8105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117438" y="1312323"/>
            <a:ext cx="14053123" cy="1047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50"/>
              </a:lnSpc>
            </a:pPr>
            <a:r>
              <a:rPr lang="en-US" sz="8500" spc="255">
                <a:solidFill>
                  <a:srgbClr val="3C5B0A"/>
                </a:solidFill>
                <a:latin typeface="Wedges"/>
                <a:ea typeface="Wedges"/>
                <a:cs typeface="Wedges"/>
                <a:sym typeface="Wedges"/>
              </a:rPr>
              <a:t>What is Agriculture?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24630" y="4661075"/>
            <a:ext cx="14301017" cy="1072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4"/>
              </a:lnSpc>
            </a:pPr>
            <a:r>
              <a:rPr lang="en-US" sz="9292" b="1" spc="185">
                <a:solidFill>
                  <a:srgbClr val="323232"/>
                </a:solidFill>
                <a:latin typeface="Nunito Bold"/>
                <a:ea typeface="Nunito Bold"/>
                <a:cs typeface="Nunito Bold"/>
                <a:sym typeface="Nunito Bold"/>
              </a:rPr>
              <a:t>A G R I C U L T U R 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117438" y="6273178"/>
            <a:ext cx="8096020" cy="628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34"/>
              </a:lnSpc>
            </a:pPr>
            <a:r>
              <a:rPr lang="en-US" sz="4395" spc="87">
                <a:solidFill>
                  <a:srgbClr val="323232"/>
                </a:solidFill>
                <a:latin typeface="Nunito"/>
                <a:ea typeface="Nunito"/>
                <a:cs typeface="Nunito"/>
                <a:sym typeface="Nunito"/>
              </a:rPr>
              <a:t>IT’S A BIG WORD.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24630" y="7162119"/>
            <a:ext cx="11450921" cy="915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000000"/>
                </a:solidFill>
                <a:latin typeface="Core Bandi Face"/>
                <a:ea typeface="Core Bandi Face"/>
                <a:cs typeface="Core Bandi Face"/>
                <a:sym typeface="Core Bandi Face"/>
              </a:rPr>
              <a:t>What does it mean?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0639842" y="9106262"/>
            <a:ext cx="6755047" cy="881729"/>
            <a:chOff x="0" y="0"/>
            <a:chExt cx="9006729" cy="1175639"/>
          </a:xfrm>
        </p:grpSpPr>
        <p:grpSp>
          <p:nvGrpSpPr>
            <p:cNvPr id="14" name="Group 14"/>
            <p:cNvGrpSpPr/>
            <p:nvPr/>
          </p:nvGrpSpPr>
          <p:grpSpPr>
            <a:xfrm>
              <a:off x="237459" y="0"/>
              <a:ext cx="8290960" cy="1175639"/>
              <a:chOff x="0" y="0"/>
              <a:chExt cx="1637720" cy="232225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637720" cy="232225"/>
              </a:xfrm>
              <a:custGeom>
                <a:avLst/>
                <a:gdLst/>
                <a:ahLst/>
                <a:cxnLst/>
                <a:rect l="l" t="t" r="r" b="b"/>
                <a:pathLst>
                  <a:path w="1637720" h="232225">
                    <a:moveTo>
                      <a:pt x="63497" y="0"/>
                    </a:moveTo>
                    <a:lnTo>
                      <a:pt x="1574223" y="0"/>
                    </a:lnTo>
                    <a:cubicBezTo>
                      <a:pt x="1591064" y="0"/>
                      <a:pt x="1607215" y="6690"/>
                      <a:pt x="1619123" y="18598"/>
                    </a:cubicBezTo>
                    <a:cubicBezTo>
                      <a:pt x="1631030" y="30506"/>
                      <a:pt x="1637720" y="46657"/>
                      <a:pt x="1637720" y="63497"/>
                    </a:cubicBezTo>
                    <a:lnTo>
                      <a:pt x="1637720" y="168728"/>
                    </a:lnTo>
                    <a:cubicBezTo>
                      <a:pt x="1637720" y="185568"/>
                      <a:pt x="1631030" y="201719"/>
                      <a:pt x="1619123" y="213627"/>
                    </a:cubicBezTo>
                    <a:cubicBezTo>
                      <a:pt x="1607215" y="225535"/>
                      <a:pt x="1591064" y="232225"/>
                      <a:pt x="1574223" y="232225"/>
                    </a:cubicBezTo>
                    <a:lnTo>
                      <a:pt x="63497" y="232225"/>
                    </a:lnTo>
                    <a:cubicBezTo>
                      <a:pt x="46657" y="232225"/>
                      <a:pt x="30506" y="225535"/>
                      <a:pt x="18598" y="213627"/>
                    </a:cubicBezTo>
                    <a:cubicBezTo>
                      <a:pt x="6690" y="201719"/>
                      <a:pt x="0" y="185568"/>
                      <a:pt x="0" y="168728"/>
                    </a:cubicBezTo>
                    <a:lnTo>
                      <a:pt x="0" y="63497"/>
                    </a:lnTo>
                    <a:cubicBezTo>
                      <a:pt x="0" y="46657"/>
                      <a:pt x="6690" y="30506"/>
                      <a:pt x="18598" y="18598"/>
                    </a:cubicBezTo>
                    <a:cubicBezTo>
                      <a:pt x="30506" y="6690"/>
                      <a:pt x="46657" y="0"/>
                      <a:pt x="63497" y="0"/>
                    </a:cubicBezTo>
                    <a:close/>
                  </a:path>
                </a:pathLst>
              </a:custGeom>
              <a:solidFill>
                <a:srgbClr val="75AA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1637720" cy="270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0" y="-21167"/>
              <a:ext cx="9006729" cy="11796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  <a:spcBef>
                  <a:spcPct val="0"/>
                </a:spcBef>
              </a:pPr>
              <a:r>
                <a:rPr lang="en-US" sz="5199">
                  <a:solidFill>
                    <a:srgbClr val="000000"/>
                  </a:solidFill>
                  <a:latin typeface="Core Bandi Face"/>
                  <a:ea typeface="Core Bandi Face"/>
                  <a:cs typeface="Core Bandi Face"/>
                  <a:sym typeface="Core Bandi Face"/>
                </a:rPr>
                <a:t>Any good guesses?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12506608" y="5914199"/>
            <a:ext cx="3273038" cy="3344101"/>
          </a:xfrm>
          <a:custGeom>
            <a:avLst/>
            <a:gdLst/>
            <a:ahLst/>
            <a:cxnLst/>
            <a:rect l="l" t="t" r="r" b="b"/>
            <a:pathLst>
              <a:path w="3273038" h="3344101">
                <a:moveTo>
                  <a:pt x="0" y="0"/>
                </a:moveTo>
                <a:lnTo>
                  <a:pt x="3273038" y="0"/>
                </a:lnTo>
                <a:lnTo>
                  <a:pt x="3273038" y="3344101"/>
                </a:lnTo>
                <a:lnTo>
                  <a:pt x="0" y="33441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16750463" y="170180"/>
            <a:ext cx="1288852" cy="613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1"/>
              </a:lnSpc>
            </a:pPr>
            <a:r>
              <a:rPr lang="en-US" sz="3593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Part 1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ater splashing out of water&#10;&#10;AI-generated content may be incorrect.">
            <a:extLst>
              <a:ext uri="{FF2B5EF4-FFF2-40B4-BE49-F238E27FC236}">
                <a16:creationId xmlns:a16="http://schemas.microsoft.com/office/drawing/2014/main" id="{FE47758C-4D5B-9A8C-B2BD-4E6F5D663E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4983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sun with white text&#10;&#10;AI-generated content may be incorrect.">
            <a:extLst>
              <a:ext uri="{FF2B5EF4-FFF2-40B4-BE49-F238E27FC236}">
                <a16:creationId xmlns:a16="http://schemas.microsoft.com/office/drawing/2014/main" id="{0F53D5F3-3559-FEE3-3C91-D046CD8E04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8769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swirls and text&#10;&#10;AI-generated content may be incorrect.">
            <a:extLst>
              <a:ext uri="{FF2B5EF4-FFF2-40B4-BE49-F238E27FC236}">
                <a16:creationId xmlns:a16="http://schemas.microsoft.com/office/drawing/2014/main" id="{7A77138E-444F-37B2-1608-D9142BAD4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4046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lower with green leaves and white flowers&#10;&#10;AI-generated content may be incorrect.">
            <a:extLst>
              <a:ext uri="{FF2B5EF4-FFF2-40B4-BE49-F238E27FC236}">
                <a16:creationId xmlns:a16="http://schemas.microsoft.com/office/drawing/2014/main" id="{8958DC81-F24A-0F23-11F6-EC193E84E9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0748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child standing on a red and green pepper&#10;&#10;AI-generated content may be incorrect.">
            <a:extLst>
              <a:ext uri="{FF2B5EF4-FFF2-40B4-BE49-F238E27FC236}">
                <a16:creationId xmlns:a16="http://schemas.microsoft.com/office/drawing/2014/main" id="{8B1C739A-3301-9153-1C5D-CECB8C49C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1332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lant&#10;&#10;AI-generated content may be incorrect.">
            <a:extLst>
              <a:ext uri="{FF2B5EF4-FFF2-40B4-BE49-F238E27FC236}">
                <a16:creationId xmlns:a16="http://schemas.microsoft.com/office/drawing/2014/main" id="{72E8129E-E66B-CA4D-04A8-E3896337D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9290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335" t="-46880" r="-1769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317185" y="6229299"/>
            <a:ext cx="20085310" cy="5331737"/>
          </a:xfrm>
          <a:custGeom>
            <a:avLst/>
            <a:gdLst/>
            <a:ahLst/>
            <a:cxnLst/>
            <a:rect l="l" t="t" r="r" b="b"/>
            <a:pathLst>
              <a:path w="20085310" h="5331737">
                <a:moveTo>
                  <a:pt x="0" y="0"/>
                </a:moveTo>
                <a:lnTo>
                  <a:pt x="20085309" y="0"/>
                </a:lnTo>
                <a:lnTo>
                  <a:pt x="20085309" y="5331737"/>
                </a:lnTo>
                <a:lnTo>
                  <a:pt x="0" y="53317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3609788" y="1087825"/>
            <a:ext cx="7315200" cy="1702705"/>
          </a:xfrm>
          <a:custGeom>
            <a:avLst/>
            <a:gdLst/>
            <a:ahLst/>
            <a:cxnLst/>
            <a:rect l="l" t="t" r="r" b="b"/>
            <a:pathLst>
              <a:path w="7315200" h="1702705">
                <a:moveTo>
                  <a:pt x="0" y="0"/>
                </a:moveTo>
                <a:lnTo>
                  <a:pt x="7315200" y="0"/>
                </a:lnTo>
                <a:lnTo>
                  <a:pt x="7315200" y="1702705"/>
                </a:lnTo>
                <a:lnTo>
                  <a:pt x="0" y="17027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133326" y="-688323"/>
            <a:ext cx="5129469" cy="1395149"/>
          </a:xfrm>
          <a:custGeom>
            <a:avLst/>
            <a:gdLst/>
            <a:ahLst/>
            <a:cxnLst/>
            <a:rect l="l" t="t" r="r" b="b"/>
            <a:pathLst>
              <a:path w="5129469" h="1395149">
                <a:moveTo>
                  <a:pt x="0" y="0"/>
                </a:moveTo>
                <a:lnTo>
                  <a:pt x="5129469" y="0"/>
                </a:lnTo>
                <a:lnTo>
                  <a:pt x="5129469" y="1395148"/>
                </a:lnTo>
                <a:lnTo>
                  <a:pt x="0" y="13951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69916">
            <a:off x="2149693" y="870351"/>
            <a:ext cx="13484992" cy="5222370"/>
          </a:xfrm>
          <a:custGeom>
            <a:avLst/>
            <a:gdLst/>
            <a:ahLst/>
            <a:cxnLst/>
            <a:rect l="l" t="t" r="r" b="b"/>
            <a:pathLst>
              <a:path w="13484992" h="5222370">
                <a:moveTo>
                  <a:pt x="0" y="0"/>
                </a:moveTo>
                <a:lnTo>
                  <a:pt x="13484992" y="0"/>
                </a:lnTo>
                <a:lnTo>
                  <a:pt x="13484992" y="5222370"/>
                </a:lnTo>
                <a:lnTo>
                  <a:pt x="0" y="52223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686538" y="160569"/>
            <a:ext cx="4077862" cy="1204784"/>
          </a:xfrm>
          <a:custGeom>
            <a:avLst/>
            <a:gdLst/>
            <a:ahLst/>
            <a:cxnLst/>
            <a:rect l="l" t="t" r="r" b="b"/>
            <a:pathLst>
              <a:path w="4077862" h="1204784">
                <a:moveTo>
                  <a:pt x="0" y="0"/>
                </a:moveTo>
                <a:lnTo>
                  <a:pt x="4077862" y="0"/>
                </a:lnTo>
                <a:lnTo>
                  <a:pt x="4077862" y="1204784"/>
                </a:lnTo>
                <a:lnTo>
                  <a:pt x="0" y="12047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747963">
            <a:off x="13839289" y="1162731"/>
            <a:ext cx="3954283" cy="4055675"/>
          </a:xfrm>
          <a:custGeom>
            <a:avLst/>
            <a:gdLst/>
            <a:ahLst/>
            <a:cxnLst/>
            <a:rect l="l" t="t" r="r" b="b"/>
            <a:pathLst>
              <a:path w="3954283" h="4055675">
                <a:moveTo>
                  <a:pt x="0" y="0"/>
                </a:moveTo>
                <a:lnTo>
                  <a:pt x="3954283" y="0"/>
                </a:lnTo>
                <a:lnTo>
                  <a:pt x="3954283" y="4055675"/>
                </a:lnTo>
                <a:lnTo>
                  <a:pt x="0" y="405567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8964744" y="7603361"/>
            <a:ext cx="6388321" cy="2583613"/>
            <a:chOff x="0" y="0"/>
            <a:chExt cx="8517761" cy="3444817"/>
          </a:xfrm>
        </p:grpSpPr>
        <p:sp>
          <p:nvSpPr>
            <p:cNvPr id="10" name="Freeform 10"/>
            <p:cNvSpPr/>
            <p:nvPr/>
          </p:nvSpPr>
          <p:spPr>
            <a:xfrm rot="69916">
              <a:off x="32413" y="85613"/>
              <a:ext cx="8452936" cy="3273592"/>
            </a:xfrm>
            <a:custGeom>
              <a:avLst/>
              <a:gdLst/>
              <a:ahLst/>
              <a:cxnLst/>
              <a:rect l="l" t="t" r="r" b="b"/>
              <a:pathLst>
                <a:path w="8452936" h="3273592">
                  <a:moveTo>
                    <a:pt x="0" y="0"/>
                  </a:moveTo>
                  <a:lnTo>
                    <a:pt x="8452936" y="0"/>
                  </a:lnTo>
                  <a:lnTo>
                    <a:pt x="8452936" y="3273592"/>
                  </a:lnTo>
                  <a:lnTo>
                    <a:pt x="0" y="3273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 rot="107446">
              <a:off x="1194832" y="256371"/>
              <a:ext cx="6130182" cy="25138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61"/>
                </a:lnSpc>
              </a:pPr>
              <a:r>
                <a:rPr lang="en-US" sz="3615">
                  <a:solidFill>
                    <a:srgbClr val="D44F02"/>
                  </a:solidFill>
                  <a:latin typeface="Mansalva"/>
                  <a:ea typeface="Mansalva"/>
                  <a:cs typeface="Mansalva"/>
                  <a:sym typeface="Mansalva"/>
                </a:rPr>
                <a:t>What did you learn about chile peppers that you didn’t know before?</a:t>
              </a:r>
            </a:p>
          </p:txBody>
        </p:sp>
      </p:grpSp>
      <p:sp>
        <p:nvSpPr>
          <p:cNvPr id="12" name="Freeform 12"/>
          <p:cNvSpPr/>
          <p:nvPr/>
        </p:nvSpPr>
        <p:spPr>
          <a:xfrm rot="108418">
            <a:off x="12371004" y="5537527"/>
            <a:ext cx="5779833" cy="2238372"/>
          </a:xfrm>
          <a:custGeom>
            <a:avLst/>
            <a:gdLst/>
            <a:ahLst/>
            <a:cxnLst/>
            <a:rect l="l" t="t" r="r" b="b"/>
            <a:pathLst>
              <a:path w="5779833" h="2238372">
                <a:moveTo>
                  <a:pt x="0" y="0"/>
                </a:moveTo>
                <a:lnTo>
                  <a:pt x="5779833" y="0"/>
                </a:lnTo>
                <a:lnTo>
                  <a:pt x="5779833" y="2238371"/>
                </a:lnTo>
                <a:lnTo>
                  <a:pt x="0" y="22383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9916">
            <a:off x="-738195" y="5017824"/>
            <a:ext cx="7012673" cy="2715817"/>
          </a:xfrm>
          <a:custGeom>
            <a:avLst/>
            <a:gdLst/>
            <a:ahLst/>
            <a:cxnLst/>
            <a:rect l="l" t="t" r="r" b="b"/>
            <a:pathLst>
              <a:path w="7012673" h="2715817">
                <a:moveTo>
                  <a:pt x="0" y="0"/>
                </a:moveTo>
                <a:lnTo>
                  <a:pt x="7012673" y="0"/>
                </a:lnTo>
                <a:lnTo>
                  <a:pt x="7012673" y="2715817"/>
                </a:lnTo>
                <a:lnTo>
                  <a:pt x="0" y="27158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69916">
            <a:off x="6288559" y="5379418"/>
            <a:ext cx="5847921" cy="2264740"/>
          </a:xfrm>
          <a:custGeom>
            <a:avLst/>
            <a:gdLst/>
            <a:ahLst/>
            <a:cxnLst/>
            <a:rect l="l" t="t" r="r" b="b"/>
            <a:pathLst>
              <a:path w="5847921" h="2264740">
                <a:moveTo>
                  <a:pt x="0" y="0"/>
                </a:moveTo>
                <a:lnTo>
                  <a:pt x="5847922" y="0"/>
                </a:lnTo>
                <a:lnTo>
                  <a:pt x="5847922" y="2264740"/>
                </a:lnTo>
                <a:lnTo>
                  <a:pt x="0" y="22647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2115316" y="7471506"/>
            <a:ext cx="6538765" cy="2644457"/>
            <a:chOff x="0" y="0"/>
            <a:chExt cx="8718353" cy="3525942"/>
          </a:xfrm>
        </p:grpSpPr>
        <p:sp>
          <p:nvSpPr>
            <p:cNvPr id="16" name="Freeform 16"/>
            <p:cNvSpPr/>
            <p:nvPr/>
          </p:nvSpPr>
          <p:spPr>
            <a:xfrm rot="69916">
              <a:off x="33176" y="87629"/>
              <a:ext cx="8652001" cy="3350684"/>
            </a:xfrm>
            <a:custGeom>
              <a:avLst/>
              <a:gdLst/>
              <a:ahLst/>
              <a:cxnLst/>
              <a:rect l="l" t="t" r="r" b="b"/>
              <a:pathLst>
                <a:path w="8652001" h="3350684">
                  <a:moveTo>
                    <a:pt x="0" y="0"/>
                  </a:moveTo>
                  <a:lnTo>
                    <a:pt x="8652001" y="0"/>
                  </a:lnTo>
                  <a:lnTo>
                    <a:pt x="8652001" y="3350684"/>
                  </a:lnTo>
                  <a:lnTo>
                    <a:pt x="0" y="3350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 rot="107446">
              <a:off x="635424" y="545817"/>
              <a:ext cx="7319718" cy="19372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91"/>
                </a:lnSpc>
              </a:pPr>
              <a:r>
                <a:rPr lang="en-US" sz="4208">
                  <a:solidFill>
                    <a:srgbClr val="D44F02"/>
                  </a:solidFill>
                  <a:latin typeface="Mansalva"/>
                  <a:ea typeface="Mansalva"/>
                  <a:cs typeface="Mansalva"/>
                  <a:sym typeface="Mansalva"/>
                </a:rPr>
                <a:t>What natural resources are used to grow plants?</a:t>
              </a:r>
            </a:p>
          </p:txBody>
        </p:sp>
      </p:grpSp>
      <p:sp>
        <p:nvSpPr>
          <p:cNvPr id="18" name="Freeform 18"/>
          <p:cNvSpPr/>
          <p:nvPr/>
        </p:nvSpPr>
        <p:spPr>
          <a:xfrm flipH="1">
            <a:off x="13749579" y="733773"/>
            <a:ext cx="3712729" cy="4213025"/>
          </a:xfrm>
          <a:custGeom>
            <a:avLst/>
            <a:gdLst/>
            <a:ahLst/>
            <a:cxnLst/>
            <a:rect l="l" t="t" r="r" b="b"/>
            <a:pathLst>
              <a:path w="3712729" h="4213025">
                <a:moveTo>
                  <a:pt x="3712729" y="0"/>
                </a:moveTo>
                <a:lnTo>
                  <a:pt x="0" y="0"/>
                </a:lnTo>
                <a:lnTo>
                  <a:pt x="0" y="4213025"/>
                </a:lnTo>
                <a:lnTo>
                  <a:pt x="3712729" y="4213025"/>
                </a:lnTo>
                <a:lnTo>
                  <a:pt x="3712729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 rot="69916">
            <a:off x="2805225" y="1449846"/>
            <a:ext cx="11000106" cy="3758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17"/>
              </a:lnSpc>
            </a:pPr>
            <a:r>
              <a:rPr lang="en-US" sz="12348" spc="370">
                <a:solidFill>
                  <a:srgbClr val="3C5B0A"/>
                </a:solidFill>
                <a:latin typeface="Wedges"/>
                <a:ea typeface="Wedges"/>
                <a:cs typeface="Wedges"/>
                <a:sym typeface="Wedges"/>
              </a:rPr>
              <a:t>Wrap-Up &amp; REview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292034" y="467073"/>
            <a:ext cx="6866870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www.nmaitc.org</a:t>
            </a:r>
          </a:p>
        </p:txBody>
      </p:sp>
      <p:sp>
        <p:nvSpPr>
          <p:cNvPr id="21" name="TextBox 21"/>
          <p:cNvSpPr txBox="1"/>
          <p:nvPr/>
        </p:nvSpPr>
        <p:spPr>
          <a:xfrm rot="145948">
            <a:off x="12757250" y="5566527"/>
            <a:ext cx="4922949" cy="1773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2"/>
              </a:lnSpc>
            </a:pPr>
            <a:r>
              <a:rPr lang="en-US" sz="3344">
                <a:solidFill>
                  <a:srgbClr val="D44F02"/>
                </a:solidFill>
                <a:latin typeface="Mansalva"/>
                <a:ea typeface="Mansalva"/>
                <a:cs typeface="Mansalva"/>
                <a:sym typeface="Mansalva"/>
              </a:rPr>
              <a:t>What do farmers and ranchers call their plants and animals?</a:t>
            </a:r>
          </a:p>
        </p:txBody>
      </p:sp>
      <p:sp>
        <p:nvSpPr>
          <p:cNvPr id="22" name="TextBox 22"/>
          <p:cNvSpPr txBox="1"/>
          <p:nvPr/>
        </p:nvSpPr>
        <p:spPr>
          <a:xfrm rot="107446">
            <a:off x="693219" y="5305651"/>
            <a:ext cx="4577978" cy="1576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5"/>
              </a:lnSpc>
            </a:pPr>
            <a:r>
              <a:rPr lang="en-US" sz="4518">
                <a:solidFill>
                  <a:srgbClr val="D44F02"/>
                </a:solidFill>
                <a:latin typeface="Mansalva"/>
                <a:ea typeface="Mansalva"/>
                <a:cs typeface="Mansalva"/>
                <a:sym typeface="Mansalva"/>
              </a:rPr>
              <a:t>Name a way that you use agriculture.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6722707" y="170180"/>
            <a:ext cx="1344364" cy="613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1"/>
              </a:lnSpc>
            </a:pPr>
            <a:r>
              <a:rPr lang="en-US" sz="3593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Part 6</a:t>
            </a:r>
          </a:p>
        </p:txBody>
      </p:sp>
      <p:sp>
        <p:nvSpPr>
          <p:cNvPr id="24" name="TextBox 24"/>
          <p:cNvSpPr txBox="1"/>
          <p:nvPr/>
        </p:nvSpPr>
        <p:spPr>
          <a:xfrm rot="107446">
            <a:off x="6839719" y="5689043"/>
            <a:ext cx="4610944" cy="1297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>
                <a:solidFill>
                  <a:srgbClr val="D44F02"/>
                </a:solidFill>
                <a:latin typeface="Mansalva"/>
                <a:ea typeface="Mansalva"/>
                <a:cs typeface="Mansalva"/>
                <a:sym typeface="Mansalva"/>
              </a:rPr>
              <a:t>Is a chile pepper a fruit or a vegetable?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D0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705767" y="471793"/>
            <a:ext cx="5762976" cy="6996025"/>
          </a:xfrm>
          <a:custGeom>
            <a:avLst/>
            <a:gdLst/>
            <a:ahLst/>
            <a:cxnLst/>
            <a:rect l="l" t="t" r="r" b="b"/>
            <a:pathLst>
              <a:path w="5762976" h="6996025">
                <a:moveTo>
                  <a:pt x="0" y="0"/>
                </a:moveTo>
                <a:lnTo>
                  <a:pt x="5762976" y="0"/>
                </a:lnTo>
                <a:lnTo>
                  <a:pt x="5762976" y="6996025"/>
                </a:lnTo>
                <a:lnTo>
                  <a:pt x="0" y="69960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83617" y="5716973"/>
            <a:ext cx="6306207" cy="4114800"/>
          </a:xfrm>
          <a:custGeom>
            <a:avLst/>
            <a:gdLst/>
            <a:ahLst/>
            <a:cxnLst/>
            <a:rect l="l" t="t" r="r" b="b"/>
            <a:pathLst>
              <a:path w="6306207" h="4114800">
                <a:moveTo>
                  <a:pt x="0" y="0"/>
                </a:moveTo>
                <a:lnTo>
                  <a:pt x="6306207" y="0"/>
                </a:lnTo>
                <a:lnTo>
                  <a:pt x="63062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76325" y="6003035"/>
            <a:ext cx="1593981" cy="2929567"/>
          </a:xfrm>
          <a:custGeom>
            <a:avLst/>
            <a:gdLst/>
            <a:ahLst/>
            <a:cxnLst/>
            <a:rect l="l" t="t" r="r" b="b"/>
            <a:pathLst>
              <a:path w="1593981" h="2929567">
                <a:moveTo>
                  <a:pt x="0" y="0"/>
                </a:moveTo>
                <a:lnTo>
                  <a:pt x="1593981" y="0"/>
                </a:lnTo>
                <a:lnTo>
                  <a:pt x="1593981" y="2929567"/>
                </a:lnTo>
                <a:lnTo>
                  <a:pt x="0" y="29295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18550" t="-3552" r="-105060" b="-133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849310" y="6003035"/>
            <a:ext cx="1733379" cy="2929567"/>
          </a:xfrm>
          <a:custGeom>
            <a:avLst/>
            <a:gdLst/>
            <a:ahLst/>
            <a:cxnLst/>
            <a:rect l="l" t="t" r="r" b="b"/>
            <a:pathLst>
              <a:path w="1733379" h="2929567">
                <a:moveTo>
                  <a:pt x="0" y="0"/>
                </a:moveTo>
                <a:lnTo>
                  <a:pt x="1733379" y="0"/>
                </a:lnTo>
                <a:lnTo>
                  <a:pt x="1733379" y="2929567"/>
                </a:lnTo>
                <a:lnTo>
                  <a:pt x="0" y="29295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130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42902" y="354808"/>
            <a:ext cx="12479574" cy="515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17"/>
              </a:lnSpc>
            </a:pPr>
            <a:r>
              <a:rPr lang="en-US" sz="11264" spc="337">
                <a:solidFill>
                  <a:srgbClr val="3C5B0A"/>
                </a:solidFill>
                <a:latin typeface="Wedges"/>
                <a:ea typeface="Wedges"/>
                <a:cs typeface="Wedges"/>
                <a:sym typeface="Wedges"/>
              </a:rPr>
              <a:t>Meet 2 New Mexico Chile Farm Families 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7293326" y="8279198"/>
            <a:ext cx="8561841" cy="1285657"/>
            <a:chOff x="0" y="0"/>
            <a:chExt cx="11415788" cy="1714209"/>
          </a:xfrm>
        </p:grpSpPr>
        <p:sp>
          <p:nvSpPr>
            <p:cNvPr id="8" name="Freeform 8"/>
            <p:cNvSpPr/>
            <p:nvPr/>
          </p:nvSpPr>
          <p:spPr>
            <a:xfrm rot="-10800000">
              <a:off x="0" y="0"/>
              <a:ext cx="1714209" cy="1714209"/>
            </a:xfrm>
            <a:custGeom>
              <a:avLst/>
              <a:gdLst/>
              <a:ahLst/>
              <a:cxnLst/>
              <a:rect l="l" t="t" r="r" b="b"/>
              <a:pathLst>
                <a:path w="1714209" h="1714209">
                  <a:moveTo>
                    <a:pt x="0" y="0"/>
                  </a:moveTo>
                  <a:lnTo>
                    <a:pt x="1714209" y="0"/>
                  </a:lnTo>
                  <a:lnTo>
                    <a:pt x="1714209" y="1714209"/>
                  </a:lnTo>
                  <a:lnTo>
                    <a:pt x="0" y="1714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120609" y="302881"/>
              <a:ext cx="9295179" cy="1108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75"/>
                </a:lnSpc>
              </a:pPr>
              <a:r>
                <a:rPr lang="en-US" sz="5313" u="sng" spc="159">
                  <a:solidFill>
                    <a:srgbClr val="3C5B0A"/>
                  </a:solidFill>
                  <a:latin typeface="Core Bandi Face"/>
                  <a:ea typeface="Core Bandi Face"/>
                  <a:cs typeface="Core Bandi Face"/>
                  <a:sym typeface="Core Bandi Face"/>
                  <a:hlinkClick r:id="rId10" tooltip="https://www.youtube.com/watch?v=pq8bM1IBCss&amp;list=PLdLZoP2KPy1qPP4t8qdGhGUHv9iQWT-5t&amp;index=1"/>
                </a:rPr>
                <a:t>The Viramontes Family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293326" y="6824990"/>
            <a:ext cx="7293929" cy="1285657"/>
            <a:chOff x="0" y="0"/>
            <a:chExt cx="9725238" cy="1714209"/>
          </a:xfrm>
        </p:grpSpPr>
        <p:sp>
          <p:nvSpPr>
            <p:cNvPr id="11" name="TextBox 11"/>
            <p:cNvSpPr txBox="1"/>
            <p:nvPr/>
          </p:nvSpPr>
          <p:spPr>
            <a:xfrm>
              <a:off x="430059" y="212579"/>
              <a:ext cx="9295179" cy="1260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335"/>
                </a:lnSpc>
              </a:pPr>
              <a:r>
                <a:rPr lang="en-US" sz="6113" u="sng" spc="183">
                  <a:solidFill>
                    <a:srgbClr val="3C5B0A"/>
                  </a:solidFill>
                  <a:latin typeface="Core Bandi Face"/>
                  <a:ea typeface="Core Bandi Face"/>
                  <a:cs typeface="Core Bandi Face"/>
                  <a:sym typeface="Core Bandi Face"/>
                  <a:hlinkClick r:id="rId11" tooltip="https://www.youtube.com/watch?v=YYMyetJqXWQ&amp;list=PLdLZoP2KPy1qPP4t8qdGhGUHv9iQWT-5t&amp;index=2"/>
                </a:rPr>
                <a:t>Don Hartman</a:t>
              </a:r>
            </a:p>
          </p:txBody>
        </p:sp>
        <p:sp>
          <p:nvSpPr>
            <p:cNvPr id="12" name="Freeform 12"/>
            <p:cNvSpPr/>
            <p:nvPr/>
          </p:nvSpPr>
          <p:spPr>
            <a:xfrm rot="-10800000">
              <a:off x="0" y="0"/>
              <a:ext cx="1714209" cy="1714209"/>
            </a:xfrm>
            <a:custGeom>
              <a:avLst/>
              <a:gdLst/>
              <a:ahLst/>
              <a:cxnLst/>
              <a:rect l="l" t="t" r="r" b="b"/>
              <a:pathLst>
                <a:path w="1714209" h="1714209">
                  <a:moveTo>
                    <a:pt x="0" y="0"/>
                  </a:moveTo>
                  <a:lnTo>
                    <a:pt x="1714209" y="0"/>
                  </a:lnTo>
                  <a:lnTo>
                    <a:pt x="1714209" y="1714209"/>
                  </a:lnTo>
                  <a:lnTo>
                    <a:pt x="0" y="1714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D0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600739" y="596177"/>
            <a:ext cx="10550717" cy="274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1800AD"/>
                </a:solidFill>
                <a:latin typeface="Wedges"/>
                <a:ea typeface="Wedges"/>
                <a:cs typeface="Wedges"/>
                <a:sym typeface="Wedges"/>
              </a:rPr>
              <a:t>Read the Ag Magazine to learn more about our AGmazing NM Chile peppers!</a:t>
            </a:r>
          </a:p>
        </p:txBody>
      </p:sp>
      <p:sp>
        <p:nvSpPr>
          <p:cNvPr id="3" name="Freeform 3"/>
          <p:cNvSpPr/>
          <p:nvPr/>
        </p:nvSpPr>
        <p:spPr>
          <a:xfrm rot="138832">
            <a:off x="-449793" y="-896249"/>
            <a:ext cx="8084294" cy="5254791"/>
          </a:xfrm>
          <a:custGeom>
            <a:avLst/>
            <a:gdLst/>
            <a:ahLst/>
            <a:cxnLst/>
            <a:rect l="l" t="t" r="r" b="b"/>
            <a:pathLst>
              <a:path w="8084294" h="5254791">
                <a:moveTo>
                  <a:pt x="0" y="0"/>
                </a:moveTo>
                <a:lnTo>
                  <a:pt x="8084294" y="0"/>
                </a:lnTo>
                <a:lnTo>
                  <a:pt x="8084294" y="5254792"/>
                </a:lnTo>
                <a:lnTo>
                  <a:pt x="0" y="5254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83570">
            <a:off x="911706" y="4055694"/>
            <a:ext cx="5843193" cy="5317306"/>
          </a:xfrm>
          <a:custGeom>
            <a:avLst/>
            <a:gdLst/>
            <a:ahLst/>
            <a:cxnLst/>
            <a:rect l="l" t="t" r="r" b="b"/>
            <a:pathLst>
              <a:path w="5843193" h="5317306">
                <a:moveTo>
                  <a:pt x="0" y="0"/>
                </a:moveTo>
                <a:lnTo>
                  <a:pt x="5843193" y="0"/>
                </a:lnTo>
                <a:lnTo>
                  <a:pt x="5843193" y="5317306"/>
                </a:lnTo>
                <a:lnTo>
                  <a:pt x="0" y="53173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059361" y="3612923"/>
            <a:ext cx="9633473" cy="6202848"/>
          </a:xfrm>
          <a:custGeom>
            <a:avLst/>
            <a:gdLst/>
            <a:ahLst/>
            <a:cxnLst/>
            <a:rect l="l" t="t" r="r" b="b"/>
            <a:pathLst>
              <a:path w="9633473" h="6202848">
                <a:moveTo>
                  <a:pt x="0" y="0"/>
                </a:moveTo>
                <a:lnTo>
                  <a:pt x="9633473" y="0"/>
                </a:lnTo>
                <a:lnTo>
                  <a:pt x="9633473" y="6202848"/>
                </a:lnTo>
                <a:lnTo>
                  <a:pt x="0" y="62028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158451" y="7061569"/>
            <a:ext cx="2152796" cy="2196731"/>
          </a:xfrm>
          <a:custGeom>
            <a:avLst/>
            <a:gdLst/>
            <a:ahLst/>
            <a:cxnLst/>
            <a:rect l="l" t="t" r="r" b="b"/>
            <a:pathLst>
              <a:path w="2152796" h="2196731">
                <a:moveTo>
                  <a:pt x="0" y="0"/>
                </a:moveTo>
                <a:lnTo>
                  <a:pt x="2152796" y="0"/>
                </a:lnTo>
                <a:lnTo>
                  <a:pt x="2152796" y="2196731"/>
                </a:lnTo>
                <a:lnTo>
                  <a:pt x="0" y="21967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335" t="-46880" r="-1769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317185" y="6229299"/>
            <a:ext cx="20085310" cy="5331737"/>
          </a:xfrm>
          <a:custGeom>
            <a:avLst/>
            <a:gdLst/>
            <a:ahLst/>
            <a:cxnLst/>
            <a:rect l="l" t="t" r="r" b="b"/>
            <a:pathLst>
              <a:path w="20085310" h="5331737">
                <a:moveTo>
                  <a:pt x="0" y="0"/>
                </a:moveTo>
                <a:lnTo>
                  <a:pt x="20085309" y="0"/>
                </a:lnTo>
                <a:lnTo>
                  <a:pt x="20085309" y="5331737"/>
                </a:lnTo>
                <a:lnTo>
                  <a:pt x="0" y="53317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614140">
            <a:off x="353804" y="5208118"/>
            <a:ext cx="2612335" cy="4418326"/>
          </a:xfrm>
          <a:custGeom>
            <a:avLst/>
            <a:gdLst/>
            <a:ahLst/>
            <a:cxnLst/>
            <a:rect l="l" t="t" r="r" b="b"/>
            <a:pathLst>
              <a:path w="2612335" h="4418326">
                <a:moveTo>
                  <a:pt x="0" y="0"/>
                </a:moveTo>
                <a:lnTo>
                  <a:pt x="2612335" y="0"/>
                </a:lnTo>
                <a:lnTo>
                  <a:pt x="2612335" y="4418326"/>
                </a:lnTo>
                <a:lnTo>
                  <a:pt x="0" y="44183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3609788" y="1087825"/>
            <a:ext cx="7315200" cy="1702705"/>
          </a:xfrm>
          <a:custGeom>
            <a:avLst/>
            <a:gdLst/>
            <a:ahLst/>
            <a:cxnLst/>
            <a:rect l="l" t="t" r="r" b="b"/>
            <a:pathLst>
              <a:path w="7315200" h="1702705">
                <a:moveTo>
                  <a:pt x="0" y="0"/>
                </a:moveTo>
                <a:lnTo>
                  <a:pt x="7315200" y="0"/>
                </a:lnTo>
                <a:lnTo>
                  <a:pt x="7315200" y="1702705"/>
                </a:lnTo>
                <a:lnTo>
                  <a:pt x="0" y="17027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133326" y="-688323"/>
            <a:ext cx="5129469" cy="1395149"/>
          </a:xfrm>
          <a:custGeom>
            <a:avLst/>
            <a:gdLst/>
            <a:ahLst/>
            <a:cxnLst/>
            <a:rect l="l" t="t" r="r" b="b"/>
            <a:pathLst>
              <a:path w="5129469" h="1395149">
                <a:moveTo>
                  <a:pt x="0" y="0"/>
                </a:moveTo>
                <a:lnTo>
                  <a:pt x="5129469" y="0"/>
                </a:lnTo>
                <a:lnTo>
                  <a:pt x="5129469" y="1395148"/>
                </a:lnTo>
                <a:lnTo>
                  <a:pt x="0" y="13951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69916">
            <a:off x="2149693" y="1224404"/>
            <a:ext cx="13484992" cy="5222370"/>
          </a:xfrm>
          <a:custGeom>
            <a:avLst/>
            <a:gdLst/>
            <a:ahLst/>
            <a:cxnLst/>
            <a:rect l="l" t="t" r="r" b="b"/>
            <a:pathLst>
              <a:path w="13484992" h="5222370">
                <a:moveTo>
                  <a:pt x="0" y="0"/>
                </a:moveTo>
                <a:lnTo>
                  <a:pt x="13484992" y="0"/>
                </a:lnTo>
                <a:lnTo>
                  <a:pt x="13484992" y="5222369"/>
                </a:lnTo>
                <a:lnTo>
                  <a:pt x="0" y="52223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686538" y="514621"/>
            <a:ext cx="4077862" cy="1204784"/>
          </a:xfrm>
          <a:custGeom>
            <a:avLst/>
            <a:gdLst/>
            <a:ahLst/>
            <a:cxnLst/>
            <a:rect l="l" t="t" r="r" b="b"/>
            <a:pathLst>
              <a:path w="4077862" h="1204784">
                <a:moveTo>
                  <a:pt x="0" y="0"/>
                </a:moveTo>
                <a:lnTo>
                  <a:pt x="4077862" y="0"/>
                </a:lnTo>
                <a:lnTo>
                  <a:pt x="4077862" y="1204784"/>
                </a:lnTo>
                <a:lnTo>
                  <a:pt x="0" y="12047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949287">
            <a:off x="2167511" y="5359881"/>
            <a:ext cx="2818638" cy="4114800"/>
          </a:xfrm>
          <a:custGeom>
            <a:avLst/>
            <a:gdLst/>
            <a:ahLst/>
            <a:cxnLst/>
            <a:rect l="l" t="t" r="r" b="b"/>
            <a:pathLst>
              <a:path w="2818638" h="4114800">
                <a:moveTo>
                  <a:pt x="0" y="0"/>
                </a:moveTo>
                <a:lnTo>
                  <a:pt x="2818638" y="0"/>
                </a:lnTo>
                <a:lnTo>
                  <a:pt x="28186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824876">
            <a:off x="2996963" y="7375851"/>
            <a:ext cx="1199321" cy="2389579"/>
          </a:xfrm>
          <a:custGeom>
            <a:avLst/>
            <a:gdLst/>
            <a:ahLst/>
            <a:cxnLst/>
            <a:rect l="l" t="t" r="r" b="b"/>
            <a:pathLst>
              <a:path w="1199321" h="2389579">
                <a:moveTo>
                  <a:pt x="0" y="0"/>
                </a:moveTo>
                <a:lnTo>
                  <a:pt x="1199321" y="0"/>
                </a:lnTo>
                <a:lnTo>
                  <a:pt x="1199321" y="2389579"/>
                </a:lnTo>
                <a:lnTo>
                  <a:pt x="0" y="238957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59971" y="7866468"/>
            <a:ext cx="1597291" cy="2057400"/>
          </a:xfrm>
          <a:custGeom>
            <a:avLst/>
            <a:gdLst/>
            <a:ahLst/>
            <a:cxnLst/>
            <a:rect l="l" t="t" r="r" b="b"/>
            <a:pathLst>
              <a:path w="1597291" h="2057400">
                <a:moveTo>
                  <a:pt x="0" y="0"/>
                </a:moveTo>
                <a:lnTo>
                  <a:pt x="1597291" y="0"/>
                </a:lnTo>
                <a:lnTo>
                  <a:pt x="1597291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36377" y="8466668"/>
            <a:ext cx="1281887" cy="1719605"/>
          </a:xfrm>
          <a:custGeom>
            <a:avLst/>
            <a:gdLst/>
            <a:ahLst/>
            <a:cxnLst/>
            <a:rect l="l" t="t" r="r" b="b"/>
            <a:pathLst>
              <a:path w="1281887" h="1719605">
                <a:moveTo>
                  <a:pt x="0" y="0"/>
                </a:moveTo>
                <a:lnTo>
                  <a:pt x="1281887" y="0"/>
                </a:lnTo>
                <a:lnTo>
                  <a:pt x="1281887" y="1719604"/>
                </a:lnTo>
                <a:lnTo>
                  <a:pt x="0" y="171960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396810" flipH="1">
            <a:off x="93625" y="8264069"/>
            <a:ext cx="2709019" cy="1865380"/>
          </a:xfrm>
          <a:custGeom>
            <a:avLst/>
            <a:gdLst/>
            <a:ahLst/>
            <a:cxnLst/>
            <a:rect l="l" t="t" r="r" b="b"/>
            <a:pathLst>
              <a:path w="2709019" h="1865380">
                <a:moveTo>
                  <a:pt x="2709019" y="0"/>
                </a:moveTo>
                <a:lnTo>
                  <a:pt x="0" y="0"/>
                </a:lnTo>
                <a:lnTo>
                  <a:pt x="0" y="1865380"/>
                </a:lnTo>
                <a:lnTo>
                  <a:pt x="2709019" y="1865380"/>
                </a:lnTo>
                <a:lnTo>
                  <a:pt x="2709019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69916">
            <a:off x="5241526" y="6252548"/>
            <a:ext cx="5501778" cy="2130689"/>
          </a:xfrm>
          <a:custGeom>
            <a:avLst/>
            <a:gdLst/>
            <a:ahLst/>
            <a:cxnLst/>
            <a:rect l="l" t="t" r="r" b="b"/>
            <a:pathLst>
              <a:path w="5501778" h="2130689">
                <a:moveTo>
                  <a:pt x="0" y="0"/>
                </a:moveTo>
                <a:lnTo>
                  <a:pt x="5501778" y="0"/>
                </a:lnTo>
                <a:lnTo>
                  <a:pt x="5501778" y="2130689"/>
                </a:lnTo>
                <a:lnTo>
                  <a:pt x="0" y="21306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5493689" y="6375250"/>
            <a:ext cx="4810379" cy="1491217"/>
          </a:xfrm>
          <a:custGeom>
            <a:avLst/>
            <a:gdLst/>
            <a:ahLst/>
            <a:cxnLst/>
            <a:rect l="l" t="t" r="r" b="b"/>
            <a:pathLst>
              <a:path w="4810379" h="1491217">
                <a:moveTo>
                  <a:pt x="0" y="0"/>
                </a:moveTo>
                <a:lnTo>
                  <a:pt x="4810379" y="0"/>
                </a:lnTo>
                <a:lnTo>
                  <a:pt x="4810379" y="1491218"/>
                </a:lnTo>
                <a:lnTo>
                  <a:pt x="0" y="1491218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 rot="69916">
            <a:off x="2756400" y="1958238"/>
            <a:ext cx="12271578" cy="239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51"/>
              </a:lnSpc>
            </a:pPr>
            <a:r>
              <a:rPr lang="en-US" sz="7876" spc="236">
                <a:solidFill>
                  <a:srgbClr val="3C5B0A"/>
                </a:solidFill>
                <a:latin typeface="Wedges"/>
                <a:ea typeface="Wedges"/>
                <a:cs typeface="Wedges"/>
                <a:sym typeface="Wedges"/>
              </a:rPr>
              <a:t>We love farmers</a:t>
            </a:r>
          </a:p>
          <a:p>
            <a:pPr algn="ctr">
              <a:lnSpc>
                <a:spcPts val="9451"/>
              </a:lnSpc>
            </a:pPr>
            <a:r>
              <a:rPr lang="en-US" sz="7876" spc="236">
                <a:solidFill>
                  <a:srgbClr val="3C5B0A"/>
                </a:solidFill>
                <a:latin typeface="Wedges"/>
                <a:ea typeface="Wedges"/>
                <a:cs typeface="Wedges"/>
                <a:sym typeface="Wedges"/>
              </a:rPr>
              <a:t>who grow our foods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292034" y="821125"/>
            <a:ext cx="6866870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 b="1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www.nmaitc.org</a:t>
            </a:r>
          </a:p>
        </p:txBody>
      </p:sp>
      <p:sp>
        <p:nvSpPr>
          <p:cNvPr id="18" name="TextBox 18"/>
          <p:cNvSpPr txBox="1"/>
          <p:nvPr/>
        </p:nvSpPr>
        <p:spPr>
          <a:xfrm rot="107446">
            <a:off x="2532195" y="4553539"/>
            <a:ext cx="12561830" cy="896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D44F02"/>
                </a:solidFill>
                <a:latin typeface="Mansalva"/>
                <a:ea typeface="Mansalva"/>
                <a:cs typeface="Mansalva"/>
                <a:sym typeface="Mansalva"/>
              </a:rPr>
              <a:t>Thanks for learning with us!</a:t>
            </a:r>
          </a:p>
        </p:txBody>
      </p:sp>
      <p:sp>
        <p:nvSpPr>
          <p:cNvPr id="19" name="Freeform 19"/>
          <p:cNvSpPr/>
          <p:nvPr/>
        </p:nvSpPr>
        <p:spPr>
          <a:xfrm rot="69916">
            <a:off x="7016334" y="7829823"/>
            <a:ext cx="5501778" cy="2130689"/>
          </a:xfrm>
          <a:custGeom>
            <a:avLst/>
            <a:gdLst/>
            <a:ahLst/>
            <a:cxnLst/>
            <a:rect l="l" t="t" r="r" b="b"/>
            <a:pathLst>
              <a:path w="5501778" h="2130689">
                <a:moveTo>
                  <a:pt x="0" y="0"/>
                </a:moveTo>
                <a:lnTo>
                  <a:pt x="5501778" y="0"/>
                </a:lnTo>
                <a:lnTo>
                  <a:pt x="5501778" y="2130689"/>
                </a:lnTo>
                <a:lnTo>
                  <a:pt x="0" y="21306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/>
          <p:cNvGrpSpPr/>
          <p:nvPr/>
        </p:nvGrpSpPr>
        <p:grpSpPr>
          <a:xfrm>
            <a:off x="11795779" y="4728974"/>
            <a:ext cx="6258123" cy="5287261"/>
            <a:chOff x="0" y="0"/>
            <a:chExt cx="8344164" cy="704968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344164" cy="5799194"/>
            </a:xfrm>
            <a:custGeom>
              <a:avLst/>
              <a:gdLst/>
              <a:ahLst/>
              <a:cxnLst/>
              <a:rect l="l" t="t" r="r" b="b"/>
              <a:pathLst>
                <a:path w="8344164" h="5799194">
                  <a:moveTo>
                    <a:pt x="0" y="0"/>
                  </a:moveTo>
                  <a:lnTo>
                    <a:pt x="8344164" y="0"/>
                  </a:lnTo>
                  <a:lnTo>
                    <a:pt x="8344164" y="5799194"/>
                  </a:lnTo>
                  <a:lnTo>
                    <a:pt x="0" y="5799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2857162" y="3551723"/>
              <a:ext cx="3410510" cy="3497959"/>
            </a:xfrm>
            <a:custGeom>
              <a:avLst/>
              <a:gdLst/>
              <a:ahLst/>
              <a:cxnLst/>
              <a:rect l="l" t="t" r="r" b="b"/>
              <a:pathLst>
                <a:path w="3410510" h="3497959">
                  <a:moveTo>
                    <a:pt x="0" y="0"/>
                  </a:moveTo>
                  <a:lnTo>
                    <a:pt x="3410510" y="0"/>
                  </a:lnTo>
                  <a:lnTo>
                    <a:pt x="3410510" y="3497959"/>
                  </a:lnTo>
                  <a:lnTo>
                    <a:pt x="0" y="34979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Freeform 23"/>
          <p:cNvSpPr/>
          <p:nvPr/>
        </p:nvSpPr>
        <p:spPr>
          <a:xfrm>
            <a:off x="7625302" y="8252591"/>
            <a:ext cx="4283841" cy="1285152"/>
          </a:xfrm>
          <a:custGeom>
            <a:avLst/>
            <a:gdLst/>
            <a:ahLst/>
            <a:cxnLst/>
            <a:rect l="l" t="t" r="r" b="b"/>
            <a:pathLst>
              <a:path w="4283841" h="1285152">
                <a:moveTo>
                  <a:pt x="0" y="0"/>
                </a:moveTo>
                <a:lnTo>
                  <a:pt x="4283841" y="0"/>
                </a:lnTo>
                <a:lnTo>
                  <a:pt x="4283841" y="1285153"/>
                </a:lnTo>
                <a:lnTo>
                  <a:pt x="0" y="1285153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16832076" y="161914"/>
            <a:ext cx="1221826" cy="1251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1"/>
              </a:lnSpc>
            </a:pPr>
            <a:r>
              <a:rPr lang="en-US" sz="3593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The</a:t>
            </a:r>
          </a:p>
          <a:p>
            <a:pPr algn="ctr">
              <a:lnSpc>
                <a:spcPts val="5031"/>
              </a:lnSpc>
            </a:pPr>
            <a:r>
              <a:rPr lang="en-US" sz="3593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End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23315" y="5192629"/>
            <a:ext cx="2111073" cy="1675664"/>
          </a:xfrm>
          <a:custGeom>
            <a:avLst/>
            <a:gdLst/>
            <a:ahLst/>
            <a:cxnLst/>
            <a:rect l="l" t="t" r="r" b="b"/>
            <a:pathLst>
              <a:path w="2111073" h="1675664">
                <a:moveTo>
                  <a:pt x="0" y="0"/>
                </a:moveTo>
                <a:lnTo>
                  <a:pt x="2111073" y="0"/>
                </a:lnTo>
                <a:lnTo>
                  <a:pt x="2111073" y="1675664"/>
                </a:lnTo>
                <a:lnTo>
                  <a:pt x="0" y="16756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234388" y="4445350"/>
            <a:ext cx="4663589" cy="2687393"/>
          </a:xfrm>
          <a:custGeom>
            <a:avLst/>
            <a:gdLst/>
            <a:ahLst/>
            <a:cxnLst/>
            <a:rect l="l" t="t" r="r" b="b"/>
            <a:pathLst>
              <a:path w="4663589" h="2687393">
                <a:moveTo>
                  <a:pt x="0" y="0"/>
                </a:moveTo>
                <a:lnTo>
                  <a:pt x="4663589" y="0"/>
                </a:lnTo>
                <a:lnTo>
                  <a:pt x="4663589" y="2687394"/>
                </a:lnTo>
                <a:lnTo>
                  <a:pt x="0" y="26873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583377" y="7494231"/>
            <a:ext cx="5385207" cy="2389685"/>
          </a:xfrm>
          <a:custGeom>
            <a:avLst/>
            <a:gdLst/>
            <a:ahLst/>
            <a:cxnLst/>
            <a:rect l="l" t="t" r="r" b="b"/>
            <a:pathLst>
              <a:path w="5385207" h="2389685">
                <a:moveTo>
                  <a:pt x="0" y="0"/>
                </a:moveTo>
                <a:lnTo>
                  <a:pt x="5385206" y="0"/>
                </a:lnTo>
                <a:lnTo>
                  <a:pt x="5385206" y="2389686"/>
                </a:lnTo>
                <a:lnTo>
                  <a:pt x="0" y="23896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-1706945" y="-1809536"/>
            <a:ext cx="23934275" cy="18190960"/>
            <a:chOff x="0" y="0"/>
            <a:chExt cx="31912366" cy="24254613"/>
          </a:xfrm>
        </p:grpSpPr>
        <p:sp>
          <p:nvSpPr>
            <p:cNvPr id="6" name="Freeform 6"/>
            <p:cNvSpPr/>
            <p:nvPr/>
          </p:nvSpPr>
          <p:spPr>
            <a:xfrm rot="1174329" flipH="1">
              <a:off x="2067665" y="2530146"/>
              <a:ext cx="12828496" cy="14557159"/>
            </a:xfrm>
            <a:custGeom>
              <a:avLst/>
              <a:gdLst/>
              <a:ahLst/>
              <a:cxnLst/>
              <a:rect l="l" t="t" r="r" b="b"/>
              <a:pathLst>
                <a:path w="12828496" h="14557159">
                  <a:moveTo>
                    <a:pt x="12828496" y="0"/>
                  </a:moveTo>
                  <a:lnTo>
                    <a:pt x="0" y="0"/>
                  </a:lnTo>
                  <a:lnTo>
                    <a:pt x="0" y="14557158"/>
                  </a:lnTo>
                  <a:lnTo>
                    <a:pt x="12828496" y="14557158"/>
                  </a:lnTo>
                  <a:lnTo>
                    <a:pt x="12828496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1345583">
              <a:off x="10790790" y="2772193"/>
              <a:ext cx="18242472" cy="18710227"/>
            </a:xfrm>
            <a:custGeom>
              <a:avLst/>
              <a:gdLst/>
              <a:ahLst/>
              <a:cxnLst/>
              <a:rect l="l" t="t" r="r" b="b"/>
              <a:pathLst>
                <a:path w="18242472" h="18710227">
                  <a:moveTo>
                    <a:pt x="0" y="0"/>
                  </a:moveTo>
                  <a:lnTo>
                    <a:pt x="18242472" y="0"/>
                  </a:lnTo>
                  <a:lnTo>
                    <a:pt x="18242472" y="18710227"/>
                  </a:lnTo>
                  <a:lnTo>
                    <a:pt x="0" y="18710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117438" y="2410493"/>
            <a:ext cx="14053123" cy="1987232"/>
            <a:chOff x="0" y="0"/>
            <a:chExt cx="3701234" cy="52338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01234" cy="523386"/>
            </a:xfrm>
            <a:custGeom>
              <a:avLst/>
              <a:gdLst/>
              <a:ahLst/>
              <a:cxnLst/>
              <a:rect l="l" t="t" r="r" b="b"/>
              <a:pathLst>
                <a:path w="3701234" h="523386">
                  <a:moveTo>
                    <a:pt x="28096" y="0"/>
                  </a:moveTo>
                  <a:lnTo>
                    <a:pt x="3673138" y="0"/>
                  </a:lnTo>
                  <a:cubicBezTo>
                    <a:pt x="3680590" y="0"/>
                    <a:pt x="3687736" y="2960"/>
                    <a:pt x="3693005" y="8229"/>
                  </a:cubicBezTo>
                  <a:cubicBezTo>
                    <a:pt x="3698274" y="13498"/>
                    <a:pt x="3701234" y="20645"/>
                    <a:pt x="3701234" y="28096"/>
                  </a:cubicBezTo>
                  <a:lnTo>
                    <a:pt x="3701234" y="495290"/>
                  </a:lnTo>
                  <a:cubicBezTo>
                    <a:pt x="3701234" y="510807"/>
                    <a:pt x="3688655" y="523386"/>
                    <a:pt x="3673138" y="523386"/>
                  </a:cubicBezTo>
                  <a:lnTo>
                    <a:pt x="28096" y="523386"/>
                  </a:lnTo>
                  <a:cubicBezTo>
                    <a:pt x="20645" y="523386"/>
                    <a:pt x="13498" y="520426"/>
                    <a:pt x="8229" y="515157"/>
                  </a:cubicBezTo>
                  <a:cubicBezTo>
                    <a:pt x="2960" y="509888"/>
                    <a:pt x="0" y="502742"/>
                    <a:pt x="0" y="495290"/>
                  </a:cubicBezTo>
                  <a:lnTo>
                    <a:pt x="0" y="28096"/>
                  </a:lnTo>
                  <a:cubicBezTo>
                    <a:pt x="0" y="20645"/>
                    <a:pt x="2960" y="13498"/>
                    <a:pt x="8229" y="8229"/>
                  </a:cubicBezTo>
                  <a:cubicBezTo>
                    <a:pt x="13498" y="2960"/>
                    <a:pt x="20645" y="0"/>
                    <a:pt x="28096" y="0"/>
                  </a:cubicBezTo>
                  <a:close/>
                </a:path>
              </a:pathLst>
            </a:custGeom>
            <a:solidFill>
              <a:srgbClr val="75AA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701234" cy="5614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3228843" y="4954386"/>
            <a:ext cx="2768038" cy="2152150"/>
          </a:xfrm>
          <a:custGeom>
            <a:avLst/>
            <a:gdLst/>
            <a:ahLst/>
            <a:cxnLst/>
            <a:rect l="l" t="t" r="r" b="b"/>
            <a:pathLst>
              <a:path w="2768038" h="2152150">
                <a:moveTo>
                  <a:pt x="0" y="0"/>
                </a:moveTo>
                <a:lnTo>
                  <a:pt x="2768038" y="0"/>
                </a:lnTo>
                <a:lnTo>
                  <a:pt x="2768038" y="2152150"/>
                </a:lnTo>
                <a:lnTo>
                  <a:pt x="0" y="21521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348214" y="5547008"/>
            <a:ext cx="4895723" cy="966905"/>
          </a:xfrm>
          <a:custGeom>
            <a:avLst/>
            <a:gdLst/>
            <a:ahLst/>
            <a:cxnLst/>
            <a:rect l="l" t="t" r="r" b="b"/>
            <a:pathLst>
              <a:path w="4895723" h="966905">
                <a:moveTo>
                  <a:pt x="0" y="0"/>
                </a:moveTo>
                <a:lnTo>
                  <a:pt x="4895723" y="0"/>
                </a:lnTo>
                <a:lnTo>
                  <a:pt x="4895723" y="966906"/>
                </a:lnTo>
                <a:lnTo>
                  <a:pt x="0" y="9669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749008" y="4874029"/>
            <a:ext cx="4895723" cy="2366540"/>
            <a:chOff x="0" y="0"/>
            <a:chExt cx="1598008" cy="77246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98008" cy="772460"/>
            </a:xfrm>
            <a:custGeom>
              <a:avLst/>
              <a:gdLst/>
              <a:ahLst/>
              <a:cxnLst/>
              <a:rect l="l" t="t" r="r" b="b"/>
              <a:pathLst>
                <a:path w="1598008" h="772460">
                  <a:moveTo>
                    <a:pt x="80650" y="0"/>
                  </a:moveTo>
                  <a:lnTo>
                    <a:pt x="1517359" y="0"/>
                  </a:lnTo>
                  <a:cubicBezTo>
                    <a:pt x="1561900" y="0"/>
                    <a:pt x="1598008" y="36108"/>
                    <a:pt x="1598008" y="80650"/>
                  </a:cubicBezTo>
                  <a:lnTo>
                    <a:pt x="1598008" y="691810"/>
                  </a:lnTo>
                  <a:cubicBezTo>
                    <a:pt x="1598008" y="736352"/>
                    <a:pt x="1561900" y="772460"/>
                    <a:pt x="1517359" y="772460"/>
                  </a:cubicBezTo>
                  <a:lnTo>
                    <a:pt x="80650" y="772460"/>
                  </a:lnTo>
                  <a:cubicBezTo>
                    <a:pt x="36108" y="772460"/>
                    <a:pt x="0" y="736352"/>
                    <a:pt x="0" y="691810"/>
                  </a:cubicBezTo>
                  <a:lnTo>
                    <a:pt x="0" y="80650"/>
                  </a:lnTo>
                  <a:cubicBezTo>
                    <a:pt x="0" y="36108"/>
                    <a:pt x="36108" y="0"/>
                    <a:pt x="8065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598008" cy="8105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48214" y="7517377"/>
            <a:ext cx="5296518" cy="2366540"/>
            <a:chOff x="0" y="0"/>
            <a:chExt cx="7062024" cy="3155386"/>
          </a:xfrm>
        </p:grpSpPr>
        <p:sp>
          <p:nvSpPr>
            <p:cNvPr id="17" name="Freeform 17"/>
            <p:cNvSpPr/>
            <p:nvPr/>
          </p:nvSpPr>
          <p:spPr>
            <a:xfrm>
              <a:off x="0" y="1026750"/>
              <a:ext cx="6527631" cy="1289207"/>
            </a:xfrm>
            <a:custGeom>
              <a:avLst/>
              <a:gdLst/>
              <a:ahLst/>
              <a:cxnLst/>
              <a:rect l="l" t="t" r="r" b="b"/>
              <a:pathLst>
                <a:path w="6527631" h="1289207">
                  <a:moveTo>
                    <a:pt x="0" y="0"/>
                  </a:moveTo>
                  <a:lnTo>
                    <a:pt x="6527631" y="0"/>
                  </a:lnTo>
                  <a:lnTo>
                    <a:pt x="6527631" y="1289207"/>
                  </a:lnTo>
                  <a:lnTo>
                    <a:pt x="0" y="1289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50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8" name="Group 18"/>
            <p:cNvGrpSpPr/>
            <p:nvPr/>
          </p:nvGrpSpPr>
          <p:grpSpPr>
            <a:xfrm>
              <a:off x="534393" y="0"/>
              <a:ext cx="6527631" cy="3155386"/>
              <a:chOff x="0" y="0"/>
              <a:chExt cx="1598008" cy="77246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598008" cy="772460"/>
              </a:xfrm>
              <a:custGeom>
                <a:avLst/>
                <a:gdLst/>
                <a:ahLst/>
                <a:cxnLst/>
                <a:rect l="l" t="t" r="r" b="b"/>
                <a:pathLst>
                  <a:path w="1598008" h="772460">
                    <a:moveTo>
                      <a:pt x="80650" y="0"/>
                    </a:moveTo>
                    <a:lnTo>
                      <a:pt x="1517359" y="0"/>
                    </a:lnTo>
                    <a:cubicBezTo>
                      <a:pt x="1561900" y="0"/>
                      <a:pt x="1598008" y="36108"/>
                      <a:pt x="1598008" y="80650"/>
                    </a:cubicBezTo>
                    <a:lnTo>
                      <a:pt x="1598008" y="691810"/>
                    </a:lnTo>
                    <a:cubicBezTo>
                      <a:pt x="1598008" y="736352"/>
                      <a:pt x="1561900" y="772460"/>
                      <a:pt x="1517359" y="772460"/>
                    </a:cubicBezTo>
                    <a:lnTo>
                      <a:pt x="80650" y="772460"/>
                    </a:lnTo>
                    <a:cubicBezTo>
                      <a:pt x="36108" y="772460"/>
                      <a:pt x="0" y="736352"/>
                      <a:pt x="0" y="691810"/>
                    </a:cubicBezTo>
                    <a:lnTo>
                      <a:pt x="0" y="80650"/>
                    </a:lnTo>
                    <a:cubicBezTo>
                      <a:pt x="0" y="36108"/>
                      <a:pt x="36108" y="0"/>
                      <a:pt x="8065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38100"/>
                <a:ext cx="1598008" cy="81056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959044" y="443561"/>
              <a:ext cx="3243787" cy="6580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59"/>
                </a:lnSpc>
              </a:pPr>
              <a:r>
                <a:rPr lang="en-US" sz="3949" b="1" spc="78">
                  <a:solidFill>
                    <a:srgbClr val="323232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Animals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959044" y="1260187"/>
              <a:ext cx="5671130" cy="1139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00"/>
                </a:lnSpc>
              </a:pPr>
              <a:r>
                <a:rPr lang="en-US" sz="3000" spc="60">
                  <a:solidFill>
                    <a:srgbClr val="323232"/>
                  </a:solidFill>
                  <a:latin typeface="Nunito"/>
                  <a:ea typeface="Nunito"/>
                  <a:cs typeface="Nunito"/>
                  <a:sym typeface="Nunito"/>
                </a:rPr>
                <a:t>Farmers and ranchers call them </a:t>
              </a:r>
              <a:r>
                <a:rPr lang="en-US" sz="3000" b="1" spc="60">
                  <a:solidFill>
                    <a:srgbClr val="884A13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LIVESTOCK</a:t>
              </a:r>
              <a:r>
                <a:rPr lang="en-US" sz="3000" spc="60">
                  <a:solidFill>
                    <a:srgbClr val="323232"/>
                  </a:solidFill>
                  <a:latin typeface="Nunito"/>
                  <a:ea typeface="Nunito"/>
                  <a:cs typeface="Nunito"/>
                  <a:sym typeface="Nunito"/>
                </a:rPr>
                <a:t>.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959044" y="2502035"/>
              <a:ext cx="5671130" cy="4246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20"/>
                </a:lnSpc>
              </a:pPr>
              <a:r>
                <a:rPr lang="en-US" sz="2200" spc="44">
                  <a:solidFill>
                    <a:srgbClr val="323232"/>
                  </a:solidFill>
                  <a:latin typeface="Nunito"/>
                  <a:ea typeface="Nunito"/>
                  <a:cs typeface="Nunito"/>
                  <a:sym typeface="Nunito"/>
                </a:rPr>
                <a:t>*Provide with a good or service.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13498279" y="9302614"/>
            <a:ext cx="3485023" cy="801555"/>
          </a:xfrm>
          <a:custGeom>
            <a:avLst/>
            <a:gdLst/>
            <a:ahLst/>
            <a:cxnLst/>
            <a:rect l="l" t="t" r="r" b="b"/>
            <a:pathLst>
              <a:path w="3485023" h="801555">
                <a:moveTo>
                  <a:pt x="0" y="0"/>
                </a:moveTo>
                <a:lnTo>
                  <a:pt x="3485023" y="0"/>
                </a:lnTo>
                <a:lnTo>
                  <a:pt x="3485023" y="801555"/>
                </a:lnTo>
                <a:lnTo>
                  <a:pt x="0" y="8015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1028700" y="5286375"/>
            <a:ext cx="2129373" cy="457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9"/>
              </a:lnSpc>
            </a:pPr>
            <a:r>
              <a:rPr lang="en-US" sz="3949" b="1" spc="78">
                <a:solidFill>
                  <a:srgbClr val="323232"/>
                </a:solidFill>
                <a:latin typeface="Nunito Bold"/>
                <a:ea typeface="Nunito Bold"/>
                <a:cs typeface="Nunito Bold"/>
                <a:sym typeface="Nunito Bold"/>
              </a:rPr>
              <a:t>Plants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28700" y="5963285"/>
            <a:ext cx="4488363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0"/>
              </a:lnSpc>
            </a:pPr>
            <a:r>
              <a:rPr lang="en-US" sz="3000" spc="60">
                <a:solidFill>
                  <a:srgbClr val="323232"/>
                </a:solidFill>
                <a:latin typeface="Nunito"/>
                <a:ea typeface="Nunito"/>
                <a:cs typeface="Nunito"/>
                <a:sym typeface="Nunito"/>
              </a:rPr>
              <a:t>Farmers call those </a:t>
            </a:r>
            <a:r>
              <a:rPr lang="en-US" sz="3000" b="1" spc="60">
                <a:solidFill>
                  <a:srgbClr val="06773F"/>
                </a:solidFill>
                <a:latin typeface="Nunito Bold"/>
                <a:ea typeface="Nunito Bold"/>
                <a:cs typeface="Nunito Bold"/>
                <a:sym typeface="Nunito Bold"/>
              </a:rPr>
              <a:t>CROPS</a:t>
            </a:r>
            <a:r>
              <a:rPr lang="en-US" sz="3000" spc="60">
                <a:solidFill>
                  <a:srgbClr val="323232"/>
                </a:solidFill>
                <a:latin typeface="Nunito"/>
                <a:ea typeface="Nunito"/>
                <a:cs typeface="Nunito"/>
                <a:sym typeface="Nunito"/>
              </a:rPr>
              <a:t>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117438" y="1312323"/>
            <a:ext cx="14053123" cy="1047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50"/>
              </a:lnSpc>
            </a:pPr>
            <a:r>
              <a:rPr lang="en-US" sz="8500" spc="255">
                <a:solidFill>
                  <a:srgbClr val="3C5B0A"/>
                </a:solidFill>
                <a:latin typeface="Wedges"/>
                <a:ea typeface="Wedges"/>
                <a:cs typeface="Wedges"/>
                <a:sym typeface="Wedges"/>
              </a:rPr>
              <a:t>What is Agriculture?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117438" y="2422399"/>
            <a:ext cx="14053123" cy="1839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F9FAFD"/>
                </a:solidFill>
                <a:latin typeface="Core Bandi Face"/>
                <a:ea typeface="Core Bandi Face"/>
                <a:cs typeface="Core Bandi Face"/>
                <a:sym typeface="Core Bandi Face"/>
              </a:rPr>
              <a:t>Agriculture is the growth and production of our PLANTS and ANIMALS.</a:t>
            </a:r>
          </a:p>
        </p:txBody>
      </p:sp>
      <p:sp>
        <p:nvSpPr>
          <p:cNvPr id="29" name="Freeform 29"/>
          <p:cNvSpPr/>
          <p:nvPr/>
        </p:nvSpPr>
        <p:spPr>
          <a:xfrm>
            <a:off x="11155466" y="9044262"/>
            <a:ext cx="3485023" cy="801555"/>
          </a:xfrm>
          <a:custGeom>
            <a:avLst/>
            <a:gdLst/>
            <a:ahLst/>
            <a:cxnLst/>
            <a:rect l="l" t="t" r="r" b="b"/>
            <a:pathLst>
              <a:path w="3485023" h="801555">
                <a:moveTo>
                  <a:pt x="0" y="0"/>
                </a:moveTo>
                <a:lnTo>
                  <a:pt x="3485023" y="0"/>
                </a:lnTo>
                <a:lnTo>
                  <a:pt x="3485023" y="801555"/>
                </a:lnTo>
                <a:lnTo>
                  <a:pt x="0" y="8015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flipH="1">
            <a:off x="13805846" y="7694053"/>
            <a:ext cx="2565442" cy="2151764"/>
          </a:xfrm>
          <a:custGeom>
            <a:avLst/>
            <a:gdLst/>
            <a:ahLst/>
            <a:cxnLst/>
            <a:rect l="l" t="t" r="r" b="b"/>
            <a:pathLst>
              <a:path w="2565442" h="2151764">
                <a:moveTo>
                  <a:pt x="2565441" y="0"/>
                </a:moveTo>
                <a:lnTo>
                  <a:pt x="0" y="0"/>
                </a:lnTo>
                <a:lnTo>
                  <a:pt x="0" y="2151764"/>
                </a:lnTo>
                <a:lnTo>
                  <a:pt x="2565441" y="2151764"/>
                </a:lnTo>
                <a:lnTo>
                  <a:pt x="2565441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1126795" y="7517377"/>
            <a:ext cx="2679050" cy="1949009"/>
          </a:xfrm>
          <a:custGeom>
            <a:avLst/>
            <a:gdLst/>
            <a:ahLst/>
            <a:cxnLst/>
            <a:rect l="l" t="t" r="r" b="b"/>
            <a:pathLst>
              <a:path w="2679050" h="1949009">
                <a:moveTo>
                  <a:pt x="0" y="0"/>
                </a:moveTo>
                <a:lnTo>
                  <a:pt x="2679051" y="0"/>
                </a:lnTo>
                <a:lnTo>
                  <a:pt x="2679051" y="1949009"/>
                </a:lnTo>
                <a:lnTo>
                  <a:pt x="0" y="19490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TextBox 32"/>
          <p:cNvSpPr txBox="1"/>
          <p:nvPr/>
        </p:nvSpPr>
        <p:spPr>
          <a:xfrm>
            <a:off x="16750463" y="170180"/>
            <a:ext cx="1288852" cy="613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1"/>
              </a:lnSpc>
            </a:pPr>
            <a:r>
              <a:rPr lang="en-US" sz="3593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Part 1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24630" y="5547008"/>
            <a:ext cx="4895723" cy="966905"/>
          </a:xfrm>
          <a:custGeom>
            <a:avLst/>
            <a:gdLst/>
            <a:ahLst/>
            <a:cxnLst/>
            <a:rect l="l" t="t" r="r" b="b"/>
            <a:pathLst>
              <a:path w="4895723" h="966905">
                <a:moveTo>
                  <a:pt x="0" y="0"/>
                </a:moveTo>
                <a:lnTo>
                  <a:pt x="4895724" y="0"/>
                </a:lnTo>
                <a:lnTo>
                  <a:pt x="4895724" y="966906"/>
                </a:lnTo>
                <a:lnTo>
                  <a:pt x="0" y="9669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706945" y="-1809536"/>
            <a:ext cx="23934275" cy="18190960"/>
            <a:chOff x="0" y="0"/>
            <a:chExt cx="31912366" cy="24254613"/>
          </a:xfrm>
        </p:grpSpPr>
        <p:sp>
          <p:nvSpPr>
            <p:cNvPr id="4" name="Freeform 4"/>
            <p:cNvSpPr/>
            <p:nvPr/>
          </p:nvSpPr>
          <p:spPr>
            <a:xfrm rot="1174329" flipH="1">
              <a:off x="2067665" y="2530146"/>
              <a:ext cx="12828496" cy="14557159"/>
            </a:xfrm>
            <a:custGeom>
              <a:avLst/>
              <a:gdLst/>
              <a:ahLst/>
              <a:cxnLst/>
              <a:rect l="l" t="t" r="r" b="b"/>
              <a:pathLst>
                <a:path w="12828496" h="14557159">
                  <a:moveTo>
                    <a:pt x="12828496" y="0"/>
                  </a:moveTo>
                  <a:lnTo>
                    <a:pt x="0" y="0"/>
                  </a:lnTo>
                  <a:lnTo>
                    <a:pt x="0" y="14557158"/>
                  </a:lnTo>
                  <a:lnTo>
                    <a:pt x="12828496" y="14557158"/>
                  </a:lnTo>
                  <a:lnTo>
                    <a:pt x="12828496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-1345583">
              <a:off x="10790790" y="2772193"/>
              <a:ext cx="18242472" cy="18710227"/>
            </a:xfrm>
            <a:custGeom>
              <a:avLst/>
              <a:gdLst/>
              <a:ahLst/>
              <a:cxnLst/>
              <a:rect l="l" t="t" r="r" b="b"/>
              <a:pathLst>
                <a:path w="18242472" h="18710227">
                  <a:moveTo>
                    <a:pt x="0" y="0"/>
                  </a:moveTo>
                  <a:lnTo>
                    <a:pt x="18242472" y="0"/>
                  </a:lnTo>
                  <a:lnTo>
                    <a:pt x="18242472" y="18710227"/>
                  </a:lnTo>
                  <a:lnTo>
                    <a:pt x="0" y="18710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117438" y="2410493"/>
            <a:ext cx="14053123" cy="927576"/>
            <a:chOff x="0" y="0"/>
            <a:chExt cx="3701234" cy="2443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01234" cy="244300"/>
            </a:xfrm>
            <a:custGeom>
              <a:avLst/>
              <a:gdLst/>
              <a:ahLst/>
              <a:cxnLst/>
              <a:rect l="l" t="t" r="r" b="b"/>
              <a:pathLst>
                <a:path w="3701234" h="244300">
                  <a:moveTo>
                    <a:pt x="28096" y="0"/>
                  </a:moveTo>
                  <a:lnTo>
                    <a:pt x="3673138" y="0"/>
                  </a:lnTo>
                  <a:cubicBezTo>
                    <a:pt x="3680590" y="0"/>
                    <a:pt x="3687736" y="2960"/>
                    <a:pt x="3693005" y="8229"/>
                  </a:cubicBezTo>
                  <a:cubicBezTo>
                    <a:pt x="3698274" y="13498"/>
                    <a:pt x="3701234" y="20645"/>
                    <a:pt x="3701234" y="28096"/>
                  </a:cubicBezTo>
                  <a:lnTo>
                    <a:pt x="3701234" y="216204"/>
                  </a:lnTo>
                  <a:cubicBezTo>
                    <a:pt x="3701234" y="223655"/>
                    <a:pt x="3698274" y="230802"/>
                    <a:pt x="3693005" y="236071"/>
                  </a:cubicBezTo>
                  <a:cubicBezTo>
                    <a:pt x="3687736" y="241340"/>
                    <a:pt x="3680590" y="244300"/>
                    <a:pt x="3673138" y="244300"/>
                  </a:cubicBezTo>
                  <a:lnTo>
                    <a:pt x="28096" y="244300"/>
                  </a:lnTo>
                  <a:cubicBezTo>
                    <a:pt x="20645" y="244300"/>
                    <a:pt x="13498" y="241340"/>
                    <a:pt x="8229" y="236071"/>
                  </a:cubicBezTo>
                  <a:cubicBezTo>
                    <a:pt x="2960" y="230802"/>
                    <a:pt x="0" y="223655"/>
                    <a:pt x="0" y="216204"/>
                  </a:cubicBezTo>
                  <a:lnTo>
                    <a:pt x="0" y="28096"/>
                  </a:lnTo>
                  <a:cubicBezTo>
                    <a:pt x="0" y="20645"/>
                    <a:pt x="2960" y="13498"/>
                    <a:pt x="8229" y="8229"/>
                  </a:cubicBezTo>
                  <a:cubicBezTo>
                    <a:pt x="13498" y="2960"/>
                    <a:pt x="20645" y="0"/>
                    <a:pt x="28096" y="0"/>
                  </a:cubicBezTo>
                  <a:close/>
                </a:path>
              </a:pathLst>
            </a:custGeom>
            <a:solidFill>
              <a:srgbClr val="75AA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01234" cy="282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069649" y="3452369"/>
            <a:ext cx="6600652" cy="7303626"/>
          </a:xfrm>
          <a:custGeom>
            <a:avLst/>
            <a:gdLst/>
            <a:ahLst/>
            <a:cxnLst/>
            <a:rect l="l" t="t" r="r" b="b"/>
            <a:pathLst>
              <a:path w="6600652" h="7303626">
                <a:moveTo>
                  <a:pt x="0" y="0"/>
                </a:moveTo>
                <a:lnTo>
                  <a:pt x="6600652" y="0"/>
                </a:lnTo>
                <a:lnTo>
                  <a:pt x="6600652" y="7303626"/>
                </a:lnTo>
                <a:lnTo>
                  <a:pt x="0" y="73036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52579" y="3952731"/>
            <a:ext cx="5270736" cy="6746543"/>
          </a:xfrm>
          <a:custGeom>
            <a:avLst/>
            <a:gdLst/>
            <a:ahLst/>
            <a:cxnLst/>
            <a:rect l="l" t="t" r="r" b="b"/>
            <a:pathLst>
              <a:path w="5270736" h="6746543">
                <a:moveTo>
                  <a:pt x="0" y="0"/>
                </a:moveTo>
                <a:lnTo>
                  <a:pt x="5270736" y="0"/>
                </a:lnTo>
                <a:lnTo>
                  <a:pt x="5270736" y="6746543"/>
                </a:lnTo>
                <a:lnTo>
                  <a:pt x="0" y="67465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2117438" y="1312323"/>
            <a:ext cx="14053123" cy="1047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50"/>
              </a:lnSpc>
            </a:pPr>
            <a:r>
              <a:rPr lang="en-US" sz="8500" spc="255">
                <a:solidFill>
                  <a:srgbClr val="3C5B0A"/>
                </a:solidFill>
                <a:latin typeface="Wedges"/>
                <a:ea typeface="Wedges"/>
                <a:cs typeface="Wedges"/>
                <a:sym typeface="Wedges"/>
              </a:rPr>
              <a:t>What is Agriculture?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117438" y="2354533"/>
            <a:ext cx="14053123" cy="915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F9FAFD"/>
                </a:solidFill>
                <a:latin typeface="Core Bandi Face"/>
                <a:ea typeface="Core Bandi Face"/>
                <a:cs typeface="Core Bandi Face"/>
                <a:sym typeface="Core Bandi Face"/>
              </a:rPr>
              <a:t>How do we use agriculture in our daily lives?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2484364" y="8161370"/>
            <a:ext cx="13319271" cy="1848887"/>
            <a:chOff x="0" y="0"/>
            <a:chExt cx="17759028" cy="2465183"/>
          </a:xfrm>
        </p:grpSpPr>
        <p:grpSp>
          <p:nvGrpSpPr>
            <p:cNvPr id="14" name="Group 14"/>
            <p:cNvGrpSpPr/>
            <p:nvPr/>
          </p:nvGrpSpPr>
          <p:grpSpPr>
            <a:xfrm>
              <a:off x="468209" y="0"/>
              <a:ext cx="16347709" cy="2465183"/>
              <a:chOff x="0" y="0"/>
              <a:chExt cx="1539985" cy="232225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539985" cy="232225"/>
              </a:xfrm>
              <a:custGeom>
                <a:avLst/>
                <a:gdLst/>
                <a:ahLst/>
                <a:cxnLst/>
                <a:rect l="l" t="t" r="r" b="b"/>
                <a:pathLst>
                  <a:path w="1539985" h="232225">
                    <a:moveTo>
                      <a:pt x="67527" y="0"/>
                    </a:moveTo>
                    <a:lnTo>
                      <a:pt x="1472458" y="0"/>
                    </a:lnTo>
                    <a:cubicBezTo>
                      <a:pt x="1490367" y="0"/>
                      <a:pt x="1507543" y="7114"/>
                      <a:pt x="1520207" y="19778"/>
                    </a:cubicBezTo>
                    <a:cubicBezTo>
                      <a:pt x="1532871" y="32442"/>
                      <a:pt x="1539985" y="49618"/>
                      <a:pt x="1539985" y="67527"/>
                    </a:cubicBezTo>
                    <a:lnTo>
                      <a:pt x="1539985" y="164698"/>
                    </a:lnTo>
                    <a:cubicBezTo>
                      <a:pt x="1539985" y="182607"/>
                      <a:pt x="1532871" y="199783"/>
                      <a:pt x="1520207" y="212447"/>
                    </a:cubicBezTo>
                    <a:cubicBezTo>
                      <a:pt x="1507543" y="225110"/>
                      <a:pt x="1490367" y="232225"/>
                      <a:pt x="1472458" y="232225"/>
                    </a:cubicBezTo>
                    <a:lnTo>
                      <a:pt x="67527" y="232225"/>
                    </a:lnTo>
                    <a:cubicBezTo>
                      <a:pt x="49618" y="232225"/>
                      <a:pt x="32442" y="225110"/>
                      <a:pt x="19778" y="212447"/>
                    </a:cubicBezTo>
                    <a:cubicBezTo>
                      <a:pt x="7114" y="199783"/>
                      <a:pt x="0" y="182607"/>
                      <a:pt x="0" y="164698"/>
                    </a:cubicBezTo>
                    <a:lnTo>
                      <a:pt x="0" y="67527"/>
                    </a:lnTo>
                    <a:cubicBezTo>
                      <a:pt x="0" y="49618"/>
                      <a:pt x="7114" y="32442"/>
                      <a:pt x="19778" y="19778"/>
                    </a:cubicBezTo>
                    <a:cubicBezTo>
                      <a:pt x="32442" y="7114"/>
                      <a:pt x="49618" y="0"/>
                      <a:pt x="67527" y="0"/>
                    </a:cubicBezTo>
                    <a:close/>
                  </a:path>
                </a:pathLst>
              </a:custGeom>
              <a:solidFill>
                <a:srgbClr val="75AA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1539985" cy="270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0" y="-22862"/>
              <a:ext cx="17759028" cy="24520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265"/>
                </a:lnSpc>
                <a:spcBef>
                  <a:spcPct val="0"/>
                </a:spcBef>
              </a:pPr>
              <a:r>
                <a:rPr lang="en-US" sz="10903">
                  <a:solidFill>
                    <a:srgbClr val="F9FAFD"/>
                  </a:solidFill>
                  <a:latin typeface="Core Bandi Face"/>
                  <a:ea typeface="Core Bandi Face"/>
                  <a:cs typeface="Core Bandi Face"/>
                  <a:sym typeface="Core Bandi Face"/>
                </a:rPr>
                <a:t>Any good guesses?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245761" y="7084651"/>
            <a:ext cx="9669611" cy="881729"/>
            <a:chOff x="0" y="0"/>
            <a:chExt cx="12892814" cy="1175639"/>
          </a:xfrm>
        </p:grpSpPr>
        <p:grpSp>
          <p:nvGrpSpPr>
            <p:cNvPr id="19" name="Group 19"/>
            <p:cNvGrpSpPr/>
            <p:nvPr/>
          </p:nvGrpSpPr>
          <p:grpSpPr>
            <a:xfrm>
              <a:off x="339913" y="0"/>
              <a:ext cx="11868216" cy="1175639"/>
              <a:chOff x="0" y="0"/>
              <a:chExt cx="2344339" cy="232225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344339" cy="232225"/>
              </a:xfrm>
              <a:custGeom>
                <a:avLst/>
                <a:gdLst/>
                <a:ahLst/>
                <a:cxnLst/>
                <a:rect l="l" t="t" r="r" b="b"/>
                <a:pathLst>
                  <a:path w="2344339" h="232225">
                    <a:moveTo>
                      <a:pt x="44358" y="0"/>
                    </a:moveTo>
                    <a:lnTo>
                      <a:pt x="2299981" y="0"/>
                    </a:lnTo>
                    <a:cubicBezTo>
                      <a:pt x="2324479" y="0"/>
                      <a:pt x="2344339" y="19860"/>
                      <a:pt x="2344339" y="44358"/>
                    </a:cubicBezTo>
                    <a:lnTo>
                      <a:pt x="2344339" y="187867"/>
                    </a:lnTo>
                    <a:cubicBezTo>
                      <a:pt x="2344339" y="199631"/>
                      <a:pt x="2339666" y="210914"/>
                      <a:pt x="2331347" y="219233"/>
                    </a:cubicBezTo>
                    <a:cubicBezTo>
                      <a:pt x="2323028" y="227551"/>
                      <a:pt x="2311745" y="232225"/>
                      <a:pt x="2299981" y="232225"/>
                    </a:cubicBezTo>
                    <a:lnTo>
                      <a:pt x="44358" y="232225"/>
                    </a:lnTo>
                    <a:cubicBezTo>
                      <a:pt x="19860" y="232225"/>
                      <a:pt x="0" y="212365"/>
                      <a:pt x="0" y="187867"/>
                    </a:cubicBezTo>
                    <a:lnTo>
                      <a:pt x="0" y="44358"/>
                    </a:lnTo>
                    <a:cubicBezTo>
                      <a:pt x="0" y="19860"/>
                      <a:pt x="19860" y="0"/>
                      <a:pt x="44358" y="0"/>
                    </a:cubicBezTo>
                    <a:close/>
                  </a:path>
                </a:pathLst>
              </a:custGeom>
              <a:solidFill>
                <a:srgbClr val="75AA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2344339" cy="270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0" y="-21167"/>
              <a:ext cx="12892814" cy="11796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  <a:spcBef>
                  <a:spcPct val="0"/>
                </a:spcBef>
              </a:pPr>
              <a:r>
                <a:rPr lang="en-US" sz="5199">
                  <a:solidFill>
                    <a:srgbClr val="F9FAFD"/>
                  </a:solidFill>
                  <a:latin typeface="Core Bandi Face"/>
                  <a:ea typeface="Core Bandi Face"/>
                  <a:cs typeface="Core Bandi Face"/>
                  <a:sym typeface="Core Bandi Face"/>
                </a:rPr>
                <a:t>Let’s figure it out together!</a:t>
              </a: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6750463" y="170180"/>
            <a:ext cx="1288852" cy="613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1"/>
              </a:lnSpc>
            </a:pPr>
            <a:r>
              <a:rPr lang="en-US" sz="3593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Part 1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B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15469" y="320340"/>
            <a:ext cx="4139148" cy="9646320"/>
          </a:xfrm>
          <a:custGeom>
            <a:avLst/>
            <a:gdLst/>
            <a:ahLst/>
            <a:cxnLst/>
            <a:rect l="l" t="t" r="r" b="b"/>
            <a:pathLst>
              <a:path w="4139148" h="9646320">
                <a:moveTo>
                  <a:pt x="0" y="0"/>
                </a:moveTo>
                <a:lnTo>
                  <a:pt x="4139148" y="0"/>
                </a:lnTo>
                <a:lnTo>
                  <a:pt x="4139148" y="9646320"/>
                </a:lnTo>
                <a:lnTo>
                  <a:pt x="0" y="96463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699999">
            <a:off x="13317192" y="1201392"/>
            <a:ext cx="7884216" cy="7884216"/>
          </a:xfrm>
          <a:custGeom>
            <a:avLst/>
            <a:gdLst/>
            <a:ahLst/>
            <a:cxnLst/>
            <a:rect l="l" t="t" r="r" b="b"/>
            <a:pathLst>
              <a:path w="7884216" h="7884216">
                <a:moveTo>
                  <a:pt x="0" y="0"/>
                </a:moveTo>
                <a:lnTo>
                  <a:pt x="7884216" y="0"/>
                </a:lnTo>
                <a:lnTo>
                  <a:pt x="7884216" y="7884216"/>
                </a:lnTo>
                <a:lnTo>
                  <a:pt x="0" y="78842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4063781" y="3464199"/>
            <a:ext cx="10020234" cy="4809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4522" lvl="1" indent="-327261" algn="l">
              <a:lnSpc>
                <a:spcPts val="6639"/>
              </a:lnSpc>
              <a:buAutoNum type="arabicPeriod"/>
            </a:pPr>
            <a:r>
              <a:rPr lang="en-US" sz="3031" b="1">
                <a:solidFill>
                  <a:srgbClr val="3C5B0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Have you had anything to eat today?</a:t>
            </a:r>
          </a:p>
          <a:p>
            <a:pPr marL="654522" lvl="1" indent="-327261" algn="l">
              <a:lnSpc>
                <a:spcPts val="6639"/>
              </a:lnSpc>
              <a:buAutoNum type="arabicPeriod"/>
            </a:pPr>
            <a:r>
              <a:rPr lang="en-US" sz="3031" b="1">
                <a:solidFill>
                  <a:srgbClr val="3C5B0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What are your clothes made of? </a:t>
            </a:r>
          </a:p>
          <a:p>
            <a:pPr marL="654522" lvl="1" indent="-327261" algn="l">
              <a:lnSpc>
                <a:spcPts val="6639"/>
              </a:lnSpc>
              <a:buAutoNum type="arabicPeriod"/>
            </a:pPr>
            <a:r>
              <a:rPr lang="en-US" sz="3031" b="1">
                <a:solidFill>
                  <a:srgbClr val="3C5B0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Do you see anything made from trees? </a:t>
            </a:r>
          </a:p>
          <a:p>
            <a:pPr marL="654522" lvl="1" indent="-327261" algn="l">
              <a:lnSpc>
                <a:spcPts val="6639"/>
              </a:lnSpc>
              <a:buAutoNum type="arabicPeriod"/>
            </a:pPr>
            <a:r>
              <a:rPr lang="en-US" sz="3031" b="1">
                <a:solidFill>
                  <a:srgbClr val="3C5B0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Have you ever had to take medicine? </a:t>
            </a:r>
          </a:p>
          <a:p>
            <a:pPr marL="654522" lvl="1" indent="-327261" algn="l">
              <a:lnSpc>
                <a:spcPts val="6639"/>
              </a:lnSpc>
              <a:buAutoNum type="arabicPeriod"/>
            </a:pPr>
            <a:r>
              <a:rPr lang="en-US" sz="3031" b="1">
                <a:solidFill>
                  <a:srgbClr val="3C5B0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How did you get to school today? </a:t>
            </a:r>
          </a:p>
          <a:p>
            <a:pPr algn="l">
              <a:lnSpc>
                <a:spcPts val="5325"/>
              </a:lnSpc>
            </a:pPr>
            <a:r>
              <a:rPr lang="en-US" sz="2431" b="1">
                <a:solidFill>
                  <a:srgbClr val="3C5B0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                        (Ex. bus, car, bike,etc.)</a:t>
            </a:r>
          </a:p>
        </p:txBody>
      </p:sp>
      <p:sp>
        <p:nvSpPr>
          <p:cNvPr id="5" name="Freeform 5"/>
          <p:cNvSpPr/>
          <p:nvPr/>
        </p:nvSpPr>
        <p:spPr>
          <a:xfrm rot="2095901">
            <a:off x="1537616" y="2685530"/>
            <a:ext cx="1677794" cy="4019194"/>
          </a:xfrm>
          <a:custGeom>
            <a:avLst/>
            <a:gdLst/>
            <a:ahLst/>
            <a:cxnLst/>
            <a:rect l="l" t="t" r="r" b="b"/>
            <a:pathLst>
              <a:path w="1677794" h="4019194">
                <a:moveTo>
                  <a:pt x="0" y="0"/>
                </a:moveTo>
                <a:lnTo>
                  <a:pt x="1677795" y="0"/>
                </a:lnTo>
                <a:lnTo>
                  <a:pt x="1677795" y="4019194"/>
                </a:lnTo>
                <a:lnTo>
                  <a:pt x="0" y="40191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499887">
            <a:off x="-347466" y="4923793"/>
            <a:ext cx="2570157" cy="2786078"/>
          </a:xfrm>
          <a:custGeom>
            <a:avLst/>
            <a:gdLst/>
            <a:ahLst/>
            <a:cxnLst/>
            <a:rect l="l" t="t" r="r" b="b"/>
            <a:pathLst>
              <a:path w="2570157" h="2786078">
                <a:moveTo>
                  <a:pt x="0" y="0"/>
                </a:moveTo>
                <a:lnTo>
                  <a:pt x="2570157" y="0"/>
                </a:lnTo>
                <a:lnTo>
                  <a:pt x="2570157" y="2786078"/>
                </a:lnTo>
                <a:lnTo>
                  <a:pt x="0" y="27860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754105" y="7067846"/>
            <a:ext cx="3244817" cy="3070409"/>
          </a:xfrm>
          <a:custGeom>
            <a:avLst/>
            <a:gdLst/>
            <a:ahLst/>
            <a:cxnLst/>
            <a:rect l="l" t="t" r="r" b="b"/>
            <a:pathLst>
              <a:path w="3244817" h="3070409">
                <a:moveTo>
                  <a:pt x="3244817" y="0"/>
                </a:moveTo>
                <a:lnTo>
                  <a:pt x="0" y="0"/>
                </a:lnTo>
                <a:lnTo>
                  <a:pt x="0" y="3070409"/>
                </a:lnTo>
                <a:lnTo>
                  <a:pt x="3244817" y="3070409"/>
                </a:lnTo>
                <a:lnTo>
                  <a:pt x="3244817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103725">
            <a:off x="13806539" y="2473572"/>
            <a:ext cx="3035156" cy="3203331"/>
          </a:xfrm>
          <a:custGeom>
            <a:avLst/>
            <a:gdLst/>
            <a:ahLst/>
            <a:cxnLst/>
            <a:rect l="l" t="t" r="r" b="b"/>
            <a:pathLst>
              <a:path w="3035156" h="3203331">
                <a:moveTo>
                  <a:pt x="0" y="0"/>
                </a:moveTo>
                <a:lnTo>
                  <a:pt x="3035156" y="0"/>
                </a:lnTo>
                <a:lnTo>
                  <a:pt x="3035156" y="3203331"/>
                </a:lnTo>
                <a:lnTo>
                  <a:pt x="0" y="320333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315478">
            <a:off x="14446564" y="3974187"/>
            <a:ext cx="4133300" cy="3595971"/>
          </a:xfrm>
          <a:custGeom>
            <a:avLst/>
            <a:gdLst/>
            <a:ahLst/>
            <a:cxnLst/>
            <a:rect l="l" t="t" r="r" b="b"/>
            <a:pathLst>
              <a:path w="4133300" h="3595971">
                <a:moveTo>
                  <a:pt x="0" y="0"/>
                </a:moveTo>
                <a:lnTo>
                  <a:pt x="4133300" y="0"/>
                </a:lnTo>
                <a:lnTo>
                  <a:pt x="4133300" y="3595972"/>
                </a:lnTo>
                <a:lnTo>
                  <a:pt x="0" y="359597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774957">
            <a:off x="15394475" y="6729146"/>
            <a:ext cx="2572731" cy="3161574"/>
          </a:xfrm>
          <a:custGeom>
            <a:avLst/>
            <a:gdLst/>
            <a:ahLst/>
            <a:cxnLst/>
            <a:rect l="l" t="t" r="r" b="b"/>
            <a:pathLst>
              <a:path w="2572731" h="3161574">
                <a:moveTo>
                  <a:pt x="0" y="0"/>
                </a:moveTo>
                <a:lnTo>
                  <a:pt x="2572731" y="0"/>
                </a:lnTo>
                <a:lnTo>
                  <a:pt x="2572731" y="3161574"/>
                </a:lnTo>
                <a:lnTo>
                  <a:pt x="0" y="316157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891622" y="9106262"/>
            <a:ext cx="15100141" cy="881729"/>
            <a:chOff x="0" y="0"/>
            <a:chExt cx="20133522" cy="1175639"/>
          </a:xfrm>
        </p:grpSpPr>
        <p:grpSp>
          <p:nvGrpSpPr>
            <p:cNvPr id="12" name="Group 12"/>
            <p:cNvGrpSpPr/>
            <p:nvPr/>
          </p:nvGrpSpPr>
          <p:grpSpPr>
            <a:xfrm>
              <a:off x="530812" y="0"/>
              <a:ext cx="18533500" cy="1175639"/>
              <a:chOff x="0" y="0"/>
              <a:chExt cx="3660938" cy="23222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3660938" cy="232225"/>
              </a:xfrm>
              <a:custGeom>
                <a:avLst/>
                <a:gdLst/>
                <a:ahLst/>
                <a:cxnLst/>
                <a:rect l="l" t="t" r="r" b="b"/>
                <a:pathLst>
                  <a:path w="3660938" h="232225">
                    <a:moveTo>
                      <a:pt x="28405" y="0"/>
                    </a:moveTo>
                    <a:lnTo>
                      <a:pt x="3632533" y="0"/>
                    </a:lnTo>
                    <a:cubicBezTo>
                      <a:pt x="3648221" y="0"/>
                      <a:pt x="3660938" y="12718"/>
                      <a:pt x="3660938" y="28405"/>
                    </a:cubicBezTo>
                    <a:lnTo>
                      <a:pt x="3660938" y="203820"/>
                    </a:lnTo>
                    <a:cubicBezTo>
                      <a:pt x="3660938" y="211353"/>
                      <a:pt x="3657945" y="218578"/>
                      <a:pt x="3652619" y="223905"/>
                    </a:cubicBezTo>
                    <a:cubicBezTo>
                      <a:pt x="3647291" y="229232"/>
                      <a:pt x="3640067" y="232225"/>
                      <a:pt x="3632533" y="232225"/>
                    </a:cubicBezTo>
                    <a:lnTo>
                      <a:pt x="28405" y="232225"/>
                    </a:lnTo>
                    <a:cubicBezTo>
                      <a:pt x="12718" y="232225"/>
                      <a:pt x="0" y="219507"/>
                      <a:pt x="0" y="203820"/>
                    </a:cubicBezTo>
                    <a:lnTo>
                      <a:pt x="0" y="28405"/>
                    </a:lnTo>
                    <a:cubicBezTo>
                      <a:pt x="0" y="12718"/>
                      <a:pt x="12718" y="0"/>
                      <a:pt x="28405" y="0"/>
                    </a:cubicBezTo>
                    <a:close/>
                  </a:path>
                </a:pathLst>
              </a:custGeom>
              <a:solidFill>
                <a:srgbClr val="75AA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3660938" cy="270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0" y="-21167"/>
              <a:ext cx="20133522" cy="11796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  <a:spcBef>
                  <a:spcPct val="0"/>
                </a:spcBef>
              </a:pPr>
              <a:r>
                <a:rPr lang="en-US" sz="5199">
                  <a:solidFill>
                    <a:srgbClr val="F9FAFD"/>
                  </a:solidFill>
                  <a:latin typeface="Core Bandi Face"/>
                  <a:ea typeface="Core Bandi Face"/>
                  <a:cs typeface="Core Bandi Face"/>
                  <a:sym typeface="Core Bandi Face"/>
                </a:rPr>
                <a:t>You use agriculture every day!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7269591" y="8881054"/>
            <a:ext cx="663180" cy="1191991"/>
          </a:xfrm>
          <a:custGeom>
            <a:avLst/>
            <a:gdLst/>
            <a:ahLst/>
            <a:cxnLst/>
            <a:rect l="l" t="t" r="r" b="b"/>
            <a:pathLst>
              <a:path w="663180" h="1191991">
                <a:moveTo>
                  <a:pt x="0" y="0"/>
                </a:moveTo>
                <a:lnTo>
                  <a:pt x="663181" y="0"/>
                </a:lnTo>
                <a:lnTo>
                  <a:pt x="663181" y="1191990"/>
                </a:lnTo>
                <a:lnTo>
                  <a:pt x="0" y="119199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2117438" y="567990"/>
            <a:ext cx="14053123" cy="2019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50"/>
              </a:lnSpc>
            </a:pPr>
            <a:r>
              <a:rPr lang="en-US" sz="8500" spc="255">
                <a:solidFill>
                  <a:srgbClr val="3C5B0A"/>
                </a:solidFill>
                <a:latin typeface="Wedges"/>
                <a:ea typeface="Wedges"/>
                <a:cs typeface="Wedges"/>
                <a:sym typeface="Wedges"/>
              </a:rPr>
              <a:t>Have you used agriculture today?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045990" y="2520620"/>
            <a:ext cx="10196019" cy="588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0"/>
              </a:lnSpc>
              <a:spcBef>
                <a:spcPct val="0"/>
              </a:spcBef>
            </a:pPr>
            <a:r>
              <a:rPr lang="en-US" sz="3450" b="1" spc="69">
                <a:solidFill>
                  <a:srgbClr val="3C5B0A"/>
                </a:solidFill>
                <a:latin typeface="Nunito Bold"/>
                <a:ea typeface="Nunito Bold"/>
                <a:cs typeface="Nunito Bold"/>
                <a:sym typeface="Nunito Bold"/>
              </a:rPr>
              <a:t>HINT: Did it come from a PLANT or an ANIMAL?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6750463" y="170180"/>
            <a:ext cx="1288852" cy="613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1"/>
              </a:lnSpc>
            </a:pPr>
            <a:r>
              <a:rPr lang="en-US" sz="3593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Part 1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F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4721" y="5739978"/>
            <a:ext cx="5746577" cy="2725970"/>
            <a:chOff x="0" y="0"/>
            <a:chExt cx="7662103" cy="3634627"/>
          </a:xfrm>
        </p:grpSpPr>
        <p:sp>
          <p:nvSpPr>
            <p:cNvPr id="3" name="Freeform 3"/>
            <p:cNvSpPr/>
            <p:nvPr/>
          </p:nvSpPr>
          <p:spPr>
            <a:xfrm>
              <a:off x="1237479" y="1286719"/>
              <a:ext cx="6424624" cy="2347908"/>
            </a:xfrm>
            <a:custGeom>
              <a:avLst/>
              <a:gdLst/>
              <a:ahLst/>
              <a:cxnLst/>
              <a:rect l="l" t="t" r="r" b="b"/>
              <a:pathLst>
                <a:path w="6424624" h="2347908">
                  <a:moveTo>
                    <a:pt x="0" y="0"/>
                  </a:moveTo>
                  <a:lnTo>
                    <a:pt x="6424624" y="0"/>
                  </a:lnTo>
                  <a:lnTo>
                    <a:pt x="6424624" y="2347908"/>
                  </a:lnTo>
                  <a:lnTo>
                    <a:pt x="0" y="2347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3145604" cy="3634627"/>
            </a:xfrm>
            <a:custGeom>
              <a:avLst/>
              <a:gdLst/>
              <a:ahLst/>
              <a:cxnLst/>
              <a:rect l="l" t="t" r="r" b="b"/>
              <a:pathLst>
                <a:path w="3145604" h="3634627">
                  <a:moveTo>
                    <a:pt x="0" y="0"/>
                  </a:moveTo>
                  <a:lnTo>
                    <a:pt x="3145604" y="0"/>
                  </a:lnTo>
                  <a:lnTo>
                    <a:pt x="3145604" y="3634627"/>
                  </a:lnTo>
                  <a:lnTo>
                    <a:pt x="0" y="36346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789733" y="4865357"/>
            <a:ext cx="3373900" cy="3815725"/>
            <a:chOff x="0" y="0"/>
            <a:chExt cx="4498534" cy="508763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71073" cy="4037246"/>
            </a:xfrm>
            <a:custGeom>
              <a:avLst/>
              <a:gdLst/>
              <a:ahLst/>
              <a:cxnLst/>
              <a:rect l="l" t="t" r="r" b="b"/>
              <a:pathLst>
                <a:path w="3171073" h="4037246">
                  <a:moveTo>
                    <a:pt x="0" y="0"/>
                  </a:moveTo>
                  <a:lnTo>
                    <a:pt x="3171073" y="0"/>
                  </a:lnTo>
                  <a:lnTo>
                    <a:pt x="3171073" y="4037246"/>
                  </a:lnTo>
                  <a:lnTo>
                    <a:pt x="0" y="40372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6836598">
              <a:off x="2173116" y="2756631"/>
              <a:ext cx="1995913" cy="2018623"/>
            </a:xfrm>
            <a:custGeom>
              <a:avLst/>
              <a:gdLst/>
              <a:ahLst/>
              <a:cxnLst/>
              <a:rect l="l" t="t" r="r" b="b"/>
              <a:pathLst>
                <a:path w="1995913" h="2018623">
                  <a:moveTo>
                    <a:pt x="0" y="0"/>
                  </a:moveTo>
                  <a:lnTo>
                    <a:pt x="1995914" y="0"/>
                  </a:lnTo>
                  <a:lnTo>
                    <a:pt x="1995914" y="2018623"/>
                  </a:lnTo>
                  <a:lnTo>
                    <a:pt x="0" y="2018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470398" y="4865357"/>
            <a:ext cx="4321606" cy="3600591"/>
            <a:chOff x="0" y="0"/>
            <a:chExt cx="5762142" cy="4800788"/>
          </a:xfrm>
        </p:grpSpPr>
        <p:sp>
          <p:nvSpPr>
            <p:cNvPr id="9" name="Freeform 9"/>
            <p:cNvSpPr/>
            <p:nvPr/>
          </p:nvSpPr>
          <p:spPr>
            <a:xfrm>
              <a:off x="906921" y="0"/>
              <a:ext cx="4855221" cy="2743200"/>
            </a:xfrm>
            <a:custGeom>
              <a:avLst/>
              <a:gdLst/>
              <a:ahLst/>
              <a:cxnLst/>
              <a:rect l="l" t="t" r="r" b="b"/>
              <a:pathLst>
                <a:path w="4855221" h="2743200">
                  <a:moveTo>
                    <a:pt x="0" y="0"/>
                  </a:moveTo>
                  <a:lnTo>
                    <a:pt x="4855221" y="0"/>
                  </a:lnTo>
                  <a:lnTo>
                    <a:pt x="4855221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1980313"/>
              <a:ext cx="2757433" cy="2820476"/>
            </a:xfrm>
            <a:custGeom>
              <a:avLst/>
              <a:gdLst/>
              <a:ahLst/>
              <a:cxnLst/>
              <a:rect l="l" t="t" r="r" b="b"/>
              <a:pathLst>
                <a:path w="2757433" h="2820476">
                  <a:moveTo>
                    <a:pt x="0" y="0"/>
                  </a:moveTo>
                  <a:lnTo>
                    <a:pt x="2757433" y="0"/>
                  </a:lnTo>
                  <a:lnTo>
                    <a:pt x="2757433" y="2820475"/>
                  </a:lnTo>
                  <a:lnTo>
                    <a:pt x="0" y="28204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224992" y="4208010"/>
            <a:ext cx="7481082" cy="7751542"/>
            <a:chOff x="0" y="0"/>
            <a:chExt cx="9974776" cy="10335390"/>
          </a:xfrm>
        </p:grpSpPr>
        <p:sp>
          <p:nvSpPr>
            <p:cNvPr id="12" name="Freeform 12"/>
            <p:cNvSpPr/>
            <p:nvPr/>
          </p:nvSpPr>
          <p:spPr>
            <a:xfrm>
              <a:off x="4276806" y="0"/>
              <a:ext cx="4871844" cy="5114797"/>
            </a:xfrm>
            <a:custGeom>
              <a:avLst/>
              <a:gdLst/>
              <a:ahLst/>
              <a:cxnLst/>
              <a:rect l="l" t="t" r="r" b="b"/>
              <a:pathLst>
                <a:path w="4871844" h="5114797">
                  <a:moveTo>
                    <a:pt x="0" y="0"/>
                  </a:moveTo>
                  <a:lnTo>
                    <a:pt x="4871844" y="0"/>
                  </a:lnTo>
                  <a:lnTo>
                    <a:pt x="4871844" y="5114797"/>
                  </a:lnTo>
                  <a:lnTo>
                    <a:pt x="0" y="5114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1533043">
              <a:off x="1028050" y="2385983"/>
              <a:ext cx="7918677" cy="6562603"/>
            </a:xfrm>
            <a:custGeom>
              <a:avLst/>
              <a:gdLst/>
              <a:ahLst/>
              <a:cxnLst/>
              <a:rect l="l" t="t" r="r" b="b"/>
              <a:pathLst>
                <a:path w="7918677" h="6562603">
                  <a:moveTo>
                    <a:pt x="0" y="0"/>
                  </a:moveTo>
                  <a:lnTo>
                    <a:pt x="7918677" y="0"/>
                  </a:lnTo>
                  <a:lnTo>
                    <a:pt x="7918677" y="6562604"/>
                  </a:lnTo>
                  <a:lnTo>
                    <a:pt x="0" y="65626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96200" y="589487"/>
            <a:ext cx="18091800" cy="2252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35"/>
              </a:lnSpc>
            </a:pPr>
            <a:r>
              <a:rPr lang="en-US" sz="9808">
                <a:solidFill>
                  <a:srgbClr val="FF7828"/>
                </a:solidFill>
                <a:latin typeface="More Sugar"/>
                <a:ea typeface="More Sugar"/>
                <a:cs typeface="More Sugar"/>
                <a:sym typeface="More Sugar"/>
              </a:rPr>
              <a:t>What natural resources do plants need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397064" y="2845958"/>
            <a:ext cx="8146667" cy="1821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24"/>
              </a:lnSpc>
            </a:pPr>
            <a:r>
              <a:rPr lang="en-US" sz="15377">
                <a:solidFill>
                  <a:srgbClr val="000000"/>
                </a:solidFill>
                <a:latin typeface="Bimbo"/>
                <a:ea typeface="Bimbo"/>
                <a:cs typeface="Bimbo"/>
                <a:sym typeface="Bimbo"/>
              </a:rPr>
              <a:t>to grow?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6743543" y="170180"/>
            <a:ext cx="1302693" cy="613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1"/>
              </a:lnSpc>
            </a:pPr>
            <a:r>
              <a:rPr lang="en-US" sz="3593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Part 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0" y="8956480"/>
            <a:ext cx="1828800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Why are each of these important for plants?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F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61509" y="932268"/>
            <a:ext cx="13564982" cy="7534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74"/>
              </a:lnSpc>
            </a:pPr>
            <a:r>
              <a:rPr lang="en-US" sz="16830">
                <a:solidFill>
                  <a:srgbClr val="06773F"/>
                </a:solidFill>
                <a:latin typeface="More Sugar"/>
                <a:ea typeface="More Sugar"/>
                <a:cs typeface="More Sugar"/>
                <a:sym typeface="More Sugar"/>
              </a:rPr>
              <a:t>What is a</a:t>
            </a:r>
          </a:p>
          <a:p>
            <a:pPr algn="ctr">
              <a:lnSpc>
                <a:spcPts val="14474"/>
              </a:lnSpc>
            </a:pPr>
            <a:r>
              <a:rPr lang="en-US" sz="16830">
                <a:solidFill>
                  <a:srgbClr val="06773F"/>
                </a:solidFill>
                <a:latin typeface="More Sugar"/>
                <a:ea typeface="More Sugar"/>
                <a:cs typeface="More Sugar"/>
                <a:sym typeface="More Sugar"/>
              </a:rPr>
              <a:t>fruit and what is a vegetable?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32463" y="8352155"/>
            <a:ext cx="16623074" cy="1101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499" b="1">
                <a:solidFill>
                  <a:srgbClr val="C2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It’s important to know the difference.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6743543" y="170180"/>
            <a:ext cx="1302693" cy="613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1"/>
              </a:lnSpc>
            </a:pPr>
            <a:r>
              <a:rPr lang="en-US" sz="3593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Part 2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D0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60120"/>
            <a:ext cx="18288000" cy="12207240"/>
          </a:xfrm>
          <a:custGeom>
            <a:avLst/>
            <a:gdLst/>
            <a:ahLst/>
            <a:cxnLst/>
            <a:rect l="l" t="t" r="r" b="b"/>
            <a:pathLst>
              <a:path w="18288000" h="12207240">
                <a:moveTo>
                  <a:pt x="0" y="0"/>
                </a:moveTo>
                <a:lnTo>
                  <a:pt x="18288000" y="0"/>
                </a:lnTo>
                <a:lnTo>
                  <a:pt x="18288000" y="12207240"/>
                </a:lnTo>
                <a:lnTo>
                  <a:pt x="0" y="122072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9525846" y="4096097"/>
            <a:ext cx="5177339" cy="3584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4"/>
              </a:lnSpc>
            </a:pPr>
            <a:r>
              <a:rPr lang="en-US" sz="6423">
                <a:solidFill>
                  <a:srgbClr val="F9FAFD"/>
                </a:solidFill>
                <a:latin typeface="More Sugar"/>
                <a:ea typeface="More Sugar"/>
                <a:cs typeface="More Sugar"/>
                <a:sym typeface="More Sugar"/>
              </a:rPr>
              <a:t>When can we call it a fruit and when can we call it a vegetable?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459514" y="9258300"/>
            <a:ext cx="17368973" cy="716240"/>
            <a:chOff x="0" y="0"/>
            <a:chExt cx="23158630" cy="954987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3158630" cy="954987"/>
              <a:chOff x="0" y="0"/>
              <a:chExt cx="5631504" cy="232225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5631504" cy="232225"/>
              </a:xfrm>
              <a:custGeom>
                <a:avLst/>
                <a:gdLst/>
                <a:ahLst/>
                <a:cxnLst/>
                <a:rect l="l" t="t" r="r" b="b"/>
                <a:pathLst>
                  <a:path w="5631504" h="232225">
                    <a:moveTo>
                      <a:pt x="22732" y="0"/>
                    </a:moveTo>
                    <a:lnTo>
                      <a:pt x="5608771" y="0"/>
                    </a:lnTo>
                    <a:cubicBezTo>
                      <a:pt x="5621326" y="0"/>
                      <a:pt x="5631504" y="10178"/>
                      <a:pt x="5631504" y="22732"/>
                    </a:cubicBezTo>
                    <a:lnTo>
                      <a:pt x="5631504" y="209493"/>
                    </a:lnTo>
                    <a:cubicBezTo>
                      <a:pt x="5631504" y="215522"/>
                      <a:pt x="5629109" y="221304"/>
                      <a:pt x="5624845" y="225567"/>
                    </a:cubicBezTo>
                    <a:cubicBezTo>
                      <a:pt x="5620582" y="229830"/>
                      <a:pt x="5614800" y="232225"/>
                      <a:pt x="5608771" y="232225"/>
                    </a:cubicBezTo>
                    <a:lnTo>
                      <a:pt x="22732" y="232225"/>
                    </a:lnTo>
                    <a:cubicBezTo>
                      <a:pt x="10178" y="232225"/>
                      <a:pt x="0" y="222047"/>
                      <a:pt x="0" y="209493"/>
                    </a:cubicBezTo>
                    <a:lnTo>
                      <a:pt x="0" y="22732"/>
                    </a:lnTo>
                    <a:cubicBezTo>
                      <a:pt x="0" y="10178"/>
                      <a:pt x="10178" y="0"/>
                      <a:pt x="22732" y="0"/>
                    </a:cubicBezTo>
                    <a:close/>
                  </a:path>
                </a:pathLst>
              </a:custGeom>
              <a:solidFill>
                <a:srgbClr val="75AA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5631504" cy="270325"/>
              </a:xfrm>
              <a:prstGeom prst="rect">
                <a:avLst/>
              </a:prstGeom>
            </p:spPr>
            <p:txBody>
              <a:bodyPr lIns="41266" tIns="41266" rIns="41266" bIns="41266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217475" y="-5501"/>
              <a:ext cx="22723680" cy="8612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15"/>
                </a:lnSpc>
                <a:spcBef>
                  <a:spcPct val="0"/>
                </a:spcBef>
              </a:pPr>
              <a:r>
                <a:rPr lang="en-US" sz="3725">
                  <a:solidFill>
                    <a:srgbClr val="F9FAFD"/>
                  </a:solidFill>
                  <a:latin typeface="Core Bandi Face"/>
                  <a:ea typeface="Core Bandi Face"/>
                  <a:cs typeface="Core Bandi Face"/>
                  <a:sym typeface="Core Bandi Face"/>
                </a:rPr>
                <a:t>What do YOU consider a fruit? What do YOU consider a vegetable?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6743543" y="170180"/>
            <a:ext cx="1302693" cy="613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1"/>
              </a:lnSpc>
            </a:pPr>
            <a:r>
              <a:rPr lang="en-US" sz="3593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Part 2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f54337e-7d39-4367-823d-47e7f3556ef8">
      <Terms xmlns="http://schemas.microsoft.com/office/infopath/2007/PartnerControls"/>
    </lcf76f155ced4ddcb4097134ff3c332f>
    <TaxCatchAll xmlns="058acfe2-26a7-4ef8-90d5-3afe1d4f4e3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25F40B57891742AF5E0FC33433510D" ma:contentTypeVersion="19" ma:contentTypeDescription="Create a new document." ma:contentTypeScope="" ma:versionID="d9aded8c338b4a72b51cceeba2b44bff">
  <xsd:schema xmlns:xsd="http://www.w3.org/2001/XMLSchema" xmlns:xs="http://www.w3.org/2001/XMLSchema" xmlns:p="http://schemas.microsoft.com/office/2006/metadata/properties" xmlns:ns2="9f54337e-7d39-4367-823d-47e7f3556ef8" xmlns:ns3="058acfe2-26a7-4ef8-90d5-3afe1d4f4e34" targetNamespace="http://schemas.microsoft.com/office/2006/metadata/properties" ma:root="true" ma:fieldsID="3cc014db4629d6ec09217457c9adf7b4" ns2:_="" ns3:_="">
    <xsd:import namespace="9f54337e-7d39-4367-823d-47e7f3556ef8"/>
    <xsd:import namespace="058acfe2-26a7-4ef8-90d5-3afe1d4f4e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4337e-7d39-4367-823d-47e7f3556ef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67ceacf-1857-4f04-8d02-ed9b6f9786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8acfe2-26a7-4ef8-90d5-3afe1d4f4e3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32932c2-2a2b-444a-ae94-ffcd78c8252a}" ma:internalName="TaxCatchAll" ma:showField="CatchAllData" ma:web="058acfe2-26a7-4ef8-90d5-3afe1d4f4e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24C907B-311D-44D2-8D8E-6656D75E221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B08424-ADF0-4436-A134-13A98EA7C008}">
  <ds:schemaRefs>
    <ds:schemaRef ds:uri="http://schemas.microsoft.com/office/2006/metadata/properties"/>
    <ds:schemaRef ds:uri="http://schemas.microsoft.com/office/infopath/2007/PartnerControls"/>
    <ds:schemaRef ds:uri="9f54337e-7d39-4367-823d-47e7f3556ef8"/>
    <ds:schemaRef ds:uri="058acfe2-26a7-4ef8-90d5-3afe1d4f4e34"/>
  </ds:schemaRefs>
</ds:datastoreItem>
</file>

<file path=customXml/itemProps3.xml><?xml version="1.0" encoding="utf-8"?>
<ds:datastoreItem xmlns:ds="http://schemas.openxmlformats.org/officeDocument/2006/customXml" ds:itemID="{ADF3850A-D69E-4555-BF78-4C2F49AC43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4337e-7d39-4367-823d-47e7f3556ef8"/>
    <ds:schemaRef ds:uri="058acfe2-26a7-4ef8-90d5-3afe1d4f4e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653</Words>
  <Application>Microsoft Macintosh PowerPoint</Application>
  <PresentationFormat>Custom</PresentationFormat>
  <Paragraphs>97</Paragraphs>
  <Slides>39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2" baseType="lpstr">
      <vt:lpstr>Canva Sans Bold Italics</vt:lpstr>
      <vt:lpstr>Core Bandi Face</vt:lpstr>
      <vt:lpstr>Wedges</vt:lpstr>
      <vt:lpstr>Bimbo</vt:lpstr>
      <vt:lpstr>Nunito Bold</vt:lpstr>
      <vt:lpstr>Nunito</vt:lpstr>
      <vt:lpstr>More Sugar</vt:lpstr>
      <vt:lpstr>Calibri</vt:lpstr>
      <vt:lpstr>Canva Sans Bold</vt:lpstr>
      <vt:lpstr>Mansalva</vt:lpstr>
      <vt:lpstr>Canva Sans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 Literacy Project k-2 - 2025-26</dc:title>
  <cp:lastModifiedBy>Ethan Wright</cp:lastModifiedBy>
  <cp:revision>6</cp:revision>
  <dcterms:created xsi:type="dcterms:W3CDTF">2006-08-16T00:00:00Z</dcterms:created>
  <dcterms:modified xsi:type="dcterms:W3CDTF">2025-10-16T22:50:39Z</dcterms:modified>
  <dc:identifier>DAGyDCS21H4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0x0101006925F40B57891742AF5E0FC33433510D</vt:lpwstr>
  </property>
  <property fmtid="{D5CDD505-2E9C-101B-9397-08002B2CF9AE}" pid="3" name="MediaServiceImageTags">
    <vt:lpwstr/>
  </property>
</Properties>
</file>