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13.xml" ContentType="application/vnd.openxmlformats-officedocument.theme+xml"/>
  <Override PartName="/ppt/theme/theme30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9.png" ContentType="image/png"/>
  <Override PartName="/ppt/media/image11.jpeg" ContentType="image/jpeg"/>
  <Override PartName="/ppt/media/image7.png" ContentType="image/png"/>
  <Override PartName="/ppt/media/image12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28600" y="59760"/>
            <a:ext cx="9829800" cy="6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3465a4"/>
                </a:solidFill>
                <a:latin typeface="Arial"/>
                <a:ea typeface="DejaVu Sans"/>
              </a:rPr>
              <a:t>¿Qué puedes hacer frente al cambio climático? </a:t>
            </a:r>
            <a:endParaRPr b="0" lang="en-US" sz="32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2651760" y="976680"/>
            <a:ext cx="4708440" cy="3137400"/>
          </a:xfrm>
          <a:prstGeom prst="rect">
            <a:avLst/>
          </a:prstGeom>
          <a:ln w="36720">
            <a:solidFill>
              <a:srgbClr val="3465a4"/>
            </a:solidFill>
            <a:round/>
          </a:ln>
        </p:spPr>
      </p:pic>
      <p:sp>
        <p:nvSpPr>
          <p:cNvPr id="194" name="CustomShape 2"/>
          <p:cNvSpPr/>
          <p:nvPr/>
        </p:nvSpPr>
        <p:spPr>
          <a:xfrm>
            <a:off x="3017520" y="4317120"/>
            <a:ext cx="41140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en-US" sz="1800" spc="-1" strike="noStrike">
                <a:solidFill>
                  <a:srgbClr val="3465a4"/>
                </a:solidFill>
                <a:latin typeface="Arial"/>
                <a:ea typeface="DejaVu Sans"/>
              </a:rPr>
              <a:t>una presentación de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3409920" y="4634280"/>
            <a:ext cx="3163320" cy="98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78720" y="914400"/>
            <a:ext cx="5392800" cy="39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El clima está cambiando. En todo el mundo, en cada estación, hace más calor.</a:t>
            </a: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De hecho, 2023 fue el año más caluroso desde que se llevan registros. Esto se conoce como calentamiento global.</a:t>
            </a: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A lo largo de miles de años, es normal que el clima cambie, a veces más cálido y a veces más frío.</a:t>
            </a: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Pero en los últimos 100 años, el clima ha estado cambiando mucho más rápido de lo habitual. Y las personas están provocando este cambio.</a:t>
            </a:r>
            <a:endParaRPr b="0" lang="en-US" sz="20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86_1" descr=""/>
          <p:cNvPicPr/>
          <p:nvPr/>
        </p:nvPicPr>
        <p:blipFill>
          <a:blip r:embed="rId1"/>
          <a:stretch/>
        </p:blipFill>
        <p:spPr>
          <a:xfrm>
            <a:off x="5640480" y="1242360"/>
            <a:ext cx="4223880" cy="422388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685800" y="274320"/>
            <a:ext cx="9187200" cy="88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860d"/>
                </a:solidFill>
                <a:latin typeface="Arial"/>
                <a:ea typeface="DejaVu Sans"/>
              </a:rPr>
              <a:t>La Tierra se está calentando</a:t>
            </a:r>
            <a:endParaRPr b="0" lang="en-US" sz="32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24160" y="-42480"/>
            <a:ext cx="9069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76920" y="1085760"/>
            <a:ext cx="4661280" cy="35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Muchas de las cosas que hacemos hoy en día, como enchufar dispositivos, conducir, refrigerar y calentar nuestros hogares, requieren el uso de fuentes de energía como el gas natural, el petróleo o el carbón.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Estos combustibles liberan dióxido de carbono, que retiene el calor en la atmósfera terrestre y causa el calentamiento global.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005840" y="274320"/>
            <a:ext cx="786312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c9211e"/>
                </a:solidFill>
                <a:latin typeface="Arial"/>
                <a:ea typeface="DejaVu Sans"/>
              </a:rPr>
              <a:t>La gente usa mucha energía</a:t>
            </a:r>
            <a:endParaRPr b="0" lang="en-US" sz="2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5302080" y="1468440"/>
            <a:ext cx="4481280" cy="2828520"/>
          </a:xfrm>
          <a:prstGeom prst="rect">
            <a:avLst/>
          </a:prstGeom>
          <a:ln w="36720">
            <a:solidFill>
              <a:srgbClr val="c9211e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108960" y="1188720"/>
            <a:ext cx="4205520" cy="34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Si ves una puerta abierta que deja salir el aire caliente o frío de tu casa o escuela, puedes cerrarla para ahorrar energía.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Puedes pedirles a tus padres que bajen un poco la temperatura de tu casa y usar un suéter para abrigarte.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Abre las ventanas siempre que sea posible para refrescar la casa en lugar de encender el aire acondicionado 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04" name="Picture 2" descr=""/>
          <p:cNvPicPr/>
          <p:nvPr/>
        </p:nvPicPr>
        <p:blipFill>
          <a:blip r:embed="rId1"/>
          <a:srcRect l="11462" t="16116" r="9045" b="12909"/>
          <a:stretch/>
        </p:blipFill>
        <p:spPr>
          <a:xfrm>
            <a:off x="7406640" y="1188720"/>
            <a:ext cx="2399400" cy="3199680"/>
          </a:xfrm>
          <a:prstGeom prst="rect">
            <a:avLst/>
          </a:prstGeom>
          <a:ln w="36720">
            <a:solidFill>
              <a:srgbClr val="780373"/>
            </a:solidFill>
            <a:round/>
          </a:ln>
        </p:spPr>
      </p:pic>
      <p:pic>
        <p:nvPicPr>
          <p:cNvPr id="205" name="" descr=""/>
          <p:cNvPicPr/>
          <p:nvPr/>
        </p:nvPicPr>
        <p:blipFill>
          <a:blip r:embed="rId2"/>
          <a:srcRect l="3102" t="4137" r="6855" b="20693"/>
          <a:stretch/>
        </p:blipFill>
        <p:spPr>
          <a:xfrm>
            <a:off x="274320" y="1097280"/>
            <a:ext cx="2650680" cy="3321000"/>
          </a:xfrm>
          <a:prstGeom prst="rect">
            <a:avLst/>
          </a:prstGeom>
          <a:ln w="36720">
            <a:solidFill>
              <a:srgbClr val="780373"/>
            </a:solidFill>
            <a:round/>
          </a:ln>
        </p:spPr>
      </p:pic>
      <p:sp>
        <p:nvSpPr>
          <p:cNvPr id="206" name="CustomShape 2"/>
          <p:cNvSpPr/>
          <p:nvPr/>
        </p:nvSpPr>
        <p:spPr>
          <a:xfrm>
            <a:off x="731520" y="274320"/>
            <a:ext cx="832032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780373"/>
                </a:solidFill>
                <a:latin typeface="Arial"/>
                <a:ea typeface="DejaVu Sans"/>
              </a:rPr>
              <a:t>¿Cómo podemos utilizar menos energía?</a:t>
            </a:r>
            <a:endParaRPr b="0" lang="en-US" sz="26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37880" y="225720"/>
            <a:ext cx="370008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Picture 3" descr=""/>
          <p:cNvPicPr/>
          <p:nvPr/>
        </p:nvPicPr>
        <p:blipFill>
          <a:blip r:embed="rId1"/>
          <a:stretch/>
        </p:blipFill>
        <p:spPr>
          <a:xfrm>
            <a:off x="604800" y="1082520"/>
            <a:ext cx="3035160" cy="4249440"/>
          </a:xfrm>
          <a:prstGeom prst="rect">
            <a:avLst/>
          </a:prstGeom>
          <a:ln w="36720">
            <a:solidFill>
              <a:srgbClr val="f10d0c"/>
            </a:solidFill>
            <a:round/>
          </a:ln>
        </p:spPr>
      </p:pic>
      <p:sp>
        <p:nvSpPr>
          <p:cNvPr id="209" name="CustomShape 2"/>
          <p:cNvSpPr/>
          <p:nvPr/>
        </p:nvSpPr>
        <p:spPr>
          <a:xfrm>
            <a:off x="3840480" y="989280"/>
            <a:ext cx="6125760" cy="44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Los dispositivos "vampiro" siguen consumiendo energía incluso cuando no los usas.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Si están enchufados, el cargador del teléfono, el portátil y la consola de videojuegos siguen consumiendo electricidad del enchufe incluso cuando no se usan.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Puedes ahorrar energía y acabar con los "vampiros" desenchufando estos dispositivos cuando no los uses.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Busca en tu casa los "vampiros" que consumen energía. Tus padres te lo agradecerán, porque usar menos energía significa facturas más bajas.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1463040" y="182880"/>
            <a:ext cx="768024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US" sz="3200" spc="-1" strike="noStrike">
                <a:solidFill>
                  <a:srgbClr val="f10d0c"/>
                </a:solidFill>
                <a:latin typeface="Arial"/>
                <a:ea typeface="DejaVu Sans"/>
              </a:rPr>
              <a:t>¡Mata a las vampiros!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74320" y="822960"/>
            <a:ext cx="4571280" cy="42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Las fábricas que fabrican nuestra ropa, juguetes y electrodomésticos nuevos liberan mucho dióxido de carbono al aire, lo que contribuye al efecto invernadero.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Siempre que sea posible, recicla tu ropa y juguetes viejos regalándolos o donándolos a una organización que los venda o los regale.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Pregunta a tus padres si puedes visitar las tiendas locales que venden juguetes o ropa usados ​​en lugar de comprar todo nuevo.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005480" y="182520"/>
            <a:ext cx="7221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6b5e9b"/>
                </a:solidFill>
                <a:latin typeface="Arial"/>
                <a:ea typeface="DejaVu Sans"/>
              </a:rPr>
              <a:t>Reducir, reutilizar, reciclar</a:t>
            </a:r>
            <a:endParaRPr b="0" lang="en-US" sz="26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13" name="Picture 4" descr=""/>
          <p:cNvPicPr/>
          <p:nvPr/>
        </p:nvPicPr>
        <p:blipFill>
          <a:blip r:embed="rId1"/>
          <a:stretch/>
        </p:blipFill>
        <p:spPr>
          <a:xfrm>
            <a:off x="5157000" y="1343520"/>
            <a:ext cx="4443480" cy="2953440"/>
          </a:xfrm>
          <a:prstGeom prst="rect">
            <a:avLst/>
          </a:prstGeom>
          <a:ln w="36720">
            <a:solidFill>
              <a:srgbClr val="6b5e9b"/>
            </a:solidFill>
            <a:round/>
          </a:ln>
        </p:spPr>
      </p:pic>
      <p:sp>
        <p:nvSpPr>
          <p:cNvPr id="214" name="CustomShape 3"/>
          <p:cNvSpPr/>
          <p:nvPr/>
        </p:nvSpPr>
        <p:spPr>
          <a:xfrm>
            <a:off x="5485680" y="4479840"/>
            <a:ext cx="429552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343400" y="1245240"/>
            <a:ext cx="46170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e6a39"/>
                </a:solidFill>
                <a:latin typeface="Arial"/>
                <a:ea typeface="DejaVu Sans"/>
              </a:rPr>
              <a:t>Intente evitar los plásticos de un solo uso: cucharas, pajitas, platos o bolsas de plástico que usa solo una vez y luego desecha.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1"/>
          <a:srcRect l="0" t="13704" r="0" b="0"/>
          <a:stretch/>
        </p:blipFill>
        <p:spPr>
          <a:xfrm>
            <a:off x="6287760" y="2645640"/>
            <a:ext cx="2855520" cy="2657160"/>
          </a:xfrm>
          <a:prstGeom prst="rect">
            <a:avLst/>
          </a:prstGeom>
          <a:ln w="36720">
            <a:solidFill>
              <a:srgbClr val="1e6a39"/>
            </a:solidFill>
            <a:round/>
          </a:ln>
        </p:spPr>
      </p:pic>
      <p:sp>
        <p:nvSpPr>
          <p:cNvPr id="217" name="CustomShape 2"/>
          <p:cNvSpPr/>
          <p:nvPr/>
        </p:nvSpPr>
        <p:spPr>
          <a:xfrm>
            <a:off x="777960" y="3886200"/>
            <a:ext cx="493704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e6a39"/>
                </a:solidFill>
                <a:latin typeface="Arial"/>
                <a:ea typeface="DejaVu Sans"/>
              </a:rPr>
              <a:t>Recicla papel, vidrio, metal y plástico siempre que puedas.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731520" y="1097280"/>
            <a:ext cx="2968560" cy="2226240"/>
          </a:xfrm>
          <a:prstGeom prst="rect">
            <a:avLst/>
          </a:prstGeom>
          <a:ln w="36720">
            <a:solidFill>
              <a:srgbClr val="1e6a39"/>
            </a:solidFill>
            <a:round/>
          </a:ln>
        </p:spPr>
      </p:pic>
      <p:sp>
        <p:nvSpPr>
          <p:cNvPr id="219" name="CustomShape 3"/>
          <p:cNvSpPr/>
          <p:nvPr/>
        </p:nvSpPr>
        <p:spPr>
          <a:xfrm>
            <a:off x="1188720" y="365760"/>
            <a:ext cx="731448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1e6a39"/>
                </a:solidFill>
                <a:latin typeface="Arial"/>
                <a:ea typeface="DejaVu Sans"/>
              </a:rPr>
              <a:t>Ponga menos en la basura</a:t>
            </a:r>
            <a:endParaRPr b="0" lang="en-US" sz="24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6840" y="182520"/>
            <a:ext cx="9324360" cy="4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8d1d75"/>
                </a:solidFill>
                <a:latin typeface="Arial"/>
                <a:ea typeface="DejaVu Sans"/>
              </a:rPr>
              <a:t>¡Difunde la palabra: la gente puede detener</a:t>
            </a:r>
            <a:endParaRPr b="0" lang="en-US" sz="24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8d1d75"/>
                </a:solidFill>
                <a:latin typeface="Arial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8d1d75"/>
                </a:solidFill>
                <a:latin typeface="Arial"/>
                <a:ea typeface="DejaVu Sans"/>
              </a:rPr>
              <a:t>el calentamiento global!</a:t>
            </a:r>
            <a:endParaRPr b="0" lang="en-US" sz="24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21" name="Picture 5" descr=""/>
          <p:cNvPicPr/>
          <p:nvPr/>
        </p:nvPicPr>
        <p:blipFill>
          <a:blip r:embed="rId1"/>
          <a:stretch/>
        </p:blipFill>
        <p:spPr>
          <a:xfrm>
            <a:off x="5842440" y="1341720"/>
            <a:ext cx="3938760" cy="2953440"/>
          </a:xfrm>
          <a:prstGeom prst="rect">
            <a:avLst/>
          </a:prstGeom>
          <a:ln w="36720">
            <a:solidFill>
              <a:srgbClr val="a1467e"/>
            </a:solidFill>
            <a:round/>
          </a:ln>
        </p:spPr>
      </p:pic>
      <p:sp>
        <p:nvSpPr>
          <p:cNvPr id="222" name="CustomShape 2"/>
          <p:cNvSpPr/>
          <p:nvPr/>
        </p:nvSpPr>
        <p:spPr>
          <a:xfrm>
            <a:off x="365760" y="1156320"/>
            <a:ext cx="5301360" cy="359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Es importante que todos comprendan el impacto del cambio climático y qué pueden hacer para detenerlo.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Habla con tus compañeros y profesores sobre las medidas que puedes tomar para combatir el cambio climático. Podrías iniciar un programa de reciclaje en tu escuela o una campaña para recolectar ropa o juguetes usados.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O podrías escribir a tus funcionarios electos para pedirles que tomen medidas para reducir la cantidad de gases de efecto invernadero que se liberan a la atmósfera.</a:t>
            </a:r>
            <a:r>
              <a:rPr b="0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851440" y="4388400"/>
            <a:ext cx="32896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en-US" sz="1300" spc="-1" strike="noStrike">
                <a:solidFill>
                  <a:srgbClr val="8d1d75"/>
                </a:solidFill>
                <a:latin typeface="Arial"/>
                <a:ea typeface="DejaVu Sans"/>
              </a:rPr>
              <a:t>Photo courtesy nj.com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40080" y="1226520"/>
            <a:ext cx="3748320" cy="23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faf46"/>
                </a:solidFill>
                <a:latin typeface="Arial"/>
                <a:ea typeface="DejaVu Sans"/>
              </a:rPr>
              <a:t>El cambio climático es un problema de todos, pero juntos podemos detenerlo.</a:t>
            </a:r>
            <a:endParaRPr b="0" lang="en-US" sz="3200" spc="-1" strike="noStrike">
              <a:solidFill>
                <a:srgbClr val="000000"/>
              </a:solidFill>
              <a:latin typeface="Courier New"/>
              <a:ea typeface="Courier New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5076000" y="640080"/>
            <a:ext cx="4433040" cy="4433040"/>
          </a:xfrm>
          <a:prstGeom prst="rect">
            <a:avLst/>
          </a:prstGeom>
          <a:ln w="36720">
            <a:solidFill>
              <a:srgbClr val="3faf46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2024-02-13T11:17:14Z</dcterms:created>
  <dc:creator/>
  <dc:description/>
  <dc:language>en-US</dc:language>
  <cp:lastModifiedBy/>
  <dcterms:modified xsi:type="dcterms:W3CDTF">2025-10-18T17:48:03Z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