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_rels/presentation.xml.rels" ContentType="application/vnd.openxmlformats-package.relationships+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_rels/slideLayout22.xml.rels" ContentType="application/vnd.openxmlformats-package.relationships+xml"/>
  <Override PartName="/ppt/slideLayouts/_rels/slideLayout7.xml.rels" ContentType="application/vnd.openxmlformats-package.relationships+xml"/>
  <Override PartName="/ppt/slideLayouts/_rels/slideLayout4.xml.rels" ContentType="application/vnd.openxmlformats-package.relationships+xml"/>
  <Override PartName="/ppt/slideLayouts/_rels/slideLayout17.xml.rels" ContentType="application/vnd.openxmlformats-package.relationships+xml"/>
  <Override PartName="/ppt/slideLayouts/_rels/slideLayout19.xml.rels" ContentType="application/vnd.openxmlformats-package.relationships+xml"/>
  <Override PartName="/ppt/slideLayouts/_rels/slideLayout21.xml.rels" ContentType="application/vnd.openxmlformats-package.relationships+xml"/>
  <Override PartName="/ppt/slideLayouts/_rels/slideLayout6.xml.rels" ContentType="application/vnd.openxmlformats-package.relationships+xml"/>
  <Override PartName="/ppt/slideLayouts/_rels/slideLayout3.xml.rels" ContentType="application/vnd.openxmlformats-package.relationships+xml"/>
  <Override PartName="/ppt/slideLayouts/_rels/slideLayout16.xml.rels" ContentType="application/vnd.openxmlformats-package.relationships+xml"/>
  <Override PartName="/ppt/slideLayouts/_rels/slideLayout18.xml.rels" ContentType="application/vnd.openxmlformats-package.relationships+xml"/>
  <Override PartName="/ppt/slideLayouts/_rels/slideLayout5.xml.rels" ContentType="application/vnd.openxmlformats-package.relationships+xml"/>
  <Override PartName="/ppt/slideLayouts/_rels/slideLayout13.xml.rels" ContentType="application/vnd.openxmlformats-package.relationships+xml"/>
  <Override PartName="/ppt/slideLayouts/_rels/slideLayout12.xml.rels" ContentType="application/vnd.openxmlformats-package.relationships+xml"/>
  <Override PartName="/ppt/slideLayouts/_rels/slideLayout11.xml.rels" ContentType="application/vnd.openxmlformats-package.relationships+xml"/>
  <Override PartName="/ppt/slideLayouts/_rels/slideLayout1.xml.rels" ContentType="application/vnd.openxmlformats-package.relationships+xml"/>
  <Override PartName="/ppt/slideLayouts/_rels/slideLayout14.xml.rels" ContentType="application/vnd.openxmlformats-package.relationships+xml"/>
  <Override PartName="/ppt/slideLayouts/_rels/slideLayout10.xml.rels" ContentType="application/vnd.openxmlformats-package.relationships+xml"/>
  <Override PartName="/ppt/slideLayouts/_rels/slideLayout24.xml.rels" ContentType="application/vnd.openxmlformats-package.relationships+xml"/>
  <Override PartName="/ppt/slideLayouts/_rels/slideLayout9.xml.rels" ContentType="application/vnd.openxmlformats-package.relationships+xml"/>
  <Override PartName="/ppt/slideLayouts/_rels/slideLayout23.xml.rels" ContentType="application/vnd.openxmlformats-package.relationships+xml"/>
  <Override PartName="/ppt/slideLayouts/_rels/slideLayout8.xml.rels" ContentType="application/vnd.openxmlformats-package.relationships+xml"/>
  <Override PartName="/ppt/slideLayouts/_rels/slideLayout15.xml.rels" ContentType="application/vnd.openxmlformats-package.relationships+xml"/>
  <Override PartName="/ppt/slideLayouts/_rels/slideLayout2.xml.rels" ContentType="application/vnd.openxmlformats-package.relationships+xml"/>
  <Override PartName="/ppt/slideLayouts/_rels/slideLayout20.xml.rels" ContentType="application/vnd.openxmlformats-package.relationships+xml"/>
  <Override PartName="/ppt/slideLayouts/slideLayout6.xml" ContentType="application/vnd.openxmlformats-officedocument.presentationml.slideLayout+xml"/>
  <Override PartName="/ppt/slideLayouts/slideLayout24.xml" ContentType="application/vnd.openxmlformats-officedocument.presentationml.slideLayout+xml"/>
  <Override PartName="/ppt/slideLayouts/slideLayout5.xml" ContentType="application/vnd.openxmlformats-officedocument.presentationml.slideLayout+xml"/>
  <Override PartName="/ppt/slideLayouts/slideLayout23.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xml" ContentType="application/vnd.openxmlformats-officedocument.presentationml.slideLayout+xml"/>
  <Override PartName="/ppt/slideLayouts/slideLayout17.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18.xml" ContentType="application/vnd.openxmlformats-officedocument.presentationml.slideLayout+xml"/>
  <Override PartName="/ppt/slideLayouts/slideLayout3.xml" ContentType="application/vnd.openxmlformats-officedocument.presentationml.slideLayout+xml"/>
  <Override PartName="/ppt/slideLayouts/slideLayout21.xml" ContentType="application/vnd.openxmlformats-officedocument.presentationml.slideLayout+xml"/>
  <Override PartName="/ppt/slideLayouts/slideLayout19.xml" ContentType="application/vnd.openxmlformats-officedocument.presentationml.slideLayout+xml"/>
  <Override PartName="/ppt/slideLayouts/slideLayout4.xml" ContentType="application/vnd.openxmlformats-officedocument.presentationml.slideLayout+xml"/>
  <Override PartName="/ppt/slideLayouts/slideLayout22.xml" ContentType="application/vnd.openxmlformats-officedocument.presentationml.slideLayout+xml"/>
  <Override PartName="/ppt/media/image9.jpeg" ContentType="image/jpeg"/>
  <Override PartName="/ppt/media/image11.jpeg" ContentType="image/jpeg"/>
  <Override PartName="/ppt/media/image13.jpeg" ContentType="image/jpeg"/>
  <Override PartName="/ppt/media/image8.jpeg" ContentType="image/jpeg"/>
  <Override PartName="/ppt/media/image10.jpeg" ContentType="image/jpeg"/>
  <Override PartName="/ppt/media/image12.jpeg" ContentType="image/jpeg"/>
  <Override PartName="/ppt/media/image7.jpeg" ContentType="image/jpeg"/>
  <Override PartName="/ppt/media/image18.png" ContentType="image/png"/>
  <Override PartName="/ppt/media/image6.jpeg" ContentType="image/jpeg"/>
  <Override PartName="/ppt/media/image5.jpeg" ContentType="image/jpeg"/>
  <Override PartName="/ppt/media/image4.jpeg" ContentType="image/jpeg"/>
  <Override PartName="/ppt/media/image25.jpeg" ContentType="image/jpeg"/>
  <Override PartName="/ppt/media/image24.jpeg" ContentType="image/jpeg"/>
  <Override PartName="/ppt/media/image19.jpeg" ContentType="image/jpeg"/>
  <Override PartName="/ppt/media/image21.jpeg" ContentType="image/jpeg"/>
  <Override PartName="/ppt/media/image16.jpeg" ContentType="image/jpeg"/>
  <Override PartName="/ppt/media/image20.jpeg" ContentType="image/jpeg"/>
  <Override PartName="/ppt/media/image15.jpeg" ContentType="image/jpeg"/>
  <Override PartName="/ppt/media/image14.jpeg" ContentType="image/jpeg"/>
  <Override PartName="/ppt/media/image1.jpeg" ContentType="image/jpeg"/>
  <Override PartName="/ppt/media/image22.jpeg" ContentType="image/jpeg"/>
  <Override PartName="/ppt/media/image3.png" ContentType="image/png"/>
  <Override PartName="/ppt/media/image26.png" ContentType="image/png"/>
  <Override PartName="/ppt/media/image17.jpeg" ContentType="image/jpeg"/>
  <Override PartName="/ppt/media/image23.jpeg" ContentType="image/jpeg"/>
  <Override PartName="/ppt/media/image2.jpeg" ContentType="image/jpeg"/>
  <Override PartName="/ppt/presProps.xml" ContentType="application/vnd.openxmlformats-officedocument.presentationml.presProps+xml"/>
  <Override PartName="/ppt/slides/slide13.xml" ContentType="application/vnd.openxmlformats-officedocument.presentationml.slide+xml"/>
  <Override PartName="/ppt/slides/slide12.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7.xml" ContentType="application/vnd.openxmlformats-officedocument.presentationml.slide+xml"/>
  <Override PartName="/ppt/slides/slide19.xml" ContentType="application/vnd.openxmlformats-officedocument.presentationml.slide+xml"/>
  <Override PartName="/ppt/slides/slide4.xml" ContentType="application/vnd.openxmlformats-officedocument.presentationml.slide+xml"/>
  <Override PartName="/ppt/slides/slide6.xml" ContentType="application/vnd.openxmlformats-officedocument.presentationml.slide+xml"/>
  <Override PartName="/ppt/slides/slide20.xml" ContentType="application/vnd.openxmlformats-officedocument.presentationml.slide+xml"/>
  <Override PartName="/ppt/slides/slide18.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_rels/slide5.xml.rels" ContentType="application/vnd.openxmlformats-package.relationships+xml"/>
  <Override PartName="/ppt/slides/_rels/slide2.xml.rels" ContentType="application/vnd.openxmlformats-package.relationships+xml"/>
  <Override PartName="/ppt/slides/_rels/slide20.xml.rels" ContentType="application/vnd.openxmlformats-package.relationships+xml"/>
  <Override PartName="/ppt/slides/_rels/slide4.xml.rels" ContentType="application/vnd.openxmlformats-package.relationships+xml"/>
  <Override PartName="/ppt/slides/_rels/slide1.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3.xml.rels" ContentType="application/vnd.openxmlformats-package.relationships+xml"/>
  <Override PartName="/ppt/slides/_rels/slide16.xml.rels" ContentType="application/vnd.openxmlformats-package.relationships+xml"/>
  <Override PartName="/ppt/slides/_rels/slide12.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19.xml.rels" ContentType="application/vnd.openxmlformats-package.relationships+xml"/>
  <Override PartName="/ppt/slides/_rels/slide3.xml.rels" ContentType="application/vnd.openxmlformats-package.relationships+xml"/>
  <Override PartName="/ppt/slides/_rels/slide6.xml.rels" ContentType="application/vnd.openxmlformats-package.relationships+xml"/>
  <Override PartName="/ppt/slides/_rels/slide18.xml.rels" ContentType="application/vnd.openxmlformats-package.relationships+xml"/>
  <Override PartName="/ppt/slides/_rels/slide17.xml.rels" ContentType="application/vnd.openxmlformats-package.relationships+xml"/>
  <Override PartName="/ppt/slides/slide16.xml" ContentType="application/vnd.openxmlformats-officedocument.presentationml.slide+xml"/>
  <Override PartName="/ppt/slides/slide1.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5.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Lst>
  <p:sldSz cx="10080625" cy="7559675"/>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504000" y="301320"/>
            <a:ext cx="9072000" cy="1261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4" name="PlaceHolder 2"/>
          <p:cNvSpPr>
            <a:spLocks noGrp="1"/>
          </p:cNvSpPr>
          <p:nvPr>
            <p:ph/>
          </p:nvPr>
        </p:nvSpPr>
        <p:spPr>
          <a:xfrm>
            <a:off x="504000" y="1768680"/>
            <a:ext cx="9072000" cy="2090880"/>
          </a:xfrm>
          <a:prstGeom prst="rect">
            <a:avLst/>
          </a:prstGeom>
          <a:noFill/>
          <a:ln w="0">
            <a:noFill/>
          </a:ln>
        </p:spPr>
        <p:txBody>
          <a:bodyPr lIns="0" rIns="0" tIns="0" bIns="0" anchor="t">
            <a:normAutofit/>
          </a:bodyPr>
          <a:p>
            <a:endParaRPr b="0" lang="en-US" sz="3200" spc="-1" strike="noStrike">
              <a:latin typeface="Arial"/>
            </a:endParaRPr>
          </a:p>
        </p:txBody>
      </p:sp>
      <p:sp>
        <p:nvSpPr>
          <p:cNvPr id="25" name="PlaceHolder 3"/>
          <p:cNvSpPr>
            <a:spLocks noGrp="1"/>
          </p:cNvSpPr>
          <p:nvPr>
            <p:ph/>
          </p:nvPr>
        </p:nvSpPr>
        <p:spPr>
          <a:xfrm>
            <a:off x="504000" y="4058640"/>
            <a:ext cx="9072000" cy="20908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301320"/>
            <a:ext cx="9072000" cy="1261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7" name="PlaceHolder 2"/>
          <p:cNvSpPr>
            <a:spLocks noGrp="1"/>
          </p:cNvSpPr>
          <p:nvPr>
            <p:ph/>
          </p:nvPr>
        </p:nvSpPr>
        <p:spPr>
          <a:xfrm>
            <a:off x="504000" y="1768680"/>
            <a:ext cx="4426920" cy="2090880"/>
          </a:xfrm>
          <a:prstGeom prst="rect">
            <a:avLst/>
          </a:prstGeom>
          <a:noFill/>
          <a:ln w="0">
            <a:noFill/>
          </a:ln>
        </p:spPr>
        <p:txBody>
          <a:bodyPr lIns="0" rIns="0" tIns="0" bIns="0" anchor="t">
            <a:normAutofit/>
          </a:bodyPr>
          <a:p>
            <a:endParaRPr b="0" lang="en-US" sz="3200" spc="-1" strike="noStrike">
              <a:latin typeface="Arial"/>
            </a:endParaRPr>
          </a:p>
        </p:txBody>
      </p:sp>
      <p:sp>
        <p:nvSpPr>
          <p:cNvPr id="28" name="PlaceHolder 3"/>
          <p:cNvSpPr>
            <a:spLocks noGrp="1"/>
          </p:cNvSpPr>
          <p:nvPr>
            <p:ph/>
          </p:nvPr>
        </p:nvSpPr>
        <p:spPr>
          <a:xfrm>
            <a:off x="5152680" y="1768680"/>
            <a:ext cx="4426920" cy="2090880"/>
          </a:xfrm>
          <a:prstGeom prst="rect">
            <a:avLst/>
          </a:prstGeom>
          <a:noFill/>
          <a:ln w="0">
            <a:noFill/>
          </a:ln>
        </p:spPr>
        <p:txBody>
          <a:bodyPr lIns="0" rIns="0" tIns="0" bIns="0" anchor="t">
            <a:normAutofit/>
          </a:bodyPr>
          <a:p>
            <a:endParaRPr b="0" lang="en-US" sz="3200" spc="-1" strike="noStrike">
              <a:latin typeface="Arial"/>
            </a:endParaRPr>
          </a:p>
        </p:txBody>
      </p:sp>
      <p:sp>
        <p:nvSpPr>
          <p:cNvPr id="29" name="PlaceHolder 4"/>
          <p:cNvSpPr>
            <a:spLocks noGrp="1"/>
          </p:cNvSpPr>
          <p:nvPr>
            <p:ph/>
          </p:nvPr>
        </p:nvSpPr>
        <p:spPr>
          <a:xfrm>
            <a:off x="504000" y="4058640"/>
            <a:ext cx="4426920" cy="2090880"/>
          </a:xfrm>
          <a:prstGeom prst="rect">
            <a:avLst/>
          </a:prstGeom>
          <a:noFill/>
          <a:ln w="0">
            <a:noFill/>
          </a:ln>
        </p:spPr>
        <p:txBody>
          <a:bodyPr lIns="0" rIns="0" tIns="0" bIns="0" anchor="t">
            <a:normAutofit/>
          </a:bodyPr>
          <a:p>
            <a:endParaRPr b="0" lang="en-US" sz="3200" spc="-1" strike="noStrike">
              <a:latin typeface="Arial"/>
            </a:endParaRPr>
          </a:p>
        </p:txBody>
      </p:sp>
      <p:sp>
        <p:nvSpPr>
          <p:cNvPr id="30" name="PlaceHolder 5"/>
          <p:cNvSpPr>
            <a:spLocks noGrp="1"/>
          </p:cNvSpPr>
          <p:nvPr>
            <p:ph/>
          </p:nvPr>
        </p:nvSpPr>
        <p:spPr>
          <a:xfrm>
            <a:off x="5152680" y="4058640"/>
            <a:ext cx="4426920" cy="20908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504000" y="301320"/>
            <a:ext cx="9072000" cy="1261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2" name="PlaceHolder 2"/>
          <p:cNvSpPr>
            <a:spLocks noGrp="1"/>
          </p:cNvSpPr>
          <p:nvPr>
            <p:ph/>
          </p:nvPr>
        </p:nvSpPr>
        <p:spPr>
          <a:xfrm>
            <a:off x="504000" y="1768680"/>
            <a:ext cx="2921040" cy="2090880"/>
          </a:xfrm>
          <a:prstGeom prst="rect">
            <a:avLst/>
          </a:prstGeom>
          <a:noFill/>
          <a:ln w="0">
            <a:noFill/>
          </a:ln>
        </p:spPr>
        <p:txBody>
          <a:bodyPr lIns="0" rIns="0" tIns="0" bIns="0" anchor="t">
            <a:normAutofit/>
          </a:bodyPr>
          <a:p>
            <a:endParaRPr b="0" lang="en-US" sz="3200" spc="-1" strike="noStrike">
              <a:latin typeface="Arial"/>
            </a:endParaRPr>
          </a:p>
        </p:txBody>
      </p:sp>
      <p:sp>
        <p:nvSpPr>
          <p:cNvPr id="33" name="PlaceHolder 3"/>
          <p:cNvSpPr>
            <a:spLocks noGrp="1"/>
          </p:cNvSpPr>
          <p:nvPr>
            <p:ph/>
          </p:nvPr>
        </p:nvSpPr>
        <p:spPr>
          <a:xfrm>
            <a:off x="3571560" y="1768680"/>
            <a:ext cx="2921040" cy="2090880"/>
          </a:xfrm>
          <a:prstGeom prst="rect">
            <a:avLst/>
          </a:prstGeom>
          <a:noFill/>
          <a:ln w="0">
            <a:noFill/>
          </a:ln>
        </p:spPr>
        <p:txBody>
          <a:bodyPr lIns="0" rIns="0" tIns="0" bIns="0" anchor="t">
            <a:normAutofit/>
          </a:bodyPr>
          <a:p>
            <a:endParaRPr b="0" lang="en-US" sz="3200" spc="-1" strike="noStrike">
              <a:latin typeface="Arial"/>
            </a:endParaRPr>
          </a:p>
        </p:txBody>
      </p:sp>
      <p:sp>
        <p:nvSpPr>
          <p:cNvPr id="34" name="PlaceHolder 4"/>
          <p:cNvSpPr>
            <a:spLocks noGrp="1"/>
          </p:cNvSpPr>
          <p:nvPr>
            <p:ph/>
          </p:nvPr>
        </p:nvSpPr>
        <p:spPr>
          <a:xfrm>
            <a:off x="6639120" y="1768680"/>
            <a:ext cx="2921040" cy="2090880"/>
          </a:xfrm>
          <a:prstGeom prst="rect">
            <a:avLst/>
          </a:prstGeom>
          <a:noFill/>
          <a:ln w="0">
            <a:noFill/>
          </a:ln>
        </p:spPr>
        <p:txBody>
          <a:bodyPr lIns="0" rIns="0" tIns="0" bIns="0" anchor="t">
            <a:normAutofit/>
          </a:bodyPr>
          <a:p>
            <a:endParaRPr b="0" lang="en-US" sz="3200" spc="-1" strike="noStrike">
              <a:latin typeface="Arial"/>
            </a:endParaRPr>
          </a:p>
        </p:txBody>
      </p:sp>
      <p:sp>
        <p:nvSpPr>
          <p:cNvPr id="35" name="PlaceHolder 5"/>
          <p:cNvSpPr>
            <a:spLocks noGrp="1"/>
          </p:cNvSpPr>
          <p:nvPr>
            <p:ph/>
          </p:nvPr>
        </p:nvSpPr>
        <p:spPr>
          <a:xfrm>
            <a:off x="504000" y="4058640"/>
            <a:ext cx="2921040" cy="2090880"/>
          </a:xfrm>
          <a:prstGeom prst="rect">
            <a:avLst/>
          </a:prstGeom>
          <a:noFill/>
          <a:ln w="0">
            <a:noFill/>
          </a:ln>
        </p:spPr>
        <p:txBody>
          <a:bodyPr lIns="0" rIns="0" tIns="0" bIns="0" anchor="t">
            <a:normAutofit/>
          </a:bodyPr>
          <a:p>
            <a:endParaRPr b="0" lang="en-US" sz="3200" spc="-1" strike="noStrike">
              <a:latin typeface="Arial"/>
            </a:endParaRPr>
          </a:p>
        </p:txBody>
      </p:sp>
      <p:sp>
        <p:nvSpPr>
          <p:cNvPr id="36" name="PlaceHolder 6"/>
          <p:cNvSpPr>
            <a:spLocks noGrp="1"/>
          </p:cNvSpPr>
          <p:nvPr>
            <p:ph/>
          </p:nvPr>
        </p:nvSpPr>
        <p:spPr>
          <a:xfrm>
            <a:off x="3571560" y="4058640"/>
            <a:ext cx="2921040" cy="2090880"/>
          </a:xfrm>
          <a:prstGeom prst="rect">
            <a:avLst/>
          </a:prstGeom>
          <a:noFill/>
          <a:ln w="0">
            <a:noFill/>
          </a:ln>
        </p:spPr>
        <p:txBody>
          <a:bodyPr lIns="0" rIns="0" tIns="0" bIns="0" anchor="t">
            <a:normAutofit/>
          </a:bodyPr>
          <a:p>
            <a:endParaRPr b="0" lang="en-US" sz="3200" spc="-1" strike="noStrike">
              <a:latin typeface="Arial"/>
            </a:endParaRPr>
          </a:p>
        </p:txBody>
      </p:sp>
      <p:sp>
        <p:nvSpPr>
          <p:cNvPr id="37" name="PlaceHolder 7"/>
          <p:cNvSpPr>
            <a:spLocks noGrp="1"/>
          </p:cNvSpPr>
          <p:nvPr>
            <p:ph/>
          </p:nvPr>
        </p:nvSpPr>
        <p:spPr>
          <a:xfrm>
            <a:off x="6639120" y="4058640"/>
            <a:ext cx="2921040" cy="20908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504000" y="301320"/>
            <a:ext cx="9072000" cy="1261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41" name="PlaceHolder 2"/>
          <p:cNvSpPr>
            <a:spLocks noGrp="1"/>
          </p:cNvSpPr>
          <p:nvPr>
            <p:ph type="subTitle"/>
          </p:nvPr>
        </p:nvSpPr>
        <p:spPr>
          <a:xfrm>
            <a:off x="504000" y="1768680"/>
            <a:ext cx="9072000" cy="438408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504000" y="301320"/>
            <a:ext cx="9072000" cy="1261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43" name="PlaceHolder 2"/>
          <p:cNvSpPr>
            <a:spLocks noGrp="1"/>
          </p:cNvSpPr>
          <p:nvPr>
            <p:ph/>
          </p:nvPr>
        </p:nvSpPr>
        <p:spPr>
          <a:xfrm>
            <a:off x="504000" y="1768680"/>
            <a:ext cx="9072000" cy="43840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504000" y="301320"/>
            <a:ext cx="9072000" cy="1261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45" name="PlaceHolder 2"/>
          <p:cNvSpPr>
            <a:spLocks noGrp="1"/>
          </p:cNvSpPr>
          <p:nvPr>
            <p:ph/>
          </p:nvPr>
        </p:nvSpPr>
        <p:spPr>
          <a:xfrm>
            <a:off x="504000" y="1768680"/>
            <a:ext cx="4426920" cy="4384080"/>
          </a:xfrm>
          <a:prstGeom prst="rect">
            <a:avLst/>
          </a:prstGeom>
          <a:noFill/>
          <a:ln w="0">
            <a:noFill/>
          </a:ln>
        </p:spPr>
        <p:txBody>
          <a:bodyPr lIns="0" rIns="0" tIns="0" bIns="0" anchor="t">
            <a:normAutofit/>
          </a:bodyPr>
          <a:p>
            <a:endParaRPr b="0" lang="en-US" sz="3200" spc="-1" strike="noStrike">
              <a:latin typeface="Arial"/>
            </a:endParaRPr>
          </a:p>
        </p:txBody>
      </p:sp>
      <p:sp>
        <p:nvSpPr>
          <p:cNvPr id="46" name="PlaceHolder 3"/>
          <p:cNvSpPr>
            <a:spLocks noGrp="1"/>
          </p:cNvSpPr>
          <p:nvPr>
            <p:ph/>
          </p:nvPr>
        </p:nvSpPr>
        <p:spPr>
          <a:xfrm>
            <a:off x="5152680" y="1768680"/>
            <a:ext cx="4426920" cy="43840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504000" y="301320"/>
            <a:ext cx="9072000" cy="1261800"/>
          </a:xfrm>
          <a:prstGeom prst="rect">
            <a:avLst/>
          </a:prstGeom>
          <a:noFill/>
          <a:ln w="0">
            <a:noFill/>
          </a:ln>
        </p:spPr>
        <p:txBody>
          <a:bodyPr lIns="0" rIns="0" tIns="0" bIns="0" anchor="ctr">
            <a:noAutofit/>
          </a:bodyPr>
          <a:p>
            <a:pPr algn="ctr">
              <a:buNone/>
            </a:pPr>
            <a:endParaRPr b="0" lang="en-US"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504000" y="301320"/>
            <a:ext cx="9072000" cy="585036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504000" y="301320"/>
            <a:ext cx="9072000" cy="1261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50" name="PlaceHolder 2"/>
          <p:cNvSpPr>
            <a:spLocks noGrp="1"/>
          </p:cNvSpPr>
          <p:nvPr>
            <p:ph/>
          </p:nvPr>
        </p:nvSpPr>
        <p:spPr>
          <a:xfrm>
            <a:off x="504000" y="1768680"/>
            <a:ext cx="4426920" cy="2090880"/>
          </a:xfrm>
          <a:prstGeom prst="rect">
            <a:avLst/>
          </a:prstGeom>
          <a:noFill/>
          <a:ln w="0">
            <a:noFill/>
          </a:ln>
        </p:spPr>
        <p:txBody>
          <a:bodyPr lIns="0" rIns="0" tIns="0" bIns="0" anchor="t">
            <a:normAutofit/>
          </a:bodyPr>
          <a:p>
            <a:endParaRPr b="0" lang="en-US" sz="3200" spc="-1" strike="noStrike">
              <a:latin typeface="Arial"/>
            </a:endParaRPr>
          </a:p>
        </p:txBody>
      </p:sp>
      <p:sp>
        <p:nvSpPr>
          <p:cNvPr id="51" name="PlaceHolder 3"/>
          <p:cNvSpPr>
            <a:spLocks noGrp="1"/>
          </p:cNvSpPr>
          <p:nvPr>
            <p:ph/>
          </p:nvPr>
        </p:nvSpPr>
        <p:spPr>
          <a:xfrm>
            <a:off x="5152680" y="1768680"/>
            <a:ext cx="4426920" cy="4384080"/>
          </a:xfrm>
          <a:prstGeom prst="rect">
            <a:avLst/>
          </a:prstGeom>
          <a:noFill/>
          <a:ln w="0">
            <a:noFill/>
          </a:ln>
        </p:spPr>
        <p:txBody>
          <a:bodyPr lIns="0" rIns="0" tIns="0" bIns="0" anchor="t">
            <a:normAutofit/>
          </a:bodyPr>
          <a:p>
            <a:endParaRPr b="0" lang="en-US" sz="3200" spc="-1" strike="noStrike">
              <a:latin typeface="Arial"/>
            </a:endParaRPr>
          </a:p>
        </p:txBody>
      </p:sp>
      <p:sp>
        <p:nvSpPr>
          <p:cNvPr id="52" name="PlaceHolder 4"/>
          <p:cNvSpPr>
            <a:spLocks noGrp="1"/>
          </p:cNvSpPr>
          <p:nvPr>
            <p:ph/>
          </p:nvPr>
        </p:nvSpPr>
        <p:spPr>
          <a:xfrm>
            <a:off x="504000" y="4058640"/>
            <a:ext cx="4426920" cy="20908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504000" y="301320"/>
            <a:ext cx="9072000" cy="1261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 name="PlaceHolder 2"/>
          <p:cNvSpPr>
            <a:spLocks noGrp="1"/>
          </p:cNvSpPr>
          <p:nvPr>
            <p:ph type="subTitle"/>
          </p:nvPr>
        </p:nvSpPr>
        <p:spPr>
          <a:xfrm>
            <a:off x="504000" y="1768680"/>
            <a:ext cx="9072000" cy="438408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504000" y="301320"/>
            <a:ext cx="9072000" cy="1261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54" name="PlaceHolder 2"/>
          <p:cNvSpPr>
            <a:spLocks noGrp="1"/>
          </p:cNvSpPr>
          <p:nvPr>
            <p:ph/>
          </p:nvPr>
        </p:nvSpPr>
        <p:spPr>
          <a:xfrm>
            <a:off x="504000" y="1768680"/>
            <a:ext cx="4426920" cy="4384080"/>
          </a:xfrm>
          <a:prstGeom prst="rect">
            <a:avLst/>
          </a:prstGeom>
          <a:noFill/>
          <a:ln w="0">
            <a:noFill/>
          </a:ln>
        </p:spPr>
        <p:txBody>
          <a:bodyPr lIns="0" rIns="0" tIns="0" bIns="0" anchor="t">
            <a:normAutofit/>
          </a:bodyPr>
          <a:p>
            <a:endParaRPr b="0" lang="en-US" sz="3200" spc="-1" strike="noStrike">
              <a:latin typeface="Arial"/>
            </a:endParaRPr>
          </a:p>
        </p:txBody>
      </p:sp>
      <p:sp>
        <p:nvSpPr>
          <p:cNvPr id="55" name="PlaceHolder 3"/>
          <p:cNvSpPr>
            <a:spLocks noGrp="1"/>
          </p:cNvSpPr>
          <p:nvPr>
            <p:ph/>
          </p:nvPr>
        </p:nvSpPr>
        <p:spPr>
          <a:xfrm>
            <a:off x="5152680" y="1768680"/>
            <a:ext cx="4426920" cy="2090880"/>
          </a:xfrm>
          <a:prstGeom prst="rect">
            <a:avLst/>
          </a:prstGeom>
          <a:noFill/>
          <a:ln w="0">
            <a:noFill/>
          </a:ln>
        </p:spPr>
        <p:txBody>
          <a:bodyPr lIns="0" rIns="0" tIns="0" bIns="0" anchor="t">
            <a:normAutofit/>
          </a:bodyPr>
          <a:p>
            <a:endParaRPr b="0" lang="en-US" sz="3200" spc="-1" strike="noStrike">
              <a:latin typeface="Arial"/>
            </a:endParaRPr>
          </a:p>
        </p:txBody>
      </p:sp>
      <p:sp>
        <p:nvSpPr>
          <p:cNvPr id="56" name="PlaceHolder 4"/>
          <p:cNvSpPr>
            <a:spLocks noGrp="1"/>
          </p:cNvSpPr>
          <p:nvPr>
            <p:ph/>
          </p:nvPr>
        </p:nvSpPr>
        <p:spPr>
          <a:xfrm>
            <a:off x="5152680" y="4058640"/>
            <a:ext cx="4426920" cy="20908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504000" y="301320"/>
            <a:ext cx="9072000" cy="1261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58" name="PlaceHolder 2"/>
          <p:cNvSpPr>
            <a:spLocks noGrp="1"/>
          </p:cNvSpPr>
          <p:nvPr>
            <p:ph/>
          </p:nvPr>
        </p:nvSpPr>
        <p:spPr>
          <a:xfrm>
            <a:off x="504000" y="1768680"/>
            <a:ext cx="4426920" cy="2090880"/>
          </a:xfrm>
          <a:prstGeom prst="rect">
            <a:avLst/>
          </a:prstGeom>
          <a:noFill/>
          <a:ln w="0">
            <a:noFill/>
          </a:ln>
        </p:spPr>
        <p:txBody>
          <a:bodyPr lIns="0" rIns="0" tIns="0" bIns="0" anchor="t">
            <a:normAutofit/>
          </a:bodyPr>
          <a:p>
            <a:endParaRPr b="0" lang="en-US" sz="3200" spc="-1" strike="noStrike">
              <a:latin typeface="Arial"/>
            </a:endParaRPr>
          </a:p>
        </p:txBody>
      </p:sp>
      <p:sp>
        <p:nvSpPr>
          <p:cNvPr id="59" name="PlaceHolder 3"/>
          <p:cNvSpPr>
            <a:spLocks noGrp="1"/>
          </p:cNvSpPr>
          <p:nvPr>
            <p:ph/>
          </p:nvPr>
        </p:nvSpPr>
        <p:spPr>
          <a:xfrm>
            <a:off x="5152680" y="1768680"/>
            <a:ext cx="4426920" cy="2090880"/>
          </a:xfrm>
          <a:prstGeom prst="rect">
            <a:avLst/>
          </a:prstGeom>
          <a:noFill/>
          <a:ln w="0">
            <a:noFill/>
          </a:ln>
        </p:spPr>
        <p:txBody>
          <a:bodyPr lIns="0" rIns="0" tIns="0" bIns="0" anchor="t">
            <a:normAutofit/>
          </a:bodyPr>
          <a:p>
            <a:endParaRPr b="0" lang="en-US" sz="3200" spc="-1" strike="noStrike">
              <a:latin typeface="Arial"/>
            </a:endParaRPr>
          </a:p>
        </p:txBody>
      </p:sp>
      <p:sp>
        <p:nvSpPr>
          <p:cNvPr id="60" name="PlaceHolder 4"/>
          <p:cNvSpPr>
            <a:spLocks noGrp="1"/>
          </p:cNvSpPr>
          <p:nvPr>
            <p:ph/>
          </p:nvPr>
        </p:nvSpPr>
        <p:spPr>
          <a:xfrm>
            <a:off x="504000" y="4058640"/>
            <a:ext cx="9072000" cy="20908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504000" y="301320"/>
            <a:ext cx="9072000" cy="1261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62" name="PlaceHolder 2"/>
          <p:cNvSpPr>
            <a:spLocks noGrp="1"/>
          </p:cNvSpPr>
          <p:nvPr>
            <p:ph/>
          </p:nvPr>
        </p:nvSpPr>
        <p:spPr>
          <a:xfrm>
            <a:off x="504000" y="1768680"/>
            <a:ext cx="9072000" cy="2090880"/>
          </a:xfrm>
          <a:prstGeom prst="rect">
            <a:avLst/>
          </a:prstGeom>
          <a:noFill/>
          <a:ln w="0">
            <a:noFill/>
          </a:ln>
        </p:spPr>
        <p:txBody>
          <a:bodyPr lIns="0" rIns="0" tIns="0" bIns="0" anchor="t">
            <a:normAutofit/>
          </a:bodyPr>
          <a:p>
            <a:endParaRPr b="0" lang="en-US" sz="3200" spc="-1" strike="noStrike">
              <a:latin typeface="Arial"/>
            </a:endParaRPr>
          </a:p>
        </p:txBody>
      </p:sp>
      <p:sp>
        <p:nvSpPr>
          <p:cNvPr id="63" name="PlaceHolder 3"/>
          <p:cNvSpPr>
            <a:spLocks noGrp="1"/>
          </p:cNvSpPr>
          <p:nvPr>
            <p:ph/>
          </p:nvPr>
        </p:nvSpPr>
        <p:spPr>
          <a:xfrm>
            <a:off x="504000" y="4058640"/>
            <a:ext cx="9072000" cy="20908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504000" y="301320"/>
            <a:ext cx="9072000" cy="1261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65" name="PlaceHolder 2"/>
          <p:cNvSpPr>
            <a:spLocks noGrp="1"/>
          </p:cNvSpPr>
          <p:nvPr>
            <p:ph/>
          </p:nvPr>
        </p:nvSpPr>
        <p:spPr>
          <a:xfrm>
            <a:off x="504000" y="1768680"/>
            <a:ext cx="4426920" cy="2090880"/>
          </a:xfrm>
          <a:prstGeom prst="rect">
            <a:avLst/>
          </a:prstGeom>
          <a:noFill/>
          <a:ln w="0">
            <a:noFill/>
          </a:ln>
        </p:spPr>
        <p:txBody>
          <a:bodyPr lIns="0" rIns="0" tIns="0" bIns="0" anchor="t">
            <a:normAutofit/>
          </a:bodyPr>
          <a:p>
            <a:endParaRPr b="0" lang="en-US" sz="3200" spc="-1" strike="noStrike">
              <a:latin typeface="Arial"/>
            </a:endParaRPr>
          </a:p>
        </p:txBody>
      </p:sp>
      <p:sp>
        <p:nvSpPr>
          <p:cNvPr id="66" name="PlaceHolder 3"/>
          <p:cNvSpPr>
            <a:spLocks noGrp="1"/>
          </p:cNvSpPr>
          <p:nvPr>
            <p:ph/>
          </p:nvPr>
        </p:nvSpPr>
        <p:spPr>
          <a:xfrm>
            <a:off x="5152680" y="1768680"/>
            <a:ext cx="4426920" cy="2090880"/>
          </a:xfrm>
          <a:prstGeom prst="rect">
            <a:avLst/>
          </a:prstGeom>
          <a:noFill/>
          <a:ln w="0">
            <a:noFill/>
          </a:ln>
        </p:spPr>
        <p:txBody>
          <a:bodyPr lIns="0" rIns="0" tIns="0" bIns="0" anchor="t">
            <a:normAutofit/>
          </a:bodyPr>
          <a:p>
            <a:endParaRPr b="0" lang="en-US" sz="3200" spc="-1" strike="noStrike">
              <a:latin typeface="Arial"/>
            </a:endParaRPr>
          </a:p>
        </p:txBody>
      </p:sp>
      <p:sp>
        <p:nvSpPr>
          <p:cNvPr id="67" name="PlaceHolder 4"/>
          <p:cNvSpPr>
            <a:spLocks noGrp="1"/>
          </p:cNvSpPr>
          <p:nvPr>
            <p:ph/>
          </p:nvPr>
        </p:nvSpPr>
        <p:spPr>
          <a:xfrm>
            <a:off x="504000" y="4058640"/>
            <a:ext cx="4426920" cy="2090880"/>
          </a:xfrm>
          <a:prstGeom prst="rect">
            <a:avLst/>
          </a:prstGeom>
          <a:noFill/>
          <a:ln w="0">
            <a:noFill/>
          </a:ln>
        </p:spPr>
        <p:txBody>
          <a:bodyPr lIns="0" rIns="0" tIns="0" bIns="0" anchor="t">
            <a:normAutofit/>
          </a:bodyPr>
          <a:p>
            <a:endParaRPr b="0" lang="en-US" sz="3200" spc="-1" strike="noStrike">
              <a:latin typeface="Arial"/>
            </a:endParaRPr>
          </a:p>
        </p:txBody>
      </p:sp>
      <p:sp>
        <p:nvSpPr>
          <p:cNvPr id="68" name="PlaceHolder 5"/>
          <p:cNvSpPr>
            <a:spLocks noGrp="1"/>
          </p:cNvSpPr>
          <p:nvPr>
            <p:ph/>
          </p:nvPr>
        </p:nvSpPr>
        <p:spPr>
          <a:xfrm>
            <a:off x="5152680" y="4058640"/>
            <a:ext cx="4426920" cy="20908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504000" y="301320"/>
            <a:ext cx="9072000" cy="1261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70" name="PlaceHolder 2"/>
          <p:cNvSpPr>
            <a:spLocks noGrp="1"/>
          </p:cNvSpPr>
          <p:nvPr>
            <p:ph/>
          </p:nvPr>
        </p:nvSpPr>
        <p:spPr>
          <a:xfrm>
            <a:off x="504000" y="1768680"/>
            <a:ext cx="2921040" cy="2090880"/>
          </a:xfrm>
          <a:prstGeom prst="rect">
            <a:avLst/>
          </a:prstGeom>
          <a:noFill/>
          <a:ln w="0">
            <a:noFill/>
          </a:ln>
        </p:spPr>
        <p:txBody>
          <a:bodyPr lIns="0" rIns="0" tIns="0" bIns="0" anchor="t">
            <a:normAutofit/>
          </a:bodyPr>
          <a:p>
            <a:endParaRPr b="0" lang="en-US" sz="3200" spc="-1" strike="noStrike">
              <a:latin typeface="Arial"/>
            </a:endParaRPr>
          </a:p>
        </p:txBody>
      </p:sp>
      <p:sp>
        <p:nvSpPr>
          <p:cNvPr id="71" name="PlaceHolder 3"/>
          <p:cNvSpPr>
            <a:spLocks noGrp="1"/>
          </p:cNvSpPr>
          <p:nvPr>
            <p:ph/>
          </p:nvPr>
        </p:nvSpPr>
        <p:spPr>
          <a:xfrm>
            <a:off x="3571560" y="1768680"/>
            <a:ext cx="2921040" cy="2090880"/>
          </a:xfrm>
          <a:prstGeom prst="rect">
            <a:avLst/>
          </a:prstGeom>
          <a:noFill/>
          <a:ln w="0">
            <a:noFill/>
          </a:ln>
        </p:spPr>
        <p:txBody>
          <a:bodyPr lIns="0" rIns="0" tIns="0" bIns="0" anchor="t">
            <a:normAutofit/>
          </a:bodyPr>
          <a:p>
            <a:endParaRPr b="0" lang="en-US" sz="3200" spc="-1" strike="noStrike">
              <a:latin typeface="Arial"/>
            </a:endParaRPr>
          </a:p>
        </p:txBody>
      </p:sp>
      <p:sp>
        <p:nvSpPr>
          <p:cNvPr id="72" name="PlaceHolder 4"/>
          <p:cNvSpPr>
            <a:spLocks noGrp="1"/>
          </p:cNvSpPr>
          <p:nvPr>
            <p:ph/>
          </p:nvPr>
        </p:nvSpPr>
        <p:spPr>
          <a:xfrm>
            <a:off x="6639120" y="1768680"/>
            <a:ext cx="2921040" cy="2090880"/>
          </a:xfrm>
          <a:prstGeom prst="rect">
            <a:avLst/>
          </a:prstGeom>
          <a:noFill/>
          <a:ln w="0">
            <a:noFill/>
          </a:ln>
        </p:spPr>
        <p:txBody>
          <a:bodyPr lIns="0" rIns="0" tIns="0" bIns="0" anchor="t">
            <a:normAutofit/>
          </a:bodyPr>
          <a:p>
            <a:endParaRPr b="0" lang="en-US" sz="3200" spc="-1" strike="noStrike">
              <a:latin typeface="Arial"/>
            </a:endParaRPr>
          </a:p>
        </p:txBody>
      </p:sp>
      <p:sp>
        <p:nvSpPr>
          <p:cNvPr id="73" name="PlaceHolder 5"/>
          <p:cNvSpPr>
            <a:spLocks noGrp="1"/>
          </p:cNvSpPr>
          <p:nvPr>
            <p:ph/>
          </p:nvPr>
        </p:nvSpPr>
        <p:spPr>
          <a:xfrm>
            <a:off x="504000" y="4058640"/>
            <a:ext cx="2921040" cy="2090880"/>
          </a:xfrm>
          <a:prstGeom prst="rect">
            <a:avLst/>
          </a:prstGeom>
          <a:noFill/>
          <a:ln w="0">
            <a:noFill/>
          </a:ln>
        </p:spPr>
        <p:txBody>
          <a:bodyPr lIns="0" rIns="0" tIns="0" bIns="0" anchor="t">
            <a:normAutofit/>
          </a:bodyPr>
          <a:p>
            <a:endParaRPr b="0" lang="en-US" sz="3200" spc="-1" strike="noStrike">
              <a:latin typeface="Arial"/>
            </a:endParaRPr>
          </a:p>
        </p:txBody>
      </p:sp>
      <p:sp>
        <p:nvSpPr>
          <p:cNvPr id="74" name="PlaceHolder 6"/>
          <p:cNvSpPr>
            <a:spLocks noGrp="1"/>
          </p:cNvSpPr>
          <p:nvPr>
            <p:ph/>
          </p:nvPr>
        </p:nvSpPr>
        <p:spPr>
          <a:xfrm>
            <a:off x="3571560" y="4058640"/>
            <a:ext cx="2921040" cy="2090880"/>
          </a:xfrm>
          <a:prstGeom prst="rect">
            <a:avLst/>
          </a:prstGeom>
          <a:noFill/>
          <a:ln w="0">
            <a:noFill/>
          </a:ln>
        </p:spPr>
        <p:txBody>
          <a:bodyPr lIns="0" rIns="0" tIns="0" bIns="0" anchor="t">
            <a:normAutofit/>
          </a:bodyPr>
          <a:p>
            <a:endParaRPr b="0" lang="en-US" sz="3200" spc="-1" strike="noStrike">
              <a:latin typeface="Arial"/>
            </a:endParaRPr>
          </a:p>
        </p:txBody>
      </p:sp>
      <p:sp>
        <p:nvSpPr>
          <p:cNvPr id="75" name="PlaceHolder 7"/>
          <p:cNvSpPr>
            <a:spLocks noGrp="1"/>
          </p:cNvSpPr>
          <p:nvPr>
            <p:ph/>
          </p:nvPr>
        </p:nvSpPr>
        <p:spPr>
          <a:xfrm>
            <a:off x="6639120" y="4058640"/>
            <a:ext cx="2921040" cy="20908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504000" y="301320"/>
            <a:ext cx="9072000" cy="1261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5" name="PlaceHolder 2"/>
          <p:cNvSpPr>
            <a:spLocks noGrp="1"/>
          </p:cNvSpPr>
          <p:nvPr>
            <p:ph/>
          </p:nvPr>
        </p:nvSpPr>
        <p:spPr>
          <a:xfrm>
            <a:off x="504000" y="1768680"/>
            <a:ext cx="9072000" cy="43840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504000" y="301320"/>
            <a:ext cx="9072000" cy="1261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7" name="PlaceHolder 2"/>
          <p:cNvSpPr>
            <a:spLocks noGrp="1"/>
          </p:cNvSpPr>
          <p:nvPr>
            <p:ph/>
          </p:nvPr>
        </p:nvSpPr>
        <p:spPr>
          <a:xfrm>
            <a:off x="504000" y="1768680"/>
            <a:ext cx="4426920" cy="4384080"/>
          </a:xfrm>
          <a:prstGeom prst="rect">
            <a:avLst/>
          </a:prstGeom>
          <a:noFill/>
          <a:ln w="0">
            <a:noFill/>
          </a:ln>
        </p:spPr>
        <p:txBody>
          <a:bodyPr lIns="0" rIns="0" tIns="0" bIns="0" anchor="t">
            <a:normAutofit/>
          </a:bodyPr>
          <a:p>
            <a:endParaRPr b="0" lang="en-US" sz="3200" spc="-1" strike="noStrike">
              <a:latin typeface="Arial"/>
            </a:endParaRPr>
          </a:p>
        </p:txBody>
      </p:sp>
      <p:sp>
        <p:nvSpPr>
          <p:cNvPr id="8" name="PlaceHolder 3"/>
          <p:cNvSpPr>
            <a:spLocks noGrp="1"/>
          </p:cNvSpPr>
          <p:nvPr>
            <p:ph/>
          </p:nvPr>
        </p:nvSpPr>
        <p:spPr>
          <a:xfrm>
            <a:off x="5152680" y="1768680"/>
            <a:ext cx="4426920" cy="43840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301320"/>
            <a:ext cx="9072000" cy="1261800"/>
          </a:xfrm>
          <a:prstGeom prst="rect">
            <a:avLst/>
          </a:prstGeom>
          <a:noFill/>
          <a:ln w="0">
            <a:noFill/>
          </a:ln>
        </p:spPr>
        <p:txBody>
          <a:bodyPr lIns="0" rIns="0" tIns="0" bIns="0" anchor="ctr">
            <a:noAutofit/>
          </a:bodyPr>
          <a:p>
            <a:pPr algn="ctr">
              <a:buNone/>
            </a:pPr>
            <a:endParaRPr b="0" lang="en-US"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504000" y="301320"/>
            <a:ext cx="9072000" cy="585036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504000" y="301320"/>
            <a:ext cx="9072000" cy="1261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2" name="PlaceHolder 2"/>
          <p:cNvSpPr>
            <a:spLocks noGrp="1"/>
          </p:cNvSpPr>
          <p:nvPr>
            <p:ph/>
          </p:nvPr>
        </p:nvSpPr>
        <p:spPr>
          <a:xfrm>
            <a:off x="504000" y="1768680"/>
            <a:ext cx="4426920" cy="2090880"/>
          </a:xfrm>
          <a:prstGeom prst="rect">
            <a:avLst/>
          </a:prstGeom>
          <a:noFill/>
          <a:ln w="0">
            <a:noFill/>
          </a:ln>
        </p:spPr>
        <p:txBody>
          <a:bodyPr lIns="0" rIns="0" tIns="0" bIns="0" anchor="t">
            <a:normAutofit/>
          </a:bodyPr>
          <a:p>
            <a:endParaRPr b="0" lang="en-US" sz="3200" spc="-1" strike="noStrike">
              <a:latin typeface="Arial"/>
            </a:endParaRPr>
          </a:p>
        </p:txBody>
      </p:sp>
      <p:sp>
        <p:nvSpPr>
          <p:cNvPr id="13" name="PlaceHolder 3"/>
          <p:cNvSpPr>
            <a:spLocks noGrp="1"/>
          </p:cNvSpPr>
          <p:nvPr>
            <p:ph/>
          </p:nvPr>
        </p:nvSpPr>
        <p:spPr>
          <a:xfrm>
            <a:off x="5152680" y="1768680"/>
            <a:ext cx="4426920" cy="4384080"/>
          </a:xfrm>
          <a:prstGeom prst="rect">
            <a:avLst/>
          </a:prstGeom>
          <a:noFill/>
          <a:ln w="0">
            <a:noFill/>
          </a:ln>
        </p:spPr>
        <p:txBody>
          <a:bodyPr lIns="0" rIns="0" tIns="0" bIns="0" anchor="t">
            <a:normAutofit/>
          </a:bodyPr>
          <a:p>
            <a:endParaRPr b="0" lang="en-US" sz="3200" spc="-1" strike="noStrike">
              <a:latin typeface="Arial"/>
            </a:endParaRPr>
          </a:p>
        </p:txBody>
      </p:sp>
      <p:sp>
        <p:nvSpPr>
          <p:cNvPr id="14" name="PlaceHolder 4"/>
          <p:cNvSpPr>
            <a:spLocks noGrp="1"/>
          </p:cNvSpPr>
          <p:nvPr>
            <p:ph/>
          </p:nvPr>
        </p:nvSpPr>
        <p:spPr>
          <a:xfrm>
            <a:off x="504000" y="4058640"/>
            <a:ext cx="4426920" cy="20908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504000" y="301320"/>
            <a:ext cx="9072000" cy="1261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6" name="PlaceHolder 2"/>
          <p:cNvSpPr>
            <a:spLocks noGrp="1"/>
          </p:cNvSpPr>
          <p:nvPr>
            <p:ph/>
          </p:nvPr>
        </p:nvSpPr>
        <p:spPr>
          <a:xfrm>
            <a:off x="504000" y="1768680"/>
            <a:ext cx="4426920" cy="4384080"/>
          </a:xfrm>
          <a:prstGeom prst="rect">
            <a:avLst/>
          </a:prstGeom>
          <a:noFill/>
          <a:ln w="0">
            <a:noFill/>
          </a:ln>
        </p:spPr>
        <p:txBody>
          <a:bodyPr lIns="0" rIns="0" tIns="0" bIns="0" anchor="t">
            <a:normAutofit/>
          </a:bodyPr>
          <a:p>
            <a:endParaRPr b="0" lang="en-US" sz="3200" spc="-1" strike="noStrike">
              <a:latin typeface="Arial"/>
            </a:endParaRPr>
          </a:p>
        </p:txBody>
      </p:sp>
      <p:sp>
        <p:nvSpPr>
          <p:cNvPr id="17" name="PlaceHolder 3"/>
          <p:cNvSpPr>
            <a:spLocks noGrp="1"/>
          </p:cNvSpPr>
          <p:nvPr>
            <p:ph/>
          </p:nvPr>
        </p:nvSpPr>
        <p:spPr>
          <a:xfrm>
            <a:off x="5152680" y="1768680"/>
            <a:ext cx="4426920" cy="2090880"/>
          </a:xfrm>
          <a:prstGeom prst="rect">
            <a:avLst/>
          </a:prstGeom>
          <a:noFill/>
          <a:ln w="0">
            <a:noFill/>
          </a:ln>
        </p:spPr>
        <p:txBody>
          <a:bodyPr lIns="0" rIns="0" tIns="0" bIns="0" anchor="t">
            <a:normAutofit/>
          </a:bodyPr>
          <a:p>
            <a:endParaRPr b="0" lang="en-US" sz="3200" spc="-1" strike="noStrike">
              <a:latin typeface="Arial"/>
            </a:endParaRPr>
          </a:p>
        </p:txBody>
      </p:sp>
      <p:sp>
        <p:nvSpPr>
          <p:cNvPr id="18" name="PlaceHolder 4"/>
          <p:cNvSpPr>
            <a:spLocks noGrp="1"/>
          </p:cNvSpPr>
          <p:nvPr>
            <p:ph/>
          </p:nvPr>
        </p:nvSpPr>
        <p:spPr>
          <a:xfrm>
            <a:off x="5152680" y="4058640"/>
            <a:ext cx="4426920" cy="20908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504000" y="301320"/>
            <a:ext cx="9072000" cy="1261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0" name="PlaceHolder 2"/>
          <p:cNvSpPr>
            <a:spLocks noGrp="1"/>
          </p:cNvSpPr>
          <p:nvPr>
            <p:ph/>
          </p:nvPr>
        </p:nvSpPr>
        <p:spPr>
          <a:xfrm>
            <a:off x="504000" y="1768680"/>
            <a:ext cx="4426920" cy="2090880"/>
          </a:xfrm>
          <a:prstGeom prst="rect">
            <a:avLst/>
          </a:prstGeom>
          <a:noFill/>
          <a:ln w="0">
            <a:noFill/>
          </a:ln>
        </p:spPr>
        <p:txBody>
          <a:bodyPr lIns="0" rIns="0" tIns="0" bIns="0" anchor="t">
            <a:normAutofit/>
          </a:bodyPr>
          <a:p>
            <a:endParaRPr b="0" lang="en-US" sz="3200" spc="-1" strike="noStrike">
              <a:latin typeface="Arial"/>
            </a:endParaRPr>
          </a:p>
        </p:txBody>
      </p:sp>
      <p:sp>
        <p:nvSpPr>
          <p:cNvPr id="21" name="PlaceHolder 3"/>
          <p:cNvSpPr>
            <a:spLocks noGrp="1"/>
          </p:cNvSpPr>
          <p:nvPr>
            <p:ph/>
          </p:nvPr>
        </p:nvSpPr>
        <p:spPr>
          <a:xfrm>
            <a:off x="5152680" y="1768680"/>
            <a:ext cx="4426920" cy="2090880"/>
          </a:xfrm>
          <a:prstGeom prst="rect">
            <a:avLst/>
          </a:prstGeom>
          <a:noFill/>
          <a:ln w="0">
            <a:noFill/>
          </a:ln>
        </p:spPr>
        <p:txBody>
          <a:bodyPr lIns="0" rIns="0" tIns="0" bIns="0" anchor="t">
            <a:normAutofit/>
          </a:bodyPr>
          <a:p>
            <a:endParaRPr b="0" lang="en-US" sz="3200" spc="-1" strike="noStrike">
              <a:latin typeface="Arial"/>
            </a:endParaRPr>
          </a:p>
        </p:txBody>
      </p:sp>
      <p:sp>
        <p:nvSpPr>
          <p:cNvPr id="22" name="PlaceHolder 4"/>
          <p:cNvSpPr>
            <a:spLocks noGrp="1"/>
          </p:cNvSpPr>
          <p:nvPr>
            <p:ph/>
          </p:nvPr>
        </p:nvSpPr>
        <p:spPr>
          <a:xfrm>
            <a:off x="504000" y="4058640"/>
            <a:ext cx="9072000" cy="20908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0" name="PlaceHolder 1"/>
          <p:cNvSpPr>
            <a:spLocks noGrp="1"/>
          </p:cNvSpPr>
          <p:nvPr>
            <p:ph type="title"/>
          </p:nvPr>
        </p:nvSpPr>
        <p:spPr>
          <a:xfrm>
            <a:off x="504000" y="301320"/>
            <a:ext cx="9071640" cy="1261440"/>
          </a:xfrm>
          <a:prstGeom prst="rect">
            <a:avLst/>
          </a:prstGeom>
          <a:noFill/>
          <a:ln w="0">
            <a:noFill/>
          </a:ln>
        </p:spPr>
        <p:txBody>
          <a:bodyPr lIns="0" rIns="0" tIns="0" bIns="0" anchor="ctr">
            <a:noAutofit/>
          </a:bodyPr>
          <a:p>
            <a:r>
              <a:rPr b="0" lang="en-US" sz="1800" spc="-1" strike="noStrike">
                <a:latin typeface="Arial"/>
              </a:rPr>
              <a:t>Click to edit the title text format</a:t>
            </a:r>
            <a:endParaRPr b="0" lang="en-US" sz="1800" spc="-1" strike="noStrike">
              <a:latin typeface="Arial"/>
            </a:endParaRPr>
          </a:p>
        </p:txBody>
      </p:sp>
      <p:sp>
        <p:nvSpPr>
          <p:cNvPr id="1" name="PlaceHolder 2"/>
          <p:cNvSpPr>
            <a:spLocks noGrp="1"/>
          </p:cNvSpPr>
          <p:nvPr>
            <p:ph type="body"/>
          </p:nvPr>
        </p:nvSpPr>
        <p:spPr>
          <a:xfrm>
            <a:off x="504000" y="1768680"/>
            <a:ext cx="9072000" cy="43840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 name="PlaceHolder 1"/>
          <p:cNvSpPr>
            <a:spLocks noGrp="1"/>
          </p:cNvSpPr>
          <p:nvPr>
            <p:ph type="title"/>
          </p:nvPr>
        </p:nvSpPr>
        <p:spPr>
          <a:xfrm>
            <a:off x="504000" y="301320"/>
            <a:ext cx="9072000" cy="1261800"/>
          </a:xfrm>
          <a:prstGeom prst="rect">
            <a:avLst/>
          </a:prstGeom>
          <a:noFill/>
          <a:ln w="0">
            <a:noFill/>
          </a:ln>
        </p:spPr>
        <p:txBody>
          <a:bodyPr lIns="0" rIns="0" tIns="0" bIns="0" anchor="ctr">
            <a:noAutofit/>
          </a:bodyPr>
          <a:p>
            <a:pPr algn="ctr">
              <a:buNone/>
            </a:pPr>
            <a:r>
              <a:rPr b="0" lang="en-US" sz="4400" spc="-1" strike="noStrike">
                <a:latin typeface="Arial"/>
              </a:rPr>
              <a:t>Click to edit the title text format</a:t>
            </a:r>
            <a:endParaRPr b="0" lang="en-US" sz="4400" spc="-1" strike="noStrike">
              <a:latin typeface="Arial"/>
            </a:endParaRPr>
          </a:p>
        </p:txBody>
      </p:sp>
      <p:sp>
        <p:nvSpPr>
          <p:cNvPr id="39" name="PlaceHolder 2"/>
          <p:cNvSpPr>
            <a:spLocks noGrp="1"/>
          </p:cNvSpPr>
          <p:nvPr>
            <p:ph type="body"/>
          </p:nvPr>
        </p:nvSpPr>
        <p:spPr>
          <a:xfrm>
            <a:off x="504000" y="1768680"/>
            <a:ext cx="9072000" cy="43840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png"/><Relationship Id="rId4" Type="http://schemas.openxmlformats.org/officeDocument/2006/relationships/slideLayout" Target="../slideLayouts/slideLayout2.xml"/>
</Relationships>
</file>

<file path=ppt/slides/_rels/slide10.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13.jpeg"/><Relationship Id="rId2"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14.jpeg"/><Relationship Id="rId2" Type="http://schemas.openxmlformats.org/officeDocument/2006/relationships/image" Target="../media/image15.jpeg"/><Relationship Id="rId3"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17.jpeg"/><Relationship Id="rId2"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image" Target="../media/image19.jpeg"/><Relationship Id="rId2"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image" Target="../media/image20.jpeg"/><Relationship Id="rId2" Type="http://schemas.openxmlformats.org/officeDocument/2006/relationships/image" Target="../media/image21.jpeg"/><Relationship Id="rId3"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image" Target="../media/image22.jpeg"/><Relationship Id="rId2" Type="http://schemas.openxmlformats.org/officeDocument/2006/relationships/image" Target="../media/image23.jpeg"/><Relationship Id="rId3"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image" Target="../media/image24.jpeg"/><Relationship Id="rId2"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image" Target="../media/image25.jpeg"/><Relationship Id="rId2" Type="http://schemas.openxmlformats.org/officeDocument/2006/relationships/image" Target="../media/image26.png"/><Relationship Id="rId3"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6.jpeg"/><Relationship Id="rId2"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7.jpeg"/><Relationship Id="rId2"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8.jpeg"/><Relationship Id="rId2"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9.jpeg"/><Relationship Id="rId2"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 name="CustomShape 1"/>
          <p:cNvSpPr/>
          <p:nvPr/>
        </p:nvSpPr>
        <p:spPr>
          <a:xfrm>
            <a:off x="504000" y="109440"/>
            <a:ext cx="9068040" cy="804240"/>
          </a:xfrm>
          <a:prstGeom prst="rect">
            <a:avLst/>
          </a:prstGeom>
          <a:noFill/>
          <a:ln w="0">
            <a:noFill/>
          </a:ln>
        </p:spPr>
        <p:style>
          <a:lnRef idx="0"/>
          <a:fillRef idx="0"/>
          <a:effectRef idx="0"/>
          <a:fontRef idx="minor"/>
        </p:style>
        <p:txBody>
          <a:bodyPr lIns="0" rIns="0" tIns="0" bIns="0" anchor="ctr">
            <a:noAutofit/>
          </a:bodyPr>
          <a:p>
            <a:pPr algn="ctr">
              <a:lnSpc>
                <a:spcPct val="100000"/>
              </a:lnSpc>
              <a:buNone/>
            </a:pPr>
            <a:r>
              <a:rPr b="1" lang="en-US" sz="6000" spc="-1" strike="noStrike">
                <a:solidFill>
                  <a:srgbClr val="801900"/>
                </a:solidFill>
                <a:latin typeface="Arial"/>
                <a:ea typeface="DejaVu Sans"/>
              </a:rPr>
              <a:t>El mago del maní</a:t>
            </a:r>
            <a:endParaRPr b="0" lang="en-US" sz="6000" spc="-1" strike="noStrike">
              <a:latin typeface="Arial"/>
            </a:endParaRPr>
          </a:p>
        </p:txBody>
      </p:sp>
      <p:sp>
        <p:nvSpPr>
          <p:cNvPr id="77" name="CustomShape 2"/>
          <p:cNvSpPr/>
          <p:nvPr/>
        </p:nvSpPr>
        <p:spPr>
          <a:xfrm>
            <a:off x="228600" y="4572000"/>
            <a:ext cx="9829440" cy="137088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US" sz="4400" spc="-1" strike="noStrike">
                <a:solidFill>
                  <a:srgbClr val="801900"/>
                </a:solidFill>
                <a:latin typeface="Arial"/>
                <a:ea typeface="DejaVu Sans"/>
              </a:rPr>
              <a:t>La vida de</a:t>
            </a:r>
            <a:endParaRPr b="0" lang="en-US" sz="4400" spc="-1" strike="noStrike">
              <a:latin typeface="Arial"/>
            </a:endParaRPr>
          </a:p>
          <a:p>
            <a:pPr algn="ctr">
              <a:lnSpc>
                <a:spcPct val="100000"/>
              </a:lnSpc>
              <a:buNone/>
            </a:pPr>
            <a:r>
              <a:rPr b="1" lang="en-US" sz="4400" spc="-1" strike="noStrike">
                <a:solidFill>
                  <a:srgbClr val="801900"/>
                </a:solidFill>
                <a:latin typeface="Arial"/>
                <a:ea typeface="DejaVu Sans"/>
              </a:rPr>
              <a:t> </a:t>
            </a:r>
            <a:r>
              <a:rPr b="1" lang="en-US" sz="4400" spc="-1" strike="noStrike">
                <a:solidFill>
                  <a:srgbClr val="801900"/>
                </a:solidFill>
                <a:latin typeface="Arial"/>
                <a:ea typeface="DejaVu Sans"/>
              </a:rPr>
              <a:t>George Washington Carver </a:t>
            </a:r>
            <a:endParaRPr b="0" lang="en-US" sz="4400" spc="-1" strike="noStrike">
              <a:latin typeface="Arial"/>
            </a:endParaRPr>
          </a:p>
        </p:txBody>
      </p:sp>
      <p:sp>
        <p:nvSpPr>
          <p:cNvPr id="78" name="CustomShape 3"/>
          <p:cNvSpPr/>
          <p:nvPr/>
        </p:nvSpPr>
        <p:spPr>
          <a:xfrm>
            <a:off x="640080" y="6035040"/>
            <a:ext cx="8957520" cy="45648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i="1" lang="en-US" sz="2000" spc="-1" strike="noStrike">
                <a:solidFill>
                  <a:srgbClr val="801900"/>
                </a:solidFill>
                <a:latin typeface="Arial"/>
                <a:ea typeface="DejaVu Sans"/>
              </a:rPr>
              <a:t>una presentación de</a:t>
            </a:r>
            <a:endParaRPr b="0" lang="en-US" sz="2000" spc="-1" strike="noStrike">
              <a:latin typeface="Arial"/>
            </a:endParaRPr>
          </a:p>
        </p:txBody>
      </p:sp>
      <p:pic>
        <p:nvPicPr>
          <p:cNvPr id="79" name="" descr=""/>
          <p:cNvPicPr/>
          <p:nvPr/>
        </p:nvPicPr>
        <p:blipFill>
          <a:blip r:embed="rId1"/>
          <a:stretch/>
        </p:blipFill>
        <p:spPr>
          <a:xfrm>
            <a:off x="5634360" y="1005840"/>
            <a:ext cx="3600360" cy="3063600"/>
          </a:xfrm>
          <a:prstGeom prst="rect">
            <a:avLst/>
          </a:prstGeom>
          <a:ln w="54720">
            <a:solidFill>
              <a:srgbClr val="801900"/>
            </a:solidFill>
            <a:round/>
          </a:ln>
        </p:spPr>
      </p:pic>
      <p:pic>
        <p:nvPicPr>
          <p:cNvPr id="80" name="" descr=""/>
          <p:cNvPicPr/>
          <p:nvPr/>
        </p:nvPicPr>
        <p:blipFill>
          <a:blip r:embed="rId2"/>
          <a:stretch/>
        </p:blipFill>
        <p:spPr>
          <a:xfrm>
            <a:off x="487080" y="1005840"/>
            <a:ext cx="4632840" cy="3015000"/>
          </a:xfrm>
          <a:prstGeom prst="rect">
            <a:avLst/>
          </a:prstGeom>
          <a:ln w="54720">
            <a:solidFill>
              <a:srgbClr val="801900"/>
            </a:solidFill>
            <a:round/>
          </a:ln>
        </p:spPr>
      </p:pic>
      <p:sp>
        <p:nvSpPr>
          <p:cNvPr id="81" name="CustomShape 4"/>
          <p:cNvSpPr/>
          <p:nvPr/>
        </p:nvSpPr>
        <p:spPr>
          <a:xfrm>
            <a:off x="5669280" y="4206960"/>
            <a:ext cx="4113360" cy="27288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i="1" lang="en-US" sz="1200" spc="-1" strike="noStrike">
                <a:solidFill>
                  <a:srgbClr val="801900"/>
                </a:solidFill>
                <a:latin typeface="Arial"/>
                <a:ea typeface="DejaVu Sans"/>
              </a:rPr>
              <a:t>Photo courtesy of Tuskegee University, Tuskegee, AL</a:t>
            </a:r>
            <a:endParaRPr b="0" lang="en-US" sz="1200" spc="-1" strike="noStrike">
              <a:latin typeface="Arial"/>
            </a:endParaRPr>
          </a:p>
        </p:txBody>
      </p:sp>
      <p:pic>
        <p:nvPicPr>
          <p:cNvPr id="82" name="" descr=""/>
          <p:cNvPicPr/>
          <p:nvPr/>
        </p:nvPicPr>
        <p:blipFill>
          <a:blip r:embed="rId3"/>
          <a:stretch/>
        </p:blipFill>
        <p:spPr>
          <a:xfrm>
            <a:off x="3634920" y="6492240"/>
            <a:ext cx="2856600" cy="894240"/>
          </a:xfrm>
          <a:prstGeom prst="rect">
            <a:avLst/>
          </a:prstGeom>
          <a:ln w="0">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5" name="CustomShape 1"/>
          <p:cNvSpPr/>
          <p:nvPr/>
        </p:nvSpPr>
        <p:spPr>
          <a:xfrm>
            <a:off x="321120" y="274320"/>
            <a:ext cx="9508320" cy="1258560"/>
          </a:xfrm>
          <a:prstGeom prst="rect">
            <a:avLst/>
          </a:prstGeom>
          <a:noFill/>
          <a:ln w="0">
            <a:noFill/>
          </a:ln>
        </p:spPr>
        <p:style>
          <a:lnRef idx="0"/>
          <a:fillRef idx="0"/>
          <a:effectRef idx="0"/>
          <a:fontRef idx="minor"/>
        </p:style>
        <p:txBody>
          <a:bodyPr lIns="0" rIns="0" tIns="0" bIns="0" anchor="ctr">
            <a:noAutofit/>
          </a:bodyPr>
          <a:p>
            <a:pPr algn="ctr">
              <a:lnSpc>
                <a:spcPct val="100000"/>
              </a:lnSpc>
              <a:buNone/>
            </a:pPr>
            <a:r>
              <a:rPr b="1" lang="en-US" sz="2800" spc="-1" strike="noStrike">
                <a:solidFill>
                  <a:srgbClr val="006633"/>
                </a:solidFill>
                <a:latin typeface="Arial"/>
                <a:ea typeface="DejaVu Sans"/>
              </a:rPr>
              <a:t>Una escuela sobre ruedas</a:t>
            </a:r>
            <a:endParaRPr b="0" lang="en-US" sz="2800" spc="-1" strike="noStrike">
              <a:latin typeface="Arial"/>
            </a:endParaRPr>
          </a:p>
        </p:txBody>
      </p:sp>
      <p:sp>
        <p:nvSpPr>
          <p:cNvPr id="116" name="CustomShape 2"/>
          <p:cNvSpPr/>
          <p:nvPr/>
        </p:nvSpPr>
        <p:spPr>
          <a:xfrm>
            <a:off x="457200" y="2011680"/>
            <a:ext cx="177120" cy="423720"/>
          </a:xfrm>
          <a:prstGeom prst="rect">
            <a:avLst/>
          </a:prstGeom>
          <a:noFill/>
          <a:ln w="0">
            <a:noFill/>
          </a:ln>
        </p:spPr>
        <p:style>
          <a:lnRef idx="0"/>
          <a:fillRef idx="0"/>
          <a:effectRef idx="0"/>
          <a:fontRef idx="minor"/>
        </p:style>
      </p:sp>
      <p:sp>
        <p:nvSpPr>
          <p:cNvPr id="117" name="CustomShape 3"/>
          <p:cNvSpPr/>
          <p:nvPr/>
        </p:nvSpPr>
        <p:spPr>
          <a:xfrm>
            <a:off x="5852160" y="1302120"/>
            <a:ext cx="4111200" cy="49032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2000" spc="-1" strike="noStrike">
                <a:solidFill>
                  <a:srgbClr val="006633"/>
                </a:solidFill>
                <a:latin typeface="Arial"/>
                <a:ea typeface="DejaVu Sans"/>
              </a:rPr>
              <a:t>George Washington Carver también quería ayudar a familias campesinas de bajos recursos a cultivar alimentos más saludables. Creó una escuela rodante y recorrió el campo, hablando con agricultores. Los animó a plantar huertos para obtener alimentos frescos y económicos. Les dijo que plantaran batatas, porque crecían bien en el sur, eran económicas y muy nutritivas.</a:t>
            </a:r>
            <a:endParaRPr b="0" lang="en-US" sz="2000" spc="-1" strike="noStrike">
              <a:latin typeface="Arial"/>
            </a:endParaRPr>
          </a:p>
          <a:p>
            <a:pPr>
              <a:lnSpc>
                <a:spcPct val="100000"/>
              </a:lnSpc>
              <a:buNone/>
            </a:pPr>
            <a:endParaRPr b="0" lang="en-US" sz="2000" spc="-1" strike="noStrike">
              <a:latin typeface="Arial"/>
            </a:endParaRPr>
          </a:p>
          <a:p>
            <a:pPr>
              <a:lnSpc>
                <a:spcPct val="100000"/>
              </a:lnSpc>
              <a:buNone/>
            </a:pPr>
            <a:r>
              <a:rPr b="1" lang="en-US" sz="2000" spc="-1" strike="noStrike">
                <a:solidFill>
                  <a:srgbClr val="006633"/>
                </a:solidFill>
                <a:latin typeface="Arial"/>
                <a:ea typeface="DejaVu Sans"/>
              </a:rPr>
              <a:t>“</a:t>
            </a:r>
            <a:r>
              <a:rPr b="1" lang="en-US" sz="2000" spc="-1" strike="noStrike">
                <a:solidFill>
                  <a:srgbClr val="006633"/>
                </a:solidFill>
                <a:latin typeface="Arial"/>
                <a:ea typeface="DejaVu Sans"/>
              </a:rPr>
              <a:t>La idea principal de todo mi trabajo”, dijo, “era ayudar al agricultor y llenar el cubo vacío de la comida del pobre”.</a:t>
            </a:r>
            <a:endParaRPr b="0" lang="en-US" sz="2000" spc="-1" strike="noStrike">
              <a:latin typeface="Arial"/>
            </a:endParaRPr>
          </a:p>
        </p:txBody>
      </p:sp>
      <p:pic>
        <p:nvPicPr>
          <p:cNvPr id="118" name="" descr=""/>
          <p:cNvPicPr/>
          <p:nvPr/>
        </p:nvPicPr>
        <p:blipFill>
          <a:blip r:embed="rId1"/>
          <a:stretch/>
        </p:blipFill>
        <p:spPr>
          <a:xfrm>
            <a:off x="257400" y="1828800"/>
            <a:ext cx="5384520" cy="4294080"/>
          </a:xfrm>
          <a:prstGeom prst="rect">
            <a:avLst/>
          </a:prstGeom>
          <a:ln w="54720">
            <a:solidFill>
              <a:srgbClr val="006633"/>
            </a:solidFill>
            <a:round/>
          </a:ln>
        </p:spPr>
      </p:pic>
      <p:sp>
        <p:nvSpPr>
          <p:cNvPr id="119" name="CustomShape 4"/>
          <p:cNvSpPr/>
          <p:nvPr/>
        </p:nvSpPr>
        <p:spPr>
          <a:xfrm>
            <a:off x="171360" y="6251760"/>
            <a:ext cx="5393520" cy="2322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i="1" lang="en-US" sz="1200" spc="-1" strike="noStrike">
                <a:solidFill>
                  <a:srgbClr val="006600"/>
                </a:solidFill>
                <a:latin typeface="Arial"/>
                <a:ea typeface="DejaVu Sans"/>
              </a:rPr>
              <a:t>Photo courtesy of Tuskegee University, Tuskegee, AL</a:t>
            </a:r>
            <a:endParaRPr b="0" lang="en-US" sz="1200" spc="-1" strike="noStrike">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0" name="CustomShape 1"/>
          <p:cNvSpPr/>
          <p:nvPr/>
        </p:nvSpPr>
        <p:spPr>
          <a:xfrm>
            <a:off x="2011680" y="182880"/>
            <a:ext cx="6488640" cy="72792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US" sz="3600" spc="-1" strike="noStrike">
                <a:solidFill>
                  <a:srgbClr val="009900"/>
                </a:solidFill>
                <a:latin typeface="Arial"/>
                <a:ea typeface="DejaVu Sans"/>
              </a:rPr>
              <a:t>¡No olvides la soja!</a:t>
            </a:r>
            <a:endParaRPr b="0" lang="en-US" sz="3600" spc="-1" strike="noStrike">
              <a:latin typeface="Arial"/>
            </a:endParaRPr>
          </a:p>
        </p:txBody>
      </p:sp>
      <p:sp>
        <p:nvSpPr>
          <p:cNvPr id="121" name="CustomShape 2"/>
          <p:cNvSpPr/>
          <p:nvPr/>
        </p:nvSpPr>
        <p:spPr>
          <a:xfrm>
            <a:off x="194400" y="812880"/>
            <a:ext cx="9689040" cy="215244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endParaRPr b="0" lang="en-US" sz="2000" spc="-1" strike="noStrike">
              <a:latin typeface="Arial"/>
            </a:endParaRPr>
          </a:p>
          <a:p>
            <a:pPr>
              <a:lnSpc>
                <a:spcPct val="100000"/>
              </a:lnSpc>
              <a:buNone/>
            </a:pPr>
            <a:endParaRPr b="0" lang="en-US" sz="2000" spc="-1" strike="noStrike">
              <a:latin typeface="Arial"/>
            </a:endParaRPr>
          </a:p>
          <a:p>
            <a:pPr>
              <a:lnSpc>
                <a:spcPct val="100000"/>
              </a:lnSpc>
              <a:buNone/>
            </a:pPr>
            <a:endParaRPr b="0" lang="en-US" sz="2000" spc="-1" strike="noStrike">
              <a:latin typeface="Arial"/>
            </a:endParaRPr>
          </a:p>
        </p:txBody>
      </p:sp>
      <p:sp>
        <p:nvSpPr>
          <p:cNvPr id="122" name="CustomShape 3"/>
          <p:cNvSpPr/>
          <p:nvPr/>
        </p:nvSpPr>
        <p:spPr>
          <a:xfrm>
            <a:off x="182880" y="2468880"/>
            <a:ext cx="9603000" cy="12531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2000" spc="-1" strike="noStrike">
                <a:solidFill>
                  <a:srgbClr val="009900"/>
                </a:solidFill>
                <a:latin typeface="Arial"/>
                <a:ea typeface="DejaVu Sans"/>
              </a:rPr>
              <a:t> </a:t>
            </a:r>
            <a:endParaRPr b="0" lang="en-US" sz="2000" spc="-1" strike="noStrike">
              <a:latin typeface="Arial"/>
            </a:endParaRPr>
          </a:p>
        </p:txBody>
      </p:sp>
      <p:sp>
        <p:nvSpPr>
          <p:cNvPr id="123" name="CustomShape 4"/>
          <p:cNvSpPr/>
          <p:nvPr/>
        </p:nvSpPr>
        <p:spPr>
          <a:xfrm>
            <a:off x="4023360" y="5390280"/>
            <a:ext cx="5960880" cy="1647000"/>
          </a:xfrm>
          <a:prstGeom prst="rect">
            <a:avLst/>
          </a:prstGeom>
          <a:noFill/>
          <a:ln w="0">
            <a:noFill/>
          </a:ln>
        </p:spPr>
        <p:style>
          <a:lnRef idx="0"/>
          <a:fillRef idx="0"/>
          <a:effectRef idx="0"/>
          <a:fontRef idx="minor"/>
        </p:style>
      </p:sp>
      <p:sp>
        <p:nvSpPr>
          <p:cNvPr id="124" name="CustomShape 5"/>
          <p:cNvSpPr/>
          <p:nvPr/>
        </p:nvSpPr>
        <p:spPr>
          <a:xfrm>
            <a:off x="209520" y="2194560"/>
            <a:ext cx="4817880" cy="374724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1800" spc="-1" strike="noStrike">
                <a:solidFill>
                  <a:srgbClr val="009900"/>
                </a:solidFill>
                <a:latin typeface="Arial"/>
                <a:ea typeface="DejaVu Sans"/>
              </a:rPr>
              <a:t>En 1908, Henry Ford fabricó el primer automóvil económico con la producción de su Modelo T en una cadena de montaje. Fundó la Ford Motor Company.</a:t>
            </a:r>
            <a:endParaRPr b="0" lang="en-US" sz="1800" spc="-1" strike="noStrike">
              <a:latin typeface="Arial"/>
            </a:endParaRPr>
          </a:p>
          <a:p>
            <a:pPr>
              <a:lnSpc>
                <a:spcPct val="100000"/>
              </a:lnSpc>
              <a:buNone/>
            </a:pPr>
            <a:endParaRPr b="0" lang="en-US" sz="1800" spc="-1" strike="noStrike">
              <a:latin typeface="Arial"/>
            </a:endParaRPr>
          </a:p>
          <a:p>
            <a:pPr>
              <a:lnSpc>
                <a:spcPct val="100000"/>
              </a:lnSpc>
              <a:buNone/>
            </a:pPr>
            <a:r>
              <a:rPr b="1" lang="en-US" sz="1800" spc="-1" strike="noStrike">
                <a:solidFill>
                  <a:srgbClr val="009900"/>
                </a:solidFill>
                <a:latin typeface="Arial"/>
                <a:ea typeface="DejaVu Sans"/>
              </a:rPr>
              <a:t>A Henry Ford también le interesaba mucho la agricultura y quería explorar el uso de cultivos como la soja para producir plásticos, pintura, combustible y otros productos. En 1942, su empresa fabricó un automóvil con una carrocería de plástico hecha de soja. Esta es una imagen.</a:t>
            </a:r>
            <a:endParaRPr b="0" lang="en-US" sz="1800" spc="-1" strike="noStrike">
              <a:latin typeface="Arial"/>
            </a:endParaRPr>
          </a:p>
        </p:txBody>
      </p:sp>
      <p:sp>
        <p:nvSpPr>
          <p:cNvPr id="125" name="CustomShape 6"/>
          <p:cNvSpPr/>
          <p:nvPr/>
        </p:nvSpPr>
        <p:spPr>
          <a:xfrm>
            <a:off x="269280" y="6097320"/>
            <a:ext cx="5902920" cy="12654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1800" spc="-1" strike="noStrike">
                <a:solidFill>
                  <a:srgbClr val="009900"/>
                </a:solidFill>
                <a:latin typeface="Arial"/>
                <a:ea typeface="DejaVu Sans"/>
              </a:rPr>
              <a:t>Pero toda la producción de automóviles estadounidenses se detuvo al comenzar la Segunda Guerra Mundial. Al terminar la guerra, se abandonó el proyecto del</a:t>
            </a:r>
            <a:r>
              <a:rPr b="1" lang="en-US" sz="2000" spc="-1" strike="noStrike">
                <a:solidFill>
                  <a:srgbClr val="009900"/>
                </a:solidFill>
                <a:latin typeface="Arial"/>
                <a:ea typeface="DejaVu Sans"/>
              </a:rPr>
              <a:t> </a:t>
            </a:r>
            <a:r>
              <a:rPr b="1" lang="en-US" sz="1800" spc="-1" strike="noStrike">
                <a:solidFill>
                  <a:srgbClr val="009900"/>
                </a:solidFill>
                <a:latin typeface="Arial"/>
                <a:ea typeface="DejaVu Sans"/>
              </a:rPr>
              <a:t>automóvil de soja.</a:t>
            </a:r>
            <a:endParaRPr b="0" lang="en-US" sz="1800" spc="-1" strike="noStrike">
              <a:latin typeface="Arial"/>
            </a:endParaRPr>
          </a:p>
        </p:txBody>
      </p:sp>
      <p:pic>
        <p:nvPicPr>
          <p:cNvPr id="126" name="" descr=""/>
          <p:cNvPicPr/>
          <p:nvPr/>
        </p:nvPicPr>
        <p:blipFill>
          <a:blip r:embed="rId1"/>
          <a:stretch/>
        </p:blipFill>
        <p:spPr>
          <a:xfrm>
            <a:off x="5120640" y="2194560"/>
            <a:ext cx="4728240" cy="3805560"/>
          </a:xfrm>
          <a:prstGeom prst="rect">
            <a:avLst/>
          </a:prstGeom>
          <a:ln w="36720">
            <a:solidFill>
              <a:srgbClr val="009900"/>
            </a:solidFill>
            <a:round/>
          </a:ln>
        </p:spPr>
      </p:pic>
      <p:sp>
        <p:nvSpPr>
          <p:cNvPr id="127" name="CustomShape 7"/>
          <p:cNvSpPr/>
          <p:nvPr/>
        </p:nvSpPr>
        <p:spPr>
          <a:xfrm>
            <a:off x="5040720" y="6091920"/>
            <a:ext cx="4844520" cy="25488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i="1" lang="en-US" sz="1200" spc="-1" strike="noStrike">
                <a:solidFill>
                  <a:srgbClr val="009900"/>
                </a:solidFill>
                <a:latin typeface="Arial"/>
                <a:ea typeface="DejaVu Sans"/>
              </a:rPr>
              <a:t>Photo from the Collections of The Henry Ford</a:t>
            </a:r>
            <a:endParaRPr b="0" lang="en-US" sz="1200" spc="-1" strike="noStrike">
              <a:latin typeface="Arial"/>
            </a:endParaRPr>
          </a:p>
        </p:txBody>
      </p:sp>
      <p:sp>
        <p:nvSpPr>
          <p:cNvPr id="128" name=""/>
          <p:cNvSpPr txBox="1"/>
          <p:nvPr/>
        </p:nvSpPr>
        <p:spPr>
          <a:xfrm>
            <a:off x="194400" y="943200"/>
            <a:ext cx="9934200" cy="1114200"/>
          </a:xfrm>
          <a:prstGeom prst="rect">
            <a:avLst/>
          </a:prstGeom>
          <a:noFill/>
          <a:ln w="0">
            <a:noFill/>
          </a:ln>
        </p:spPr>
        <p:txBody>
          <a:bodyPr lIns="90000" rIns="90000" tIns="45000" bIns="45000" anchor="t">
            <a:noAutofit/>
          </a:bodyPr>
          <a:p>
            <a:r>
              <a:rPr b="1" lang="en-US" sz="1800" spc="-1" strike="noStrike">
                <a:solidFill>
                  <a:srgbClr val="069a2e"/>
                </a:solidFill>
                <a:latin typeface="Arial"/>
              </a:rPr>
              <a:t>George Washington Carver también investigó a fondo otra legumbre: la soja. Descubrió que también era una fuente importante de proteínas y aceite. Contribuyó a que la soja se convirtiera en un cultivo importante en Estados Unidos. ¡Incluso colaboró ​​con su amigo Henry Ford para fabricar un coche con soja!</a:t>
            </a:r>
            <a:endParaRPr b="1" lang="en-US" sz="1800" spc="-1" strike="noStrike">
              <a:solidFill>
                <a:srgbClr val="069a2e"/>
              </a:solidFill>
              <a:latin typeface="Arial"/>
              <a:ea typeface="Courier New"/>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9" name="CustomShape 1"/>
          <p:cNvSpPr/>
          <p:nvPr/>
        </p:nvSpPr>
        <p:spPr>
          <a:xfrm>
            <a:off x="504000" y="77760"/>
            <a:ext cx="9068040" cy="727920"/>
          </a:xfrm>
          <a:prstGeom prst="rect">
            <a:avLst/>
          </a:prstGeom>
          <a:noFill/>
          <a:ln w="0">
            <a:noFill/>
          </a:ln>
        </p:spPr>
        <p:style>
          <a:lnRef idx="0"/>
          <a:fillRef idx="0"/>
          <a:effectRef idx="0"/>
          <a:fontRef idx="minor"/>
        </p:style>
        <p:txBody>
          <a:bodyPr lIns="0" rIns="0" tIns="0" bIns="0" anchor="ctr">
            <a:noAutofit/>
          </a:bodyPr>
          <a:p>
            <a:pPr algn="ctr">
              <a:lnSpc>
                <a:spcPct val="100000"/>
              </a:lnSpc>
              <a:buNone/>
            </a:pPr>
            <a:r>
              <a:rPr b="1" lang="en-US" sz="4000" spc="-1" strike="noStrike">
                <a:solidFill>
                  <a:srgbClr val="cc3300"/>
                </a:solidFill>
                <a:latin typeface="Arial"/>
                <a:ea typeface="DejaVu Sans"/>
              </a:rPr>
              <a:t>Científico de fama mundial</a:t>
            </a:r>
            <a:endParaRPr b="0" lang="en-US" sz="4000" spc="-1" strike="noStrike">
              <a:latin typeface="Arial"/>
            </a:endParaRPr>
          </a:p>
        </p:txBody>
      </p:sp>
      <p:pic>
        <p:nvPicPr>
          <p:cNvPr id="130" name="" descr=""/>
          <p:cNvPicPr/>
          <p:nvPr/>
        </p:nvPicPr>
        <p:blipFill>
          <a:blip r:embed="rId1"/>
          <a:stretch/>
        </p:blipFill>
        <p:spPr>
          <a:xfrm>
            <a:off x="5383800" y="3978360"/>
            <a:ext cx="4122720" cy="2760840"/>
          </a:xfrm>
          <a:prstGeom prst="rect">
            <a:avLst/>
          </a:prstGeom>
          <a:ln w="54720">
            <a:solidFill>
              <a:srgbClr val="cc3300"/>
            </a:solidFill>
            <a:round/>
          </a:ln>
        </p:spPr>
      </p:pic>
      <p:sp>
        <p:nvSpPr>
          <p:cNvPr id="131" name="CustomShape 2"/>
          <p:cNvSpPr/>
          <p:nvPr/>
        </p:nvSpPr>
        <p:spPr>
          <a:xfrm>
            <a:off x="194040" y="741600"/>
            <a:ext cx="9780480" cy="29199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1800" spc="-1" strike="noStrike">
                <a:solidFill>
                  <a:srgbClr val="cc3300"/>
                </a:solidFill>
                <a:latin typeface="Arial"/>
                <a:ea typeface="DejaVu Sans"/>
              </a:rPr>
              <a:t>George Washington Carver se hizo famoso en todo el mundo. Viajó y pronunció discursos sobre sus investigaciones. Entre sus amigos se encontraban el inventor de la bombilla, Thomas Edison, y el fabricante de automóviles Henry Ford. El presidente Theodore Roosevelt admiraba su trabajo y le pedía consejos sobre agricultura. George continuó trabajando en el Instituto Tuskegee de Alabama durante toda su vida, y fue enterrado allí tras su muerte en 1943.</a:t>
            </a:r>
            <a:endParaRPr b="0" lang="en-US" sz="1800" spc="-1" strike="noStrike">
              <a:latin typeface="Arial"/>
            </a:endParaRPr>
          </a:p>
          <a:p>
            <a:pPr>
              <a:lnSpc>
                <a:spcPct val="100000"/>
              </a:lnSpc>
              <a:buNone/>
            </a:pPr>
            <a:endParaRPr b="0" lang="en-US" sz="2000" spc="-1" strike="noStrike">
              <a:latin typeface="Arial"/>
            </a:endParaRPr>
          </a:p>
          <a:p>
            <a:pPr>
              <a:lnSpc>
                <a:spcPct val="100000"/>
              </a:lnSpc>
              <a:buNone/>
            </a:pPr>
            <a:r>
              <a:rPr b="1" lang="en-US" sz="1800" spc="-1" strike="noStrike">
                <a:solidFill>
                  <a:srgbClr val="cc3300"/>
                </a:solidFill>
                <a:latin typeface="Arial"/>
                <a:ea typeface="DejaVu Sans"/>
              </a:rPr>
              <a:t>Ese mismo año, el presidente Franklin Roosevelt creó el Monumento Nacional George Washington Carver en su lugar de nacimiento, Diamond, Misuri. Este fue el primer monumento nacional dedicado a un afroamericano.</a:t>
            </a:r>
            <a:endParaRPr b="0" lang="en-US" sz="1800" spc="-1" strike="noStrike">
              <a:latin typeface="Arial"/>
            </a:endParaRPr>
          </a:p>
          <a:p>
            <a:pPr>
              <a:lnSpc>
                <a:spcPct val="100000"/>
              </a:lnSpc>
              <a:buNone/>
            </a:pPr>
            <a:endParaRPr b="0" lang="en-US" sz="1800" spc="-1" strike="noStrike">
              <a:latin typeface="Arial"/>
            </a:endParaRPr>
          </a:p>
        </p:txBody>
      </p:sp>
      <p:sp>
        <p:nvSpPr>
          <p:cNvPr id="132" name="CustomShape 3"/>
          <p:cNvSpPr/>
          <p:nvPr/>
        </p:nvSpPr>
        <p:spPr>
          <a:xfrm>
            <a:off x="5180400" y="6880320"/>
            <a:ext cx="4968000" cy="37764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i="1" lang="en-US" sz="1200" spc="-1" strike="noStrike">
                <a:solidFill>
                  <a:srgbClr val="cc3300"/>
                </a:solidFill>
                <a:latin typeface="Arial"/>
                <a:ea typeface="DejaVu Sans"/>
              </a:rPr>
              <a:t>Photos courtesy of Tuskegee University, Tuskegee, AL</a:t>
            </a:r>
            <a:endParaRPr b="0" lang="en-US" sz="1200" spc="-1" strike="noStrike">
              <a:latin typeface="Arial"/>
            </a:endParaRPr>
          </a:p>
          <a:p>
            <a:pPr>
              <a:lnSpc>
                <a:spcPct val="100000"/>
              </a:lnSpc>
              <a:buNone/>
            </a:pPr>
            <a:r>
              <a:rPr b="1" i="1" lang="en-US" sz="1800" spc="-1" strike="noStrike">
                <a:solidFill>
                  <a:srgbClr val="cc3300"/>
                </a:solidFill>
                <a:latin typeface="Arial"/>
                <a:ea typeface="DejaVu Sans"/>
              </a:rPr>
              <a:t>George Washington Carver y Henry Ford </a:t>
            </a:r>
            <a:endParaRPr b="0" lang="en-US" sz="1800" spc="-1" strike="noStrike">
              <a:latin typeface="Arial"/>
            </a:endParaRPr>
          </a:p>
        </p:txBody>
      </p:sp>
      <p:pic>
        <p:nvPicPr>
          <p:cNvPr id="133" name="" descr=""/>
          <p:cNvPicPr/>
          <p:nvPr/>
        </p:nvPicPr>
        <p:blipFill>
          <a:blip r:embed="rId2"/>
          <a:stretch/>
        </p:blipFill>
        <p:spPr>
          <a:xfrm>
            <a:off x="743760" y="3972240"/>
            <a:ext cx="3459240" cy="2755800"/>
          </a:xfrm>
          <a:prstGeom prst="rect">
            <a:avLst/>
          </a:prstGeom>
          <a:ln w="54720">
            <a:solidFill>
              <a:srgbClr val="cc3300"/>
            </a:solidFill>
            <a:round/>
          </a:ln>
        </p:spPr>
      </p:pic>
      <p:sp>
        <p:nvSpPr>
          <p:cNvPr id="134" name="CustomShape 4"/>
          <p:cNvSpPr/>
          <p:nvPr/>
        </p:nvSpPr>
        <p:spPr>
          <a:xfrm>
            <a:off x="548640" y="6822720"/>
            <a:ext cx="4111200" cy="85464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i="1" lang="en-US" sz="1800" spc="-1" strike="noStrike">
                <a:solidFill>
                  <a:srgbClr val="cc3300"/>
                </a:solidFill>
                <a:latin typeface="Arial"/>
                <a:ea typeface="DejaVu Sans"/>
              </a:rPr>
              <a:t>George Washington Carver y el presidente Franklin Roosevelt</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5" name="CustomShape 1"/>
          <p:cNvSpPr/>
          <p:nvPr/>
        </p:nvSpPr>
        <p:spPr>
          <a:xfrm>
            <a:off x="2835000" y="257400"/>
            <a:ext cx="4203360" cy="65376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US" sz="4000" spc="-1" strike="noStrike">
                <a:solidFill>
                  <a:srgbClr val="cc9900"/>
                </a:solidFill>
                <a:latin typeface="Arial"/>
                <a:ea typeface="DejaVu Sans"/>
              </a:rPr>
              <a:t> </a:t>
            </a:r>
            <a:r>
              <a:rPr b="1" lang="en-US" sz="4000" spc="-1" strike="noStrike">
                <a:solidFill>
                  <a:srgbClr val="cc9900"/>
                </a:solidFill>
                <a:latin typeface="Arial"/>
                <a:ea typeface="DejaVu Sans"/>
              </a:rPr>
              <a:t>M</a:t>
            </a:r>
            <a:r>
              <a:rPr b="1" lang="en-US" sz="3600" spc="-1" strike="noStrike">
                <a:solidFill>
                  <a:srgbClr val="cc9918"/>
                </a:solidFill>
                <a:latin typeface="Arial"/>
                <a:ea typeface="DejaVu Sans"/>
              </a:rPr>
              <a:t>aníes</a:t>
            </a:r>
            <a:r>
              <a:rPr b="1" lang="en-US" sz="2400" spc="-1" strike="noStrike">
                <a:solidFill>
                  <a:srgbClr val="cc0066"/>
                </a:solidFill>
                <a:latin typeface="Arial"/>
                <a:ea typeface="DejaVu Sans"/>
              </a:rPr>
              <a:t> </a:t>
            </a:r>
            <a:r>
              <a:rPr b="1" lang="en-US" sz="4000" spc="-1" strike="noStrike">
                <a:solidFill>
                  <a:srgbClr val="cc9900"/>
                </a:solidFill>
                <a:latin typeface="Arial"/>
                <a:ea typeface="DejaVu Sans"/>
              </a:rPr>
              <a:t>hoy</a:t>
            </a:r>
            <a:endParaRPr b="0" lang="en-US" sz="4000" spc="-1" strike="noStrike">
              <a:latin typeface="Arial"/>
            </a:endParaRPr>
          </a:p>
        </p:txBody>
      </p:sp>
      <p:sp>
        <p:nvSpPr>
          <p:cNvPr id="136" name="CustomShape 2"/>
          <p:cNvSpPr/>
          <p:nvPr/>
        </p:nvSpPr>
        <p:spPr>
          <a:xfrm>
            <a:off x="365760" y="1097280"/>
            <a:ext cx="9506160" cy="27396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1800" spc="-1" strike="noStrike">
                <a:solidFill>
                  <a:srgbClr val="cc9900"/>
                </a:solidFill>
                <a:latin typeface="Arial"/>
                <a:ea typeface="DejaVu Sans"/>
              </a:rPr>
              <a:t>George Washington Carver es responsable del inicio de la industria del </a:t>
            </a:r>
            <a:r>
              <a:rPr b="1" lang="en-US" sz="1800" spc="-1" strike="noStrike">
                <a:solidFill>
                  <a:srgbClr val="cc9918"/>
                </a:solidFill>
                <a:latin typeface="Arial"/>
                <a:ea typeface="DejaVu Sans"/>
              </a:rPr>
              <a:t>maní</a:t>
            </a:r>
            <a:r>
              <a:rPr b="1" lang="en-US" sz="1800" spc="-1" strike="noStrike">
                <a:solidFill>
                  <a:srgbClr val="cc0066"/>
                </a:solidFill>
                <a:latin typeface="Arial"/>
                <a:ea typeface="DejaVu Sans"/>
              </a:rPr>
              <a:t> </a:t>
            </a:r>
            <a:r>
              <a:rPr b="1" lang="en-US" sz="1800" spc="-1" strike="noStrike">
                <a:solidFill>
                  <a:srgbClr val="cc9900"/>
                </a:solidFill>
                <a:latin typeface="Arial"/>
                <a:ea typeface="DejaVu Sans"/>
              </a:rPr>
              <a:t>en Estados Unidos. Hoy en día comemos m</a:t>
            </a:r>
            <a:r>
              <a:rPr b="1" lang="en-US" sz="1800" spc="-1" strike="noStrike">
                <a:solidFill>
                  <a:srgbClr val="cc9918"/>
                </a:solidFill>
                <a:latin typeface="Arial"/>
                <a:ea typeface="DejaVu Sans"/>
              </a:rPr>
              <a:t>aníes</a:t>
            </a:r>
            <a:r>
              <a:rPr b="1" lang="en-US" sz="1800" spc="-1" strike="noStrike">
                <a:solidFill>
                  <a:srgbClr val="cc9900"/>
                </a:solidFill>
                <a:latin typeface="Arial"/>
                <a:ea typeface="DejaVu Sans"/>
              </a:rPr>
              <a:t>, mantequilla de </a:t>
            </a:r>
            <a:r>
              <a:rPr b="1" lang="en-US" sz="1800" spc="-1" strike="noStrike">
                <a:solidFill>
                  <a:srgbClr val="cc9918"/>
                </a:solidFill>
                <a:latin typeface="Arial"/>
                <a:ea typeface="DejaVu Sans"/>
              </a:rPr>
              <a:t>maní</a:t>
            </a:r>
            <a:r>
              <a:rPr b="1" lang="en-US" sz="1800" spc="-1" strike="noStrike">
                <a:solidFill>
                  <a:srgbClr val="cc9900"/>
                </a:solidFill>
                <a:latin typeface="Arial"/>
                <a:ea typeface="DejaVu Sans"/>
              </a:rPr>
              <a:t>, dulces y galletas de mantequilla de </a:t>
            </a:r>
            <a:r>
              <a:rPr b="1" lang="en-US" sz="1800" spc="-1" strike="noStrike">
                <a:solidFill>
                  <a:srgbClr val="cc9918"/>
                </a:solidFill>
                <a:latin typeface="Arial"/>
                <a:ea typeface="DejaVu Sans"/>
              </a:rPr>
              <a:t>maní</a:t>
            </a:r>
            <a:r>
              <a:rPr b="1" lang="en-US" sz="1800" spc="-1" strike="noStrike">
                <a:solidFill>
                  <a:srgbClr val="cc9900"/>
                </a:solidFill>
                <a:latin typeface="Arial"/>
                <a:ea typeface="DejaVu Sans"/>
              </a:rPr>
              <a:t>. El </a:t>
            </a:r>
            <a:r>
              <a:rPr b="1" lang="en-US" sz="1800" spc="-1" strike="noStrike">
                <a:solidFill>
                  <a:srgbClr val="cc9918"/>
                </a:solidFill>
                <a:latin typeface="Arial"/>
                <a:ea typeface="DejaVu Sans"/>
              </a:rPr>
              <a:t>maní</a:t>
            </a:r>
            <a:r>
              <a:rPr b="1" lang="en-US" sz="1800" spc="-1" strike="noStrike">
                <a:solidFill>
                  <a:srgbClr val="cc9900"/>
                </a:solidFill>
                <a:latin typeface="Arial"/>
                <a:ea typeface="DejaVu Sans"/>
              </a:rPr>
              <a:t> también se utiliza para elaborar leche, queso y helado de imitación. Los animales se alimentan con harina de </a:t>
            </a:r>
            <a:r>
              <a:rPr b="1" lang="en-US" sz="1800" spc="-1" strike="noStrike">
                <a:solidFill>
                  <a:srgbClr val="cc9918"/>
                </a:solidFill>
                <a:latin typeface="Arial"/>
                <a:ea typeface="DejaVu Sans"/>
              </a:rPr>
              <a:t>maní</a:t>
            </a:r>
            <a:r>
              <a:rPr b="1" lang="en-US" sz="1800" spc="-1" strike="noStrike">
                <a:solidFill>
                  <a:srgbClr val="cc9900"/>
                </a:solidFill>
                <a:latin typeface="Arial"/>
                <a:ea typeface="DejaVu Sans"/>
              </a:rPr>
              <a:t> para obtener proteínas.</a:t>
            </a:r>
            <a:endParaRPr b="0" lang="en-US" sz="1800" spc="-1" strike="noStrike">
              <a:latin typeface="Arial"/>
            </a:endParaRPr>
          </a:p>
          <a:p>
            <a:pPr>
              <a:lnSpc>
                <a:spcPct val="100000"/>
              </a:lnSpc>
              <a:buNone/>
            </a:pPr>
            <a:endParaRPr b="0" lang="en-US" sz="1800" spc="-1" strike="noStrike">
              <a:latin typeface="Arial"/>
            </a:endParaRPr>
          </a:p>
          <a:p>
            <a:pPr>
              <a:lnSpc>
                <a:spcPct val="100000"/>
              </a:lnSpc>
              <a:buNone/>
            </a:pPr>
            <a:r>
              <a:rPr b="1" lang="en-US" sz="1800" spc="-1" strike="noStrike">
                <a:solidFill>
                  <a:srgbClr val="cc9900"/>
                </a:solidFill>
                <a:latin typeface="Arial"/>
                <a:ea typeface="DejaVu Sans"/>
              </a:rPr>
              <a:t>Partes del </a:t>
            </a:r>
            <a:r>
              <a:rPr b="1" lang="en-US" sz="2000" spc="-1" strike="noStrike">
                <a:solidFill>
                  <a:srgbClr val="cc9918"/>
                </a:solidFill>
                <a:latin typeface="Arial"/>
                <a:ea typeface="DejaVu Sans"/>
              </a:rPr>
              <a:t>maní</a:t>
            </a:r>
            <a:r>
              <a:rPr b="1" lang="en-US" sz="1800" spc="-1" strike="noStrike">
                <a:solidFill>
                  <a:srgbClr val="cc9900"/>
                </a:solidFill>
                <a:latin typeface="Arial"/>
                <a:ea typeface="DejaVu Sans"/>
              </a:rPr>
              <a:t> se utilizan para fabricar muchos otros productos, como paneles de yeso, leños para chimeneas y papel. También se suele usar para elaborar limpiadores, tinta, grasa para ejes, crema de afeitar, crema facial, jabón, linóleo, caucho, cosméticos, pintura, explosivos, champú y medicamentos.</a:t>
            </a:r>
            <a:endParaRPr b="0" lang="en-US" sz="1800" spc="-1" strike="noStrike">
              <a:latin typeface="Arial"/>
            </a:endParaRPr>
          </a:p>
        </p:txBody>
      </p:sp>
      <p:pic>
        <p:nvPicPr>
          <p:cNvPr id="137" name="" descr=""/>
          <p:cNvPicPr/>
          <p:nvPr/>
        </p:nvPicPr>
        <p:blipFill>
          <a:blip r:embed="rId1"/>
          <a:stretch/>
        </p:blipFill>
        <p:spPr>
          <a:xfrm>
            <a:off x="2514600" y="4051440"/>
            <a:ext cx="5486400" cy="3387960"/>
          </a:xfrm>
          <a:prstGeom prst="rect">
            <a:avLst/>
          </a:prstGeom>
          <a:ln w="54720">
            <a:solidFill>
              <a:srgbClr val="cc9900"/>
            </a:solidFill>
            <a:round/>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8" name="CustomShape 1"/>
          <p:cNvSpPr/>
          <p:nvPr/>
        </p:nvSpPr>
        <p:spPr>
          <a:xfrm>
            <a:off x="548640" y="182880"/>
            <a:ext cx="9068040" cy="910800"/>
          </a:xfrm>
          <a:prstGeom prst="rect">
            <a:avLst/>
          </a:prstGeom>
          <a:noFill/>
          <a:ln w="0">
            <a:noFill/>
          </a:ln>
        </p:spPr>
        <p:style>
          <a:lnRef idx="0"/>
          <a:fillRef idx="0"/>
          <a:effectRef idx="0"/>
          <a:fontRef idx="minor"/>
        </p:style>
        <p:txBody>
          <a:bodyPr lIns="0" rIns="0" tIns="0" bIns="0" anchor="ctr">
            <a:noAutofit/>
          </a:bodyPr>
          <a:p>
            <a:pPr algn="ctr">
              <a:lnSpc>
                <a:spcPct val="100000"/>
              </a:lnSpc>
              <a:buNone/>
            </a:pPr>
            <a:r>
              <a:rPr b="1" lang="en-US" sz="2400" spc="-1" strike="noStrike">
                <a:solidFill>
                  <a:srgbClr val="cc0066"/>
                </a:solidFill>
                <a:latin typeface="Arial"/>
                <a:ea typeface="DejaVu Sans"/>
              </a:rPr>
              <a:t>Entonces, ¿qué pasa con la mantequilla de maní?</a:t>
            </a:r>
            <a:endParaRPr b="0" lang="en-US" sz="2400" spc="-1" strike="noStrike">
              <a:latin typeface="Arial"/>
            </a:endParaRPr>
          </a:p>
        </p:txBody>
      </p:sp>
      <p:sp>
        <p:nvSpPr>
          <p:cNvPr id="139" name="CustomShape 2"/>
          <p:cNvSpPr/>
          <p:nvPr/>
        </p:nvSpPr>
        <p:spPr>
          <a:xfrm>
            <a:off x="182880" y="4572000"/>
            <a:ext cx="9689040" cy="29199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2000" spc="-1" strike="noStrike">
                <a:solidFill>
                  <a:srgbClr val="cc0066"/>
                </a:solidFill>
                <a:latin typeface="Arial"/>
                <a:ea typeface="DejaVu Sans"/>
              </a:rPr>
              <a:t>Aunque George Washington Carver inventó cientos de usos para el maní, no inventó la mantequilla de maní . Esta la inventó el Dr. John Harvey Kellogg, creador de los cereales Kellogg's, quien patentó un proceso para crear mantequilla de maní a partir de </a:t>
            </a:r>
            <a:r>
              <a:rPr b="1" lang="en-US" sz="2000" spc="-1" strike="noStrike">
                <a:solidFill>
                  <a:srgbClr val="cc0066"/>
                </a:solidFill>
                <a:latin typeface="Arial"/>
                <a:ea typeface="DejaVu Sans"/>
              </a:rPr>
              <a:t>maníes crudos en 1895.</a:t>
            </a:r>
            <a:endParaRPr b="0" lang="en-US" sz="2000" spc="-1" strike="noStrike">
              <a:latin typeface="Arial"/>
            </a:endParaRPr>
          </a:p>
          <a:p>
            <a:pPr>
              <a:lnSpc>
                <a:spcPct val="100000"/>
              </a:lnSpc>
              <a:buNone/>
            </a:pPr>
            <a:endParaRPr b="0" lang="en-US" sz="2000" spc="-1" strike="noStrike">
              <a:latin typeface="Arial"/>
            </a:endParaRPr>
          </a:p>
          <a:p>
            <a:pPr>
              <a:lnSpc>
                <a:spcPct val="100000"/>
              </a:lnSpc>
              <a:buNone/>
            </a:pPr>
            <a:r>
              <a:rPr b="1" lang="en-US" sz="2000" spc="-1" strike="noStrike">
                <a:solidFill>
                  <a:srgbClr val="cc0066"/>
                </a:solidFill>
                <a:latin typeface="Arial"/>
                <a:ea typeface="DejaVu Sans"/>
              </a:rPr>
              <a:t>Los estadounidenses consumen 1,3 kg de mantequilla de maní por persona al año. Eso equivale a unos 320 millones de kg, ¡suficiente para cubrir el suelo del Gran Cañón! Un niño estadounidense promedio comerá 1500 sándwiches de mantequilla de </a:t>
            </a:r>
            <a:r>
              <a:rPr b="1" lang="en-US" sz="2000" spc="-1" strike="noStrike">
                <a:solidFill>
                  <a:srgbClr val="cc0066"/>
                </a:solidFill>
                <a:latin typeface="Arial"/>
                <a:ea typeface="DejaVu Sans"/>
              </a:rPr>
              <a:t>maní al graduarse de la secundaria.</a:t>
            </a:r>
            <a:endParaRPr b="0" lang="en-US" sz="2000" spc="-1" strike="noStrike">
              <a:latin typeface="Arial"/>
            </a:endParaRPr>
          </a:p>
          <a:p>
            <a:pPr>
              <a:lnSpc>
                <a:spcPct val="100000"/>
              </a:lnSpc>
              <a:buNone/>
            </a:pPr>
            <a:endParaRPr b="0" lang="en-US" sz="2000" spc="-1" strike="noStrike">
              <a:latin typeface="Arial"/>
            </a:endParaRPr>
          </a:p>
        </p:txBody>
      </p:sp>
      <p:pic>
        <p:nvPicPr>
          <p:cNvPr id="140" name="" descr=""/>
          <p:cNvPicPr/>
          <p:nvPr/>
        </p:nvPicPr>
        <p:blipFill>
          <a:blip r:embed="rId1"/>
          <a:stretch/>
        </p:blipFill>
        <p:spPr>
          <a:xfrm>
            <a:off x="2469240" y="1097640"/>
            <a:ext cx="4934880" cy="3288960"/>
          </a:xfrm>
          <a:prstGeom prst="rect">
            <a:avLst/>
          </a:prstGeom>
          <a:ln w="54720">
            <a:solidFill>
              <a:srgbClr val="cc0066"/>
            </a:solidFill>
            <a:round/>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1" name="CustomShape 1"/>
          <p:cNvSpPr/>
          <p:nvPr/>
        </p:nvSpPr>
        <p:spPr>
          <a:xfrm>
            <a:off x="731520" y="1419120"/>
            <a:ext cx="8591760" cy="15033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2000" spc="-1" strike="noStrike">
                <a:solidFill>
                  <a:srgbClr val="cc0000"/>
                </a:solidFill>
                <a:latin typeface="Arial"/>
                <a:ea typeface="DejaVu Sans"/>
              </a:rPr>
              <a:t>No todos pueden comer </a:t>
            </a:r>
            <a:r>
              <a:rPr b="1" lang="en-US" sz="2000" spc="-1" strike="noStrike">
                <a:solidFill>
                  <a:srgbClr val="c9211e"/>
                </a:solidFill>
                <a:latin typeface="Arial"/>
                <a:ea typeface="DejaVu Sans"/>
              </a:rPr>
              <a:t>maníes</a:t>
            </a:r>
            <a:r>
              <a:rPr b="1" lang="en-US" sz="2000" spc="-1" strike="noStrike">
                <a:solidFill>
                  <a:srgbClr val="cc0000"/>
                </a:solidFill>
                <a:latin typeface="Arial"/>
                <a:ea typeface="DejaVu Sans"/>
              </a:rPr>
              <a:t>. Algunas personas son alérgicas al </a:t>
            </a:r>
            <a:r>
              <a:rPr b="1" lang="en-US" sz="2000" spc="-1" strike="noStrike">
                <a:solidFill>
                  <a:srgbClr val="c9211e"/>
                </a:solidFill>
                <a:latin typeface="Arial"/>
                <a:ea typeface="DejaVu Sans"/>
              </a:rPr>
              <a:t>maní</a:t>
            </a:r>
            <a:r>
              <a:rPr b="1" lang="en-US" sz="2000" spc="-1" strike="noStrike">
                <a:solidFill>
                  <a:srgbClr val="cc0000"/>
                </a:solidFill>
                <a:latin typeface="Arial"/>
                <a:ea typeface="DejaVu Sans"/>
              </a:rPr>
              <a:t>, lo que significa que pueden enfermarse gravemente si lo comen o lo tocan. Su cafetería podría tener una mesa "sin </a:t>
            </a:r>
            <a:r>
              <a:rPr b="1" lang="en-US" sz="2000" spc="-1" strike="noStrike">
                <a:solidFill>
                  <a:srgbClr val="c9211e"/>
                </a:solidFill>
                <a:latin typeface="Arial"/>
                <a:ea typeface="DejaVu Sans"/>
              </a:rPr>
              <a:t>maníes”</a:t>
            </a:r>
            <a:r>
              <a:rPr b="1" lang="en-US" sz="2000" spc="-1" strike="noStrike">
                <a:solidFill>
                  <a:srgbClr val="cc0000"/>
                </a:solidFill>
                <a:latin typeface="Arial"/>
                <a:ea typeface="DejaVu Sans"/>
              </a:rPr>
              <a:t> donde los estudiantes con alergia al </a:t>
            </a:r>
            <a:r>
              <a:rPr b="1" lang="en-US" sz="2000" spc="-1" strike="noStrike">
                <a:solidFill>
                  <a:srgbClr val="c9211e"/>
                </a:solidFill>
                <a:latin typeface="Arial"/>
                <a:ea typeface="DejaVu Sans"/>
              </a:rPr>
              <a:t>maní </a:t>
            </a:r>
            <a:r>
              <a:rPr b="1" lang="en-US" sz="2000" spc="-1" strike="noStrike">
                <a:solidFill>
                  <a:srgbClr val="cc0000"/>
                </a:solidFill>
                <a:latin typeface="Arial"/>
                <a:ea typeface="DejaVu Sans"/>
              </a:rPr>
              <a:t>pueden disfrutar del almuerzo sin preocuparse por estar cerca de </a:t>
            </a:r>
            <a:r>
              <a:rPr b="1" lang="en-US" sz="2000" spc="-1" strike="noStrike">
                <a:solidFill>
                  <a:srgbClr val="c9211e"/>
                </a:solidFill>
                <a:latin typeface="Arial"/>
                <a:ea typeface="DejaVu Sans"/>
              </a:rPr>
              <a:t>maní</a:t>
            </a:r>
            <a:r>
              <a:rPr b="1" lang="en-US" sz="2000" spc="-1" strike="noStrike">
                <a:solidFill>
                  <a:srgbClr val="cc0000"/>
                </a:solidFill>
                <a:latin typeface="Arial"/>
                <a:ea typeface="DejaVu Sans"/>
              </a:rPr>
              <a:t>es o mantequilla de </a:t>
            </a:r>
            <a:r>
              <a:rPr b="1" lang="en-US" sz="2000" spc="-1" strike="noStrike">
                <a:solidFill>
                  <a:srgbClr val="c9211e"/>
                </a:solidFill>
                <a:latin typeface="Arial"/>
                <a:ea typeface="DejaVu Sans"/>
              </a:rPr>
              <a:t>maní</a:t>
            </a:r>
            <a:r>
              <a:rPr b="1" lang="en-US" sz="2000" spc="-1" strike="noStrike">
                <a:solidFill>
                  <a:srgbClr val="cc0000"/>
                </a:solidFill>
                <a:latin typeface="Arial"/>
                <a:ea typeface="DejaVu Sans"/>
              </a:rPr>
              <a:t>.</a:t>
            </a:r>
            <a:endParaRPr b="0" lang="en-US" sz="2000" spc="-1" strike="noStrike">
              <a:latin typeface="Arial"/>
            </a:endParaRPr>
          </a:p>
        </p:txBody>
      </p:sp>
      <p:sp>
        <p:nvSpPr>
          <p:cNvPr id="142" name="CustomShape 2"/>
          <p:cNvSpPr/>
          <p:nvPr/>
        </p:nvSpPr>
        <p:spPr>
          <a:xfrm>
            <a:off x="1920240" y="228600"/>
            <a:ext cx="7220160" cy="6537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4000" spc="-1" strike="noStrike">
                <a:solidFill>
                  <a:srgbClr val="c9211e"/>
                </a:solidFill>
                <a:latin typeface="Arial"/>
                <a:ea typeface="DejaVu Sans"/>
              </a:rPr>
              <a:t>Maníes</a:t>
            </a:r>
            <a:r>
              <a:rPr b="1" lang="en-US" sz="4000" spc="-1" strike="noStrike">
                <a:solidFill>
                  <a:srgbClr val="cc0000"/>
                </a:solidFill>
                <a:latin typeface="Arial"/>
                <a:ea typeface="DejaVu Sans"/>
              </a:rPr>
              <a:t>: No para todos!</a:t>
            </a:r>
            <a:endParaRPr b="0" lang="en-US" sz="4000" spc="-1" strike="noStrike">
              <a:latin typeface="Arial"/>
            </a:endParaRPr>
          </a:p>
        </p:txBody>
      </p:sp>
      <p:pic>
        <p:nvPicPr>
          <p:cNvPr id="143" name="" descr=""/>
          <p:cNvPicPr/>
          <p:nvPr/>
        </p:nvPicPr>
        <p:blipFill>
          <a:blip r:embed="rId1"/>
          <a:stretch/>
        </p:blipFill>
        <p:spPr>
          <a:xfrm>
            <a:off x="3200400" y="3108960"/>
            <a:ext cx="4277520" cy="4277520"/>
          </a:xfrm>
          <a:prstGeom prst="rect">
            <a:avLst/>
          </a:prstGeom>
          <a:ln w="0">
            <a:noFill/>
          </a:ln>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4" name="CustomShape 1"/>
          <p:cNvSpPr/>
          <p:nvPr/>
        </p:nvSpPr>
        <p:spPr>
          <a:xfrm>
            <a:off x="504000" y="109440"/>
            <a:ext cx="9068040" cy="892800"/>
          </a:xfrm>
          <a:prstGeom prst="rect">
            <a:avLst/>
          </a:prstGeom>
          <a:noFill/>
          <a:ln w="0">
            <a:noFill/>
          </a:ln>
        </p:spPr>
        <p:style>
          <a:lnRef idx="0"/>
          <a:fillRef idx="0"/>
          <a:effectRef idx="0"/>
          <a:fontRef idx="minor"/>
        </p:style>
        <p:txBody>
          <a:bodyPr lIns="0" rIns="0" tIns="0" bIns="0" anchor="ctr">
            <a:noAutofit/>
          </a:bodyPr>
          <a:p>
            <a:pPr algn="ctr">
              <a:lnSpc>
                <a:spcPct val="100000"/>
              </a:lnSpc>
              <a:buNone/>
            </a:pPr>
            <a:r>
              <a:rPr b="1" lang="en-US" sz="4400" spc="-1" strike="noStrike">
                <a:solidFill>
                  <a:srgbClr val="661900"/>
                </a:solidFill>
                <a:latin typeface="Arial"/>
                <a:ea typeface="DejaVu Sans"/>
              </a:rPr>
              <a:t>Poder de maní</a:t>
            </a:r>
            <a:endParaRPr b="0" lang="en-US" sz="4400" spc="-1" strike="noStrike">
              <a:latin typeface="Arial"/>
            </a:endParaRPr>
          </a:p>
        </p:txBody>
      </p:sp>
      <p:sp>
        <p:nvSpPr>
          <p:cNvPr id="145" name="CustomShape 2"/>
          <p:cNvSpPr/>
          <p:nvPr/>
        </p:nvSpPr>
        <p:spPr>
          <a:xfrm>
            <a:off x="182880" y="934920"/>
            <a:ext cx="9689040" cy="1786680"/>
          </a:xfrm>
          <a:prstGeom prst="rect">
            <a:avLst/>
          </a:prstGeom>
          <a:noFill/>
          <a:ln w="0">
            <a:noFill/>
          </a:ln>
        </p:spPr>
        <p:style>
          <a:lnRef idx="0"/>
          <a:fillRef idx="0"/>
          <a:effectRef idx="0"/>
          <a:fontRef idx="minor"/>
        </p:style>
        <p:txBody>
          <a:bodyPr lIns="90000" rIns="90000" tIns="45000" bIns="45000" anchor="t">
            <a:noAutofit/>
          </a:bodyPr>
          <a:p>
            <a:r>
              <a:rPr b="1" lang="en-US" sz="2000" spc="-1" strike="noStrike">
                <a:solidFill>
                  <a:srgbClr val="661900"/>
                </a:solidFill>
                <a:latin typeface="Arial"/>
                <a:ea typeface="DejaVu Sans"/>
              </a:rPr>
              <a:t>Estados Unidos es el tercer mayor productor de </a:t>
            </a:r>
            <a:r>
              <a:rPr b="1" lang="en-US" sz="2000" spc="-1" strike="noStrike">
                <a:solidFill>
                  <a:srgbClr val="661900"/>
                </a:solidFill>
                <a:latin typeface="Arial"/>
                <a:ea typeface="DejaVu Sans"/>
              </a:rPr>
              <a:t>maníes</a:t>
            </a:r>
            <a:r>
              <a:rPr b="1" lang="en-US" sz="2000" spc="-1" strike="noStrike">
                <a:solidFill>
                  <a:srgbClr val="661900"/>
                </a:solidFill>
                <a:latin typeface="Arial"/>
                <a:ea typeface="DejaVu Sans"/>
              </a:rPr>
              <a:t> del mundo, después de China e India. En Estados Unidos, se cultivan </a:t>
            </a:r>
            <a:r>
              <a:rPr b="1" lang="en-US" sz="2000" spc="-1" strike="noStrike">
                <a:solidFill>
                  <a:srgbClr val="661900"/>
                </a:solidFill>
                <a:latin typeface="Arial"/>
                <a:ea typeface="DejaVu Sans"/>
              </a:rPr>
              <a:t>maníes</a:t>
            </a:r>
            <a:r>
              <a:rPr b="1" lang="en-US" sz="2000" spc="-1" strike="noStrike">
                <a:solidFill>
                  <a:srgbClr val="661900"/>
                </a:solidFill>
                <a:latin typeface="Arial"/>
                <a:ea typeface="DejaVu Sans"/>
              </a:rPr>
              <a:t> en 10 estados, pero Georgia, Texas y Alabama son los que más producen.</a:t>
            </a:r>
            <a:endParaRPr b="0" lang="en-US" sz="2000" spc="-1" strike="noStrike">
              <a:latin typeface="Arial"/>
            </a:endParaRPr>
          </a:p>
          <a:p>
            <a:pPr>
              <a:lnSpc>
                <a:spcPct val="100000"/>
              </a:lnSpc>
              <a:buNone/>
            </a:pPr>
            <a:endParaRPr b="0" lang="en-US" sz="2000" spc="-1" strike="noStrike">
              <a:latin typeface="Arial"/>
            </a:endParaRPr>
          </a:p>
          <a:p>
            <a:pPr>
              <a:lnSpc>
                <a:spcPct val="100000"/>
              </a:lnSpc>
              <a:buNone/>
            </a:pPr>
            <a:r>
              <a:rPr b="1" lang="en-US" sz="2000" spc="-1" strike="noStrike">
                <a:solidFill>
                  <a:srgbClr val="661900"/>
                </a:solidFill>
                <a:latin typeface="Arial"/>
                <a:ea typeface="DejaVu Sans"/>
              </a:rPr>
              <a:t>Hay alrededor de 7000 productores demanies en Estados Unidos y una finca promedio tiene una superficie de 100 acres. Entonces, ¿cómo se cultivan los </a:t>
            </a:r>
            <a:r>
              <a:rPr b="1" lang="en-US" sz="2000" spc="-1" strike="noStrike">
                <a:solidFill>
                  <a:srgbClr val="661900"/>
                </a:solidFill>
                <a:latin typeface="Arial"/>
                <a:ea typeface="DejaVu Sans"/>
              </a:rPr>
              <a:t>maníes</a:t>
            </a:r>
            <a:r>
              <a:rPr b="1" lang="en-US" sz="2000" spc="-1" strike="noStrike">
                <a:solidFill>
                  <a:srgbClr val="661900"/>
                </a:solidFill>
                <a:latin typeface="Arial"/>
                <a:ea typeface="DejaVu Sans"/>
              </a:rPr>
              <a:t>?</a:t>
            </a:r>
            <a:endParaRPr b="0" lang="en-US" sz="2000" spc="-1" strike="noStrike">
              <a:latin typeface="Arial"/>
            </a:endParaRPr>
          </a:p>
        </p:txBody>
      </p:sp>
      <p:pic>
        <p:nvPicPr>
          <p:cNvPr id="146" name="" descr=""/>
          <p:cNvPicPr/>
          <p:nvPr/>
        </p:nvPicPr>
        <p:blipFill>
          <a:blip r:embed="rId1"/>
          <a:stretch/>
        </p:blipFill>
        <p:spPr>
          <a:xfrm>
            <a:off x="2627640" y="3314880"/>
            <a:ext cx="5080680" cy="3386160"/>
          </a:xfrm>
          <a:prstGeom prst="rect">
            <a:avLst/>
          </a:prstGeom>
          <a:ln w="54720">
            <a:solidFill>
              <a:srgbClr val="661900"/>
            </a:solidFill>
            <a:round/>
          </a:ln>
        </p:spPr>
      </p:pic>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7" name="CustomShape 1"/>
          <p:cNvSpPr/>
          <p:nvPr/>
        </p:nvSpPr>
        <p:spPr>
          <a:xfrm>
            <a:off x="504000" y="157680"/>
            <a:ext cx="9068040" cy="792360"/>
          </a:xfrm>
          <a:prstGeom prst="rect">
            <a:avLst/>
          </a:prstGeom>
          <a:noFill/>
          <a:ln w="0">
            <a:noFill/>
          </a:ln>
        </p:spPr>
        <p:style>
          <a:lnRef idx="0"/>
          <a:fillRef idx="0"/>
          <a:effectRef idx="0"/>
          <a:fontRef idx="minor"/>
        </p:style>
        <p:txBody>
          <a:bodyPr lIns="0" rIns="0" tIns="0" bIns="0" anchor="ctr">
            <a:noAutofit/>
          </a:bodyPr>
          <a:p>
            <a:pPr algn="ctr">
              <a:lnSpc>
                <a:spcPct val="100000"/>
              </a:lnSpc>
              <a:buNone/>
            </a:pPr>
            <a:r>
              <a:rPr b="1" lang="en-US" sz="4400" spc="-1" strike="noStrike">
                <a:solidFill>
                  <a:srgbClr val="0066cc"/>
                </a:solidFill>
                <a:latin typeface="Arial"/>
                <a:ea typeface="DejaVu Sans"/>
              </a:rPr>
              <a:t>La vida de un maní</a:t>
            </a:r>
            <a:endParaRPr b="0" lang="en-US" sz="4400" spc="-1" strike="noStrike">
              <a:latin typeface="Arial"/>
            </a:endParaRPr>
          </a:p>
        </p:txBody>
      </p:sp>
      <p:sp>
        <p:nvSpPr>
          <p:cNvPr id="148" name="CustomShape 2"/>
          <p:cNvSpPr/>
          <p:nvPr/>
        </p:nvSpPr>
        <p:spPr>
          <a:xfrm>
            <a:off x="410400" y="952560"/>
            <a:ext cx="5391360" cy="21909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2000" spc="-1" strike="noStrike">
                <a:solidFill>
                  <a:srgbClr val="0066cc"/>
                </a:solidFill>
                <a:latin typeface="Arial"/>
                <a:ea typeface="DejaVu Sans"/>
              </a:rPr>
              <a:t>Los agricultores siembran semillas de maní a finales de abril o principios de mayo. Las plantas de </a:t>
            </a:r>
            <a:r>
              <a:rPr b="1" lang="en-US" sz="2000" spc="-1" strike="noStrike">
                <a:solidFill>
                  <a:srgbClr val="0066cc"/>
                </a:solidFill>
                <a:latin typeface="Arial"/>
                <a:ea typeface="DejaVu Sans"/>
              </a:rPr>
              <a:t>maní</a:t>
            </a:r>
            <a:r>
              <a:rPr b="1" lang="en-US" sz="2000" spc="-1" strike="noStrike">
                <a:solidFill>
                  <a:srgbClr val="0066cc"/>
                </a:solidFill>
                <a:latin typeface="Arial"/>
                <a:ea typeface="DejaVu Sans"/>
              </a:rPr>
              <a:t> aparecen en unos 10 a 14 días.</a:t>
            </a:r>
            <a:endParaRPr b="0" lang="en-US" sz="2000" spc="-1" strike="noStrike">
              <a:latin typeface="Arial"/>
            </a:endParaRPr>
          </a:p>
          <a:p>
            <a:pPr>
              <a:lnSpc>
                <a:spcPct val="100000"/>
              </a:lnSpc>
              <a:buNone/>
            </a:pPr>
            <a:endParaRPr b="0" lang="en-US" sz="2000" spc="-1" strike="noStrike">
              <a:latin typeface="Arial"/>
            </a:endParaRPr>
          </a:p>
          <a:p>
            <a:pPr>
              <a:lnSpc>
                <a:spcPct val="100000"/>
              </a:lnSpc>
              <a:buNone/>
            </a:pPr>
            <a:r>
              <a:rPr b="1" lang="en-US" sz="2000" spc="-1" strike="noStrike">
                <a:solidFill>
                  <a:srgbClr val="0066cc"/>
                </a:solidFill>
                <a:latin typeface="Arial"/>
                <a:ea typeface="DejaVu Sans"/>
              </a:rPr>
              <a:t>Las plantas de maní necesitan de cuatro a cinco meses de clima cálido para producir </a:t>
            </a:r>
            <a:r>
              <a:rPr b="1" lang="en-US" sz="2000" spc="-1" strike="noStrike">
                <a:solidFill>
                  <a:srgbClr val="0066cc"/>
                </a:solidFill>
                <a:latin typeface="Arial"/>
                <a:ea typeface="DejaVu Sans"/>
              </a:rPr>
              <a:t>maníes</a:t>
            </a:r>
            <a:r>
              <a:rPr b="1" lang="en-US" sz="2000" spc="-1" strike="noStrike">
                <a:solidFill>
                  <a:srgbClr val="0066cc"/>
                </a:solidFill>
                <a:latin typeface="Arial"/>
                <a:ea typeface="DejaVu Sans"/>
              </a:rPr>
              <a:t>, que son las semillas de la planta.</a:t>
            </a:r>
            <a:endParaRPr b="0" lang="en-US" sz="2000" spc="-1" strike="noStrike">
              <a:latin typeface="Arial"/>
            </a:endParaRPr>
          </a:p>
          <a:p>
            <a:pPr>
              <a:lnSpc>
                <a:spcPct val="100000"/>
              </a:lnSpc>
              <a:buNone/>
            </a:pPr>
            <a:endParaRPr b="0" lang="en-US" sz="2000" spc="-1" strike="noStrike">
              <a:latin typeface="Arial"/>
            </a:endParaRPr>
          </a:p>
          <a:p>
            <a:pPr>
              <a:lnSpc>
                <a:spcPct val="100000"/>
              </a:lnSpc>
              <a:buNone/>
            </a:pPr>
            <a:r>
              <a:rPr b="1" lang="en-US" sz="2000" spc="-1" strike="noStrike">
                <a:solidFill>
                  <a:srgbClr val="0066cc"/>
                </a:solidFill>
                <a:latin typeface="Arial"/>
                <a:ea typeface="DejaVu Sans"/>
              </a:rPr>
              <a:t>En unos 40 días, aparecen las flores en la planta de </a:t>
            </a:r>
            <a:r>
              <a:rPr b="1" lang="en-US" sz="2000" spc="-1" strike="noStrike">
                <a:solidFill>
                  <a:srgbClr val="0066cc"/>
                </a:solidFill>
                <a:latin typeface="Arial"/>
                <a:ea typeface="DejaVu Sans"/>
              </a:rPr>
              <a:t>maní</a:t>
            </a:r>
            <a:r>
              <a:rPr b="1" lang="en-US" sz="2000" spc="-1" strike="noStrike">
                <a:solidFill>
                  <a:srgbClr val="0066cc"/>
                </a:solidFill>
                <a:latin typeface="Arial"/>
                <a:ea typeface="DejaVu Sans"/>
              </a:rPr>
              <a:t>.</a:t>
            </a:r>
            <a:endParaRPr b="0" lang="en-US" sz="2000" spc="-1" strike="noStrike">
              <a:latin typeface="Arial"/>
            </a:endParaRPr>
          </a:p>
        </p:txBody>
      </p:sp>
      <p:sp>
        <p:nvSpPr>
          <p:cNvPr id="149" name="CustomShape 3"/>
          <p:cNvSpPr/>
          <p:nvPr/>
        </p:nvSpPr>
        <p:spPr>
          <a:xfrm>
            <a:off x="354240" y="3521520"/>
            <a:ext cx="9140400" cy="936720"/>
          </a:xfrm>
          <a:prstGeom prst="rect">
            <a:avLst/>
          </a:prstGeom>
          <a:noFill/>
          <a:ln w="0">
            <a:noFill/>
          </a:ln>
        </p:spPr>
        <p:style>
          <a:lnRef idx="0"/>
          <a:fillRef idx="0"/>
          <a:effectRef idx="0"/>
          <a:fontRef idx="minor"/>
        </p:style>
      </p:sp>
      <p:sp>
        <p:nvSpPr>
          <p:cNvPr id="150" name="CustomShape 4"/>
          <p:cNvSpPr/>
          <p:nvPr/>
        </p:nvSpPr>
        <p:spPr>
          <a:xfrm>
            <a:off x="5058000" y="4230360"/>
            <a:ext cx="4842720" cy="328932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2000" spc="-1" strike="noStrike">
                <a:solidFill>
                  <a:srgbClr val="0066cc"/>
                </a:solidFill>
                <a:latin typeface="Arial"/>
                <a:ea typeface="DejaVu Sans"/>
              </a:rPr>
              <a:t>Las flores comienzan inmediatamente a doblarse hacia el suelo. ¡Aquí es donde el ciclo de vida de la planta de </a:t>
            </a:r>
            <a:r>
              <a:rPr b="1" lang="en-US" sz="2000" spc="-1" strike="noStrike">
                <a:solidFill>
                  <a:srgbClr val="0066cc"/>
                </a:solidFill>
                <a:latin typeface="Arial"/>
                <a:ea typeface="DejaVu Sans"/>
              </a:rPr>
              <a:t>maní se vuelve muy interesante!</a:t>
            </a:r>
            <a:endParaRPr b="0" lang="en-US" sz="2000" spc="-1" strike="noStrike">
              <a:latin typeface="Arial"/>
            </a:endParaRPr>
          </a:p>
          <a:p>
            <a:pPr>
              <a:lnSpc>
                <a:spcPct val="100000"/>
              </a:lnSpc>
              <a:buNone/>
            </a:pPr>
            <a:endParaRPr b="0" lang="en-US" sz="2000" spc="-1" strike="noStrike">
              <a:latin typeface="Arial"/>
            </a:endParaRPr>
          </a:p>
          <a:p>
            <a:pPr>
              <a:lnSpc>
                <a:spcPct val="100000"/>
              </a:lnSpc>
              <a:buNone/>
            </a:pPr>
            <a:r>
              <a:rPr b="1" lang="en-US" sz="2000" spc="-1" strike="noStrike">
                <a:solidFill>
                  <a:srgbClr val="0066cc"/>
                </a:solidFill>
                <a:latin typeface="Arial"/>
                <a:ea typeface="DejaVu Sans"/>
              </a:rPr>
              <a:t>A diferencia de la mayoría de las plantas, la planta de maní produce flores sobre la tierra, pero su fruto (las semillas y la cáscara del </a:t>
            </a:r>
            <a:r>
              <a:rPr b="1" lang="en-US" sz="2000" spc="-1" strike="noStrike">
                <a:solidFill>
                  <a:srgbClr val="0066cc"/>
                </a:solidFill>
                <a:latin typeface="Arial"/>
                <a:ea typeface="DejaVu Sans"/>
              </a:rPr>
              <a:t>maní) crece bajo tierra.</a:t>
            </a:r>
            <a:endParaRPr b="0" lang="en-US" sz="2000" spc="-1" strike="noStrike">
              <a:latin typeface="Arial"/>
            </a:endParaRPr>
          </a:p>
        </p:txBody>
      </p:sp>
      <p:pic>
        <p:nvPicPr>
          <p:cNvPr id="151" name="" descr=""/>
          <p:cNvPicPr/>
          <p:nvPr/>
        </p:nvPicPr>
        <p:blipFill>
          <a:blip r:embed="rId1"/>
          <a:stretch/>
        </p:blipFill>
        <p:spPr>
          <a:xfrm>
            <a:off x="5943600" y="1005840"/>
            <a:ext cx="3837960" cy="2549880"/>
          </a:xfrm>
          <a:prstGeom prst="rect">
            <a:avLst/>
          </a:prstGeom>
          <a:ln w="54720">
            <a:solidFill>
              <a:srgbClr val="0066cc"/>
            </a:solidFill>
            <a:round/>
          </a:ln>
        </p:spPr>
      </p:pic>
      <p:pic>
        <p:nvPicPr>
          <p:cNvPr id="152" name="" descr=""/>
          <p:cNvPicPr/>
          <p:nvPr/>
        </p:nvPicPr>
        <p:blipFill>
          <a:blip r:embed="rId2"/>
          <a:stretch/>
        </p:blipFill>
        <p:spPr>
          <a:xfrm>
            <a:off x="914400" y="4539600"/>
            <a:ext cx="3837960" cy="2877840"/>
          </a:xfrm>
          <a:prstGeom prst="rect">
            <a:avLst/>
          </a:prstGeom>
          <a:ln w="54720">
            <a:solidFill>
              <a:srgbClr val="0066cc"/>
            </a:solidFill>
            <a:round/>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3" name="CustomShape 1"/>
          <p:cNvSpPr/>
          <p:nvPr/>
        </p:nvSpPr>
        <p:spPr>
          <a:xfrm>
            <a:off x="182880" y="1097280"/>
            <a:ext cx="5220720" cy="5186520"/>
          </a:xfrm>
          <a:prstGeom prst="rect">
            <a:avLst/>
          </a:prstGeom>
          <a:noFill/>
          <a:ln w="0">
            <a:noFill/>
          </a:ln>
        </p:spPr>
        <p:style>
          <a:lnRef idx="0"/>
          <a:fillRef idx="0"/>
          <a:effectRef idx="0"/>
          <a:fontRef idx="minor"/>
        </p:style>
      </p:sp>
      <p:pic>
        <p:nvPicPr>
          <p:cNvPr id="154" name="" descr=""/>
          <p:cNvPicPr/>
          <p:nvPr/>
        </p:nvPicPr>
        <p:blipFill>
          <a:blip r:embed="rId1"/>
          <a:stretch/>
        </p:blipFill>
        <p:spPr>
          <a:xfrm>
            <a:off x="5562000" y="182880"/>
            <a:ext cx="4060800" cy="3046680"/>
          </a:xfrm>
          <a:prstGeom prst="rect">
            <a:avLst/>
          </a:prstGeom>
          <a:ln w="54720">
            <a:solidFill>
              <a:srgbClr val="000000"/>
            </a:solidFill>
            <a:round/>
          </a:ln>
        </p:spPr>
      </p:pic>
      <p:sp>
        <p:nvSpPr>
          <p:cNvPr id="155" name="CustomShape 2"/>
          <p:cNvSpPr/>
          <p:nvPr/>
        </p:nvSpPr>
        <p:spPr>
          <a:xfrm>
            <a:off x="308880" y="3960"/>
            <a:ext cx="4934160" cy="100008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3200" spc="-1" strike="noStrike">
                <a:solidFill>
                  <a:srgbClr val="000000"/>
                </a:solidFill>
                <a:latin typeface="Arial"/>
                <a:ea typeface="DejaVu Sans"/>
              </a:rPr>
              <a:t>Flor arriba, maní abajo</a:t>
            </a:r>
            <a:endParaRPr b="0" lang="en-US" sz="3200" spc="-1" strike="noStrike">
              <a:latin typeface="Arial"/>
            </a:endParaRPr>
          </a:p>
        </p:txBody>
      </p:sp>
      <p:sp>
        <p:nvSpPr>
          <p:cNvPr id="156" name="CustomShape 3"/>
          <p:cNvSpPr/>
          <p:nvPr/>
        </p:nvSpPr>
        <p:spPr>
          <a:xfrm>
            <a:off x="274320" y="6492240"/>
            <a:ext cx="5027400" cy="9126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2000" spc="-1" strike="noStrike">
                <a:solidFill>
                  <a:srgbClr val="000000"/>
                </a:solidFill>
                <a:latin typeface="Arial"/>
                <a:ea typeface="DejaVu Sans"/>
              </a:rPr>
              <a:t>One peanut plant can produce up to 40</a:t>
            </a:r>
            <a:r>
              <a:rPr b="0" lang="en-US" sz="2000" spc="-1" strike="noStrike">
                <a:solidFill>
                  <a:srgbClr val="000000"/>
                </a:solidFill>
                <a:latin typeface="Arial"/>
                <a:ea typeface="DejaVu Sans"/>
              </a:rPr>
              <a:t> </a:t>
            </a:r>
            <a:r>
              <a:rPr b="1" lang="en-US" sz="2000" spc="-1" strike="noStrike">
                <a:solidFill>
                  <a:srgbClr val="000000"/>
                </a:solidFill>
                <a:latin typeface="Arial"/>
                <a:ea typeface="DejaVu Sans"/>
              </a:rPr>
              <a:t>peanut shells, with two to four peanuts inside each. </a:t>
            </a:r>
            <a:endParaRPr b="0" lang="en-US" sz="2000" spc="-1" strike="noStrike">
              <a:latin typeface="Arial"/>
            </a:endParaRPr>
          </a:p>
        </p:txBody>
      </p:sp>
      <p:pic>
        <p:nvPicPr>
          <p:cNvPr id="157" name="" descr=""/>
          <p:cNvPicPr/>
          <p:nvPr/>
        </p:nvPicPr>
        <p:blipFill>
          <a:blip r:embed="rId2"/>
          <a:stretch/>
        </p:blipFill>
        <p:spPr>
          <a:xfrm>
            <a:off x="5561280" y="4287960"/>
            <a:ext cx="4038120" cy="2842560"/>
          </a:xfrm>
          <a:prstGeom prst="rect">
            <a:avLst/>
          </a:prstGeom>
          <a:ln w="54720">
            <a:solidFill>
              <a:srgbClr val="000000"/>
            </a:solidFill>
            <a:round/>
          </a:ln>
        </p:spPr>
      </p:pic>
      <p:sp>
        <p:nvSpPr>
          <p:cNvPr id="158" name="CustomShape 4"/>
          <p:cNvSpPr/>
          <p:nvPr/>
        </p:nvSpPr>
        <p:spPr>
          <a:xfrm>
            <a:off x="5577840" y="3325680"/>
            <a:ext cx="4203720" cy="42048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i="1" lang="en-US" sz="1200" spc="-1" strike="noStrike">
                <a:solidFill>
                  <a:srgbClr val="000000"/>
                </a:solidFill>
                <a:latin typeface="Arial"/>
                <a:ea typeface="DejaVu Sans"/>
              </a:rPr>
              <a:t>Photo by Barry Tillman, Associate Professor, University of Florida</a:t>
            </a:r>
            <a:endParaRPr b="0" lang="en-US" sz="1200" spc="-1" strike="noStrike">
              <a:latin typeface="Arial"/>
            </a:endParaRPr>
          </a:p>
        </p:txBody>
      </p:sp>
      <p:sp>
        <p:nvSpPr>
          <p:cNvPr id="159" name=""/>
          <p:cNvSpPr txBox="1"/>
          <p:nvPr/>
        </p:nvSpPr>
        <p:spPr>
          <a:xfrm>
            <a:off x="457200" y="914400"/>
            <a:ext cx="4572000" cy="5756760"/>
          </a:xfrm>
          <a:prstGeom prst="rect">
            <a:avLst/>
          </a:prstGeom>
          <a:noFill/>
          <a:ln w="0">
            <a:noFill/>
          </a:ln>
        </p:spPr>
        <p:txBody>
          <a:bodyPr lIns="90000" rIns="90000" tIns="45000" bIns="45000" anchor="t">
            <a:noAutofit/>
          </a:bodyPr>
          <a:p>
            <a:r>
              <a:rPr b="1" lang="en-US" sz="2000" spc="-1" strike="noStrike">
                <a:latin typeface="Arial"/>
                <a:ea typeface="Courier New"/>
              </a:rPr>
              <a:t>Las flores del </a:t>
            </a:r>
            <a:r>
              <a:rPr b="1" lang="en-US" sz="2000" spc="-1" strike="noStrike">
                <a:solidFill>
                  <a:srgbClr val="000000"/>
                </a:solidFill>
                <a:latin typeface="Arial"/>
                <a:ea typeface="DejaVu Sans"/>
              </a:rPr>
              <a:t>maní</a:t>
            </a:r>
            <a:r>
              <a:rPr b="1" lang="en-US" sz="2000" spc="-1" strike="noStrike">
                <a:latin typeface="Arial"/>
                <a:ea typeface="Courier New"/>
              </a:rPr>
              <a:t> pueden polinizarse a sí mismas. No necesitan la ayuda de polinizadores como las abejas. Tras la polinización, los pétalos se caen y el centro de la flor, donde crecerán las semillas, comienza a crecer. Esta parte de la flor se llama ovario.</a:t>
            </a:r>
            <a:endParaRPr b="1" lang="en-US" sz="2000" spc="-1" strike="noStrike">
              <a:latin typeface="Arial"/>
              <a:ea typeface="Courier New"/>
            </a:endParaRPr>
          </a:p>
          <a:p>
            <a:endParaRPr b="1" lang="en-US" sz="2000" spc="-1" strike="noStrike">
              <a:latin typeface="Arial"/>
              <a:ea typeface="Courier New"/>
            </a:endParaRPr>
          </a:p>
          <a:p>
            <a:r>
              <a:rPr b="1" lang="en-US" sz="2000" spc="-1" strike="noStrike">
                <a:latin typeface="Arial"/>
              </a:rPr>
              <a:t>El tallo que sostenía la flor comienza a alargarse y a separarse del resto de la planta hasta que finalmente toca el suelo. ¡Toca! Este tallo se llama estaca.</a:t>
            </a:r>
            <a:endParaRPr b="1" lang="en-US" sz="2000" spc="-1" strike="noStrike">
              <a:latin typeface="Arial"/>
              <a:ea typeface="Courier New"/>
            </a:endParaRPr>
          </a:p>
          <a:p>
            <a:endParaRPr b="1" lang="en-US" sz="2000" spc="-1" strike="noStrike">
              <a:latin typeface="Arial"/>
              <a:ea typeface="Courier New"/>
            </a:endParaRPr>
          </a:p>
          <a:p>
            <a:r>
              <a:rPr b="1" lang="en-US" sz="2000" spc="-1" strike="noStrike">
                <a:latin typeface="Arial"/>
              </a:rPr>
              <a:t>Cuando la estaca toca el suelo, el ovario se hunde en la tierra. Las semillas se forman bajo tierra, dentro de la cáscara que las protege.</a:t>
            </a:r>
            <a:endParaRPr b="1" lang="en-US" sz="2000" spc="-1" strike="noStrike">
              <a:latin typeface="Arial"/>
              <a:ea typeface="Courier New"/>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0" name="CustomShape 1"/>
          <p:cNvSpPr/>
          <p:nvPr/>
        </p:nvSpPr>
        <p:spPr>
          <a:xfrm>
            <a:off x="486000" y="268920"/>
            <a:ext cx="9601200" cy="66708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3200" spc="-1" strike="noStrike">
                <a:solidFill>
                  <a:srgbClr val="1e6a39"/>
                </a:solidFill>
                <a:latin typeface="Arial"/>
                <a:ea typeface="DejaVu Sans"/>
              </a:rPr>
              <a:t>Maníes</a:t>
            </a:r>
            <a:r>
              <a:rPr b="1" lang="en-US" sz="3200" spc="-1" strike="noStrike">
                <a:solidFill>
                  <a:srgbClr val="006600"/>
                </a:solidFill>
                <a:latin typeface="Arial"/>
                <a:ea typeface="DejaVu Sans"/>
              </a:rPr>
              <a:t>: ¡el alimento perfecto para las plantas!</a:t>
            </a:r>
            <a:endParaRPr b="0" lang="en-US" sz="3200" spc="-1" strike="noStrike">
              <a:latin typeface="Arial"/>
            </a:endParaRPr>
          </a:p>
        </p:txBody>
      </p:sp>
      <p:sp>
        <p:nvSpPr>
          <p:cNvPr id="161" name="CustomShape 2"/>
          <p:cNvSpPr/>
          <p:nvPr/>
        </p:nvSpPr>
        <p:spPr>
          <a:xfrm>
            <a:off x="365760" y="1097280"/>
            <a:ext cx="8957520" cy="20700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2000" spc="-1" strike="noStrike">
                <a:solidFill>
                  <a:srgbClr val="006600"/>
                </a:solidFill>
                <a:latin typeface="Arial"/>
                <a:ea typeface="DejaVu Sans"/>
              </a:rPr>
              <a:t>¿Por qué el </a:t>
            </a:r>
            <a:r>
              <a:rPr b="1" lang="en-US" sz="2000" spc="-1" strike="noStrike">
                <a:solidFill>
                  <a:srgbClr val="1e6a39"/>
                </a:solidFill>
                <a:latin typeface="Arial"/>
                <a:ea typeface="DejaVu Sans"/>
              </a:rPr>
              <a:t>maní</a:t>
            </a:r>
            <a:r>
              <a:rPr b="1" lang="en-US" sz="2000" spc="-1" strike="noStrike">
                <a:solidFill>
                  <a:srgbClr val="006600"/>
                </a:solidFill>
                <a:latin typeface="Arial"/>
                <a:ea typeface="DejaVu Sans"/>
              </a:rPr>
              <a:t> es un excelente fertilizante para otros cultivos? Recuerda que todas las plantas necesitan nitrógeno para crecer. Algunas, como el algodón y los tomates, necesitan mucho nitrógeno. Hay mucho nitrógeno en el aire que nos rodea, pero la mayoría de las plantas no pueden obtenerlo del aire. Deben obtenerlo del suelo. Solo las leguminosas, como el </a:t>
            </a:r>
            <a:r>
              <a:rPr b="1" lang="en-US" sz="2000" spc="-1" strike="noStrike">
                <a:solidFill>
                  <a:srgbClr val="1e6a39"/>
                </a:solidFill>
                <a:latin typeface="Arial"/>
                <a:ea typeface="DejaVu Sans"/>
              </a:rPr>
              <a:t>maní,</a:t>
            </a:r>
            <a:r>
              <a:rPr b="1" lang="en-US" sz="2000" spc="-1" strike="noStrike">
                <a:solidFill>
                  <a:srgbClr val="006600"/>
                </a:solidFill>
                <a:latin typeface="Arial"/>
                <a:ea typeface="DejaVu Sans"/>
              </a:rPr>
              <a:t> pueden capturar el nitrógeno del aire y devolverlo al suelo. Lo hacen con la ayuda de unas diminutas bacterias.</a:t>
            </a:r>
            <a:endParaRPr b="0" lang="en-US" sz="2000" spc="-1" strike="noStrike">
              <a:latin typeface="Arial"/>
            </a:endParaRPr>
          </a:p>
        </p:txBody>
      </p:sp>
      <p:sp>
        <p:nvSpPr>
          <p:cNvPr id="162" name="CustomShape 3"/>
          <p:cNvSpPr/>
          <p:nvPr/>
        </p:nvSpPr>
        <p:spPr>
          <a:xfrm>
            <a:off x="365760" y="3769560"/>
            <a:ext cx="3836880" cy="263664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2000" spc="-1" strike="noStrike">
                <a:solidFill>
                  <a:srgbClr val="006600"/>
                </a:solidFill>
                <a:latin typeface="Arial"/>
                <a:ea typeface="DejaVu Sans"/>
              </a:rPr>
              <a:t>Las bacterias son tan pequeñas que no se pueden ver a simple vista. Se necesita un microscopio potente para verlas. Esta imagen muestra el aspecto de las bacterias al microscopio. Las bacterias que se asocian con el </a:t>
            </a:r>
            <a:r>
              <a:rPr b="1" lang="en-US" sz="2000" spc="-1" strike="noStrike">
                <a:solidFill>
                  <a:srgbClr val="1e6a39"/>
                </a:solidFill>
                <a:latin typeface="Arial"/>
                <a:ea typeface="DejaVu Sans"/>
              </a:rPr>
              <a:t>maní</a:t>
            </a:r>
            <a:r>
              <a:rPr b="1" lang="en-US" sz="2000" spc="-1" strike="noStrike">
                <a:solidFill>
                  <a:srgbClr val="006600"/>
                </a:solidFill>
                <a:latin typeface="Arial"/>
                <a:ea typeface="DejaVu Sans"/>
              </a:rPr>
              <a:t> se llaman rizobios.</a:t>
            </a:r>
            <a:endParaRPr b="0" lang="en-US" sz="2000" spc="-1" strike="noStrike">
              <a:latin typeface="Arial"/>
            </a:endParaRPr>
          </a:p>
          <a:p>
            <a:pPr>
              <a:lnSpc>
                <a:spcPct val="100000"/>
              </a:lnSpc>
              <a:buNone/>
            </a:pPr>
            <a:endParaRPr b="0" lang="en-US" sz="2000" spc="-1" strike="noStrike">
              <a:latin typeface="Arial"/>
            </a:endParaRPr>
          </a:p>
        </p:txBody>
      </p:sp>
      <p:pic>
        <p:nvPicPr>
          <p:cNvPr id="163" name="" descr=""/>
          <p:cNvPicPr/>
          <p:nvPr/>
        </p:nvPicPr>
        <p:blipFill>
          <a:blip r:embed="rId1"/>
          <a:stretch/>
        </p:blipFill>
        <p:spPr>
          <a:xfrm>
            <a:off x="4800600" y="3705840"/>
            <a:ext cx="4579560" cy="3380760"/>
          </a:xfrm>
          <a:prstGeom prst="rect">
            <a:avLst/>
          </a:prstGeom>
          <a:ln w="54720">
            <a:solidFill>
              <a:srgbClr val="006600"/>
            </a:solidFill>
            <a:round/>
          </a:ln>
        </p:spPr>
      </p:pic>
      <p:sp>
        <p:nvSpPr>
          <p:cNvPr id="164" name=""/>
          <p:cNvSpPr txBox="1"/>
          <p:nvPr/>
        </p:nvSpPr>
        <p:spPr>
          <a:xfrm>
            <a:off x="4664520" y="3892680"/>
            <a:ext cx="773640" cy="374040"/>
          </a:xfrm>
          <a:prstGeom prst="rect">
            <a:avLst/>
          </a:prstGeom>
          <a:noFill/>
          <a:ln w="0">
            <a:noFill/>
          </a:ln>
        </p:spPr>
        <p:txBody>
          <a:bodyPr lIns="90000" rIns="90000" tIns="45000" bIns="45000" anchor="t">
            <a:noAutofit/>
          </a:bodyPr>
          <a:p>
            <a:r>
              <a:rPr b="1" lang="en-US" sz="2000" spc="-1" strike="noStrike">
                <a:solidFill>
                  <a:srgbClr val="cc0066"/>
                </a:solidFill>
                <a:latin typeface="Arial"/>
                <a:ea typeface="DejaVu Sans"/>
              </a:rPr>
              <a:t>maní</a:t>
            </a:r>
            <a:endParaRPr b="0" lang="en-US" sz="20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 name="CustomShape 1"/>
          <p:cNvSpPr/>
          <p:nvPr/>
        </p:nvSpPr>
        <p:spPr>
          <a:xfrm>
            <a:off x="182880" y="91440"/>
            <a:ext cx="9689040" cy="289908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1800" spc="-1" strike="noStrike">
                <a:solidFill>
                  <a:srgbClr val="000000"/>
                </a:solidFill>
                <a:latin typeface="Arial"/>
                <a:ea typeface="DejaVu Sans"/>
              </a:rPr>
              <a:t>George Washington Carver fue un científico y profesor de fama mundial. Le encantaba aprender sobre plantas. Sus investigaciones sobre el </a:t>
            </a:r>
            <a:r>
              <a:rPr b="1" lang="en-US" sz="2000" spc="-1" strike="noStrike">
                <a:solidFill>
                  <a:srgbClr val="000000"/>
                </a:solidFill>
                <a:latin typeface="Arial"/>
                <a:ea typeface="DejaVu Sans"/>
              </a:rPr>
              <a:t>maní</a:t>
            </a:r>
            <a:r>
              <a:rPr b="1" lang="en-US" sz="1800" spc="-1" strike="noStrike">
                <a:solidFill>
                  <a:srgbClr val="000000"/>
                </a:solidFill>
                <a:latin typeface="Arial"/>
                <a:ea typeface="DejaVu Sans"/>
              </a:rPr>
              <a:t>, la batata y la soja ayudaron a los agricultores de bajos recursos del sur de Estados Unidos a producir mejores cosechas y comer mejor.</a:t>
            </a:r>
            <a:endParaRPr b="0" lang="en-US" sz="1800" spc="-1" strike="noStrike">
              <a:latin typeface="Arial"/>
            </a:endParaRPr>
          </a:p>
          <a:p>
            <a:pPr>
              <a:lnSpc>
                <a:spcPct val="100000"/>
              </a:lnSpc>
              <a:buNone/>
            </a:pPr>
            <a:endParaRPr b="0" lang="en-US" sz="1800" spc="-1" strike="noStrike">
              <a:latin typeface="Arial"/>
            </a:endParaRPr>
          </a:p>
          <a:p>
            <a:pPr>
              <a:lnSpc>
                <a:spcPct val="100000"/>
              </a:lnSpc>
              <a:buNone/>
            </a:pPr>
            <a:r>
              <a:rPr b="1" lang="en-US" sz="1800" spc="-1" strike="noStrike">
                <a:solidFill>
                  <a:srgbClr val="000000"/>
                </a:solidFill>
                <a:latin typeface="Arial"/>
                <a:ea typeface="DejaVu Sans"/>
              </a:rPr>
              <a:t>George Washington Carver nació hace unos 150 años. Tras su muerte, un monumento erigido en la casa donde creció, en Misuri, fue el primer monumento en Estados Unidos en honrar a un afroamericano.</a:t>
            </a:r>
            <a:endParaRPr b="0" lang="en-US" sz="1800" spc="-1" strike="noStrike">
              <a:latin typeface="Arial"/>
            </a:endParaRPr>
          </a:p>
          <a:p>
            <a:pPr>
              <a:lnSpc>
                <a:spcPct val="100000"/>
              </a:lnSpc>
              <a:buNone/>
            </a:pPr>
            <a:endParaRPr b="0" lang="en-US" sz="1800" spc="-1" strike="noStrike">
              <a:latin typeface="Arial"/>
            </a:endParaRPr>
          </a:p>
          <a:p>
            <a:pPr>
              <a:lnSpc>
                <a:spcPct val="100000"/>
              </a:lnSpc>
              <a:buNone/>
            </a:pPr>
            <a:r>
              <a:rPr b="1" lang="en-US" sz="1800" spc="-1" strike="noStrike">
                <a:solidFill>
                  <a:srgbClr val="000000"/>
                </a:solidFill>
                <a:latin typeface="Arial"/>
                <a:ea typeface="DejaVu Sans"/>
              </a:rPr>
              <a:t>Esta es su historia.</a:t>
            </a:r>
            <a:endParaRPr b="0" lang="en-US" sz="1800" spc="-1" strike="noStrike">
              <a:latin typeface="Arial"/>
            </a:endParaRPr>
          </a:p>
        </p:txBody>
      </p:sp>
      <p:pic>
        <p:nvPicPr>
          <p:cNvPr id="84" name="" descr=""/>
          <p:cNvPicPr/>
          <p:nvPr/>
        </p:nvPicPr>
        <p:blipFill>
          <a:blip r:embed="rId1"/>
          <a:stretch/>
        </p:blipFill>
        <p:spPr>
          <a:xfrm>
            <a:off x="1371600" y="3083400"/>
            <a:ext cx="7142400" cy="4039560"/>
          </a:xfrm>
          <a:prstGeom prst="rect">
            <a:avLst/>
          </a:prstGeom>
          <a:ln w="54720">
            <a:solidFill>
              <a:srgbClr val="3399ff"/>
            </a:solidFill>
            <a:round/>
          </a:ln>
        </p:spPr>
      </p:pic>
      <p:sp>
        <p:nvSpPr>
          <p:cNvPr id="85" name="CustomShape 2"/>
          <p:cNvSpPr/>
          <p:nvPr/>
        </p:nvSpPr>
        <p:spPr>
          <a:xfrm>
            <a:off x="1554480" y="7223760"/>
            <a:ext cx="6399360" cy="2322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i="1" lang="en-US" sz="1200" spc="-1" strike="noStrike">
                <a:solidFill>
                  <a:srgbClr val="0066ff"/>
                </a:solidFill>
                <a:latin typeface="Arial"/>
                <a:ea typeface="DejaVu Sans"/>
              </a:rPr>
              <a:t>Photo courtesy of Tuskegee University, Tuskegee, AL</a:t>
            </a:r>
            <a:endParaRPr b="0" lang="en-US" sz="1200" spc="-1" strike="noStrike">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5" name="CustomShape 1"/>
          <p:cNvSpPr/>
          <p:nvPr/>
        </p:nvSpPr>
        <p:spPr>
          <a:xfrm>
            <a:off x="5305320" y="4703760"/>
            <a:ext cx="4294080" cy="224388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2000" spc="-1" strike="noStrike">
                <a:solidFill>
                  <a:srgbClr val="660066"/>
                </a:solidFill>
                <a:latin typeface="Arial"/>
                <a:ea typeface="DejaVu Sans"/>
              </a:rPr>
              <a:t>Cuando los agricultores extraen el maní del suelo, dejan el resto de la planta en los campos. Todo el nitrógeno almacenado en la planta regresa al suelo. Ahora los campos están listos para otro cultivo que necesita nitrógeno.</a:t>
            </a:r>
            <a:endParaRPr b="0" lang="en-US" sz="2000" spc="-1" strike="noStrike">
              <a:latin typeface="Arial"/>
            </a:endParaRPr>
          </a:p>
        </p:txBody>
      </p:sp>
      <p:sp>
        <p:nvSpPr>
          <p:cNvPr id="166" name="CustomShape 2"/>
          <p:cNvSpPr/>
          <p:nvPr/>
        </p:nvSpPr>
        <p:spPr>
          <a:xfrm>
            <a:off x="548640" y="182880"/>
            <a:ext cx="7680960" cy="12207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4000" spc="-1" strike="noStrike">
                <a:solidFill>
                  <a:srgbClr val="660066"/>
                </a:solidFill>
                <a:latin typeface="Arial"/>
                <a:ea typeface="DejaVu Sans"/>
              </a:rPr>
              <a:t>¡Mira! ¡Raíces grumosas!</a:t>
            </a:r>
            <a:endParaRPr b="0" lang="en-US" sz="4000" spc="-1" strike="noStrike">
              <a:latin typeface="Arial"/>
            </a:endParaRPr>
          </a:p>
        </p:txBody>
      </p:sp>
      <p:sp>
        <p:nvSpPr>
          <p:cNvPr id="167" name="CustomShape 3"/>
          <p:cNvSpPr/>
          <p:nvPr/>
        </p:nvSpPr>
        <p:spPr>
          <a:xfrm>
            <a:off x="466920" y="949320"/>
            <a:ext cx="5107320" cy="23439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2000" spc="-1" strike="noStrike">
                <a:solidFill>
                  <a:srgbClr val="660066"/>
                </a:solidFill>
                <a:latin typeface="Arial"/>
                <a:ea typeface="DejaVu Sans"/>
              </a:rPr>
              <a:t>Una planta de </a:t>
            </a:r>
            <a:r>
              <a:rPr b="1" lang="en-US" sz="2000" spc="-1" strike="noStrike">
                <a:solidFill>
                  <a:srgbClr val="5b277d"/>
                </a:solidFill>
                <a:latin typeface="Arial"/>
                <a:ea typeface="DejaVu Sans"/>
              </a:rPr>
              <a:t>maní</a:t>
            </a:r>
            <a:r>
              <a:rPr b="1" lang="en-US" sz="2000" spc="-1" strike="noStrike">
                <a:solidFill>
                  <a:srgbClr val="660066"/>
                </a:solidFill>
                <a:latin typeface="Arial"/>
                <a:ea typeface="DejaVu Sans"/>
              </a:rPr>
              <a:t> que necesita nitrógeno desarrolla grumos en sus raíces. Estos grumos se llaman nódulos. Las bacterias del suelo se desplazan para vivir en los nódulos. Juntas, las bacterias y la planta de </a:t>
            </a:r>
            <a:r>
              <a:rPr b="1" lang="en-US" sz="2000" spc="-1" strike="noStrike">
                <a:solidFill>
                  <a:srgbClr val="5b277d"/>
                </a:solidFill>
                <a:latin typeface="Arial"/>
                <a:ea typeface="DejaVu Sans"/>
              </a:rPr>
              <a:t>maní</a:t>
            </a:r>
            <a:r>
              <a:rPr b="1" lang="en-US" sz="2000" spc="-1" strike="noStrike">
                <a:solidFill>
                  <a:srgbClr val="660066"/>
                </a:solidFill>
                <a:latin typeface="Arial"/>
                <a:ea typeface="DejaVu Sans"/>
              </a:rPr>
              <a:t> absorben el nitrógeno del aire. Toda la planta de </a:t>
            </a:r>
            <a:r>
              <a:rPr b="1" lang="en-US" sz="2000" spc="-1" strike="noStrike">
                <a:solidFill>
                  <a:srgbClr val="5b277d"/>
                </a:solidFill>
                <a:latin typeface="Arial"/>
                <a:ea typeface="DejaVu Sans"/>
              </a:rPr>
              <a:t>maní</a:t>
            </a:r>
            <a:r>
              <a:rPr b="1" lang="en-US" sz="2000" spc="-1" strike="noStrike">
                <a:solidFill>
                  <a:srgbClr val="660066"/>
                </a:solidFill>
                <a:latin typeface="Arial"/>
                <a:ea typeface="DejaVu Sans"/>
              </a:rPr>
              <a:t> (hojas, tallo y raíces) se llena de nitrógeno.</a:t>
            </a:r>
            <a:endParaRPr b="0" lang="en-US" sz="2000" spc="-1" strike="noStrike">
              <a:latin typeface="Arial"/>
            </a:endParaRPr>
          </a:p>
        </p:txBody>
      </p:sp>
      <p:sp>
        <p:nvSpPr>
          <p:cNvPr id="168" name="CustomShape 4"/>
          <p:cNvSpPr/>
          <p:nvPr/>
        </p:nvSpPr>
        <p:spPr>
          <a:xfrm>
            <a:off x="6309360" y="3262680"/>
            <a:ext cx="5385600" cy="939960"/>
          </a:xfrm>
          <a:prstGeom prst="rect">
            <a:avLst/>
          </a:prstGeom>
          <a:noFill/>
          <a:ln w="0">
            <a:noFill/>
          </a:ln>
        </p:spPr>
        <p:style>
          <a:lnRef idx="0"/>
          <a:fillRef idx="0"/>
          <a:effectRef idx="0"/>
          <a:fontRef idx="minor"/>
        </p:style>
      </p:sp>
      <p:pic>
        <p:nvPicPr>
          <p:cNvPr id="169" name="" descr=""/>
          <p:cNvPicPr/>
          <p:nvPr/>
        </p:nvPicPr>
        <p:blipFill>
          <a:blip r:embed="rId1"/>
          <a:stretch/>
        </p:blipFill>
        <p:spPr>
          <a:xfrm>
            <a:off x="548640" y="4150080"/>
            <a:ext cx="4349520" cy="3106080"/>
          </a:xfrm>
          <a:prstGeom prst="rect">
            <a:avLst/>
          </a:prstGeom>
          <a:ln w="36720">
            <a:solidFill>
              <a:srgbClr val="660066"/>
            </a:solidFill>
            <a:round/>
          </a:ln>
        </p:spPr>
      </p:pic>
      <p:sp>
        <p:nvSpPr>
          <p:cNvPr id="170" name="CustomShape 5"/>
          <p:cNvSpPr/>
          <p:nvPr/>
        </p:nvSpPr>
        <p:spPr>
          <a:xfrm>
            <a:off x="365760" y="7257960"/>
            <a:ext cx="5209560" cy="2991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i="1" lang="en-US" sz="1400" spc="-1" strike="noStrike">
                <a:solidFill>
                  <a:srgbClr val="660066"/>
                </a:solidFill>
                <a:latin typeface="Arial"/>
                <a:ea typeface="DejaVu Sans"/>
              </a:rPr>
              <a:t> </a:t>
            </a:r>
            <a:r>
              <a:rPr b="1" i="1" lang="en-US" sz="1400" spc="-1" strike="noStrike">
                <a:solidFill>
                  <a:srgbClr val="660066"/>
                </a:solidFill>
                <a:latin typeface="Arial"/>
                <a:ea typeface="DejaVu Sans"/>
              </a:rPr>
              <a:t>Photo by MSU Ag Communications/Scott Corey</a:t>
            </a:r>
            <a:endParaRPr b="0" lang="en-US" sz="1400" spc="-1" strike="noStrike">
              <a:latin typeface="Arial"/>
            </a:endParaRPr>
          </a:p>
        </p:txBody>
      </p:sp>
      <p:pic>
        <p:nvPicPr>
          <p:cNvPr id="171" name="" descr=""/>
          <p:cNvPicPr/>
          <p:nvPr/>
        </p:nvPicPr>
        <p:blipFill>
          <a:blip r:embed="rId2"/>
          <a:stretch/>
        </p:blipFill>
        <p:spPr>
          <a:xfrm>
            <a:off x="5574240" y="1040760"/>
            <a:ext cx="4353120" cy="2944440"/>
          </a:xfrm>
          <a:prstGeom prst="rect">
            <a:avLst/>
          </a:prstGeom>
          <a:ln w="36720">
            <a:solidFill>
              <a:srgbClr val="660066"/>
            </a:solidFill>
            <a:round/>
          </a:ln>
        </p:spPr>
      </p:pic>
      <p:sp>
        <p:nvSpPr>
          <p:cNvPr id="172" name="CustomShape 6"/>
          <p:cNvSpPr/>
          <p:nvPr/>
        </p:nvSpPr>
        <p:spPr>
          <a:xfrm>
            <a:off x="5212080" y="4023360"/>
            <a:ext cx="4569480" cy="3027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i="1" lang="en-US" sz="1400" spc="-1" strike="noStrike">
                <a:solidFill>
                  <a:srgbClr val="660066"/>
                </a:solidFill>
                <a:latin typeface="Arial"/>
                <a:ea typeface="DejaVu Sans"/>
              </a:rPr>
              <a:t>Photo by Scotty Real, dudegrows.com</a:t>
            </a:r>
            <a:endParaRPr b="0" lang="en-US" sz="14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 name="CustomShape 1"/>
          <p:cNvSpPr/>
          <p:nvPr/>
        </p:nvSpPr>
        <p:spPr>
          <a:xfrm>
            <a:off x="111600" y="110160"/>
            <a:ext cx="4934880" cy="984240"/>
          </a:xfrm>
          <a:prstGeom prst="rect">
            <a:avLst/>
          </a:prstGeom>
          <a:noFill/>
          <a:ln w="0">
            <a:noFill/>
          </a:ln>
        </p:spPr>
        <p:style>
          <a:lnRef idx="0"/>
          <a:fillRef idx="0"/>
          <a:effectRef idx="0"/>
          <a:fontRef idx="minor"/>
        </p:style>
        <p:txBody>
          <a:bodyPr lIns="0" rIns="0" tIns="0" bIns="0" anchor="ctr">
            <a:noAutofit/>
          </a:bodyPr>
          <a:p>
            <a:pPr>
              <a:lnSpc>
                <a:spcPct val="100000"/>
              </a:lnSpc>
              <a:buNone/>
            </a:pPr>
            <a:r>
              <a:rPr b="1" lang="en-US" sz="4000" spc="-1" strike="noStrike">
                <a:solidFill>
                  <a:srgbClr val="660066"/>
                </a:solidFill>
                <a:latin typeface="Arial"/>
                <a:ea typeface="DejaVu Sans"/>
              </a:rPr>
              <a:t>  </a:t>
            </a:r>
            <a:r>
              <a:rPr b="1" lang="en-US" sz="4000" spc="-1" strike="noStrike">
                <a:solidFill>
                  <a:srgbClr val="660066"/>
                </a:solidFill>
                <a:latin typeface="Arial"/>
                <a:ea typeface="DejaVu Sans"/>
              </a:rPr>
              <a:t>Un triste comienzo</a:t>
            </a:r>
            <a:endParaRPr b="0" lang="en-US" sz="4000" spc="-1" strike="noStrike">
              <a:latin typeface="Arial"/>
            </a:endParaRPr>
          </a:p>
        </p:txBody>
      </p:sp>
      <p:sp>
        <p:nvSpPr>
          <p:cNvPr id="87" name="CustomShape 2"/>
          <p:cNvSpPr/>
          <p:nvPr/>
        </p:nvSpPr>
        <p:spPr>
          <a:xfrm>
            <a:off x="5257080" y="586080"/>
            <a:ext cx="4659840" cy="63057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1800" spc="-1" strike="noStrike">
                <a:solidFill>
                  <a:srgbClr val="660066"/>
                </a:solidFill>
                <a:latin typeface="Arial"/>
                <a:ea typeface="DejaVu Sans"/>
              </a:rPr>
              <a:t>George Washington Carver nació en Misuri en 1864. Nació esclavo. Esto significa que George, su madre Mary y su hermano mayor Jim eran considerados propiedad de Moses y Susan Carver. Un esclavo es obligado a trabajar para su amo sin paga.</a:t>
            </a:r>
            <a:endParaRPr b="0" lang="en-US" sz="1800" spc="-1" strike="noStrike">
              <a:latin typeface="Arial"/>
            </a:endParaRPr>
          </a:p>
          <a:p>
            <a:pPr>
              <a:lnSpc>
                <a:spcPct val="100000"/>
              </a:lnSpc>
              <a:buNone/>
            </a:pPr>
            <a:endParaRPr b="0" lang="en-US" sz="1800" spc="-1" strike="noStrike">
              <a:latin typeface="Arial"/>
            </a:endParaRPr>
          </a:p>
          <a:p>
            <a:pPr>
              <a:lnSpc>
                <a:spcPct val="100000"/>
              </a:lnSpc>
              <a:buNone/>
            </a:pPr>
            <a:r>
              <a:rPr b="1" lang="en-US" sz="1800" spc="-1" strike="noStrike">
                <a:solidFill>
                  <a:srgbClr val="660066"/>
                </a:solidFill>
                <a:latin typeface="Arial"/>
                <a:ea typeface="DejaVu Sans"/>
              </a:rPr>
              <a:t>Poco después del nacimiento de George, él y su madre fueron secuestrados por ladrones de esclavos. Moses Carver pagó a un hombre para que buscara a Mary y George, pero solo el bebé George fue devuelto a los Carver. Su madre nunca fue encontrada.</a:t>
            </a:r>
            <a:endParaRPr b="0" lang="en-US" sz="1800" spc="-1" strike="noStrike">
              <a:latin typeface="Arial"/>
            </a:endParaRPr>
          </a:p>
          <a:p>
            <a:pPr>
              <a:lnSpc>
                <a:spcPct val="100000"/>
              </a:lnSpc>
              <a:buNone/>
            </a:pPr>
            <a:endParaRPr b="0" lang="en-US" sz="1800" spc="-1" strike="noStrike">
              <a:latin typeface="Arial"/>
            </a:endParaRPr>
          </a:p>
          <a:p>
            <a:pPr>
              <a:lnSpc>
                <a:spcPct val="100000"/>
              </a:lnSpc>
              <a:buNone/>
            </a:pPr>
            <a:r>
              <a:rPr b="1" lang="en-US" sz="1800" spc="-1" strike="noStrike">
                <a:solidFill>
                  <a:srgbClr val="660066"/>
                </a:solidFill>
                <a:latin typeface="Arial"/>
                <a:ea typeface="DejaVu Sans"/>
              </a:rPr>
              <a:t>Un año después, la esclavitud fue declarada ilegal en Estados Unidos y todos los esclavos fueron liberados. Moses y Susan Carver continuaron cuidando de George y su hermano Jim.</a:t>
            </a:r>
            <a:endParaRPr b="0" lang="en-US" sz="1800" spc="-1" strike="noStrike">
              <a:latin typeface="Arial"/>
            </a:endParaRPr>
          </a:p>
        </p:txBody>
      </p:sp>
      <p:pic>
        <p:nvPicPr>
          <p:cNvPr id="88" name="" descr=""/>
          <p:cNvPicPr/>
          <p:nvPr/>
        </p:nvPicPr>
        <p:blipFill>
          <a:blip r:embed="rId1"/>
          <a:stretch/>
        </p:blipFill>
        <p:spPr>
          <a:xfrm>
            <a:off x="91440" y="1371600"/>
            <a:ext cx="5085720" cy="3288240"/>
          </a:xfrm>
          <a:prstGeom prst="rect">
            <a:avLst/>
          </a:prstGeom>
          <a:ln w="54720">
            <a:noFill/>
          </a:ln>
        </p:spPr>
      </p:pic>
      <p:sp>
        <p:nvSpPr>
          <p:cNvPr id="89" name="CustomShape 3"/>
          <p:cNvSpPr/>
          <p:nvPr/>
        </p:nvSpPr>
        <p:spPr>
          <a:xfrm>
            <a:off x="116280" y="4667760"/>
            <a:ext cx="5025600" cy="85464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i="1" lang="en-US" sz="1800" spc="-1" strike="noStrike">
                <a:solidFill>
                  <a:srgbClr val="660066"/>
                </a:solidFill>
                <a:latin typeface="Arial"/>
                <a:ea typeface="DejaVu Sans"/>
              </a:rPr>
              <a:t>Esta es una réplica o copia de la cabaña de esclavos donde George vivió con su madre Mary y su hermano Jim.</a:t>
            </a:r>
            <a:endParaRPr b="0" lang="en-US" sz="1800" spc="-1" strike="noStrike">
              <a:latin typeface="Arial"/>
            </a:endParaRPr>
          </a:p>
          <a:p>
            <a:pPr>
              <a:lnSpc>
                <a:spcPct val="100000"/>
              </a:lnSpc>
              <a:buNone/>
            </a:pPr>
            <a:endParaRPr b="0" lang="en-US" sz="1800" spc="-1" strike="noStrike">
              <a:latin typeface="Arial"/>
            </a:endParaRPr>
          </a:p>
          <a:p>
            <a:pPr algn="ctr">
              <a:lnSpc>
                <a:spcPct val="100000"/>
              </a:lnSpc>
              <a:buNone/>
            </a:pPr>
            <a:r>
              <a:rPr b="1" i="1" lang="en-US" sz="1200" spc="-1" strike="noStrike">
                <a:solidFill>
                  <a:srgbClr val="660066"/>
                </a:solidFill>
                <a:latin typeface="Arial"/>
                <a:ea typeface="DejaVu Sans"/>
              </a:rPr>
              <a:t>Photo courtesy of George Washington Carver</a:t>
            </a:r>
            <a:endParaRPr b="0" lang="en-US" sz="1200" spc="-1" strike="noStrike">
              <a:latin typeface="Arial"/>
            </a:endParaRPr>
          </a:p>
          <a:p>
            <a:pPr algn="ctr">
              <a:lnSpc>
                <a:spcPct val="100000"/>
              </a:lnSpc>
              <a:buNone/>
            </a:pPr>
            <a:r>
              <a:rPr b="1" i="1" lang="en-US" sz="1200" spc="-1" strike="noStrike">
                <a:solidFill>
                  <a:srgbClr val="660066"/>
                </a:solidFill>
                <a:latin typeface="Arial"/>
                <a:ea typeface="DejaVu Sans"/>
              </a:rPr>
              <a:t> </a:t>
            </a:r>
            <a:r>
              <a:rPr b="1" i="1" lang="en-US" sz="1200" spc="-1" strike="noStrike">
                <a:solidFill>
                  <a:srgbClr val="660066"/>
                </a:solidFill>
                <a:latin typeface="Arial"/>
                <a:ea typeface="DejaVu Sans"/>
              </a:rPr>
              <a:t>National Monument</a:t>
            </a:r>
            <a:endParaRPr b="0" lang="en-US" sz="12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0" name="CustomShape 1"/>
          <p:cNvSpPr/>
          <p:nvPr/>
        </p:nvSpPr>
        <p:spPr>
          <a:xfrm>
            <a:off x="91800" y="182880"/>
            <a:ext cx="5848560" cy="792360"/>
          </a:xfrm>
          <a:prstGeom prst="rect">
            <a:avLst/>
          </a:prstGeom>
          <a:noFill/>
          <a:ln w="0">
            <a:noFill/>
          </a:ln>
        </p:spPr>
        <p:style>
          <a:lnRef idx="0"/>
          <a:fillRef idx="0"/>
          <a:effectRef idx="0"/>
          <a:fontRef idx="minor"/>
        </p:style>
        <p:txBody>
          <a:bodyPr lIns="0" rIns="0" tIns="0" bIns="0" anchor="ctr">
            <a:noAutofit/>
          </a:bodyPr>
          <a:p>
            <a:pPr algn="ctr">
              <a:lnSpc>
                <a:spcPct val="100000"/>
              </a:lnSpc>
              <a:buNone/>
            </a:pPr>
            <a:r>
              <a:rPr b="1" lang="en-US" sz="3600" spc="-1" strike="noStrike">
                <a:solidFill>
                  <a:srgbClr val="336633"/>
                </a:solidFill>
                <a:latin typeface="Arial"/>
                <a:ea typeface="DejaVu Sans"/>
              </a:rPr>
              <a:t>El joven doctor de plantas</a:t>
            </a:r>
            <a:endParaRPr b="0" lang="en-US" sz="3600" spc="-1" strike="noStrike">
              <a:latin typeface="Arial"/>
            </a:endParaRPr>
          </a:p>
        </p:txBody>
      </p:sp>
      <p:sp>
        <p:nvSpPr>
          <p:cNvPr id="91" name="CustomShape 2"/>
          <p:cNvSpPr/>
          <p:nvPr/>
        </p:nvSpPr>
        <p:spPr>
          <a:xfrm>
            <a:off x="274320" y="948600"/>
            <a:ext cx="5665680" cy="615492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1800" spc="-1" strike="noStrike">
                <a:solidFill>
                  <a:srgbClr val="336633"/>
                </a:solidFill>
                <a:latin typeface="Arial"/>
                <a:ea typeface="DejaVu Sans"/>
              </a:rPr>
              <a:t>De niño, George sentía fascinación por las plantas. Creó un hospital secreto en el bosque, donde tomaba plantas enfermas y experimentaba para curarlas. Pronto supo tanto que sus vecinos lo llamaban el Doctor de las Plantas y le pedían ayuda con sus plantas.</a:t>
            </a:r>
            <a:endParaRPr b="0" lang="en-US" sz="1800" spc="-1" strike="noStrike">
              <a:latin typeface="Arial"/>
            </a:endParaRPr>
          </a:p>
          <a:p>
            <a:pPr>
              <a:lnSpc>
                <a:spcPct val="100000"/>
              </a:lnSpc>
              <a:buNone/>
            </a:pPr>
            <a:endParaRPr b="0" lang="en-US" sz="1800" spc="-1" strike="noStrike">
              <a:latin typeface="Arial"/>
            </a:endParaRPr>
          </a:p>
          <a:p>
            <a:pPr>
              <a:lnSpc>
                <a:spcPct val="100000"/>
              </a:lnSpc>
              <a:buNone/>
            </a:pPr>
            <a:r>
              <a:rPr b="1" lang="en-US" sz="1800" spc="-1" strike="noStrike">
                <a:solidFill>
                  <a:srgbClr val="336633"/>
                </a:solidFill>
                <a:latin typeface="Arial"/>
                <a:ea typeface="DejaVu Sans"/>
              </a:rPr>
              <a:t>Los Carver se dieron cuenta de que George era un niño muy curioso e inteligente. Le enseñaron todo lo que pudieron y luego contrataron a un tutor.</a:t>
            </a:r>
            <a:endParaRPr b="0" lang="en-US" sz="1800" spc="-1" strike="noStrike">
              <a:latin typeface="Arial"/>
            </a:endParaRPr>
          </a:p>
          <a:p>
            <a:pPr>
              <a:lnSpc>
                <a:spcPct val="100000"/>
              </a:lnSpc>
              <a:buNone/>
            </a:pPr>
            <a:endParaRPr b="0" lang="en-US" sz="1800" spc="-1" strike="noStrike">
              <a:latin typeface="Arial"/>
            </a:endParaRPr>
          </a:p>
          <a:p>
            <a:pPr>
              <a:lnSpc>
                <a:spcPct val="100000"/>
              </a:lnSpc>
              <a:buNone/>
            </a:pPr>
            <a:r>
              <a:rPr b="1" lang="en-US" sz="1800" spc="-1" strike="noStrike">
                <a:solidFill>
                  <a:srgbClr val="336633"/>
                </a:solidFill>
                <a:latin typeface="Arial"/>
                <a:ea typeface="DejaVu Sans"/>
              </a:rPr>
              <a:t>Pronto George decidió que necesitaba ir a la escuela. Pero aunque los esclavos eran libres, a los afroamericanos no se les permitía ir a la escuela con niños blancos. No había ninguna escuela para niños afroamericanos cerca de la casa de George. Cuando George tenía 11 años, dejó a los Carver y se mudó a otro pueblo para ir a la escuela.</a:t>
            </a:r>
            <a:endParaRPr b="0" lang="en-US" sz="1800" spc="-1" strike="noStrike">
              <a:latin typeface="Arial"/>
            </a:endParaRPr>
          </a:p>
          <a:p>
            <a:pPr>
              <a:lnSpc>
                <a:spcPct val="100000"/>
              </a:lnSpc>
              <a:buNone/>
            </a:pPr>
            <a:endParaRPr b="0" lang="en-US" sz="1800" spc="-1" strike="noStrike">
              <a:latin typeface="Arial"/>
            </a:endParaRPr>
          </a:p>
        </p:txBody>
      </p:sp>
      <p:pic>
        <p:nvPicPr>
          <p:cNvPr id="92" name="" descr=""/>
          <p:cNvPicPr/>
          <p:nvPr/>
        </p:nvPicPr>
        <p:blipFill>
          <a:blip r:embed="rId1"/>
          <a:stretch/>
        </p:blipFill>
        <p:spPr>
          <a:xfrm>
            <a:off x="6126480" y="182880"/>
            <a:ext cx="3652200" cy="4870800"/>
          </a:xfrm>
          <a:prstGeom prst="rect">
            <a:avLst/>
          </a:prstGeom>
          <a:ln w="54720">
            <a:solidFill>
              <a:srgbClr val="336633"/>
            </a:solidFill>
            <a:round/>
          </a:ln>
        </p:spPr>
      </p:pic>
      <p:sp>
        <p:nvSpPr>
          <p:cNvPr id="93" name="CustomShape 3"/>
          <p:cNvSpPr/>
          <p:nvPr/>
        </p:nvSpPr>
        <p:spPr>
          <a:xfrm>
            <a:off x="6172200" y="5303520"/>
            <a:ext cx="3885840" cy="173484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i="1" lang="en-US" sz="1600" spc="-1" strike="noStrike">
                <a:solidFill>
                  <a:srgbClr val="336633"/>
                </a:solidFill>
                <a:latin typeface="Arial"/>
                <a:ea typeface="DejaVu Sans"/>
              </a:rPr>
              <a:t>No hay fotos de George de niño. Esta es una estatua suya en la antigua granja de los Carver, que ahora es monumento nacional.</a:t>
            </a:r>
            <a:endParaRPr b="0" lang="en-US" sz="1600" spc="-1" strike="noStrike">
              <a:latin typeface="Arial"/>
            </a:endParaRPr>
          </a:p>
          <a:p>
            <a:pPr algn="ctr">
              <a:lnSpc>
                <a:spcPct val="100000"/>
              </a:lnSpc>
              <a:buNone/>
            </a:pPr>
            <a:endParaRPr b="0" lang="en-US" sz="1600" spc="-1" strike="noStrike">
              <a:latin typeface="Arial"/>
            </a:endParaRPr>
          </a:p>
          <a:p>
            <a:pPr algn="ctr">
              <a:lnSpc>
                <a:spcPct val="100000"/>
              </a:lnSpc>
              <a:buNone/>
            </a:pPr>
            <a:r>
              <a:rPr b="1" i="1" lang="en-US" sz="1200" spc="-1" strike="noStrike">
                <a:solidFill>
                  <a:srgbClr val="336633"/>
                </a:solidFill>
                <a:latin typeface="Arial"/>
                <a:ea typeface="DejaVu Sans"/>
              </a:rPr>
              <a:t>Photo courtesy of </a:t>
            </a:r>
            <a:endParaRPr b="0" lang="en-US" sz="1200" spc="-1" strike="noStrike">
              <a:latin typeface="Arial"/>
            </a:endParaRPr>
          </a:p>
          <a:p>
            <a:pPr algn="ctr">
              <a:lnSpc>
                <a:spcPct val="100000"/>
              </a:lnSpc>
              <a:buNone/>
            </a:pPr>
            <a:r>
              <a:rPr b="1" i="1" lang="en-US" sz="1200" spc="-1" strike="noStrike">
                <a:solidFill>
                  <a:srgbClr val="336633"/>
                </a:solidFill>
                <a:latin typeface="Arial"/>
                <a:ea typeface="DejaVu Sans"/>
              </a:rPr>
              <a:t>George Washington Carver</a:t>
            </a:r>
            <a:endParaRPr b="0" lang="en-US" sz="1200" spc="-1" strike="noStrike">
              <a:latin typeface="Arial"/>
            </a:endParaRPr>
          </a:p>
          <a:p>
            <a:pPr algn="ctr">
              <a:lnSpc>
                <a:spcPct val="100000"/>
              </a:lnSpc>
              <a:buNone/>
            </a:pPr>
            <a:r>
              <a:rPr b="1" i="1" lang="en-US" sz="1200" spc="-1" strike="noStrike">
                <a:solidFill>
                  <a:srgbClr val="336633"/>
                </a:solidFill>
                <a:latin typeface="Arial"/>
                <a:ea typeface="DejaVu Sans"/>
              </a:rPr>
              <a:t> </a:t>
            </a:r>
            <a:r>
              <a:rPr b="1" i="1" lang="en-US" sz="1200" spc="-1" strike="noStrike">
                <a:solidFill>
                  <a:srgbClr val="336633"/>
                </a:solidFill>
                <a:latin typeface="Arial"/>
                <a:ea typeface="DejaVu Sans"/>
              </a:rPr>
              <a:t>National Monument</a:t>
            </a:r>
            <a:endParaRPr b="0" lang="en-US" sz="1200" spc="-1" strike="noStrike">
              <a:latin typeface="Arial"/>
            </a:endParaRPr>
          </a:p>
          <a:p>
            <a:pPr>
              <a:lnSpc>
                <a:spcPct val="100000"/>
              </a:lnSpc>
              <a:buNone/>
            </a:pPr>
            <a:endParaRPr b="0" lang="en-US" sz="12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4" name="CustomShape 1"/>
          <p:cNvSpPr/>
          <p:nvPr/>
        </p:nvSpPr>
        <p:spPr>
          <a:xfrm>
            <a:off x="438120" y="182880"/>
            <a:ext cx="9068040" cy="1002240"/>
          </a:xfrm>
          <a:prstGeom prst="rect">
            <a:avLst/>
          </a:prstGeom>
          <a:noFill/>
          <a:ln w="0">
            <a:noFill/>
          </a:ln>
        </p:spPr>
        <p:style>
          <a:lnRef idx="0"/>
          <a:fillRef idx="0"/>
          <a:effectRef idx="0"/>
          <a:fontRef idx="minor"/>
        </p:style>
        <p:txBody>
          <a:bodyPr lIns="0" rIns="0" tIns="0" bIns="0" anchor="ctr">
            <a:noAutofit/>
          </a:bodyPr>
          <a:p>
            <a:pPr algn="ctr">
              <a:lnSpc>
                <a:spcPct val="100000"/>
              </a:lnSpc>
              <a:buNone/>
            </a:pPr>
            <a:r>
              <a:rPr b="1" lang="en-US" sz="4000" spc="-1" strike="noStrike">
                <a:solidFill>
                  <a:srgbClr val="0000cc"/>
                </a:solidFill>
                <a:latin typeface="Arial"/>
                <a:ea typeface="DejaVu Sans"/>
              </a:rPr>
              <a:t>Un niño sigue su sueño</a:t>
            </a:r>
            <a:endParaRPr b="0" lang="en-US" sz="4000" spc="-1" strike="noStrike">
              <a:latin typeface="Arial"/>
            </a:endParaRPr>
          </a:p>
        </p:txBody>
      </p:sp>
      <p:sp>
        <p:nvSpPr>
          <p:cNvPr id="95" name="CustomShape 2"/>
          <p:cNvSpPr/>
          <p:nvPr/>
        </p:nvSpPr>
        <p:spPr>
          <a:xfrm>
            <a:off x="274320" y="1185480"/>
            <a:ext cx="5211720" cy="59817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2000" spc="-1" strike="noStrike">
                <a:solidFill>
                  <a:srgbClr val="000099"/>
                </a:solidFill>
                <a:latin typeface="Arial"/>
                <a:ea typeface="DejaVu Sans"/>
              </a:rPr>
              <a:t>Durante los siguientes 10 años, George persiguió su sueño de obtener una buena educación mudándose de pueblo en pueblo para asistir a mejores escuelas. Vivió con gente amable que lo acogió y ganó dinero cocinando, lavando ropa y haciendo cualquier trabajo que la gente necesitara. Estudió la secundaria en Kansas.</a:t>
            </a:r>
            <a:endParaRPr b="0" lang="en-US" sz="2000" spc="-1" strike="noStrike">
              <a:latin typeface="Arial"/>
            </a:endParaRPr>
          </a:p>
          <a:p>
            <a:pPr>
              <a:lnSpc>
                <a:spcPct val="100000"/>
              </a:lnSpc>
              <a:buNone/>
            </a:pPr>
            <a:endParaRPr b="0" lang="en-US" sz="2000" spc="-1" strike="noStrike">
              <a:latin typeface="Arial"/>
            </a:endParaRPr>
          </a:p>
          <a:p>
            <a:pPr>
              <a:lnSpc>
                <a:spcPct val="100000"/>
              </a:lnSpc>
              <a:buNone/>
            </a:pPr>
            <a:r>
              <a:rPr b="1" lang="en-US" sz="2000" spc="-1" strike="noStrike">
                <a:solidFill>
                  <a:srgbClr val="000099"/>
                </a:solidFill>
                <a:latin typeface="Arial"/>
                <a:ea typeface="DejaVu Sans"/>
              </a:rPr>
              <a:t>Después, George decidió que quería ir a la universidad. Pero la primera universidad a la que quería ir no lo dejó asistir cuando descubrieron que era afroamericano. Finalmente, se convirtió en el primer estudiante afroamericano en la Universidad Estatal de Iowa, donde estudió agricultura.</a:t>
            </a:r>
            <a:endParaRPr b="0" lang="en-US" sz="2000" spc="-1" strike="noStrike">
              <a:latin typeface="Arial"/>
            </a:endParaRPr>
          </a:p>
          <a:p>
            <a:pPr>
              <a:lnSpc>
                <a:spcPct val="100000"/>
              </a:lnSpc>
              <a:buNone/>
            </a:pPr>
            <a:endParaRPr b="0" lang="en-US" sz="2000" spc="-1" strike="noStrike">
              <a:latin typeface="Arial"/>
            </a:endParaRPr>
          </a:p>
        </p:txBody>
      </p:sp>
      <p:sp>
        <p:nvSpPr>
          <p:cNvPr id="96" name="CustomShape 3"/>
          <p:cNvSpPr/>
          <p:nvPr/>
        </p:nvSpPr>
        <p:spPr>
          <a:xfrm>
            <a:off x="5303520" y="6348240"/>
            <a:ext cx="4386600" cy="59868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i="1" lang="en-US" sz="1600" spc="-1" strike="noStrike">
                <a:solidFill>
                  <a:srgbClr val="000099"/>
                </a:solidFill>
                <a:latin typeface="Arial"/>
                <a:ea typeface="DejaVu Sans"/>
              </a:rPr>
              <a:t>George Washington Carver cuando tenía unos 13 años.</a:t>
            </a:r>
            <a:endParaRPr b="0" lang="en-US" sz="1600" spc="-1" strike="noStrike">
              <a:latin typeface="Arial"/>
            </a:endParaRPr>
          </a:p>
          <a:p>
            <a:pPr algn="ctr">
              <a:lnSpc>
                <a:spcPct val="100000"/>
              </a:lnSpc>
              <a:buNone/>
            </a:pPr>
            <a:r>
              <a:rPr b="1" i="1" lang="en-US" sz="1200" spc="-1" strike="noStrike">
                <a:solidFill>
                  <a:srgbClr val="000099"/>
                </a:solidFill>
                <a:latin typeface="Arial"/>
                <a:ea typeface="DejaVu Sans"/>
              </a:rPr>
              <a:t>Photo courtesy of George Washington Carver</a:t>
            </a:r>
            <a:endParaRPr b="0" lang="en-US" sz="1200" spc="-1" strike="noStrike">
              <a:latin typeface="Arial"/>
            </a:endParaRPr>
          </a:p>
          <a:p>
            <a:pPr algn="ctr">
              <a:lnSpc>
                <a:spcPct val="100000"/>
              </a:lnSpc>
              <a:buNone/>
            </a:pPr>
            <a:r>
              <a:rPr b="1" i="1" lang="en-US" sz="1200" spc="-1" strike="noStrike">
                <a:solidFill>
                  <a:srgbClr val="000099"/>
                </a:solidFill>
                <a:latin typeface="Arial"/>
                <a:ea typeface="DejaVu Sans"/>
              </a:rPr>
              <a:t> </a:t>
            </a:r>
            <a:r>
              <a:rPr b="1" i="1" lang="en-US" sz="1200" spc="-1" strike="noStrike">
                <a:solidFill>
                  <a:srgbClr val="000099"/>
                </a:solidFill>
                <a:latin typeface="Arial"/>
                <a:ea typeface="DejaVu Sans"/>
              </a:rPr>
              <a:t>National Monument</a:t>
            </a:r>
            <a:endParaRPr b="0" lang="en-US" sz="1200" spc="-1" strike="noStrike">
              <a:latin typeface="Arial"/>
            </a:endParaRPr>
          </a:p>
          <a:p>
            <a:pPr>
              <a:lnSpc>
                <a:spcPct val="100000"/>
              </a:lnSpc>
              <a:buNone/>
            </a:pPr>
            <a:endParaRPr b="0" lang="en-US" sz="1200" spc="-1" strike="noStrike">
              <a:latin typeface="Arial"/>
            </a:endParaRPr>
          </a:p>
        </p:txBody>
      </p:sp>
      <p:pic>
        <p:nvPicPr>
          <p:cNvPr id="97" name="" descr=""/>
          <p:cNvPicPr/>
          <p:nvPr/>
        </p:nvPicPr>
        <p:blipFill>
          <a:blip r:embed="rId1"/>
          <a:stretch/>
        </p:blipFill>
        <p:spPr>
          <a:xfrm>
            <a:off x="5852160" y="1005840"/>
            <a:ext cx="3574080" cy="5220360"/>
          </a:xfrm>
          <a:prstGeom prst="rect">
            <a:avLst/>
          </a:prstGeom>
          <a:ln w="54720">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8" name="CustomShape 1"/>
          <p:cNvSpPr/>
          <p:nvPr/>
        </p:nvSpPr>
        <p:spPr>
          <a:xfrm>
            <a:off x="4572000" y="1365840"/>
            <a:ext cx="4934160" cy="4939920"/>
          </a:xfrm>
          <a:prstGeom prst="rect">
            <a:avLst/>
          </a:prstGeom>
          <a:noFill/>
          <a:ln w="36720">
            <a:noFill/>
          </a:ln>
        </p:spPr>
        <p:style>
          <a:lnRef idx="0"/>
          <a:fillRef idx="0"/>
          <a:effectRef idx="0"/>
          <a:fontRef idx="minor"/>
        </p:style>
        <p:txBody>
          <a:bodyPr lIns="108360" rIns="108360" tIns="63360" bIns="63360" anchor="t">
            <a:noAutofit/>
          </a:bodyPr>
          <a:p>
            <a:pPr>
              <a:lnSpc>
                <a:spcPct val="100000"/>
              </a:lnSpc>
              <a:buNone/>
            </a:pPr>
            <a:r>
              <a:rPr b="1" lang="en-US" sz="2000" spc="-1" strike="noStrike">
                <a:solidFill>
                  <a:srgbClr val="dd4814"/>
                </a:solidFill>
                <a:latin typeface="Arial"/>
                <a:ea typeface="DejaVu Sans"/>
              </a:rPr>
              <a:t>Tras graduarse de la Universidad Estatal de Iowa, George Washington Carver aceptó un puesto como profesor en una nueva universidad para estudiantes afroamericanos en Alabama, el Instituto Tuskegee. También fue director de investigación agrícola de la institución.</a:t>
            </a:r>
            <a:endParaRPr b="0" lang="en-US" sz="2000" spc="-1" strike="noStrike">
              <a:latin typeface="Arial"/>
            </a:endParaRPr>
          </a:p>
          <a:p>
            <a:pPr>
              <a:lnSpc>
                <a:spcPct val="100000"/>
              </a:lnSpc>
              <a:buNone/>
            </a:pPr>
            <a:endParaRPr b="0" lang="en-US" sz="2000" spc="-1" strike="noStrike">
              <a:latin typeface="Arial"/>
            </a:endParaRPr>
          </a:p>
          <a:p>
            <a:pPr>
              <a:lnSpc>
                <a:spcPct val="100000"/>
              </a:lnSpc>
              <a:buNone/>
            </a:pPr>
            <a:r>
              <a:rPr b="1" lang="en-US" sz="2000" spc="-1" strike="noStrike">
                <a:solidFill>
                  <a:srgbClr val="dd4814"/>
                </a:solidFill>
                <a:latin typeface="Arial"/>
                <a:ea typeface="DejaVu Sans"/>
              </a:rPr>
              <a:t>«Agricultura» significa «cultivo».</a:t>
            </a:r>
            <a:endParaRPr b="0" lang="en-US" sz="2000" spc="-1" strike="noStrike">
              <a:latin typeface="Arial"/>
            </a:endParaRPr>
          </a:p>
          <a:p>
            <a:pPr>
              <a:lnSpc>
                <a:spcPct val="100000"/>
              </a:lnSpc>
              <a:buNone/>
            </a:pPr>
            <a:r>
              <a:rPr b="1" lang="en-US" sz="2000" spc="-1" strike="noStrike">
                <a:solidFill>
                  <a:srgbClr val="dd4814"/>
                </a:solidFill>
                <a:latin typeface="Arial"/>
                <a:ea typeface="DejaVu Sans"/>
              </a:rPr>
              <a:t>En Alabama, George vio a agricultores afroamericanos pobres cerca de su escuela luchando por ganarse la vida. Estos agricultores plantaban algodón todos los años, y sus cosechas no crecían bien. Apenas conseguían ganar lo suficiente para sobrevivir.</a:t>
            </a:r>
            <a:endParaRPr b="0" lang="en-US" sz="2000" spc="-1" strike="noStrike">
              <a:latin typeface="Arial"/>
            </a:endParaRPr>
          </a:p>
        </p:txBody>
      </p:sp>
      <p:pic>
        <p:nvPicPr>
          <p:cNvPr id="99" name="" descr=""/>
          <p:cNvPicPr/>
          <p:nvPr/>
        </p:nvPicPr>
        <p:blipFill>
          <a:blip r:embed="rId1"/>
          <a:stretch/>
        </p:blipFill>
        <p:spPr>
          <a:xfrm>
            <a:off x="457200" y="1371600"/>
            <a:ext cx="3745440" cy="4678560"/>
          </a:xfrm>
          <a:prstGeom prst="rect">
            <a:avLst/>
          </a:prstGeom>
          <a:ln w="54720">
            <a:solidFill>
              <a:srgbClr val="cc3300"/>
            </a:solidFill>
            <a:round/>
          </a:ln>
        </p:spPr>
      </p:pic>
      <p:sp>
        <p:nvSpPr>
          <p:cNvPr id="100" name="CustomShape 2"/>
          <p:cNvSpPr/>
          <p:nvPr/>
        </p:nvSpPr>
        <p:spPr>
          <a:xfrm>
            <a:off x="457200" y="457200"/>
            <a:ext cx="5943240" cy="72792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4000" spc="-1" strike="noStrike">
                <a:solidFill>
                  <a:srgbClr val="cc3300"/>
                </a:solidFill>
                <a:latin typeface="Arial"/>
                <a:ea typeface="DejaVu Sans"/>
              </a:rPr>
              <a:t>Un traslado a Alabama</a:t>
            </a:r>
            <a:endParaRPr b="0" lang="en-US" sz="4000" spc="-1" strike="noStrike">
              <a:latin typeface="Arial"/>
            </a:endParaRPr>
          </a:p>
        </p:txBody>
      </p:sp>
      <p:sp>
        <p:nvSpPr>
          <p:cNvPr id="101" name="CustomShape 3"/>
          <p:cNvSpPr/>
          <p:nvPr/>
        </p:nvSpPr>
        <p:spPr>
          <a:xfrm>
            <a:off x="365760" y="6217920"/>
            <a:ext cx="3839040" cy="2595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i="1" lang="en-US" sz="1200" spc="-1" strike="noStrike">
                <a:solidFill>
                  <a:srgbClr val="000000"/>
                </a:solidFill>
                <a:latin typeface="Arial"/>
                <a:ea typeface="DejaVu Sans"/>
              </a:rPr>
              <a:t>Photo courtesy of Tuskegee University, Tuskegee, AL</a:t>
            </a:r>
            <a:endParaRPr b="0" lang="en-US" sz="12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2" name="CustomShape 1"/>
          <p:cNvSpPr/>
          <p:nvPr/>
        </p:nvSpPr>
        <p:spPr>
          <a:xfrm>
            <a:off x="182880" y="914400"/>
            <a:ext cx="4617360" cy="457164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2000" spc="-1" strike="noStrike">
                <a:solidFill>
                  <a:srgbClr val="006666"/>
                </a:solidFill>
                <a:latin typeface="Arial"/>
                <a:ea typeface="DejaVu Sans"/>
              </a:rPr>
              <a:t>George sabía que las plantas de algodón absorbían grandes cantidades de nitrógeno del suelo para crecer. El nitrógeno es un nutriente que todas las plantas necesitan. La única manera de cultivar algodón en el mismo campo todos los años era añadiendo nitrógeno al suelo con fertilizante. Pero los agricultores pobres de Alabama no tenían dinero para comprar fertilizantes. Con cada vez menos nitrógeno en el suelo cada año, el algodón de los agricultores no crecía muy bien.</a:t>
            </a:r>
            <a:endParaRPr b="0" lang="en-US" sz="2000" spc="-1" strike="noStrike">
              <a:latin typeface="Arial"/>
            </a:endParaRPr>
          </a:p>
        </p:txBody>
      </p:sp>
      <p:sp>
        <p:nvSpPr>
          <p:cNvPr id="103" name="CustomShape 2"/>
          <p:cNvSpPr/>
          <p:nvPr/>
        </p:nvSpPr>
        <p:spPr>
          <a:xfrm>
            <a:off x="274320" y="182880"/>
            <a:ext cx="9506520" cy="59868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US" sz="3600" spc="-1" strike="noStrike">
                <a:solidFill>
                  <a:srgbClr val="006666"/>
                </a:solidFill>
                <a:latin typeface="Arial"/>
                <a:ea typeface="DejaVu Sans"/>
              </a:rPr>
              <a:t>El problema del algodón</a:t>
            </a:r>
            <a:endParaRPr b="0" lang="en-US" sz="3600" spc="-1" strike="noStrike">
              <a:latin typeface="Arial"/>
            </a:endParaRPr>
          </a:p>
        </p:txBody>
      </p:sp>
      <p:sp>
        <p:nvSpPr>
          <p:cNvPr id="104" name="CustomShape 3"/>
          <p:cNvSpPr/>
          <p:nvPr/>
        </p:nvSpPr>
        <p:spPr>
          <a:xfrm>
            <a:off x="278280" y="5824440"/>
            <a:ext cx="9551160" cy="1298160"/>
          </a:xfrm>
          <a:prstGeom prst="rect">
            <a:avLst/>
          </a:prstGeom>
          <a:noFill/>
          <a:ln w="0">
            <a:noFill/>
          </a:ln>
        </p:spPr>
        <p:style>
          <a:lnRef idx="0"/>
          <a:fillRef idx="0"/>
          <a:effectRef idx="0"/>
          <a:fontRef idx="minor"/>
        </p:style>
        <p:txBody>
          <a:bodyPr lIns="90000" rIns="90000" tIns="45000" bIns="45000" anchor="t">
            <a:noAutofit/>
          </a:bodyPr>
          <a:p>
            <a:r>
              <a:rPr b="1" lang="en-US" sz="2000" spc="-1" strike="noStrike">
                <a:solidFill>
                  <a:srgbClr val="006666"/>
                </a:solidFill>
                <a:latin typeface="Arial"/>
                <a:ea typeface="DejaVu Sans"/>
              </a:rPr>
              <a:t>George les dijo a los agricultores que deberían plantar </a:t>
            </a:r>
            <a:r>
              <a:rPr b="1" lang="en-US" sz="2000" spc="-1" strike="noStrike">
                <a:solidFill>
                  <a:srgbClr val="006666"/>
                </a:solidFill>
                <a:latin typeface="Arial"/>
                <a:ea typeface="DejaVu Sans"/>
              </a:rPr>
              <a:t>los </a:t>
            </a:r>
            <a:r>
              <a:rPr b="1" lang="en-US" sz="2000" spc="-1" strike="noStrike">
                <a:solidFill>
                  <a:srgbClr val="006666"/>
                </a:solidFill>
                <a:latin typeface="Arial"/>
                <a:ea typeface="DejaVu Sans"/>
              </a:rPr>
              <a:t>maníes</a:t>
            </a:r>
            <a:r>
              <a:rPr b="1" lang="en-US" sz="2000" spc="-1" strike="noStrike">
                <a:solidFill>
                  <a:srgbClr val="006666"/>
                </a:solidFill>
                <a:latin typeface="Arial"/>
                <a:ea typeface="DejaVu Sans"/>
              </a:rPr>
              <a:t> en lugar de algodón. Los </a:t>
            </a:r>
            <a:r>
              <a:rPr b="1" lang="en-US" sz="2000" spc="-1" strike="noStrike">
                <a:solidFill>
                  <a:srgbClr val="006666"/>
                </a:solidFill>
                <a:latin typeface="Arial"/>
                <a:ea typeface="DejaVu Sans"/>
              </a:rPr>
              <a:t>maníes</a:t>
            </a:r>
            <a:r>
              <a:rPr b="1" lang="en-US" sz="2000" spc="-1" strike="noStrike">
                <a:solidFill>
                  <a:srgbClr val="006666"/>
                </a:solidFill>
                <a:latin typeface="Arial"/>
                <a:ea typeface="DejaVu Sans"/>
              </a:rPr>
              <a:t> pertenecen a una familia especial de plantas llamadas leguminosas. Se pronuncia lay-goom. Las leguminosas pueden hacer algo que ninguna otra planta puede hacer: ¡devolver nitrógeno al suelo!</a:t>
            </a:r>
            <a:endParaRPr b="0" lang="en-US" sz="2000" spc="-1" strike="noStrike">
              <a:latin typeface="Arial"/>
            </a:endParaRPr>
          </a:p>
        </p:txBody>
      </p:sp>
      <p:pic>
        <p:nvPicPr>
          <p:cNvPr id="105" name="" descr=""/>
          <p:cNvPicPr/>
          <p:nvPr/>
        </p:nvPicPr>
        <p:blipFill>
          <a:blip r:embed="rId1"/>
          <a:stretch/>
        </p:blipFill>
        <p:spPr>
          <a:xfrm>
            <a:off x="4800600" y="1238040"/>
            <a:ext cx="4706640" cy="3529440"/>
          </a:xfrm>
          <a:prstGeom prst="rect">
            <a:avLst/>
          </a:prstGeom>
          <a:ln w="54720">
            <a:solidFill>
              <a:srgbClr val="006666"/>
            </a:solidFill>
            <a:round/>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6" name="CustomShape 1"/>
          <p:cNvSpPr/>
          <p:nvPr/>
        </p:nvSpPr>
        <p:spPr>
          <a:xfrm>
            <a:off x="914400" y="457200"/>
            <a:ext cx="8000640" cy="66924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3600" spc="-1" strike="noStrike">
                <a:solidFill>
                  <a:srgbClr val="cc0000"/>
                </a:solidFill>
                <a:latin typeface="Arial"/>
                <a:ea typeface="DejaVu Sans"/>
              </a:rPr>
              <a:t>Fertilizante gratuito de la naturaleza</a:t>
            </a:r>
            <a:endParaRPr b="0" lang="en-US" sz="3600" spc="-1" strike="noStrike">
              <a:latin typeface="Arial"/>
            </a:endParaRPr>
          </a:p>
        </p:txBody>
      </p:sp>
      <p:sp>
        <p:nvSpPr>
          <p:cNvPr id="107" name="CustomShape 2"/>
          <p:cNvSpPr/>
          <p:nvPr/>
        </p:nvSpPr>
        <p:spPr>
          <a:xfrm>
            <a:off x="7589520" y="3200400"/>
            <a:ext cx="179280" cy="423720"/>
          </a:xfrm>
          <a:prstGeom prst="rect">
            <a:avLst/>
          </a:prstGeom>
          <a:noFill/>
          <a:ln w="0">
            <a:noFill/>
          </a:ln>
        </p:spPr>
        <p:style>
          <a:lnRef idx="0"/>
          <a:fillRef idx="0"/>
          <a:effectRef idx="0"/>
          <a:fontRef idx="minor"/>
        </p:style>
      </p:sp>
      <p:pic>
        <p:nvPicPr>
          <p:cNvPr id="108" name="" descr=""/>
          <p:cNvPicPr/>
          <p:nvPr/>
        </p:nvPicPr>
        <p:blipFill>
          <a:blip r:embed="rId1"/>
          <a:srcRect l="0" t="0" r="0" b="7012"/>
          <a:stretch/>
        </p:blipFill>
        <p:spPr>
          <a:xfrm>
            <a:off x="376920" y="1640520"/>
            <a:ext cx="4423320" cy="2531160"/>
          </a:xfrm>
          <a:prstGeom prst="rect">
            <a:avLst/>
          </a:prstGeom>
          <a:ln w="54720">
            <a:solidFill>
              <a:srgbClr val="cc0000"/>
            </a:solidFill>
            <a:round/>
          </a:ln>
        </p:spPr>
      </p:pic>
      <p:sp>
        <p:nvSpPr>
          <p:cNvPr id="109" name="CustomShape 3"/>
          <p:cNvSpPr/>
          <p:nvPr/>
        </p:nvSpPr>
        <p:spPr>
          <a:xfrm>
            <a:off x="5065560" y="1143000"/>
            <a:ext cx="4763880" cy="594324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1800" spc="-1" strike="noStrike">
                <a:solidFill>
                  <a:srgbClr val="cc0000"/>
                </a:solidFill>
                <a:latin typeface="Arial"/>
                <a:ea typeface="DejaVu Sans"/>
              </a:rPr>
              <a:t>George enseñó a los agricultores pobres de Alabama a usar las plantas de </a:t>
            </a:r>
            <a:r>
              <a:rPr b="1" lang="en-US" sz="1800" spc="-1" strike="noStrike">
                <a:solidFill>
                  <a:srgbClr val="cc3300"/>
                </a:solidFill>
                <a:latin typeface="Arial"/>
                <a:ea typeface="DejaVu Sans"/>
              </a:rPr>
              <a:t>maní</a:t>
            </a:r>
            <a:r>
              <a:rPr b="1" lang="en-US" sz="1800" spc="-1" strike="noStrike">
                <a:solidFill>
                  <a:srgbClr val="cc0000"/>
                </a:solidFill>
                <a:latin typeface="Arial"/>
                <a:ea typeface="DejaVu Sans"/>
              </a:rPr>
              <a:t> como fertilizante natural gratuito. En lugar de plantar algodón todos los años, les dijo que plantaran algodón un año y  </a:t>
            </a:r>
            <a:r>
              <a:rPr b="1" lang="en-US" sz="1800" spc="-1" strike="noStrike">
                <a:solidFill>
                  <a:srgbClr val="cc3300"/>
                </a:solidFill>
                <a:latin typeface="Arial"/>
                <a:ea typeface="DejaVu Sans"/>
              </a:rPr>
              <a:t>maníes </a:t>
            </a:r>
            <a:r>
              <a:rPr b="1" lang="en-US" sz="1800" spc="-1" strike="noStrike">
                <a:solidFill>
                  <a:srgbClr val="cc0000"/>
                </a:solidFill>
                <a:latin typeface="Arial"/>
                <a:ea typeface="DejaVu Sans"/>
              </a:rPr>
              <a:t>al año siguiente, para que las plantas de </a:t>
            </a:r>
            <a:r>
              <a:rPr b="1" lang="en-US" sz="1800" spc="-1" strike="noStrike">
                <a:solidFill>
                  <a:srgbClr val="cc3300"/>
                </a:solidFill>
                <a:latin typeface="Arial"/>
                <a:ea typeface="DejaVu Sans"/>
              </a:rPr>
              <a:t>maní</a:t>
            </a:r>
            <a:r>
              <a:rPr b="1" lang="en-US" sz="1800" spc="-1" strike="noStrike">
                <a:solidFill>
                  <a:srgbClr val="cc0000"/>
                </a:solidFill>
                <a:latin typeface="Arial"/>
                <a:ea typeface="DejaVu Sans"/>
              </a:rPr>
              <a:t> aportaran nitrógeno al suelo. Esta forma de cambiar de cultivo cada dos años se conoce ahora como rotación de cultivos.</a:t>
            </a:r>
            <a:endParaRPr b="0" lang="en-US" sz="1800" spc="-1" strike="noStrike">
              <a:latin typeface="Arial"/>
            </a:endParaRPr>
          </a:p>
          <a:p>
            <a:pPr>
              <a:lnSpc>
                <a:spcPct val="100000"/>
              </a:lnSpc>
              <a:buNone/>
            </a:pPr>
            <a:endParaRPr b="0" lang="en-US" sz="1800" spc="-1" strike="noStrike">
              <a:latin typeface="Arial"/>
            </a:endParaRPr>
          </a:p>
          <a:p>
            <a:pPr>
              <a:lnSpc>
                <a:spcPct val="100000"/>
              </a:lnSpc>
              <a:buNone/>
            </a:pPr>
            <a:r>
              <a:rPr b="1" lang="en-US" sz="1800" spc="-1" strike="noStrike">
                <a:solidFill>
                  <a:srgbClr val="cc0000"/>
                </a:solidFill>
                <a:latin typeface="Arial"/>
                <a:ea typeface="DejaVu Sans"/>
              </a:rPr>
              <a:t>Pero George aún tenía un problema. En aquella época, el </a:t>
            </a:r>
            <a:r>
              <a:rPr b="1" lang="en-US" sz="1800" spc="-1" strike="noStrike">
                <a:solidFill>
                  <a:srgbClr val="cc3300"/>
                </a:solidFill>
                <a:latin typeface="Arial"/>
                <a:ea typeface="DejaVu Sans"/>
              </a:rPr>
              <a:t>maní</a:t>
            </a:r>
            <a:r>
              <a:rPr b="1" lang="en-US" sz="1800" spc="-1" strike="noStrike">
                <a:solidFill>
                  <a:srgbClr val="cc0000"/>
                </a:solidFill>
                <a:latin typeface="Arial"/>
                <a:ea typeface="DejaVu Sans"/>
              </a:rPr>
              <a:t> se usaba principalmente para alimentar a los animales. La gente lo llamaba "nueces de mono.” Los agricultores no querían plantar los </a:t>
            </a:r>
            <a:r>
              <a:rPr b="1" lang="en-US" sz="1800" spc="-1" strike="noStrike">
                <a:solidFill>
                  <a:srgbClr val="cc3300"/>
                </a:solidFill>
                <a:latin typeface="Arial"/>
                <a:ea typeface="DejaVu Sans"/>
              </a:rPr>
              <a:t>maníes</a:t>
            </a:r>
            <a:r>
              <a:rPr b="1" lang="en-US" sz="1800" spc="-1" strike="noStrike">
                <a:solidFill>
                  <a:srgbClr val="cc0000"/>
                </a:solidFill>
                <a:latin typeface="Arial"/>
                <a:ea typeface="DejaVu Sans"/>
              </a:rPr>
              <a:t> por miedo a que nadie los comprara.</a:t>
            </a:r>
            <a:endParaRPr b="0" lang="en-US" sz="1800" spc="-1" strike="noStrike">
              <a:latin typeface="Arial"/>
            </a:endParaRPr>
          </a:p>
        </p:txBody>
      </p:sp>
      <p:sp>
        <p:nvSpPr>
          <p:cNvPr id="110" name="CustomShape 4"/>
          <p:cNvSpPr/>
          <p:nvPr/>
        </p:nvSpPr>
        <p:spPr>
          <a:xfrm>
            <a:off x="182880" y="4589640"/>
            <a:ext cx="4740120" cy="1812600"/>
          </a:xfrm>
          <a:prstGeom prst="rect">
            <a:avLst/>
          </a:prstGeom>
          <a:noFill/>
          <a:ln w="0">
            <a:noFill/>
          </a:ln>
        </p:spPr>
        <p:style>
          <a:lnRef idx="0"/>
          <a:fillRef idx="0"/>
          <a:effectRef idx="0"/>
          <a:fontRef idx="minor"/>
        </p:style>
      </p:sp>
      <p:sp>
        <p:nvSpPr>
          <p:cNvPr id="111" name="CustomShape 5"/>
          <p:cNvSpPr/>
          <p:nvPr/>
        </p:nvSpPr>
        <p:spPr>
          <a:xfrm>
            <a:off x="377280" y="4311000"/>
            <a:ext cx="4662000" cy="2322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i="1" lang="en-US" sz="1200" spc="-1" strike="noStrike">
                <a:solidFill>
                  <a:srgbClr val="cc0000"/>
                </a:solidFill>
                <a:latin typeface="Arial"/>
                <a:ea typeface="DejaVu Sans"/>
              </a:rPr>
              <a:t>Photo courtesy of Tuskegee University, Tuskegee, AL</a:t>
            </a:r>
            <a:endParaRPr b="0" lang="en-US" sz="1200" spc="-1" strike="noStrike">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2" name="CustomShape 1"/>
          <p:cNvSpPr/>
          <p:nvPr/>
        </p:nvSpPr>
        <p:spPr>
          <a:xfrm>
            <a:off x="365760" y="1777320"/>
            <a:ext cx="6671520" cy="49032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1800" spc="-1" strike="noStrike">
                <a:solidFill>
                  <a:srgbClr val="cc3300"/>
                </a:solidFill>
                <a:latin typeface="Arial"/>
                <a:ea typeface="DejaVu Sans"/>
              </a:rPr>
              <a:t>George sabía que el maní no solo era bueno para la tierra, sino que también sería una fuente de proteínas buena y económica para la gente de bajos recursos. Así que regresó a su laboratorio para investigar sobre el </a:t>
            </a:r>
            <a:r>
              <a:rPr b="1" lang="en-US" sz="1800" spc="-1" strike="noStrike">
                <a:solidFill>
                  <a:srgbClr val="cc3300"/>
                </a:solidFill>
                <a:latin typeface="Arial"/>
                <a:ea typeface="DejaVu Sans"/>
              </a:rPr>
              <a:t>maní.</a:t>
            </a:r>
            <a:endParaRPr b="0" lang="en-US" sz="1800" spc="-1" strike="noStrike">
              <a:latin typeface="Arial"/>
            </a:endParaRPr>
          </a:p>
          <a:p>
            <a:pPr>
              <a:lnSpc>
                <a:spcPct val="100000"/>
              </a:lnSpc>
              <a:buNone/>
            </a:pPr>
            <a:endParaRPr b="0" lang="en-US" sz="1800" spc="-1" strike="noStrike">
              <a:latin typeface="Arial"/>
            </a:endParaRPr>
          </a:p>
          <a:p>
            <a:pPr>
              <a:lnSpc>
                <a:spcPct val="100000"/>
              </a:lnSpc>
              <a:buNone/>
            </a:pPr>
            <a:r>
              <a:rPr b="1" lang="en-US" sz="1800" spc="-1" strike="noStrike">
                <a:solidFill>
                  <a:srgbClr val="cc3300"/>
                </a:solidFill>
                <a:latin typeface="Arial"/>
                <a:ea typeface="DejaVu Sans"/>
              </a:rPr>
              <a:t>George inventó más de 100 maneras de utilizar el maní, Creó recetas para todo tipo de alimentos hechos con maní, incluyendo harina para panqueques, queso, pollo falso, leche, café y dulces. También fabricó aceite de cocina, champú, jabón, pegamento, medicamentos, tinta, pintura, tinte y paneles de yeso con </a:t>
            </a:r>
            <a:r>
              <a:rPr b="1" lang="en-US" sz="1800" spc="-1" strike="noStrike">
                <a:solidFill>
                  <a:srgbClr val="cc3300"/>
                </a:solidFill>
                <a:latin typeface="Arial"/>
                <a:ea typeface="DejaVu Sans"/>
              </a:rPr>
              <a:t>maní.</a:t>
            </a:r>
            <a:endParaRPr b="0" lang="en-US" sz="1800" spc="-1" strike="noStrike">
              <a:latin typeface="Arial"/>
            </a:endParaRPr>
          </a:p>
          <a:p>
            <a:pPr>
              <a:lnSpc>
                <a:spcPct val="100000"/>
              </a:lnSpc>
              <a:buNone/>
            </a:pPr>
            <a:endParaRPr b="0" lang="en-US" sz="1800" spc="-1" strike="noStrike">
              <a:latin typeface="Arial"/>
            </a:endParaRPr>
          </a:p>
          <a:p>
            <a:pPr>
              <a:lnSpc>
                <a:spcPct val="100000"/>
              </a:lnSpc>
              <a:buNone/>
            </a:pPr>
            <a:r>
              <a:rPr b="1" lang="en-US" sz="1800" spc="-1" strike="noStrike">
                <a:solidFill>
                  <a:srgbClr val="cc3300"/>
                </a:solidFill>
                <a:latin typeface="Arial"/>
                <a:ea typeface="DejaVu Sans"/>
              </a:rPr>
              <a:t>En 1921, George viajó a Washington, D.C. para hablar con el Congreso sobre todas las maneras en que el maní podía ayudar a los agricultores. Le pusieron el apodo de "El Mago del M</a:t>
            </a:r>
            <a:r>
              <a:rPr b="1" lang="en-US" sz="1800" spc="-1" strike="noStrike">
                <a:solidFill>
                  <a:srgbClr val="cc3300"/>
                </a:solidFill>
                <a:latin typeface="Arial"/>
                <a:ea typeface="DejaVu Sans"/>
              </a:rPr>
              <a:t>aní.”</a:t>
            </a:r>
            <a:endParaRPr b="0" lang="en-US" sz="1800" spc="-1" strike="noStrike">
              <a:latin typeface="Arial"/>
            </a:endParaRPr>
          </a:p>
        </p:txBody>
      </p:sp>
      <p:sp>
        <p:nvSpPr>
          <p:cNvPr id="113" name="CustomShape 2"/>
          <p:cNvSpPr/>
          <p:nvPr/>
        </p:nvSpPr>
        <p:spPr>
          <a:xfrm>
            <a:off x="1212480" y="634320"/>
            <a:ext cx="7677360" cy="72792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US" sz="3200" spc="-1" strike="noStrike">
                <a:solidFill>
                  <a:srgbClr val="cc3300"/>
                </a:solidFill>
                <a:latin typeface="Arial"/>
                <a:ea typeface="DejaVu Sans"/>
              </a:rPr>
              <a:t>¿Qué puedes hacer con un maní?</a:t>
            </a:r>
            <a:endParaRPr b="0" lang="en-US" sz="3200" spc="-1" strike="noStrike">
              <a:latin typeface="Arial"/>
            </a:endParaRPr>
          </a:p>
        </p:txBody>
      </p:sp>
      <p:pic>
        <p:nvPicPr>
          <p:cNvPr id="114" name="" descr=""/>
          <p:cNvPicPr/>
          <p:nvPr/>
        </p:nvPicPr>
        <p:blipFill>
          <a:blip r:embed="rId1"/>
          <a:srcRect l="21987" t="0" r="22506" b="0"/>
          <a:stretch/>
        </p:blipFill>
        <p:spPr>
          <a:xfrm>
            <a:off x="7317720" y="2103120"/>
            <a:ext cx="2280960" cy="4112280"/>
          </a:xfrm>
          <a:prstGeom prst="rect">
            <a:avLst/>
          </a:prstGeom>
          <a:ln w="0">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345</TotalTime>
  <Application>LibreOffice/7.3.4.2$Linux_X86_64 LibreOffice_project/728fec16bd5f605073805c3c9e7c4212a0120dc5</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2016-12-05T16:31:33Z</dcterms:created>
  <dc:creator>Carolyn Taylor</dc:creator>
  <dc:description/>
  <dc:language>en-US</dc:language>
  <cp:lastModifiedBy/>
  <dcterms:modified xsi:type="dcterms:W3CDTF">2025-10-20T14:40:17Z</dcterms:modified>
  <cp:revision>27</cp:revision>
  <dc:subject/>
  <dc:title/>
</cp:coreProperties>
</file>

<file path=docProps/custom.xml><?xml version="1.0" encoding="utf-8"?>
<Properties xmlns="http://schemas.openxmlformats.org/officeDocument/2006/custom-properties" xmlns:vt="http://schemas.openxmlformats.org/officeDocument/2006/docPropsVTypes"/>
</file>