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9.jpeg" ContentType="image/jpeg"/>
  <Override PartName="/ppt/media/image11.jpeg" ContentType="image/jpeg"/>
  <Override PartName="/ppt/media/image13.jpeg" ContentType="image/jpeg"/>
  <Override PartName="/ppt/media/image8.jpeg" ContentType="image/jpeg"/>
  <Override PartName="/ppt/media/image10.jpeg" ContentType="image/jpeg"/>
  <Override PartName="/ppt/media/image12.jpeg" ContentType="image/jpeg"/>
  <Override PartName="/ppt/media/image7.jpeg" ContentType="image/jpeg"/>
  <Override PartName="/ppt/media/image6.jpeg" ContentType="image/jpeg"/>
  <Override PartName="/ppt/media/image5.jpeg" ContentType="image/jpeg"/>
  <Override PartName="/ppt/media/image4.jpeg" ContentType="image/jpeg"/>
  <Override PartName="/ppt/media/image25.jpeg" ContentType="image/jpeg"/>
  <Override PartName="/ppt/media/image24.jpeg" ContentType="image/jpeg"/>
  <Override PartName="/ppt/media/image19.jpeg" ContentType="image/jpeg"/>
  <Override PartName="/ppt/media/image21.jpeg" ContentType="image/jpeg"/>
  <Override PartName="/ppt/media/image16.jpeg" ContentType="image/jpeg"/>
  <Override PartName="/ppt/media/image20.jpeg" ContentType="image/jpeg"/>
  <Override PartName="/ppt/media/image15.jpeg" ContentType="image/jpeg"/>
  <Override PartName="/ppt/media/image18.jpeg" ContentType="image/jpeg"/>
  <Override PartName="/ppt/media/image14.jpeg" ContentType="image/jpeg"/>
  <Override PartName="/ppt/media/image1.jpeg" ContentType="image/jpeg"/>
  <Override PartName="/ppt/media/image22.jpeg" ContentType="image/jpeg"/>
  <Override PartName="/ppt/media/image3.png" ContentType="image/png"/>
  <Override PartName="/ppt/media/image17.jpeg" ContentType="image/jpeg"/>
  <Override PartName="/ppt/media/image23.jpeg" ContentType="image/jpeg"/>
  <Override PartName="/ppt/media/image2.jpeg" ContentType="image/jpeg"/>
  <Override PartName="/ppt/presProps.xml" ContentType="application/vnd.openxmlformats-officedocument.presentationml.presProps+xml"/>
  <Override PartName="/ppt/slides/_rels/slide8.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0080625" cy="567055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 name="PlaceHolder 2"/>
          <p:cNvSpPr>
            <a:spLocks noGrp="1"/>
          </p:cNvSpPr>
          <p:nvPr>
            <p:ph/>
          </p:nvPr>
        </p:nvSpPr>
        <p:spPr>
          <a:xfrm>
            <a:off x="504000" y="1326600"/>
            <a:ext cx="9070920" cy="156780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3"/>
          <p:cNvSpPr>
            <a:spLocks noGrp="1"/>
          </p:cNvSpPr>
          <p:nvPr>
            <p:ph/>
          </p:nvPr>
        </p:nvSpPr>
        <p:spPr>
          <a:xfrm>
            <a:off x="504000" y="3043800"/>
            <a:ext cx="907092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50400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515232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29" name="PlaceHolder 4"/>
          <p:cNvSpPr>
            <a:spLocks noGrp="1"/>
          </p:cNvSpPr>
          <p:nvPr>
            <p:ph/>
          </p:nvPr>
        </p:nvSpPr>
        <p:spPr>
          <a:xfrm>
            <a:off x="50400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5"/>
          <p:cNvSpPr>
            <a:spLocks noGrp="1"/>
          </p:cNvSpPr>
          <p:nvPr>
            <p:ph/>
          </p:nvPr>
        </p:nvSpPr>
        <p:spPr>
          <a:xfrm>
            <a:off x="515232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 name="PlaceHolder 2"/>
          <p:cNvSpPr>
            <a:spLocks noGrp="1"/>
          </p:cNvSpPr>
          <p:nvPr>
            <p:ph/>
          </p:nvPr>
        </p:nvSpPr>
        <p:spPr>
          <a:xfrm>
            <a:off x="504000" y="13266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3"/>
          <p:cNvSpPr>
            <a:spLocks noGrp="1"/>
          </p:cNvSpPr>
          <p:nvPr>
            <p:ph/>
          </p:nvPr>
        </p:nvSpPr>
        <p:spPr>
          <a:xfrm>
            <a:off x="3571200" y="13266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34" name="PlaceHolder 4"/>
          <p:cNvSpPr>
            <a:spLocks noGrp="1"/>
          </p:cNvSpPr>
          <p:nvPr>
            <p:ph/>
          </p:nvPr>
        </p:nvSpPr>
        <p:spPr>
          <a:xfrm>
            <a:off x="6638040" y="13266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5"/>
          <p:cNvSpPr>
            <a:spLocks noGrp="1"/>
          </p:cNvSpPr>
          <p:nvPr>
            <p:ph/>
          </p:nvPr>
        </p:nvSpPr>
        <p:spPr>
          <a:xfrm>
            <a:off x="504000" y="30438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6"/>
          <p:cNvSpPr>
            <a:spLocks noGrp="1"/>
          </p:cNvSpPr>
          <p:nvPr>
            <p:ph/>
          </p:nvPr>
        </p:nvSpPr>
        <p:spPr>
          <a:xfrm>
            <a:off x="3571200" y="30438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7"/>
          <p:cNvSpPr>
            <a:spLocks noGrp="1"/>
          </p:cNvSpPr>
          <p:nvPr>
            <p:ph/>
          </p:nvPr>
        </p:nvSpPr>
        <p:spPr>
          <a:xfrm>
            <a:off x="6638040" y="3043800"/>
            <a:ext cx="292068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 name="PlaceHolder 2"/>
          <p:cNvSpPr>
            <a:spLocks noGrp="1"/>
          </p:cNvSpPr>
          <p:nvPr>
            <p:ph type="subTitle"/>
          </p:nvPr>
        </p:nvSpPr>
        <p:spPr>
          <a:xfrm>
            <a:off x="504000" y="1326600"/>
            <a:ext cx="9070920" cy="32871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3" name="PlaceHolder 2"/>
          <p:cNvSpPr>
            <a:spLocks noGrp="1"/>
          </p:cNvSpPr>
          <p:nvPr>
            <p:ph/>
          </p:nvPr>
        </p:nvSpPr>
        <p:spPr>
          <a:xfrm>
            <a:off x="504000" y="1326600"/>
            <a:ext cx="9070920" cy="3287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 name="PlaceHolder 2"/>
          <p:cNvSpPr>
            <a:spLocks noGrp="1"/>
          </p:cNvSpPr>
          <p:nvPr>
            <p:ph/>
          </p:nvPr>
        </p:nvSpPr>
        <p:spPr>
          <a:xfrm>
            <a:off x="50400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
        <p:nvSpPr>
          <p:cNvPr id="46" name="PlaceHolder 3"/>
          <p:cNvSpPr>
            <a:spLocks noGrp="1"/>
          </p:cNvSpPr>
          <p:nvPr>
            <p:ph/>
          </p:nvPr>
        </p:nvSpPr>
        <p:spPr>
          <a:xfrm>
            <a:off x="515232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0920" cy="43851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 name="PlaceHolder 2"/>
          <p:cNvSpPr>
            <a:spLocks noGrp="1"/>
          </p:cNvSpPr>
          <p:nvPr>
            <p:ph/>
          </p:nvPr>
        </p:nvSpPr>
        <p:spPr>
          <a:xfrm>
            <a:off x="50400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51" name="PlaceHolder 3"/>
          <p:cNvSpPr>
            <a:spLocks noGrp="1"/>
          </p:cNvSpPr>
          <p:nvPr>
            <p:ph/>
          </p:nvPr>
        </p:nvSpPr>
        <p:spPr>
          <a:xfrm>
            <a:off x="515232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
        <p:nvSpPr>
          <p:cNvPr id="52" name="PlaceHolder 4"/>
          <p:cNvSpPr>
            <a:spLocks noGrp="1"/>
          </p:cNvSpPr>
          <p:nvPr>
            <p:ph/>
          </p:nvPr>
        </p:nvSpPr>
        <p:spPr>
          <a:xfrm>
            <a:off x="50400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subTitle"/>
          </p:nvPr>
        </p:nvSpPr>
        <p:spPr>
          <a:xfrm>
            <a:off x="504000" y="1326600"/>
            <a:ext cx="9070920" cy="32871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p:nvPr>
        </p:nvSpPr>
        <p:spPr>
          <a:xfrm>
            <a:off x="50400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3"/>
          <p:cNvSpPr>
            <a:spLocks noGrp="1"/>
          </p:cNvSpPr>
          <p:nvPr>
            <p:ph/>
          </p:nvPr>
        </p:nvSpPr>
        <p:spPr>
          <a:xfrm>
            <a:off x="515232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56" name="PlaceHolder 4"/>
          <p:cNvSpPr>
            <a:spLocks noGrp="1"/>
          </p:cNvSpPr>
          <p:nvPr>
            <p:ph/>
          </p:nvPr>
        </p:nvSpPr>
        <p:spPr>
          <a:xfrm>
            <a:off x="515232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50400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515232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60" name="PlaceHolder 4"/>
          <p:cNvSpPr>
            <a:spLocks noGrp="1"/>
          </p:cNvSpPr>
          <p:nvPr>
            <p:ph/>
          </p:nvPr>
        </p:nvSpPr>
        <p:spPr>
          <a:xfrm>
            <a:off x="504000" y="3043800"/>
            <a:ext cx="907092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2" name="PlaceHolder 2"/>
          <p:cNvSpPr>
            <a:spLocks noGrp="1"/>
          </p:cNvSpPr>
          <p:nvPr>
            <p:ph/>
          </p:nvPr>
        </p:nvSpPr>
        <p:spPr>
          <a:xfrm>
            <a:off x="504000" y="1326600"/>
            <a:ext cx="9070920" cy="156780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3"/>
          <p:cNvSpPr>
            <a:spLocks noGrp="1"/>
          </p:cNvSpPr>
          <p:nvPr>
            <p:ph/>
          </p:nvPr>
        </p:nvSpPr>
        <p:spPr>
          <a:xfrm>
            <a:off x="504000" y="3043800"/>
            <a:ext cx="907092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5" name="PlaceHolder 2"/>
          <p:cNvSpPr>
            <a:spLocks noGrp="1"/>
          </p:cNvSpPr>
          <p:nvPr>
            <p:ph/>
          </p:nvPr>
        </p:nvSpPr>
        <p:spPr>
          <a:xfrm>
            <a:off x="50400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66" name="PlaceHolder 3"/>
          <p:cNvSpPr>
            <a:spLocks noGrp="1"/>
          </p:cNvSpPr>
          <p:nvPr>
            <p:ph/>
          </p:nvPr>
        </p:nvSpPr>
        <p:spPr>
          <a:xfrm>
            <a:off x="515232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67" name="PlaceHolder 4"/>
          <p:cNvSpPr>
            <a:spLocks noGrp="1"/>
          </p:cNvSpPr>
          <p:nvPr>
            <p:ph/>
          </p:nvPr>
        </p:nvSpPr>
        <p:spPr>
          <a:xfrm>
            <a:off x="50400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68" name="PlaceHolder 5"/>
          <p:cNvSpPr>
            <a:spLocks noGrp="1"/>
          </p:cNvSpPr>
          <p:nvPr>
            <p:ph/>
          </p:nvPr>
        </p:nvSpPr>
        <p:spPr>
          <a:xfrm>
            <a:off x="515232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0" name="PlaceHolder 2"/>
          <p:cNvSpPr>
            <a:spLocks noGrp="1"/>
          </p:cNvSpPr>
          <p:nvPr>
            <p:ph/>
          </p:nvPr>
        </p:nvSpPr>
        <p:spPr>
          <a:xfrm>
            <a:off x="504000" y="13266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3"/>
          <p:cNvSpPr>
            <a:spLocks noGrp="1"/>
          </p:cNvSpPr>
          <p:nvPr>
            <p:ph/>
          </p:nvPr>
        </p:nvSpPr>
        <p:spPr>
          <a:xfrm>
            <a:off x="3571200" y="13266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4"/>
          <p:cNvSpPr>
            <a:spLocks noGrp="1"/>
          </p:cNvSpPr>
          <p:nvPr>
            <p:ph/>
          </p:nvPr>
        </p:nvSpPr>
        <p:spPr>
          <a:xfrm>
            <a:off x="6638040" y="13266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73" name="PlaceHolder 5"/>
          <p:cNvSpPr>
            <a:spLocks noGrp="1"/>
          </p:cNvSpPr>
          <p:nvPr>
            <p:ph/>
          </p:nvPr>
        </p:nvSpPr>
        <p:spPr>
          <a:xfrm>
            <a:off x="504000" y="30438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74" name="PlaceHolder 6"/>
          <p:cNvSpPr>
            <a:spLocks noGrp="1"/>
          </p:cNvSpPr>
          <p:nvPr>
            <p:ph/>
          </p:nvPr>
        </p:nvSpPr>
        <p:spPr>
          <a:xfrm>
            <a:off x="3571200" y="3043800"/>
            <a:ext cx="2920680" cy="156780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7"/>
          <p:cNvSpPr>
            <a:spLocks noGrp="1"/>
          </p:cNvSpPr>
          <p:nvPr>
            <p:ph/>
          </p:nvPr>
        </p:nvSpPr>
        <p:spPr>
          <a:xfrm>
            <a:off x="6638040" y="3043800"/>
            <a:ext cx="292068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 name="PlaceHolder 2"/>
          <p:cNvSpPr>
            <a:spLocks noGrp="1"/>
          </p:cNvSpPr>
          <p:nvPr>
            <p:ph/>
          </p:nvPr>
        </p:nvSpPr>
        <p:spPr>
          <a:xfrm>
            <a:off x="504000" y="1326600"/>
            <a:ext cx="9070920" cy="3287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 name="PlaceHolder 2"/>
          <p:cNvSpPr>
            <a:spLocks noGrp="1"/>
          </p:cNvSpPr>
          <p:nvPr>
            <p:ph/>
          </p:nvPr>
        </p:nvSpPr>
        <p:spPr>
          <a:xfrm>
            <a:off x="50400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
        <p:nvSpPr>
          <p:cNvPr id="8" name="PlaceHolder 3"/>
          <p:cNvSpPr>
            <a:spLocks noGrp="1"/>
          </p:cNvSpPr>
          <p:nvPr>
            <p:ph/>
          </p:nvPr>
        </p:nvSpPr>
        <p:spPr>
          <a:xfrm>
            <a:off x="515232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0920" cy="43851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 name="PlaceHolder 2"/>
          <p:cNvSpPr>
            <a:spLocks noGrp="1"/>
          </p:cNvSpPr>
          <p:nvPr>
            <p:ph/>
          </p:nvPr>
        </p:nvSpPr>
        <p:spPr>
          <a:xfrm>
            <a:off x="50400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13" name="PlaceHolder 3"/>
          <p:cNvSpPr>
            <a:spLocks noGrp="1"/>
          </p:cNvSpPr>
          <p:nvPr>
            <p:ph/>
          </p:nvPr>
        </p:nvSpPr>
        <p:spPr>
          <a:xfrm>
            <a:off x="515232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
        <p:nvSpPr>
          <p:cNvPr id="14" name="PlaceHolder 4"/>
          <p:cNvSpPr>
            <a:spLocks noGrp="1"/>
          </p:cNvSpPr>
          <p:nvPr>
            <p:ph/>
          </p:nvPr>
        </p:nvSpPr>
        <p:spPr>
          <a:xfrm>
            <a:off x="50400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 name="PlaceHolder 2"/>
          <p:cNvSpPr>
            <a:spLocks noGrp="1"/>
          </p:cNvSpPr>
          <p:nvPr>
            <p:ph/>
          </p:nvPr>
        </p:nvSpPr>
        <p:spPr>
          <a:xfrm>
            <a:off x="504000" y="1326600"/>
            <a:ext cx="4426560" cy="3287160"/>
          </a:xfrm>
          <a:prstGeom prst="rect">
            <a:avLst/>
          </a:prstGeom>
          <a:noFill/>
          <a:ln w="0">
            <a:noFill/>
          </a:ln>
        </p:spPr>
        <p:txBody>
          <a:bodyPr lIns="0" rIns="0" tIns="0" bIns="0" anchor="t">
            <a:normAutofit/>
          </a:bodyPr>
          <a:p>
            <a:endParaRPr b="0" lang="en-US" sz="3200" spc="-1" strike="noStrike">
              <a:latin typeface="Arial"/>
            </a:endParaRPr>
          </a:p>
        </p:txBody>
      </p:sp>
      <p:sp>
        <p:nvSpPr>
          <p:cNvPr id="17" name="PlaceHolder 3"/>
          <p:cNvSpPr>
            <a:spLocks noGrp="1"/>
          </p:cNvSpPr>
          <p:nvPr>
            <p:ph/>
          </p:nvPr>
        </p:nvSpPr>
        <p:spPr>
          <a:xfrm>
            <a:off x="515232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18" name="PlaceHolder 4"/>
          <p:cNvSpPr>
            <a:spLocks noGrp="1"/>
          </p:cNvSpPr>
          <p:nvPr>
            <p:ph/>
          </p:nvPr>
        </p:nvSpPr>
        <p:spPr>
          <a:xfrm>
            <a:off x="5152320" y="3043800"/>
            <a:ext cx="442656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 name="PlaceHolder 2"/>
          <p:cNvSpPr>
            <a:spLocks noGrp="1"/>
          </p:cNvSpPr>
          <p:nvPr>
            <p:ph/>
          </p:nvPr>
        </p:nvSpPr>
        <p:spPr>
          <a:xfrm>
            <a:off x="50400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3"/>
          <p:cNvSpPr>
            <a:spLocks noGrp="1"/>
          </p:cNvSpPr>
          <p:nvPr>
            <p:ph/>
          </p:nvPr>
        </p:nvSpPr>
        <p:spPr>
          <a:xfrm>
            <a:off x="5152320" y="1326600"/>
            <a:ext cx="4426560" cy="1567800"/>
          </a:xfrm>
          <a:prstGeom prst="rect">
            <a:avLst/>
          </a:prstGeom>
          <a:noFill/>
          <a:ln w="0">
            <a:noFill/>
          </a:ln>
        </p:spPr>
        <p:txBody>
          <a:bodyPr lIns="0" rIns="0" tIns="0" bIns="0" anchor="t">
            <a:normAutofit/>
          </a:bodyPr>
          <a:p>
            <a:endParaRPr b="0" lang="en-US" sz="3200" spc="-1" strike="noStrike">
              <a:latin typeface="Arial"/>
            </a:endParaRPr>
          </a:p>
        </p:txBody>
      </p:sp>
      <p:sp>
        <p:nvSpPr>
          <p:cNvPr id="22" name="PlaceHolder 4"/>
          <p:cNvSpPr>
            <a:spLocks noGrp="1"/>
          </p:cNvSpPr>
          <p:nvPr>
            <p:ph/>
          </p:nvPr>
        </p:nvSpPr>
        <p:spPr>
          <a:xfrm>
            <a:off x="504000" y="3043800"/>
            <a:ext cx="9070920" cy="15678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 name="PlaceHolder 2"/>
          <p:cNvSpPr>
            <a:spLocks noGrp="1"/>
          </p:cNvSpPr>
          <p:nvPr>
            <p:ph type="body"/>
          </p:nvPr>
        </p:nvSpPr>
        <p:spPr>
          <a:xfrm>
            <a:off x="504000" y="1326600"/>
            <a:ext cx="9070920" cy="32871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0920" cy="945720"/>
          </a:xfrm>
          <a:prstGeom prst="rect">
            <a:avLst/>
          </a:prstGeom>
          <a:noFill/>
          <a:ln w="0">
            <a:noFill/>
          </a:ln>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39" name="PlaceHolder 2"/>
          <p:cNvSpPr>
            <a:spLocks noGrp="1"/>
          </p:cNvSpPr>
          <p:nvPr>
            <p:ph type="body"/>
          </p:nvPr>
        </p:nvSpPr>
        <p:spPr>
          <a:xfrm>
            <a:off x="504000" y="1326600"/>
            <a:ext cx="9070920" cy="32871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TextShape 1"/>
          <p:cNvSpPr/>
          <p:nvPr/>
        </p:nvSpPr>
        <p:spPr>
          <a:xfrm>
            <a:off x="372240" y="38880"/>
            <a:ext cx="9465840" cy="417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200" spc="-1" strike="noStrike">
                <a:solidFill>
                  <a:srgbClr val="cc0000"/>
                </a:solidFill>
                <a:latin typeface="Liberation Sans;Arial"/>
                <a:ea typeface="Lucida Sans Unicode"/>
              </a:rPr>
              <a:t>Los árboles de Navidad se cultivan en granjas</a:t>
            </a:r>
            <a:endParaRPr b="0" lang="en-US" sz="3200" spc="-1" strike="noStrike">
              <a:latin typeface="Arial"/>
            </a:endParaRPr>
          </a:p>
        </p:txBody>
      </p:sp>
      <p:pic>
        <p:nvPicPr>
          <p:cNvPr id="77" name="" descr=""/>
          <p:cNvPicPr/>
          <p:nvPr/>
        </p:nvPicPr>
        <p:blipFill>
          <a:blip r:embed="rId1"/>
          <a:stretch/>
        </p:blipFill>
        <p:spPr>
          <a:xfrm>
            <a:off x="4301640" y="739440"/>
            <a:ext cx="5253840" cy="3502080"/>
          </a:xfrm>
          <a:prstGeom prst="rect">
            <a:avLst/>
          </a:prstGeom>
          <a:ln w="54720">
            <a:solidFill>
              <a:srgbClr val="cc0000"/>
            </a:solidFill>
            <a:round/>
          </a:ln>
        </p:spPr>
      </p:pic>
      <p:pic>
        <p:nvPicPr>
          <p:cNvPr id="78" name="" descr=""/>
          <p:cNvPicPr/>
          <p:nvPr/>
        </p:nvPicPr>
        <p:blipFill>
          <a:blip r:embed="rId2"/>
          <a:srcRect l="0" t="0" r="2866" b="2366"/>
          <a:stretch/>
        </p:blipFill>
        <p:spPr>
          <a:xfrm>
            <a:off x="622800" y="765360"/>
            <a:ext cx="2557440" cy="3427920"/>
          </a:xfrm>
          <a:prstGeom prst="rect">
            <a:avLst/>
          </a:prstGeom>
          <a:ln w="54720">
            <a:solidFill>
              <a:srgbClr val="cc0000"/>
            </a:solidFill>
            <a:round/>
          </a:ln>
        </p:spPr>
      </p:pic>
      <p:sp>
        <p:nvSpPr>
          <p:cNvPr id="79" name="CustomShape 2"/>
          <p:cNvSpPr/>
          <p:nvPr/>
        </p:nvSpPr>
        <p:spPr>
          <a:xfrm>
            <a:off x="2068920" y="4358520"/>
            <a:ext cx="5216400" cy="456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i="1" lang="en-US" sz="2400" spc="-1" strike="noStrike">
                <a:solidFill>
                  <a:srgbClr val="c9211e"/>
                </a:solidFill>
                <a:latin typeface="Arial"/>
                <a:ea typeface="DejaVu Sans"/>
              </a:rPr>
              <a:t>una presentación de</a:t>
            </a:r>
            <a:endParaRPr b="0" lang="en-US" sz="2400" spc="-1" strike="noStrike">
              <a:latin typeface="Arial"/>
            </a:endParaRPr>
          </a:p>
          <a:p>
            <a:pPr algn="ctr">
              <a:lnSpc>
                <a:spcPct val="100000"/>
              </a:lnSpc>
              <a:buNone/>
            </a:pPr>
            <a:endParaRPr b="0" lang="en-US" sz="2400" spc="-1" strike="noStrike">
              <a:latin typeface="Arial"/>
            </a:endParaRPr>
          </a:p>
        </p:txBody>
      </p:sp>
      <p:pic>
        <p:nvPicPr>
          <p:cNvPr id="80" name="" descr=""/>
          <p:cNvPicPr/>
          <p:nvPr/>
        </p:nvPicPr>
        <p:blipFill>
          <a:blip r:embed="rId3"/>
          <a:stretch/>
        </p:blipFill>
        <p:spPr>
          <a:xfrm>
            <a:off x="2327400" y="4440960"/>
            <a:ext cx="3794760" cy="11876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p:nvPr/>
        </p:nvSpPr>
        <p:spPr>
          <a:xfrm>
            <a:off x="286200" y="479160"/>
            <a:ext cx="9766080" cy="1222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7826"/>
                </a:solidFill>
                <a:latin typeface="Arial"/>
                <a:ea typeface="DejaVu Sans"/>
              </a:rPr>
              <a:t>Los árboles de hoja perenne se llaman coníferas porque producen conos en lugar de flores. Estos conos tienen la misma función que las flores: producir nuevas semillas. Cada conífera tiene conos masculinos y femeninos. Los conos masculinos producen el polen. Los conos masculinos suelen ser más pequeños y mucho más lisos que los femeninos.</a:t>
            </a:r>
            <a:endParaRPr b="0" lang="en-US" sz="1800" spc="-1" strike="noStrike">
              <a:latin typeface="Arial"/>
            </a:endParaRPr>
          </a:p>
        </p:txBody>
      </p:sp>
      <p:sp>
        <p:nvSpPr>
          <p:cNvPr id="122" name="TextShape 2"/>
          <p:cNvSpPr/>
          <p:nvPr/>
        </p:nvSpPr>
        <p:spPr>
          <a:xfrm>
            <a:off x="1764360" y="5308920"/>
            <a:ext cx="2760480" cy="4021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7826"/>
                </a:solidFill>
                <a:latin typeface="Arial"/>
                <a:ea typeface="DejaVu Sans"/>
              </a:rPr>
              <a:t>Conos masculinos</a:t>
            </a:r>
            <a:endParaRPr b="0" lang="en-US" sz="1800" spc="-1" strike="noStrike">
              <a:latin typeface="Arial"/>
            </a:endParaRPr>
          </a:p>
        </p:txBody>
      </p:sp>
      <p:pic>
        <p:nvPicPr>
          <p:cNvPr id="123" name="" descr=""/>
          <p:cNvPicPr/>
          <p:nvPr/>
        </p:nvPicPr>
        <p:blipFill>
          <a:blip r:embed="rId1"/>
          <a:srcRect l="0" t="33643" r="31561" b="19655"/>
          <a:stretch/>
        </p:blipFill>
        <p:spPr>
          <a:xfrm>
            <a:off x="685800" y="2923920"/>
            <a:ext cx="4562280" cy="2333520"/>
          </a:xfrm>
          <a:prstGeom prst="rect">
            <a:avLst/>
          </a:prstGeom>
          <a:ln w="54720">
            <a:solidFill>
              <a:srgbClr val="007826"/>
            </a:solidFill>
            <a:round/>
          </a:ln>
        </p:spPr>
      </p:pic>
      <p:sp>
        <p:nvSpPr>
          <p:cNvPr id="124" name="TextShape 3"/>
          <p:cNvSpPr/>
          <p:nvPr/>
        </p:nvSpPr>
        <p:spPr>
          <a:xfrm>
            <a:off x="6174720" y="5244480"/>
            <a:ext cx="3047040" cy="402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1800" spc="-1" strike="noStrike">
                <a:solidFill>
                  <a:srgbClr val="007826"/>
                </a:solidFill>
                <a:latin typeface="Arial"/>
                <a:ea typeface="DejaVu Sans"/>
              </a:rPr>
              <a:t>Conos femeninos</a:t>
            </a:r>
            <a:endParaRPr b="0" lang="en-US" sz="1800" spc="-1" strike="noStrike">
              <a:latin typeface="Arial"/>
            </a:endParaRPr>
          </a:p>
        </p:txBody>
      </p:sp>
      <p:pic>
        <p:nvPicPr>
          <p:cNvPr id="125" name="" descr=""/>
          <p:cNvPicPr/>
          <p:nvPr/>
        </p:nvPicPr>
        <p:blipFill>
          <a:blip r:embed="rId2"/>
          <a:srcRect l="11789" t="20546" r="0" b="22920"/>
          <a:stretch/>
        </p:blipFill>
        <p:spPr>
          <a:xfrm>
            <a:off x="5850360" y="2118240"/>
            <a:ext cx="3592440" cy="3069360"/>
          </a:xfrm>
          <a:prstGeom prst="rect">
            <a:avLst/>
          </a:prstGeom>
          <a:ln w="54720">
            <a:solidFill>
              <a:srgbClr val="007826"/>
            </a:solidFill>
            <a:round/>
          </a:ln>
        </p:spPr>
      </p:pic>
      <p:sp>
        <p:nvSpPr>
          <p:cNvPr id="126" name="TextShape 4"/>
          <p:cNvSpPr/>
          <p:nvPr/>
        </p:nvSpPr>
        <p:spPr>
          <a:xfrm>
            <a:off x="223920" y="1916280"/>
            <a:ext cx="5389560" cy="656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7826"/>
                </a:solidFill>
                <a:latin typeface="Arial"/>
                <a:ea typeface="DejaVu Sans"/>
              </a:rPr>
              <a:t>Los conos femeninos son donde se producirán las nuevas semillas una vez que se produzca la polinización.</a:t>
            </a:r>
            <a:endParaRPr b="0" lang="en-US" sz="1800" spc="-1" strike="noStrike">
              <a:latin typeface="Arial"/>
            </a:endParaRPr>
          </a:p>
        </p:txBody>
      </p:sp>
      <p:sp>
        <p:nvSpPr>
          <p:cNvPr id="127" name="TextShape 5"/>
          <p:cNvSpPr/>
          <p:nvPr/>
        </p:nvSpPr>
        <p:spPr>
          <a:xfrm>
            <a:off x="293760" y="60840"/>
            <a:ext cx="8885520" cy="45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800" spc="-1" strike="noStrike">
                <a:solidFill>
                  <a:srgbClr val="007826"/>
                </a:solidFill>
                <a:latin typeface="Arial"/>
                <a:ea typeface="DejaVu Sans"/>
              </a:rPr>
              <a:t>Conos masculinos y femeninos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p:nvPr/>
        </p:nvSpPr>
        <p:spPr>
          <a:xfrm>
            <a:off x="5266440" y="689400"/>
            <a:ext cx="4717080" cy="43394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461900"/>
                </a:solidFill>
                <a:latin typeface="Liberation Sans;Arial"/>
                <a:ea typeface="Lucida Sans Unicode"/>
              </a:rPr>
              <a:t>Los árboles de hoja perenne son polinizados por el viento. Los conos masculinos crecen en los árboles en primavera y están llenos de polen. Cuando sopla el viento, una nube de polen se desprende de los conos masculinos y cae sobre los conos femeninos, que entonces comienzan a producir semillas.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461900"/>
                </a:solidFill>
                <a:latin typeface="Liberation Sans;Arial"/>
                <a:ea typeface="Lucida Sans Unicode"/>
              </a:rPr>
              <a:t>Los conos masculinos crecen en la base del árbol y los femeninos en la copa. Esto evita que el árbol se polinice a sí mismo. Los conos femeninos polinizados por polen de otro árbol producen semillas más fuertes y con mayor probabilidad de supervivencia.</a:t>
            </a:r>
            <a:endParaRPr b="0" lang="en-US" sz="1800" spc="-1" strike="noStrike">
              <a:latin typeface="Arial"/>
            </a:endParaRPr>
          </a:p>
        </p:txBody>
      </p:sp>
      <p:pic>
        <p:nvPicPr>
          <p:cNvPr id="129" name="" descr=""/>
          <p:cNvPicPr/>
          <p:nvPr/>
        </p:nvPicPr>
        <p:blipFill>
          <a:blip r:embed="rId1"/>
          <a:stretch/>
        </p:blipFill>
        <p:spPr>
          <a:xfrm>
            <a:off x="222120" y="1389240"/>
            <a:ext cx="4886640" cy="3257280"/>
          </a:xfrm>
          <a:prstGeom prst="rect">
            <a:avLst/>
          </a:prstGeom>
          <a:ln w="54720">
            <a:solidFill>
              <a:srgbClr val="461900"/>
            </a:solidFill>
            <a:round/>
          </a:ln>
        </p:spPr>
      </p:pic>
      <p:sp>
        <p:nvSpPr>
          <p:cNvPr id="130" name="TextShape 2"/>
          <p:cNvSpPr/>
          <p:nvPr/>
        </p:nvSpPr>
        <p:spPr>
          <a:xfrm>
            <a:off x="392040" y="179280"/>
            <a:ext cx="9087480" cy="48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800" spc="-1" strike="noStrike">
                <a:solidFill>
                  <a:srgbClr val="663300"/>
                </a:solidFill>
                <a:latin typeface="Arial"/>
                <a:ea typeface="DejaVu Sans"/>
              </a:rPr>
              <a:t>Polinización por el viento</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TextShape 1"/>
          <p:cNvSpPr/>
          <p:nvPr/>
        </p:nvSpPr>
        <p:spPr>
          <a:xfrm>
            <a:off x="134280" y="678960"/>
            <a:ext cx="9883080" cy="1625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600" spc="-1" strike="noStrike">
                <a:solidFill>
                  <a:srgbClr val="009999"/>
                </a:solidFill>
                <a:latin typeface="Arial"/>
                <a:ea typeface="DejaVu Sans"/>
              </a:rPr>
              <a:t>La decoración de árboles de Navidad se lleva haciendo desde hace muchísimo tiempo. Se cree que los alemanes fueron los primeros en traer árboles a sus hogares para decorar en el siglo XVI.</a:t>
            </a:r>
            <a:endParaRPr b="0" lang="en-US" sz="1600" spc="-1" strike="noStrike">
              <a:latin typeface="Arial"/>
            </a:endParaRPr>
          </a:p>
          <a:p>
            <a:pPr>
              <a:lnSpc>
                <a:spcPct val="100000"/>
              </a:lnSpc>
              <a:buNone/>
            </a:pPr>
            <a:endParaRPr b="0" lang="en-US" sz="1600" spc="-1" strike="noStrike">
              <a:latin typeface="Arial"/>
            </a:endParaRPr>
          </a:p>
          <a:p>
            <a:pPr>
              <a:lnSpc>
                <a:spcPct val="100000"/>
              </a:lnSpc>
              <a:buNone/>
            </a:pPr>
            <a:r>
              <a:rPr b="1" lang="en-US" sz="1600" spc="-1" strike="noStrike">
                <a:solidFill>
                  <a:srgbClr val="009999"/>
                </a:solidFill>
                <a:latin typeface="Arial"/>
                <a:ea typeface="DejaVu Sans"/>
              </a:rPr>
              <a:t>Los inmigrantes alemanes trajeron la tradición de decorar árboles a Estados Unidos en el siglo XVIII. El primer registro oficial de un árbol de Navidad en exhibición data de la década de 1830, obra de los colonos alemanes en Pensilvania.</a:t>
            </a:r>
            <a:endParaRPr b="0" lang="en-US" sz="1600" spc="-1" strike="noStrike">
              <a:latin typeface="Arial"/>
            </a:endParaRPr>
          </a:p>
        </p:txBody>
      </p:sp>
      <p:pic>
        <p:nvPicPr>
          <p:cNvPr id="132" name="" descr=""/>
          <p:cNvPicPr/>
          <p:nvPr/>
        </p:nvPicPr>
        <p:blipFill>
          <a:blip r:embed="rId1"/>
          <a:stretch/>
        </p:blipFill>
        <p:spPr>
          <a:xfrm>
            <a:off x="228600" y="2514600"/>
            <a:ext cx="4039560" cy="2574360"/>
          </a:xfrm>
          <a:prstGeom prst="rect">
            <a:avLst/>
          </a:prstGeom>
          <a:ln w="54720">
            <a:solidFill>
              <a:srgbClr val="009999"/>
            </a:solidFill>
            <a:round/>
          </a:ln>
        </p:spPr>
      </p:pic>
      <p:sp>
        <p:nvSpPr>
          <p:cNvPr id="133" name="TextShape 2"/>
          <p:cNvSpPr/>
          <p:nvPr/>
        </p:nvSpPr>
        <p:spPr>
          <a:xfrm>
            <a:off x="4605120" y="2217240"/>
            <a:ext cx="5524560" cy="3280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600" spc="-1" strike="noStrike">
                <a:solidFill>
                  <a:srgbClr val="009999"/>
                </a:solidFill>
                <a:latin typeface="Arial"/>
                <a:ea typeface="DejaVu Sans"/>
              </a:rPr>
              <a:t>A finales del siglo XIX, los árboles de Navidad se habían vuelto muy populares. Pero el único lugar para conseguir uno era ir al bosque y talarlo.</a:t>
            </a:r>
            <a:endParaRPr b="0" lang="en-US" sz="1600" spc="-1" strike="noStrike">
              <a:latin typeface="Arial"/>
            </a:endParaRPr>
          </a:p>
          <a:p>
            <a:pPr>
              <a:lnSpc>
                <a:spcPct val="100000"/>
              </a:lnSpc>
              <a:buNone/>
            </a:pPr>
            <a:endParaRPr b="0" lang="en-US" sz="1600" spc="-1" strike="noStrike">
              <a:latin typeface="Arial"/>
            </a:endParaRPr>
          </a:p>
          <a:p>
            <a:pPr>
              <a:lnSpc>
                <a:spcPct val="100000"/>
              </a:lnSpc>
              <a:buNone/>
            </a:pPr>
            <a:r>
              <a:rPr b="1" lang="en-US" sz="1600" spc="-1" strike="noStrike">
                <a:solidFill>
                  <a:srgbClr val="009999"/>
                </a:solidFill>
                <a:latin typeface="Arial"/>
                <a:ea typeface="DejaVu Sans"/>
              </a:rPr>
              <a:t>A principios del siglo XX, la gente empezó a preocuparse de que los bosques se arruinaran si se talaban demasiados árboles para Navidad.’</a:t>
            </a:r>
            <a:endParaRPr b="0" lang="en-US" sz="1600" spc="-1" strike="noStrike">
              <a:latin typeface="Arial"/>
            </a:endParaRPr>
          </a:p>
          <a:p>
            <a:pPr>
              <a:lnSpc>
                <a:spcPct val="100000"/>
              </a:lnSpc>
              <a:buNone/>
            </a:pPr>
            <a:endParaRPr b="0" lang="en-US" sz="1600" spc="-1" strike="noStrike">
              <a:latin typeface="Arial"/>
            </a:endParaRPr>
          </a:p>
          <a:p>
            <a:pPr>
              <a:lnSpc>
                <a:spcPct val="100000"/>
              </a:lnSpc>
              <a:buNone/>
            </a:pPr>
            <a:r>
              <a:rPr b="1" lang="en-US" sz="1600" spc="-1" strike="noStrike">
                <a:solidFill>
                  <a:srgbClr val="009999"/>
                </a:solidFill>
                <a:latin typeface="Arial"/>
                <a:ea typeface="DejaVu Sans"/>
              </a:rPr>
              <a:t>Un editor de periódico se quejó de que la práctica anual de talar árboles para Navidad "amenaza con devastar nuestros bosques.”</a:t>
            </a:r>
            <a:endParaRPr b="0" lang="en-US" sz="1600" spc="-1" strike="noStrike">
              <a:latin typeface="Arial"/>
            </a:endParaRPr>
          </a:p>
        </p:txBody>
      </p:sp>
      <p:sp>
        <p:nvSpPr>
          <p:cNvPr id="134" name="TextShape 3"/>
          <p:cNvSpPr/>
          <p:nvPr/>
        </p:nvSpPr>
        <p:spPr>
          <a:xfrm>
            <a:off x="873360" y="116640"/>
            <a:ext cx="7694640" cy="5454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200" spc="-1" strike="noStrike">
                <a:solidFill>
                  <a:srgbClr val="009999"/>
                </a:solidFill>
                <a:latin typeface="Arial"/>
                <a:ea typeface="DejaVu Sans"/>
              </a:rPr>
              <a:t>Una historia del árbol de Navidad</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p:nvPr/>
        </p:nvSpPr>
        <p:spPr>
          <a:xfrm>
            <a:off x="200880" y="893520"/>
            <a:ext cx="9704160" cy="857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600" spc="-1" strike="noStrike">
                <a:solidFill>
                  <a:srgbClr val="990000"/>
                </a:solidFill>
                <a:latin typeface="Arial"/>
                <a:ea typeface="DejaVu Sans"/>
              </a:rPr>
              <a:t>¡La primera granja de árboles de Navidad se plantó en 1901 aquí mismo, en Nueva Jersey! Un granjero llamado W.V. McGaillard plantó 25,000 píceas de Noruega en su granja de Hamilton, cerca de Trenton, en el condado de Mercer.</a:t>
            </a:r>
            <a:endParaRPr b="0" lang="en-US" sz="1600" spc="-1" strike="noStrike">
              <a:latin typeface="Arial"/>
            </a:endParaRPr>
          </a:p>
        </p:txBody>
      </p:sp>
      <p:sp>
        <p:nvSpPr>
          <p:cNvPr id="136" name="TextShape 2"/>
          <p:cNvSpPr/>
          <p:nvPr/>
        </p:nvSpPr>
        <p:spPr>
          <a:xfrm>
            <a:off x="228600" y="318960"/>
            <a:ext cx="9829440" cy="458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990000"/>
                </a:solidFill>
                <a:latin typeface="Arial"/>
                <a:ea typeface="DejaVu Sans"/>
              </a:rPr>
              <a:t>La primera granja de árboles de Navidad estuvo en Nueva Jersey</a:t>
            </a:r>
            <a:endParaRPr b="0" lang="en-US" sz="2400" spc="-1" strike="noStrike">
              <a:latin typeface="Arial"/>
            </a:endParaRPr>
          </a:p>
        </p:txBody>
      </p:sp>
      <p:pic>
        <p:nvPicPr>
          <p:cNvPr id="137" name="" descr=""/>
          <p:cNvPicPr/>
          <p:nvPr/>
        </p:nvPicPr>
        <p:blipFill>
          <a:blip r:embed="rId1"/>
          <a:srcRect l="0" t="0" r="16261" b="10535"/>
          <a:stretch/>
        </p:blipFill>
        <p:spPr>
          <a:xfrm>
            <a:off x="4145760" y="1751760"/>
            <a:ext cx="5706000" cy="2829240"/>
          </a:xfrm>
          <a:prstGeom prst="rect">
            <a:avLst/>
          </a:prstGeom>
          <a:ln w="36720">
            <a:solidFill>
              <a:srgbClr val="990000"/>
            </a:solidFill>
            <a:round/>
          </a:ln>
        </p:spPr>
      </p:pic>
      <p:sp>
        <p:nvSpPr>
          <p:cNvPr id="138" name="TextShape 3"/>
          <p:cNvSpPr/>
          <p:nvPr/>
        </p:nvSpPr>
        <p:spPr>
          <a:xfrm>
            <a:off x="190080" y="4872240"/>
            <a:ext cx="10096560" cy="541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500" spc="-1" strike="noStrike">
                <a:solidFill>
                  <a:srgbClr val="990000"/>
                </a:solidFill>
                <a:latin typeface="Arial"/>
                <a:ea typeface="Lucida Sans Unicode"/>
              </a:rPr>
              <a:t>Esta foto muestra la casa de los McGaillaird en Hamilton, Nueva Jersey, donde se encontraba la primera granja de árboles de Navidad. La casa ahora es una funeraria. La foto es de alrededor de 1900.</a:t>
            </a:r>
            <a:endParaRPr b="0" lang="en-US" sz="1500" spc="-1" strike="noStrike">
              <a:latin typeface="Arial"/>
            </a:endParaRPr>
          </a:p>
        </p:txBody>
      </p:sp>
      <p:sp>
        <p:nvSpPr>
          <p:cNvPr id="139" name="TextShape 4"/>
          <p:cNvSpPr/>
          <p:nvPr/>
        </p:nvSpPr>
        <p:spPr>
          <a:xfrm>
            <a:off x="190080" y="1760040"/>
            <a:ext cx="3888000" cy="3673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600" spc="-1" strike="noStrike">
                <a:solidFill>
                  <a:srgbClr val="990000"/>
                </a:solidFill>
                <a:latin typeface="Arial"/>
                <a:ea typeface="DejaVu Sans"/>
              </a:rPr>
              <a:t>Siete años después, el Sr. McGaillard invitó a la gente a su granja a cortar sus propios árboles de Navidad. Los vendía a un dólar cada uno. Los clientes podían encargar el envío de sus árboles en una carreta tirada por caballos.</a:t>
            </a:r>
            <a:endParaRPr b="0" lang="en-US" sz="1600" spc="-1" strike="noStrike">
              <a:latin typeface="Arial"/>
            </a:endParaRPr>
          </a:p>
          <a:p>
            <a:pPr>
              <a:lnSpc>
                <a:spcPct val="100000"/>
              </a:lnSpc>
              <a:buNone/>
            </a:pPr>
            <a:endParaRPr b="0" lang="en-US" sz="1600" spc="-1" strike="noStrike">
              <a:latin typeface="Arial"/>
            </a:endParaRPr>
          </a:p>
          <a:p>
            <a:pPr>
              <a:lnSpc>
                <a:spcPct val="100000"/>
              </a:lnSpc>
              <a:buNone/>
            </a:pPr>
            <a:r>
              <a:rPr b="1" lang="en-US" sz="1600" spc="-1" strike="noStrike">
                <a:solidFill>
                  <a:srgbClr val="990000"/>
                </a:solidFill>
                <a:latin typeface="Arial"/>
                <a:ea typeface="Courier New"/>
              </a:rPr>
              <a:t>Cada vez se crean más granjas de árboles y ahora todos los árboles de Navidad se cultivan en granjas.</a:t>
            </a:r>
            <a:endParaRPr b="0" lang="en-US" sz="1600" spc="-1" strike="noStrike">
              <a:latin typeface="Arial"/>
            </a:endParaRPr>
          </a:p>
          <a:p>
            <a:pPr>
              <a:lnSpc>
                <a:spcPct val="100000"/>
              </a:lnSpc>
              <a:buNone/>
            </a:pPr>
            <a:endParaRPr b="0" lang="en-US" sz="1600" spc="-1" strike="noStrike">
              <a:latin typeface="Arial"/>
            </a:endParaRPr>
          </a:p>
        </p:txBody>
      </p:sp>
      <p:sp>
        <p:nvSpPr>
          <p:cNvPr id="140" name="TextShape 5"/>
          <p:cNvSpPr/>
          <p:nvPr/>
        </p:nvSpPr>
        <p:spPr>
          <a:xfrm>
            <a:off x="4014720" y="4583520"/>
            <a:ext cx="6129000" cy="245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100" spc="-1" strike="noStrike">
                <a:solidFill>
                  <a:srgbClr val="990000"/>
                </a:solidFill>
                <a:latin typeface="Arial"/>
                <a:ea typeface="DejaVu Sans"/>
              </a:rPr>
              <a:t>Photo courtesy: Tom Glover, Hamilton Township Public Library Local History Collection </a:t>
            </a:r>
            <a:endParaRPr b="0" lang="en-US" sz="11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TextShape 1"/>
          <p:cNvSpPr/>
          <p:nvPr/>
        </p:nvSpPr>
        <p:spPr>
          <a:xfrm>
            <a:off x="190800" y="1546560"/>
            <a:ext cx="9888480" cy="857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600" spc="-1" strike="noStrike">
                <a:solidFill>
                  <a:srgbClr val="006600"/>
                </a:solidFill>
                <a:latin typeface="Arial"/>
                <a:ea typeface="Lucida Sans Unicode"/>
              </a:rPr>
              <a:t>Durante los 8 años que los árboles crecen, absorben dióxido de carbono y liberan oxígeno. Un acre de árboles de Navidad puede proporcionar el oxígeno diario necesario para 18 personas. De hecho, los árboles purifican el aire y contribuyen a frenar el cambio climático.</a:t>
            </a:r>
            <a:endParaRPr b="0" lang="en-US" sz="1600" spc="-1" strike="noStrike">
              <a:latin typeface="Arial"/>
            </a:endParaRPr>
          </a:p>
        </p:txBody>
      </p:sp>
      <p:sp>
        <p:nvSpPr>
          <p:cNvPr id="142" name="TextShape 2"/>
          <p:cNvSpPr/>
          <p:nvPr/>
        </p:nvSpPr>
        <p:spPr>
          <a:xfrm>
            <a:off x="228600" y="86040"/>
            <a:ext cx="9270720" cy="458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600" spc="-1" strike="noStrike">
                <a:solidFill>
                  <a:srgbClr val="006600"/>
                </a:solidFill>
                <a:latin typeface="Arial"/>
                <a:ea typeface="DejaVu Sans"/>
              </a:rPr>
              <a:t>Los árboles de Navidad reales ayudan al medio ambiente</a:t>
            </a:r>
            <a:endParaRPr b="0" lang="en-US" sz="2600" spc="-1" strike="noStrike">
              <a:latin typeface="Arial"/>
            </a:endParaRPr>
          </a:p>
        </p:txBody>
      </p:sp>
      <p:sp>
        <p:nvSpPr>
          <p:cNvPr id="143" name="TextShape 3"/>
          <p:cNvSpPr/>
          <p:nvPr/>
        </p:nvSpPr>
        <p:spPr>
          <a:xfrm>
            <a:off x="5356440" y="2376000"/>
            <a:ext cx="4689360" cy="3161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600" spc="-1" strike="noStrike">
                <a:solidFill>
                  <a:srgbClr val="006600"/>
                </a:solidFill>
                <a:latin typeface="Arial"/>
                <a:ea typeface="Lucida Sans Unicode"/>
              </a:rPr>
              <a:t>Además, los árboles artificiales están hechos de plástico. Un árbol artificial puede durar muchos años, pero con el tiempo acabará en un vertedero, ¡donde podría permanecer durante los próximos 1000 años!</a:t>
            </a:r>
            <a:endParaRPr b="0" lang="en-US" sz="1600" spc="-1" strike="noStrike">
              <a:latin typeface="Arial"/>
            </a:endParaRPr>
          </a:p>
          <a:p>
            <a:pPr>
              <a:lnSpc>
                <a:spcPct val="100000"/>
              </a:lnSpc>
              <a:buNone/>
            </a:pPr>
            <a:endParaRPr b="0" lang="en-US" sz="1600" spc="-1" strike="noStrike">
              <a:latin typeface="Arial"/>
            </a:endParaRPr>
          </a:p>
          <a:p>
            <a:pPr>
              <a:lnSpc>
                <a:spcPct val="100000"/>
              </a:lnSpc>
              <a:buNone/>
            </a:pPr>
            <a:r>
              <a:rPr b="1" lang="en-US" sz="1600" spc="-1" strike="noStrike">
                <a:solidFill>
                  <a:srgbClr val="006600"/>
                </a:solidFill>
                <a:latin typeface="Arial"/>
                <a:ea typeface="Lucida Sans Unicode"/>
              </a:rPr>
              <a:t>Los árboles de Navidad naturales se pueden reciclar. Después de las fiestas, muchos pueblos recogen árboles de Navidad usados ​​y los trituran para convertirlos en mantillo. Este se extiende sobre el suelo y se utiliza para cultivar más árboles u otras plantas.</a:t>
            </a:r>
            <a:endParaRPr b="0" lang="en-US" sz="1600" spc="-1" strike="noStrike">
              <a:latin typeface="Arial"/>
            </a:endParaRPr>
          </a:p>
          <a:p>
            <a:pPr>
              <a:lnSpc>
                <a:spcPct val="100000"/>
              </a:lnSpc>
              <a:buNone/>
            </a:pPr>
            <a:endParaRPr b="0" lang="en-US" sz="1600" spc="-1" strike="noStrike">
              <a:latin typeface="Arial"/>
            </a:endParaRPr>
          </a:p>
        </p:txBody>
      </p:sp>
      <p:pic>
        <p:nvPicPr>
          <p:cNvPr id="144" name="" descr=""/>
          <p:cNvPicPr/>
          <p:nvPr/>
        </p:nvPicPr>
        <p:blipFill>
          <a:blip r:embed="rId1"/>
          <a:srcRect l="0" t="19302" r="0" b="0"/>
          <a:stretch/>
        </p:blipFill>
        <p:spPr>
          <a:xfrm>
            <a:off x="212400" y="2464560"/>
            <a:ext cx="5024880" cy="3040560"/>
          </a:xfrm>
          <a:prstGeom prst="rect">
            <a:avLst/>
          </a:prstGeom>
          <a:ln w="54720">
            <a:solidFill>
              <a:srgbClr val="006600"/>
            </a:solidFill>
            <a:round/>
          </a:ln>
        </p:spPr>
      </p:pic>
      <p:sp>
        <p:nvSpPr>
          <p:cNvPr id="145" name="TextShape 4"/>
          <p:cNvSpPr/>
          <p:nvPr/>
        </p:nvSpPr>
        <p:spPr>
          <a:xfrm>
            <a:off x="213120" y="672120"/>
            <a:ext cx="9804960" cy="857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600" spc="-1" strike="noStrike">
                <a:solidFill>
                  <a:srgbClr val="006600"/>
                </a:solidFill>
                <a:latin typeface="Arial"/>
                <a:ea typeface="Lucida Sans Unicode"/>
              </a:rPr>
              <a:t>Mucha gente piensa que los árboles de Navidad artificiales son mejores que los árboles naturales porque no quieren talar un árbol vivo. Pero los productores de árboles de Navidad plantan hectáreas de árboles especialmente para las fiestas.</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6" name="" descr=""/>
          <p:cNvPicPr/>
          <p:nvPr/>
        </p:nvPicPr>
        <p:blipFill>
          <a:blip r:embed="rId1"/>
          <a:stretch/>
        </p:blipFill>
        <p:spPr>
          <a:xfrm>
            <a:off x="5832000" y="137880"/>
            <a:ext cx="3566880" cy="5346000"/>
          </a:xfrm>
          <a:prstGeom prst="rect">
            <a:avLst/>
          </a:prstGeom>
          <a:ln w="54720">
            <a:solidFill>
              <a:srgbClr val="801900"/>
            </a:solidFill>
            <a:round/>
          </a:ln>
        </p:spPr>
      </p:pic>
      <p:sp>
        <p:nvSpPr>
          <p:cNvPr id="147" name="TextShape 1"/>
          <p:cNvSpPr/>
          <p:nvPr/>
        </p:nvSpPr>
        <p:spPr>
          <a:xfrm>
            <a:off x="293760" y="871200"/>
            <a:ext cx="5163120" cy="3260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800" spc="-1" strike="noStrike">
                <a:solidFill>
                  <a:srgbClr val="801900"/>
                </a:solidFill>
                <a:latin typeface="Arial"/>
                <a:ea typeface="DejaVu Sans"/>
              </a:rPr>
              <a:t>La próxima vez que veas árboles de Navidad a la venta, pregunta a los vendedores dónde se cultivaron.</a:t>
            </a:r>
            <a:endParaRPr b="0" lang="en-US" sz="2800" spc="-1" strike="noStrike">
              <a:latin typeface="Arial"/>
            </a:endParaRPr>
          </a:p>
          <a:p>
            <a:pPr>
              <a:lnSpc>
                <a:spcPct val="100000"/>
              </a:lnSpc>
              <a:buNone/>
            </a:pPr>
            <a:endParaRPr b="0" lang="en-US" sz="2800" spc="-1" strike="noStrike">
              <a:latin typeface="Arial"/>
            </a:endParaRPr>
          </a:p>
          <a:p>
            <a:pPr>
              <a:lnSpc>
                <a:spcPct val="100000"/>
              </a:lnSpc>
              <a:buNone/>
            </a:pPr>
            <a:r>
              <a:rPr b="1" lang="en-US" sz="2800" spc="-1" strike="noStrike">
                <a:solidFill>
                  <a:srgbClr val="801900"/>
                </a:solidFill>
                <a:latin typeface="Arial"/>
                <a:ea typeface="DejaVu Sans"/>
              </a:rPr>
              <a:t>Quizás te sorprendas. ¡Quizás sean de aquí mismo, de Nueva Jersey!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 name="TextShape 1"/>
          <p:cNvSpPr/>
          <p:nvPr/>
        </p:nvSpPr>
        <p:spPr>
          <a:xfrm>
            <a:off x="93240" y="734400"/>
            <a:ext cx="4076640" cy="32144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66"/>
                </a:solidFill>
                <a:latin typeface="Liberation Sans;Arial"/>
                <a:ea typeface="DejaVu Sans"/>
              </a:rPr>
              <a:t>Cerca del Día de Acción de Gracias, empezamos a ver árboles de hoja perenne a la venta por todas partes, esperando a que la gente los compre y los lleve a casa para decorarlos como árboles de Navidad.</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006666"/>
                </a:solidFill>
                <a:latin typeface="Liberation Sans;Arial"/>
                <a:ea typeface="DejaVu Sans"/>
              </a:rPr>
              <a:t>Solo en Estados Unidos, se venden alrededor de 25 millones de árboles al año</a:t>
            </a:r>
            <a:r>
              <a:rPr b="1" lang="en-US" sz="2200" spc="-1" strike="noStrike">
                <a:solidFill>
                  <a:srgbClr val="006666"/>
                </a:solidFill>
                <a:latin typeface="Liberation Sans;Arial"/>
                <a:ea typeface="DejaVu Sans"/>
              </a:rPr>
              <a:t>.</a:t>
            </a:r>
            <a:endParaRPr b="0" lang="en-US" sz="2200" spc="-1" strike="noStrike">
              <a:latin typeface="Arial"/>
            </a:endParaRPr>
          </a:p>
          <a:p>
            <a:pPr>
              <a:lnSpc>
                <a:spcPct val="100000"/>
              </a:lnSpc>
              <a:buNone/>
            </a:pPr>
            <a:endParaRPr b="0" lang="en-US" sz="2200" spc="-1" strike="noStrike">
              <a:latin typeface="Arial"/>
            </a:endParaRPr>
          </a:p>
        </p:txBody>
      </p:sp>
      <p:pic>
        <p:nvPicPr>
          <p:cNvPr id="82" name="" descr=""/>
          <p:cNvPicPr/>
          <p:nvPr/>
        </p:nvPicPr>
        <p:blipFill>
          <a:blip r:embed="rId1"/>
          <a:stretch/>
        </p:blipFill>
        <p:spPr>
          <a:xfrm>
            <a:off x="4503960" y="869400"/>
            <a:ext cx="5032440" cy="3354480"/>
          </a:xfrm>
          <a:prstGeom prst="rect">
            <a:avLst/>
          </a:prstGeom>
          <a:ln w="54720">
            <a:solidFill>
              <a:srgbClr val="006666"/>
            </a:solidFill>
            <a:round/>
          </a:ln>
        </p:spPr>
      </p:pic>
      <p:sp>
        <p:nvSpPr>
          <p:cNvPr id="83" name="TextShape 2"/>
          <p:cNvSpPr/>
          <p:nvPr/>
        </p:nvSpPr>
        <p:spPr>
          <a:xfrm>
            <a:off x="123120" y="108360"/>
            <a:ext cx="10058040" cy="545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800" spc="-1" strike="noStrike">
                <a:solidFill>
                  <a:srgbClr val="006666"/>
                </a:solidFill>
                <a:latin typeface="Arial"/>
                <a:ea typeface="DejaVu Sans"/>
              </a:rPr>
              <a:t>Una época de mucha actividad para la compra de árboles</a:t>
            </a:r>
            <a:endParaRPr b="0" lang="en-US" sz="2800" spc="-1" strike="noStrike">
              <a:latin typeface="Arial"/>
            </a:endParaRPr>
          </a:p>
        </p:txBody>
      </p:sp>
      <p:sp>
        <p:nvSpPr>
          <p:cNvPr id="84" name="TextShape 3"/>
          <p:cNvSpPr/>
          <p:nvPr/>
        </p:nvSpPr>
        <p:spPr>
          <a:xfrm>
            <a:off x="179280" y="4765320"/>
            <a:ext cx="9759600" cy="7146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000" spc="-1" strike="noStrike">
                <a:solidFill>
                  <a:srgbClr val="006666"/>
                </a:solidFill>
                <a:latin typeface="Liberation Sans;Arial"/>
                <a:ea typeface="DejaVu Sans"/>
              </a:rPr>
              <a:t>¿De dónde vienen todos esos árboles?</a:t>
            </a:r>
            <a:endParaRPr b="0" lang="en-US" sz="2000" spc="-1" strike="noStrike">
              <a:latin typeface="Arial"/>
            </a:endParaRPr>
          </a:p>
          <a:p>
            <a:pPr algn="ctr">
              <a:lnSpc>
                <a:spcPct val="100000"/>
              </a:lnSpc>
              <a:buNone/>
            </a:pPr>
            <a:r>
              <a:rPr b="1" lang="en-US" sz="2000" spc="-1" strike="noStrike">
                <a:solidFill>
                  <a:srgbClr val="006666"/>
                </a:solidFill>
                <a:latin typeface="Liberation Sans;Arial"/>
                <a:ea typeface="DejaVu Sans"/>
              </a:rPr>
              <a:t>Todos esos árboles se cultivan en granjas... ¡Granjas de árboles de Navidad!</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TextShape 1"/>
          <p:cNvSpPr/>
          <p:nvPr/>
        </p:nvSpPr>
        <p:spPr>
          <a:xfrm>
            <a:off x="156960" y="735480"/>
            <a:ext cx="3416760" cy="4720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996600"/>
                </a:solidFill>
                <a:latin typeface="Liberation Sans;Arial"/>
                <a:ea typeface="Lucida Sans Unicode"/>
              </a:rPr>
              <a:t>En Nueva Jersey, hay 639 plantaciones de árboles de Navidad que se extienden a lo largo de 2190 hectáreas.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996600"/>
                </a:solidFill>
                <a:latin typeface="Liberation Sans;Arial"/>
                <a:ea typeface="Lucida Sans Unicode"/>
              </a:rPr>
              <a:t>Recuerde que una hectárea es aproximadamente tan grande como un campo de fútbol americano. ¡Son muchísimos campos de árboles de Navidad!</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996600"/>
                </a:solidFill>
                <a:latin typeface="Liberation Sans;Arial"/>
                <a:ea typeface="Lucida Sans Unicode"/>
              </a:rPr>
              <a:t>Estas plantaciones en todo el estado venden alrededor de 85 000 árboles vivos al año.</a:t>
            </a:r>
            <a:endParaRPr b="0" lang="en-US" sz="1800" spc="-1" strike="noStrike">
              <a:latin typeface="Arial"/>
            </a:endParaRPr>
          </a:p>
        </p:txBody>
      </p:sp>
      <p:pic>
        <p:nvPicPr>
          <p:cNvPr id="86" name="" descr=""/>
          <p:cNvPicPr/>
          <p:nvPr/>
        </p:nvPicPr>
        <p:blipFill>
          <a:blip r:embed="rId1"/>
          <a:stretch/>
        </p:blipFill>
        <p:spPr>
          <a:xfrm>
            <a:off x="3737520" y="752040"/>
            <a:ext cx="6099480" cy="4065120"/>
          </a:xfrm>
          <a:prstGeom prst="rect">
            <a:avLst/>
          </a:prstGeom>
          <a:ln w="54720">
            <a:solidFill>
              <a:srgbClr val="996600"/>
            </a:solidFill>
            <a:round/>
          </a:ln>
        </p:spPr>
      </p:pic>
      <p:sp>
        <p:nvSpPr>
          <p:cNvPr id="87" name="TextShape 2"/>
          <p:cNvSpPr/>
          <p:nvPr/>
        </p:nvSpPr>
        <p:spPr>
          <a:xfrm>
            <a:off x="616320" y="156960"/>
            <a:ext cx="8336520" cy="486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800" spc="-1" strike="noStrike">
                <a:solidFill>
                  <a:srgbClr val="996600"/>
                </a:solidFill>
                <a:latin typeface="Arial"/>
                <a:ea typeface="DejaVu Sans"/>
              </a:rPr>
              <a:t>Granjas de árboles en todo Nueva Jersey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TextShape 1"/>
          <p:cNvSpPr/>
          <p:nvPr/>
        </p:nvSpPr>
        <p:spPr>
          <a:xfrm>
            <a:off x="4750920" y="894960"/>
            <a:ext cx="5064480" cy="4382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0000"/>
                </a:solidFill>
                <a:latin typeface="Liberation Sans;Arial"/>
                <a:ea typeface="Lucida Sans Unicode"/>
              </a:rPr>
              <a:t>Los agricultores compran árboles jóvenes en viveros especializados. Estos árboles jóvenes tienen unos cuatro años y miden unos 35 cm de altura.</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0000"/>
                </a:solidFill>
                <a:latin typeface="Liberation Sans;Arial"/>
                <a:ea typeface="Lucida Sans Unicode"/>
              </a:rPr>
              <a:t>Los agricultores de Nueva Jersey suelen plantar los árboles pequeños a mano, usando una pala u otra herramienta para cavar los agujeros donde se colocarán las raíces.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0000"/>
                </a:solidFill>
                <a:latin typeface="Liberation Sans;Arial"/>
                <a:ea typeface="Lucida Sans Unicode"/>
              </a:rPr>
              <a:t>Los árboles de Navidad suelen cultivarse en lugares poco propicios para otros cultivos. Es frecuente encontrarlos en terrenos con muchas colinas o con suelo rocoso.</a:t>
            </a:r>
            <a:endParaRPr b="0" lang="en-US" sz="1800" spc="-1" strike="noStrike">
              <a:latin typeface="Arial"/>
            </a:endParaRPr>
          </a:p>
        </p:txBody>
      </p:sp>
      <p:sp>
        <p:nvSpPr>
          <p:cNvPr id="89" name="TextShape 2"/>
          <p:cNvSpPr/>
          <p:nvPr/>
        </p:nvSpPr>
        <p:spPr>
          <a:xfrm>
            <a:off x="163440" y="234000"/>
            <a:ext cx="9764280" cy="740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200" spc="-1" strike="noStrike">
                <a:solidFill>
                  <a:srgbClr val="000000"/>
                </a:solidFill>
                <a:latin typeface="Arial"/>
                <a:ea typeface="DejaVu Sans"/>
              </a:rPr>
              <a:t>Los árboles bebés se plantan a mano</a:t>
            </a:r>
            <a:endParaRPr b="0" lang="en-US" sz="3200" spc="-1" strike="noStrike">
              <a:latin typeface="Arial"/>
            </a:endParaRPr>
          </a:p>
        </p:txBody>
      </p:sp>
      <p:pic>
        <p:nvPicPr>
          <p:cNvPr id="90" name="" descr=""/>
          <p:cNvPicPr/>
          <p:nvPr/>
        </p:nvPicPr>
        <p:blipFill>
          <a:blip r:embed="rId1"/>
          <a:srcRect l="6415" t="0" r="9914" b="13041"/>
          <a:stretch/>
        </p:blipFill>
        <p:spPr>
          <a:xfrm>
            <a:off x="234360" y="1243440"/>
            <a:ext cx="4398840" cy="3428280"/>
          </a:xfrm>
          <a:prstGeom prst="rect">
            <a:avLst/>
          </a:prstGeom>
          <a:ln w="54720">
            <a:solidFill>
              <a:srgbClr val="000000"/>
            </a:solidFill>
            <a:round/>
          </a:ln>
        </p:spPr>
      </p:pic>
      <p:sp>
        <p:nvSpPr>
          <p:cNvPr id="91" name="TextShape 3"/>
          <p:cNvSpPr/>
          <p:nvPr/>
        </p:nvSpPr>
        <p:spPr>
          <a:xfrm>
            <a:off x="201600" y="4812840"/>
            <a:ext cx="2823480" cy="273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300" spc="-1" strike="noStrike">
                <a:solidFill>
                  <a:srgbClr val="000000"/>
                </a:solidFill>
                <a:latin typeface="Arial"/>
                <a:ea typeface="DejaVu Sans"/>
              </a:rPr>
              <a:t>Photo courtesy Jones Family Farms</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TextShape 1"/>
          <p:cNvSpPr/>
          <p:nvPr/>
        </p:nvSpPr>
        <p:spPr>
          <a:xfrm>
            <a:off x="279720" y="873720"/>
            <a:ext cx="9721080" cy="1506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6699"/>
                </a:solidFill>
                <a:latin typeface="Arial"/>
                <a:ea typeface="Lucida Sans Unicode"/>
              </a:rPr>
              <a:t>Aunque sus árboles solo se venden a finales de cada año, los productores de árboles de Navidad están ocupados todo el año. ¡Y deben tener paciencia! Un árbol tarda de 6 a 8 años en crecer lo suficiente como para convertirse en un árbol de Navidad. El primer año después de plantarlo, el árbol crecerá unos 20 cm. Después, crecerá unos 38 cm cada año.</a:t>
            </a:r>
            <a:endParaRPr b="0" lang="en-US" sz="1800" spc="-1" strike="noStrike">
              <a:latin typeface="Arial"/>
            </a:endParaRPr>
          </a:p>
        </p:txBody>
      </p:sp>
      <p:pic>
        <p:nvPicPr>
          <p:cNvPr id="93" name="" descr=""/>
          <p:cNvPicPr/>
          <p:nvPr/>
        </p:nvPicPr>
        <p:blipFill>
          <a:blip r:embed="rId1"/>
          <a:stretch/>
        </p:blipFill>
        <p:spPr>
          <a:xfrm>
            <a:off x="4773240" y="2210400"/>
            <a:ext cx="4845960" cy="2725560"/>
          </a:xfrm>
          <a:prstGeom prst="rect">
            <a:avLst/>
          </a:prstGeom>
          <a:ln w="54720">
            <a:solidFill>
              <a:srgbClr val="006699"/>
            </a:solidFill>
            <a:round/>
          </a:ln>
        </p:spPr>
      </p:pic>
      <p:sp>
        <p:nvSpPr>
          <p:cNvPr id="94" name="TextShape 2"/>
          <p:cNvSpPr/>
          <p:nvPr/>
        </p:nvSpPr>
        <p:spPr>
          <a:xfrm>
            <a:off x="4800600" y="5050440"/>
            <a:ext cx="5200200" cy="315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500" spc="-1" strike="noStrike">
                <a:solidFill>
                  <a:srgbClr val="006699"/>
                </a:solidFill>
                <a:latin typeface="Arial"/>
                <a:ea typeface="DejaVu Sans"/>
              </a:rPr>
              <a:t>Este campo de árboles de Navidad está siendo regado o irrigado.</a:t>
            </a:r>
            <a:endParaRPr b="0" lang="en-US" sz="1500" spc="-1" strike="noStrike">
              <a:latin typeface="Arial"/>
            </a:endParaRPr>
          </a:p>
        </p:txBody>
      </p:sp>
      <p:sp>
        <p:nvSpPr>
          <p:cNvPr id="95" name="TextShape 3"/>
          <p:cNvSpPr/>
          <p:nvPr/>
        </p:nvSpPr>
        <p:spPr>
          <a:xfrm>
            <a:off x="288360" y="2423520"/>
            <a:ext cx="4313520" cy="2639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6699"/>
                </a:solidFill>
                <a:latin typeface="Arial"/>
                <a:ea typeface="Lucida Sans Unicode"/>
              </a:rPr>
              <a:t>De los 1200 árboles plantados en un terreno de una hectárea, unos 120 no sobrevivirán para convertirse en árboles de Navidad.</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6699"/>
                </a:solidFill>
                <a:latin typeface="Arial"/>
                <a:ea typeface="Lucida Sans Unicode"/>
              </a:rPr>
              <a:t>Los agricultores deben revisarlos constantemente para detectar malezas, insectos y plagas. Los árboles deben regarse como cualquier otro cultivo cuando ha llovido poco.</a:t>
            </a:r>
            <a:endParaRPr b="0" lang="en-US" sz="1800" spc="-1" strike="noStrike">
              <a:latin typeface="Arial"/>
            </a:endParaRPr>
          </a:p>
        </p:txBody>
      </p:sp>
      <p:sp>
        <p:nvSpPr>
          <p:cNvPr id="96" name="TextShape 4"/>
          <p:cNvSpPr/>
          <p:nvPr/>
        </p:nvSpPr>
        <p:spPr>
          <a:xfrm>
            <a:off x="627480" y="224280"/>
            <a:ext cx="8744760" cy="486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800" spc="-1" strike="noStrike">
                <a:solidFill>
                  <a:srgbClr val="006699"/>
                </a:solidFill>
                <a:latin typeface="Arial"/>
                <a:ea typeface="DejaVu Sans"/>
              </a:rPr>
              <a:t>¡Ten paciencia! Los árboles crecen lentamente.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TextShape 1"/>
          <p:cNvSpPr/>
          <p:nvPr/>
        </p:nvSpPr>
        <p:spPr>
          <a:xfrm>
            <a:off x="154800" y="1002600"/>
            <a:ext cx="9761760" cy="656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00"/>
                </a:solidFill>
                <a:latin typeface="Arial"/>
                <a:ea typeface="Lucida Sans Unicode"/>
              </a:rPr>
              <a:t>Los árboles de Navidad no crecen por sí solos. Cuando alcanzan entre 90 y 120 cm de altura, los agricultores comienzan a podarlos.</a:t>
            </a:r>
            <a:endParaRPr b="0" lang="en-US" sz="2000" spc="-1" strike="noStrike">
              <a:latin typeface="Arial"/>
            </a:endParaRPr>
          </a:p>
        </p:txBody>
      </p:sp>
      <p:pic>
        <p:nvPicPr>
          <p:cNvPr id="98" name="" descr=""/>
          <p:cNvPicPr/>
          <p:nvPr/>
        </p:nvPicPr>
        <p:blipFill>
          <a:blip r:embed="rId1"/>
          <a:stretch/>
        </p:blipFill>
        <p:spPr>
          <a:xfrm>
            <a:off x="2958120" y="1870920"/>
            <a:ext cx="3974040" cy="2980440"/>
          </a:xfrm>
          <a:prstGeom prst="rect">
            <a:avLst/>
          </a:prstGeom>
          <a:ln w="54720">
            <a:solidFill>
              <a:srgbClr val="006600"/>
            </a:solidFill>
            <a:round/>
          </a:ln>
        </p:spPr>
      </p:pic>
      <p:pic>
        <p:nvPicPr>
          <p:cNvPr id="99" name="" descr=""/>
          <p:cNvPicPr/>
          <p:nvPr/>
        </p:nvPicPr>
        <p:blipFill>
          <a:blip r:embed="rId2"/>
          <a:srcRect l="10698" t="7261" r="8935" b="15217"/>
          <a:stretch/>
        </p:blipFill>
        <p:spPr>
          <a:xfrm flipH="1">
            <a:off x="7250400" y="1797120"/>
            <a:ext cx="2644200" cy="3401280"/>
          </a:xfrm>
          <a:prstGeom prst="rect">
            <a:avLst/>
          </a:prstGeom>
          <a:ln w="54720">
            <a:solidFill>
              <a:srgbClr val="006600"/>
            </a:solidFill>
            <a:round/>
          </a:ln>
        </p:spPr>
      </p:pic>
      <p:sp>
        <p:nvSpPr>
          <p:cNvPr id="100" name="TextShape 2"/>
          <p:cNvSpPr/>
          <p:nvPr/>
        </p:nvSpPr>
        <p:spPr>
          <a:xfrm>
            <a:off x="7276320" y="5313960"/>
            <a:ext cx="2915280" cy="273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300" spc="-1" strike="noStrike">
                <a:solidFill>
                  <a:srgbClr val="006600"/>
                </a:solidFill>
                <a:latin typeface="Arial"/>
                <a:ea typeface="DejaVu Sans"/>
              </a:rPr>
              <a:t>Photo courtesy Unangst Tree Farms</a:t>
            </a:r>
            <a:endParaRPr b="0" lang="en-US" sz="1300" spc="-1" strike="noStrike">
              <a:latin typeface="Arial"/>
            </a:endParaRPr>
          </a:p>
        </p:txBody>
      </p:sp>
      <p:sp>
        <p:nvSpPr>
          <p:cNvPr id="101" name="TextShape 3"/>
          <p:cNvSpPr/>
          <p:nvPr/>
        </p:nvSpPr>
        <p:spPr>
          <a:xfrm>
            <a:off x="101160" y="1870920"/>
            <a:ext cx="2856600" cy="3206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6600"/>
                </a:solidFill>
                <a:latin typeface="Arial"/>
                <a:ea typeface="Lucida Sans Unicode"/>
              </a:rPr>
              <a:t>Una vez cada verano, cuando los árboles han terminado de crecer durante el año, los equipos agrícolas recorren los campos de árboles, utilizando cuchillos muy afilados o tijeras de podar para cortar los árboles en la clásica forma de cono.</a:t>
            </a:r>
            <a:endParaRPr b="0" lang="en-US" sz="1800" spc="-1" strike="noStrike">
              <a:latin typeface="Arial"/>
            </a:endParaRPr>
          </a:p>
        </p:txBody>
      </p:sp>
      <p:sp>
        <p:nvSpPr>
          <p:cNvPr id="102" name="TextShape 4"/>
          <p:cNvSpPr/>
          <p:nvPr/>
        </p:nvSpPr>
        <p:spPr>
          <a:xfrm>
            <a:off x="336240" y="246600"/>
            <a:ext cx="9098280" cy="48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800" spc="-1" strike="noStrike">
                <a:solidFill>
                  <a:srgbClr val="006600"/>
                </a:solidFill>
                <a:latin typeface="Arial"/>
                <a:ea typeface="DejaVu Sans"/>
              </a:rPr>
              <a:t>Los árboles deben cortarse en forma de cono</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TextShape 1"/>
          <p:cNvSpPr/>
          <p:nvPr/>
        </p:nvSpPr>
        <p:spPr>
          <a:xfrm>
            <a:off x="6499080" y="367200"/>
            <a:ext cx="3372120" cy="43394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0000"/>
                </a:solidFill>
                <a:latin typeface="Arial"/>
                <a:ea typeface="Lucida Sans Unicode"/>
              </a:rPr>
              <a:t>Hay muchos tipos diferentes de árboles de hoja perenne que se cultivan para hacer árboles de Navidad, incluidos el abeto, el pino y la picea.</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0000"/>
                </a:solidFill>
                <a:latin typeface="Arial"/>
                <a:ea typeface="Courier New"/>
              </a:rPr>
              <a:t>Las distintas variedades tienen distintos tipos de agujas. Algunas son cortas y afiladas, mientras que otras son largas y suaves. La distribución de las agujas en las ramas varía.</a:t>
            </a:r>
            <a:endParaRPr b="0" lang="en-US" sz="1800" spc="-1" strike="noStrike">
              <a:latin typeface="Arial"/>
            </a:endParaRPr>
          </a:p>
          <a:p>
            <a:pPr>
              <a:lnSpc>
                <a:spcPct val="100000"/>
              </a:lnSpc>
              <a:buNone/>
            </a:pPr>
            <a:endParaRPr b="0" lang="en-US" sz="1800" spc="-1" strike="noStrike">
              <a:latin typeface="Arial"/>
            </a:endParaRPr>
          </a:p>
        </p:txBody>
      </p:sp>
      <p:pic>
        <p:nvPicPr>
          <p:cNvPr id="104" name="" descr=""/>
          <p:cNvPicPr/>
          <p:nvPr/>
        </p:nvPicPr>
        <p:blipFill>
          <a:blip r:embed="rId1"/>
          <a:srcRect l="2917" t="4326" r="43022" b="4966"/>
          <a:stretch/>
        </p:blipFill>
        <p:spPr>
          <a:xfrm>
            <a:off x="353880" y="94680"/>
            <a:ext cx="1945800" cy="1737000"/>
          </a:xfrm>
          <a:prstGeom prst="rect">
            <a:avLst/>
          </a:prstGeom>
          <a:ln w="18360">
            <a:solidFill>
              <a:srgbClr val="000000"/>
            </a:solidFill>
            <a:round/>
          </a:ln>
        </p:spPr>
      </p:pic>
      <p:pic>
        <p:nvPicPr>
          <p:cNvPr id="105" name="" descr=""/>
          <p:cNvPicPr/>
          <p:nvPr/>
        </p:nvPicPr>
        <p:blipFill>
          <a:blip r:embed="rId2"/>
          <a:srcRect l="59102" t="46087" r="3498" b="5745"/>
          <a:stretch/>
        </p:blipFill>
        <p:spPr>
          <a:xfrm>
            <a:off x="3799440" y="209880"/>
            <a:ext cx="2498400" cy="1711440"/>
          </a:xfrm>
          <a:prstGeom prst="rect">
            <a:avLst/>
          </a:prstGeom>
          <a:ln w="18360">
            <a:solidFill>
              <a:srgbClr val="000000"/>
            </a:solidFill>
            <a:round/>
          </a:ln>
        </p:spPr>
      </p:pic>
      <p:pic>
        <p:nvPicPr>
          <p:cNvPr id="106" name="" descr=""/>
          <p:cNvPicPr/>
          <p:nvPr/>
        </p:nvPicPr>
        <p:blipFill>
          <a:blip r:embed="rId3"/>
          <a:srcRect l="2586" t="1209" r="43106" b="6681"/>
          <a:stretch/>
        </p:blipFill>
        <p:spPr>
          <a:xfrm>
            <a:off x="367920" y="1935720"/>
            <a:ext cx="1937520" cy="1748160"/>
          </a:xfrm>
          <a:prstGeom prst="rect">
            <a:avLst/>
          </a:prstGeom>
          <a:ln w="18360">
            <a:solidFill>
              <a:srgbClr val="000000"/>
            </a:solidFill>
            <a:round/>
          </a:ln>
        </p:spPr>
      </p:pic>
      <p:pic>
        <p:nvPicPr>
          <p:cNvPr id="107" name="" descr=""/>
          <p:cNvPicPr/>
          <p:nvPr/>
        </p:nvPicPr>
        <p:blipFill>
          <a:blip r:embed="rId4"/>
          <a:srcRect l="59848" t="48884" r="2505" b="7303"/>
          <a:stretch/>
        </p:blipFill>
        <p:spPr>
          <a:xfrm>
            <a:off x="3803400" y="2122560"/>
            <a:ext cx="2482920" cy="1536480"/>
          </a:xfrm>
          <a:prstGeom prst="rect">
            <a:avLst/>
          </a:prstGeom>
          <a:ln w="18360">
            <a:solidFill>
              <a:srgbClr val="000000"/>
            </a:solidFill>
            <a:round/>
          </a:ln>
        </p:spPr>
      </p:pic>
      <p:sp>
        <p:nvSpPr>
          <p:cNvPr id="108" name="TextShape 2"/>
          <p:cNvSpPr/>
          <p:nvPr/>
        </p:nvSpPr>
        <p:spPr>
          <a:xfrm>
            <a:off x="2437560" y="719280"/>
            <a:ext cx="1361160" cy="656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0000"/>
                </a:solidFill>
                <a:latin typeface="Arial"/>
                <a:ea typeface="DejaVu Sans"/>
              </a:rPr>
              <a:t>Douglas</a:t>
            </a:r>
            <a:endParaRPr b="0" lang="en-US" sz="2000" spc="-1" strike="noStrike">
              <a:latin typeface="Arial"/>
            </a:endParaRPr>
          </a:p>
          <a:p>
            <a:pPr>
              <a:lnSpc>
                <a:spcPct val="100000"/>
              </a:lnSpc>
              <a:buNone/>
            </a:pPr>
            <a:r>
              <a:rPr b="1" lang="en-US" sz="2000" spc="-1" strike="noStrike">
                <a:solidFill>
                  <a:srgbClr val="000000"/>
                </a:solidFill>
                <a:latin typeface="Arial"/>
                <a:ea typeface="DejaVu Sans"/>
              </a:rPr>
              <a:t> </a:t>
            </a:r>
            <a:r>
              <a:rPr b="1" lang="en-US" sz="2000" spc="-1" strike="noStrike">
                <a:solidFill>
                  <a:srgbClr val="000000"/>
                </a:solidFill>
                <a:latin typeface="Arial"/>
                <a:ea typeface="DejaVu Sans"/>
              </a:rPr>
              <a:t>Abeto</a:t>
            </a:r>
            <a:endParaRPr b="0" lang="en-US" sz="2000" spc="-1" strike="noStrike">
              <a:latin typeface="Arial"/>
            </a:endParaRPr>
          </a:p>
        </p:txBody>
      </p:sp>
      <p:sp>
        <p:nvSpPr>
          <p:cNvPr id="109" name="TextShape 3"/>
          <p:cNvSpPr/>
          <p:nvPr/>
        </p:nvSpPr>
        <p:spPr>
          <a:xfrm>
            <a:off x="2400840" y="2405160"/>
            <a:ext cx="1355400" cy="9396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000" spc="-1" strike="noStrike">
                <a:solidFill>
                  <a:srgbClr val="000000"/>
                </a:solidFill>
                <a:latin typeface="Arial"/>
                <a:ea typeface="DejaVu Sans"/>
              </a:rPr>
              <a:t>Escocés</a:t>
            </a:r>
            <a:endParaRPr b="0" lang="en-US" sz="2000" spc="-1" strike="noStrike">
              <a:latin typeface="Arial"/>
            </a:endParaRPr>
          </a:p>
          <a:p>
            <a:pPr algn="ctr">
              <a:lnSpc>
                <a:spcPct val="100000"/>
              </a:lnSpc>
              <a:buNone/>
            </a:pPr>
            <a:r>
              <a:rPr b="1" lang="en-US" sz="2000" spc="-1" strike="noStrike">
                <a:solidFill>
                  <a:srgbClr val="000000"/>
                </a:solidFill>
                <a:latin typeface="Arial"/>
                <a:ea typeface="DejaVu Sans"/>
              </a:rPr>
              <a:t> </a:t>
            </a:r>
            <a:r>
              <a:rPr b="1" lang="en-US" sz="2000" spc="-1" strike="noStrike">
                <a:solidFill>
                  <a:srgbClr val="000000"/>
                </a:solidFill>
                <a:latin typeface="Arial"/>
                <a:ea typeface="DejaVu Sans"/>
              </a:rPr>
              <a:t>Pino</a:t>
            </a:r>
            <a:endParaRPr b="0" lang="en-US" sz="2000" spc="-1" strike="noStrike">
              <a:latin typeface="Arial"/>
            </a:endParaRPr>
          </a:p>
        </p:txBody>
      </p:sp>
      <p:pic>
        <p:nvPicPr>
          <p:cNvPr id="110" name="" descr=""/>
          <p:cNvPicPr/>
          <p:nvPr/>
        </p:nvPicPr>
        <p:blipFill>
          <a:blip r:embed="rId5"/>
          <a:srcRect l="3331" t="2308" r="39466" b="6216"/>
          <a:stretch/>
        </p:blipFill>
        <p:spPr>
          <a:xfrm>
            <a:off x="325440" y="3830040"/>
            <a:ext cx="2048760" cy="1742760"/>
          </a:xfrm>
          <a:prstGeom prst="rect">
            <a:avLst/>
          </a:prstGeom>
          <a:ln w="18360">
            <a:solidFill>
              <a:srgbClr val="000000"/>
            </a:solidFill>
            <a:round/>
          </a:ln>
        </p:spPr>
      </p:pic>
      <p:pic>
        <p:nvPicPr>
          <p:cNvPr id="111" name="" descr=""/>
          <p:cNvPicPr/>
          <p:nvPr/>
        </p:nvPicPr>
        <p:blipFill>
          <a:blip r:embed="rId6"/>
          <a:srcRect l="63163" t="47645" r="3749" b="7303"/>
          <a:stretch/>
        </p:blipFill>
        <p:spPr>
          <a:xfrm>
            <a:off x="3882600" y="3818520"/>
            <a:ext cx="2433240" cy="1762200"/>
          </a:xfrm>
          <a:prstGeom prst="rect">
            <a:avLst/>
          </a:prstGeom>
          <a:ln w="18360">
            <a:solidFill>
              <a:srgbClr val="000000"/>
            </a:solidFill>
            <a:round/>
          </a:ln>
        </p:spPr>
      </p:pic>
      <p:sp>
        <p:nvSpPr>
          <p:cNvPr id="112" name="TextShape 4"/>
          <p:cNvSpPr/>
          <p:nvPr/>
        </p:nvSpPr>
        <p:spPr>
          <a:xfrm>
            <a:off x="2543760" y="4367880"/>
            <a:ext cx="1164960" cy="9396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000" spc="-1" strike="noStrike">
                <a:solidFill>
                  <a:srgbClr val="000000"/>
                </a:solidFill>
                <a:latin typeface="Arial"/>
                <a:ea typeface="DejaVu Sans"/>
              </a:rPr>
              <a:t>Abeto blanco</a:t>
            </a:r>
            <a:endParaRPr b="0" lang="en-US" sz="2000" spc="-1" strike="noStrike">
              <a:latin typeface="Arial"/>
            </a:endParaRPr>
          </a:p>
        </p:txBody>
      </p:sp>
      <p:sp>
        <p:nvSpPr>
          <p:cNvPr id="113" name="TextShape 5"/>
          <p:cNvSpPr/>
          <p:nvPr/>
        </p:nvSpPr>
        <p:spPr>
          <a:xfrm>
            <a:off x="6692400" y="5080320"/>
            <a:ext cx="3032280" cy="458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300" spc="-1" strike="noStrike">
                <a:solidFill>
                  <a:srgbClr val="000000"/>
                </a:solidFill>
                <a:latin typeface="Arial"/>
                <a:ea typeface="DejaVu Sans"/>
              </a:rPr>
              <a:t>Photos courtesy New Jersey Christmas Tree Growers Association</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TextShape 1"/>
          <p:cNvSpPr/>
          <p:nvPr/>
        </p:nvSpPr>
        <p:spPr>
          <a:xfrm>
            <a:off x="275760" y="146520"/>
            <a:ext cx="9595800" cy="23677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990099"/>
                </a:solidFill>
                <a:latin typeface="Liberation Sans;Arial"/>
                <a:ea typeface="DejaVu Sans"/>
              </a:rPr>
              <a:t>Los árboles de Navidad se llaman perennes porque se mantienen verdes todo el año, a diferencia de los árboles cuyas hojas cambian de color en otoño y se caen de las ramas. Los árboles que permanecen desnudos en invierno se llaman caducifolios. Los perennes se llaman coníferas. También se les llama coníferas.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990099"/>
                </a:solidFill>
                <a:latin typeface="Liberation Sans;Arial"/>
                <a:ea typeface="DejaVu Sans"/>
              </a:rPr>
              <a:t>Las agujas son en realidad las hojas del perenne. Su forma delgada ayuda al árbol a sobrevivir todo el año. La nieve intensa del invierno se desliza por las agujas delgadas. Además, las agujas están cubiertas por una capa cerosa que ayuda al árbol a retener el agua en climas secos.</a:t>
            </a:r>
            <a:endParaRPr b="0" lang="en-US" sz="1800" spc="-1" strike="noStrike">
              <a:latin typeface="Arial"/>
            </a:endParaRPr>
          </a:p>
          <a:p>
            <a:pPr>
              <a:lnSpc>
                <a:spcPct val="100000"/>
              </a:lnSpc>
              <a:buNone/>
            </a:pPr>
            <a:endParaRPr b="0" lang="en-US" sz="1800" spc="-1" strike="noStrike">
              <a:latin typeface="Arial"/>
            </a:endParaRPr>
          </a:p>
        </p:txBody>
      </p:sp>
      <p:pic>
        <p:nvPicPr>
          <p:cNvPr id="115" name="" descr=""/>
          <p:cNvPicPr/>
          <p:nvPr/>
        </p:nvPicPr>
        <p:blipFill>
          <a:blip r:embed="rId1"/>
          <a:stretch/>
        </p:blipFill>
        <p:spPr>
          <a:xfrm>
            <a:off x="388080" y="2835000"/>
            <a:ext cx="3899880" cy="2597400"/>
          </a:xfrm>
          <a:prstGeom prst="rect">
            <a:avLst/>
          </a:prstGeom>
          <a:ln w="54720">
            <a:solidFill>
              <a:srgbClr val="990099"/>
            </a:solidFill>
            <a:round/>
          </a:ln>
        </p:spPr>
      </p:pic>
      <p:pic>
        <p:nvPicPr>
          <p:cNvPr id="116" name="" descr=""/>
          <p:cNvPicPr/>
          <p:nvPr/>
        </p:nvPicPr>
        <p:blipFill>
          <a:blip r:embed="rId2"/>
          <a:stretch/>
        </p:blipFill>
        <p:spPr>
          <a:xfrm>
            <a:off x="5871960" y="2895480"/>
            <a:ext cx="3456720" cy="2592360"/>
          </a:xfrm>
          <a:prstGeom prst="rect">
            <a:avLst/>
          </a:prstGeom>
          <a:ln w="54720">
            <a:solidFill>
              <a:srgbClr val="990066"/>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 descr=""/>
          <p:cNvPicPr/>
          <p:nvPr/>
        </p:nvPicPr>
        <p:blipFill>
          <a:blip r:embed="rId1"/>
          <a:stretch/>
        </p:blipFill>
        <p:spPr>
          <a:xfrm>
            <a:off x="272880" y="925560"/>
            <a:ext cx="5433480" cy="4075200"/>
          </a:xfrm>
          <a:prstGeom prst="rect">
            <a:avLst/>
          </a:prstGeom>
          <a:ln w="54720">
            <a:solidFill>
              <a:srgbClr val="cc3300"/>
            </a:solidFill>
            <a:round/>
          </a:ln>
        </p:spPr>
      </p:pic>
      <p:sp>
        <p:nvSpPr>
          <p:cNvPr id="118" name="TextShape 1"/>
          <p:cNvSpPr/>
          <p:nvPr/>
        </p:nvSpPr>
        <p:spPr>
          <a:xfrm>
            <a:off x="5799960" y="789480"/>
            <a:ext cx="4084200" cy="4925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cc3300"/>
                </a:solidFill>
                <a:latin typeface="Liberation Sans;Arial"/>
                <a:ea typeface="Lucida Sans Unicode"/>
              </a:rPr>
              <a:t>Las agujas cumplen la misma función en las coníferas que las hojas en otros árboles.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cc3300"/>
                </a:solidFill>
                <a:latin typeface="Liberation Sans;Arial"/>
                <a:ea typeface="Lucida Sans Unicode"/>
              </a:rPr>
              <a:t>Absorben el dióxido de carbono del aire y utilizan la energía del sol y el agua extraída de las raíces para producir el alimento que el árbol necesita para sobrevivir y crecer.</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cc3300"/>
                </a:solidFill>
                <a:latin typeface="Liberation Sans;Arial"/>
                <a:ea typeface="Lucida Sans Unicode"/>
              </a:rPr>
              <a:t>Cuando las agujas de una conífera envejecen, se vuelven marrones y caen al suelo. Sin embargo, un árbol perenne nunca pierde todas sus agujas a la vez, por lo que siempre luce verde.</a:t>
            </a:r>
            <a:endParaRPr b="0" lang="en-US" sz="1800" spc="-1" strike="noStrike">
              <a:latin typeface="Arial"/>
            </a:endParaRPr>
          </a:p>
        </p:txBody>
      </p:sp>
      <p:sp>
        <p:nvSpPr>
          <p:cNvPr id="119" name="TextShape 2"/>
          <p:cNvSpPr/>
          <p:nvPr/>
        </p:nvSpPr>
        <p:spPr>
          <a:xfrm>
            <a:off x="168120" y="5132880"/>
            <a:ext cx="561348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800" spc="-1" strike="noStrike">
                <a:solidFill>
                  <a:srgbClr val="cc3300"/>
                </a:solidFill>
                <a:latin typeface="Arial"/>
                <a:ea typeface="DejaVu Sans"/>
              </a:rPr>
              <a:t>¿Puedes ver las agujas marrones de este pino?</a:t>
            </a:r>
            <a:endParaRPr b="0" lang="en-US" sz="1800" spc="-1" strike="noStrike">
              <a:latin typeface="Arial"/>
            </a:endParaRPr>
          </a:p>
        </p:txBody>
      </p:sp>
      <p:sp>
        <p:nvSpPr>
          <p:cNvPr id="120" name="TextShape 3"/>
          <p:cNvSpPr/>
          <p:nvPr/>
        </p:nvSpPr>
        <p:spPr>
          <a:xfrm>
            <a:off x="298080" y="168120"/>
            <a:ext cx="5645160" cy="429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cc3300"/>
                </a:solidFill>
                <a:latin typeface="Arial"/>
                <a:ea typeface="DejaVu Sans"/>
              </a:rPr>
              <a:t>Las agujas funcionan como hojas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568</TotalTime>
  <Application>LibreOffice/7.3.4.2$Linux_X86_64 LibreOffice_project/728fec16bd5f605073805c3c9e7c4212a0120dc5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2019-10-29T11:04:33Z</dcterms:created>
  <dc:creator>Carolyn Taylor</dc:creator>
  <dc:description/>
  <dc:language>en-US</dc:language>
  <cp:lastModifiedBy/>
  <dcterms:modified xsi:type="dcterms:W3CDTF">2025-10-20T14:46:47Z</dcterms:modified>
  <cp:revision>18</cp:revision>
  <dc:subject/>
  <dc:title/>
</cp:coreProperties>
</file>

<file path=docProps/custom.xml><?xml version="1.0" encoding="utf-8"?>
<Properties xmlns="http://schemas.openxmlformats.org/officeDocument/2006/custom-properties" xmlns:vt="http://schemas.openxmlformats.org/officeDocument/2006/docPropsVTypes"/>
</file>