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_rels/presentation.xml.rels" ContentType="application/vnd.openxmlformats-package.relationships+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16.xml.rels" ContentType="application/vnd.openxmlformats-package.relationships+xml"/>
  <Override PartName="/ppt/slideLayouts/_rels/slideLayout18.xml.rels" ContentType="application/vnd.openxmlformats-package.relationships+xml"/>
  <Override PartName="/ppt/slideLayouts/_rels/slideLayout5.xml.rels" ContentType="application/vnd.openxmlformats-package.relationships+xml"/>
  <Override PartName="/ppt/slideLayouts/_rels/slideLayout13.xml.rels" ContentType="application/vnd.openxmlformats-package.relationships+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23.xml.rels" ContentType="application/vnd.openxmlformats-package.relationships+xml"/>
  <Override PartName="/ppt/slideLayouts/_rels/slideLayout8.xml.rels" ContentType="application/vnd.openxmlformats-package.relationships+xml"/>
  <Override PartName="/ppt/slideLayouts/_rels/slideLayout15.xml.rels" ContentType="application/vnd.openxmlformats-package.relationships+xml"/>
  <Override PartName="/ppt/slideLayouts/_rels/slideLayout2.xml.rels" ContentType="application/vnd.openxmlformats-package.relationships+xml"/>
  <Override PartName="/ppt/slideLayouts/_rels/slideLayout20.xml.rels" ContentType="application/vnd.openxmlformats-package.relationships+xml"/>
  <Override PartName="/ppt/slideLayouts/slideLayout6.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4.xml" ContentType="application/vnd.openxmlformats-officedocument.presentationml.slideLayout+xml"/>
  <Override PartName="/ppt/slideLayouts/slideLayout22.xml" ContentType="application/vnd.openxmlformats-officedocument.presentationml.slideLayout+xml"/>
  <Override PartName="/ppt/media/image24.jpeg" ContentType="image/jpeg"/>
  <Override PartName="/ppt/media/image21.jpeg" ContentType="image/jpeg"/>
  <Override PartName="/ppt/media/image20.jpeg" ContentType="image/jpeg"/>
  <Override PartName="/ppt/media/image19.jpeg" ContentType="image/jpeg"/>
  <Override PartName="/ppt/media/image7.jpeg" ContentType="image/jpeg"/>
  <Override PartName="/ppt/media/image28.jpeg" ContentType="image/jpeg"/>
  <Override PartName="/ppt/media/image12.jpeg" ContentType="image/jpeg"/>
  <Override PartName="/ppt/media/image10.jpeg" ContentType="image/jpeg"/>
  <Override PartName="/ppt/media/image8.jpeg" ContentType="image/jpeg"/>
  <Override PartName="/ppt/media/image29.jpeg" ContentType="image/jpeg"/>
  <Override PartName="/ppt/media/image13.jpeg" ContentType="image/jpeg"/>
  <Override PartName="/ppt/media/image11.jpeg" ContentType="image/jpeg"/>
  <Override PartName="/ppt/media/image9.jpeg" ContentType="image/jpeg"/>
  <Override PartName="/ppt/media/image30.jpeg" ContentType="image/jpeg"/>
  <Override PartName="/ppt/media/image31.jpeg" ContentType="image/jpeg"/>
  <Override PartName="/ppt/media/image4.jpeg" ContentType="image/jpeg"/>
  <Override PartName="/ppt/media/image25.jpeg" ContentType="image/jpeg"/>
  <Override PartName="/ppt/media/image32.jpeg" ContentType="image/jpeg"/>
  <Override PartName="/ppt/media/image5.jpeg" ContentType="image/jpeg"/>
  <Override PartName="/ppt/media/image26.jpeg" ContentType="image/jpeg"/>
  <Override PartName="/ppt/media/image33.jpeg" ContentType="image/jpeg"/>
  <Override PartName="/ppt/media/image6.jpeg" ContentType="image/jpeg"/>
  <Override PartName="/ppt/media/image27.jpeg" ContentType="image/jpeg"/>
  <Override PartName="/ppt/media/image3.png" ContentType="image/png"/>
  <Override PartName="/ppt/media/image17.jpeg" ContentType="image/jpeg"/>
  <Override PartName="/ppt/media/image2.jpeg" ContentType="image/jpeg"/>
  <Override PartName="/ppt/media/image23.jpeg" ContentType="image/jpeg"/>
  <Override PartName="/ppt/media/image1.jpeg" ContentType="image/jpeg"/>
  <Override PartName="/ppt/media/image22.jpeg" ContentType="image/jpeg"/>
  <Override PartName="/ppt/media/image14.jpeg" ContentType="image/jpeg"/>
  <Override PartName="/ppt/media/image15.jpeg" ContentType="image/jpeg"/>
  <Override PartName="/ppt/media/image16.jpeg" ContentType="image/jpeg"/>
  <Override PartName="/ppt/media/image18.jpeg" ContentType="image/jpeg"/>
  <Override PartName="/ppt/slides/_rels/slide8.xml.rels" ContentType="application/vnd.openxmlformats-package.relationships+xml"/>
  <Override PartName="/ppt/slides/_rels/slide9.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1.xml.rels" ContentType="application/vnd.openxmlformats-package.relationships+xml"/>
  <Override PartName="/ppt/slides/_rels/slide1.xml.rels" ContentType="application/vnd.openxmlformats-package.relationships+xml"/>
  <Override PartName="/ppt/slides/_rels/slide4.xml.rels" ContentType="application/vnd.openxmlformats-package.relationships+xml"/>
  <Override PartName="/ppt/slides/_rels/slide2.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10.xml.rels" ContentType="application/vnd.openxmlformats-package.relationships+xml"/>
  <Override PartName="/ppt/slides/slide13.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Lst>
  <p:sldSz cx="10080625" cy="7559675"/>
  <p:notesSz cx="7772400" cy="10058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4"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7"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2"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1"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3"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45"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46"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50"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51"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52"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3" name="PlaceHolder 2"/>
          <p:cNvSpPr>
            <a:spLocks noGrp="1"/>
          </p:cNvSpPr>
          <p:nvPr>
            <p:ph type="subTitle"/>
          </p:nvPr>
        </p:nvSpPr>
        <p:spPr>
          <a:xfrm>
            <a:off x="504000" y="1768680"/>
            <a:ext cx="9072000" cy="438408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54"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55"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56"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58"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59"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60"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62" name="PlaceHolder 2"/>
          <p:cNvSpPr>
            <a:spLocks noGrp="1"/>
          </p:cNvSpPr>
          <p:nvPr>
            <p:ph type="body"/>
          </p:nvPr>
        </p:nvSpPr>
        <p:spPr>
          <a:xfrm>
            <a:off x="504000" y="1768680"/>
            <a:ext cx="9072000" cy="2090880"/>
          </a:xfrm>
          <a:prstGeom prst="rect">
            <a:avLst/>
          </a:prstGeom>
        </p:spPr>
        <p:txBody>
          <a:bodyPr lIns="0" rIns="0" tIns="0" bIns="0">
            <a:normAutofit/>
          </a:bodyPr>
          <a:p>
            <a:endParaRPr b="0" lang="en-US" sz="3200" spc="-1" strike="noStrike">
              <a:latin typeface="Arial"/>
            </a:endParaRPr>
          </a:p>
        </p:txBody>
      </p:sp>
      <p:sp>
        <p:nvSpPr>
          <p:cNvPr id="63" name="PlaceHolder 3"/>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65"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66"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67"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
        <p:nvSpPr>
          <p:cNvPr id="68" name="PlaceHolder 5"/>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70" name="PlaceHolder 2"/>
          <p:cNvSpPr>
            <a:spLocks noGrp="1"/>
          </p:cNvSpPr>
          <p:nvPr>
            <p:ph type="body"/>
          </p:nvPr>
        </p:nvSpPr>
        <p:spPr>
          <a:xfrm>
            <a:off x="504000" y="1768680"/>
            <a:ext cx="2921040" cy="2090880"/>
          </a:xfrm>
          <a:prstGeom prst="rect">
            <a:avLst/>
          </a:prstGeom>
        </p:spPr>
        <p:txBody>
          <a:bodyPr lIns="0" rIns="0" tIns="0" bIns="0">
            <a:normAutofit/>
          </a:bodyPr>
          <a:p>
            <a:endParaRPr b="0" lang="en-US" sz="3200" spc="-1" strike="noStrike">
              <a:latin typeface="Arial"/>
            </a:endParaRPr>
          </a:p>
        </p:txBody>
      </p:sp>
      <p:sp>
        <p:nvSpPr>
          <p:cNvPr id="71" name="PlaceHolder 3"/>
          <p:cNvSpPr>
            <a:spLocks noGrp="1"/>
          </p:cNvSpPr>
          <p:nvPr>
            <p:ph type="body"/>
          </p:nvPr>
        </p:nvSpPr>
        <p:spPr>
          <a:xfrm>
            <a:off x="3571560" y="1768680"/>
            <a:ext cx="2921040" cy="2090880"/>
          </a:xfrm>
          <a:prstGeom prst="rect">
            <a:avLst/>
          </a:prstGeom>
        </p:spPr>
        <p:txBody>
          <a:bodyPr lIns="0" rIns="0" tIns="0" bIns="0">
            <a:normAutofit/>
          </a:bodyPr>
          <a:p>
            <a:endParaRPr b="0" lang="en-US" sz="3200" spc="-1" strike="noStrike">
              <a:latin typeface="Arial"/>
            </a:endParaRPr>
          </a:p>
        </p:txBody>
      </p:sp>
      <p:sp>
        <p:nvSpPr>
          <p:cNvPr id="72" name="PlaceHolder 4"/>
          <p:cNvSpPr>
            <a:spLocks noGrp="1"/>
          </p:cNvSpPr>
          <p:nvPr>
            <p:ph type="body"/>
          </p:nvPr>
        </p:nvSpPr>
        <p:spPr>
          <a:xfrm>
            <a:off x="6639120" y="1768680"/>
            <a:ext cx="2921040" cy="2090880"/>
          </a:xfrm>
          <a:prstGeom prst="rect">
            <a:avLst/>
          </a:prstGeom>
        </p:spPr>
        <p:txBody>
          <a:bodyPr lIns="0" rIns="0" tIns="0" bIns="0">
            <a:normAutofit/>
          </a:bodyPr>
          <a:p>
            <a:endParaRPr b="0" lang="en-US" sz="3200" spc="-1" strike="noStrike">
              <a:latin typeface="Arial"/>
            </a:endParaRPr>
          </a:p>
        </p:txBody>
      </p:sp>
      <p:sp>
        <p:nvSpPr>
          <p:cNvPr id="73" name="PlaceHolder 5"/>
          <p:cNvSpPr>
            <a:spLocks noGrp="1"/>
          </p:cNvSpPr>
          <p:nvPr>
            <p:ph type="body"/>
          </p:nvPr>
        </p:nvSpPr>
        <p:spPr>
          <a:xfrm>
            <a:off x="504000" y="4058640"/>
            <a:ext cx="2921040" cy="2090880"/>
          </a:xfrm>
          <a:prstGeom prst="rect">
            <a:avLst/>
          </a:prstGeom>
        </p:spPr>
        <p:txBody>
          <a:bodyPr lIns="0" rIns="0" tIns="0" bIns="0">
            <a:normAutofit/>
          </a:bodyPr>
          <a:p>
            <a:endParaRPr b="0" lang="en-US" sz="3200" spc="-1" strike="noStrike">
              <a:latin typeface="Arial"/>
            </a:endParaRPr>
          </a:p>
        </p:txBody>
      </p:sp>
      <p:sp>
        <p:nvSpPr>
          <p:cNvPr id="74" name="PlaceHolder 6"/>
          <p:cNvSpPr>
            <a:spLocks noGrp="1"/>
          </p:cNvSpPr>
          <p:nvPr>
            <p:ph type="body"/>
          </p:nvPr>
        </p:nvSpPr>
        <p:spPr>
          <a:xfrm>
            <a:off x="3571560" y="4058640"/>
            <a:ext cx="2921040" cy="2090880"/>
          </a:xfrm>
          <a:prstGeom prst="rect">
            <a:avLst/>
          </a:prstGeom>
        </p:spPr>
        <p:txBody>
          <a:bodyPr lIns="0" rIns="0" tIns="0" bIns="0">
            <a:normAutofit/>
          </a:bodyPr>
          <a:p>
            <a:endParaRPr b="0" lang="en-US" sz="3200" spc="-1" strike="noStrike">
              <a:latin typeface="Arial"/>
            </a:endParaRPr>
          </a:p>
        </p:txBody>
      </p:sp>
      <p:sp>
        <p:nvSpPr>
          <p:cNvPr id="75" name="PlaceHolder 7"/>
          <p:cNvSpPr>
            <a:spLocks noGrp="1"/>
          </p:cNvSpPr>
          <p:nvPr>
            <p:ph type="body"/>
          </p:nvPr>
        </p:nvSpPr>
        <p:spPr>
          <a:xfrm>
            <a:off x="6639120" y="4058640"/>
            <a:ext cx="292104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5" name="PlaceHolder 2"/>
          <p:cNvSpPr>
            <a:spLocks noGrp="1"/>
          </p:cNvSpPr>
          <p:nvPr>
            <p:ph type="body"/>
          </p:nvPr>
        </p:nvSpPr>
        <p:spPr>
          <a:xfrm>
            <a:off x="504000" y="1768680"/>
            <a:ext cx="907200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7"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301320"/>
            <a:ext cx="9072000" cy="5850360"/>
          </a:xfrm>
          <a:prstGeom prst="rect">
            <a:avLst/>
          </a:prstGeom>
        </p:spPr>
        <p:txBody>
          <a:bodyPr lIns="0" rIns="0" tIns="0" bIns="0" anchor="ctr">
            <a:no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2"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5152680" y="1768680"/>
            <a:ext cx="4426920" cy="438408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50400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16" name="PlaceHolder 2"/>
          <p:cNvSpPr>
            <a:spLocks noGrp="1"/>
          </p:cNvSpPr>
          <p:nvPr>
            <p:ph type="body"/>
          </p:nvPr>
        </p:nvSpPr>
        <p:spPr>
          <a:xfrm>
            <a:off x="504000" y="1768680"/>
            <a:ext cx="4426920" cy="438408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5152680" y="4058640"/>
            <a:ext cx="4426920" cy="209088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2000" cy="1261800"/>
          </a:xfrm>
          <a:prstGeom prst="rect">
            <a:avLst/>
          </a:prstGeom>
        </p:spPr>
        <p:txBody>
          <a:bodyPr lIns="0" rIns="0" tIns="0" bIns="0" anchor="ctr">
            <a:noAutofit/>
          </a:bodyPr>
          <a:p>
            <a:pPr algn="ctr"/>
            <a:endParaRPr b="0" lang="en-US" sz="4400" spc="-1" strike="noStrike">
              <a:latin typeface="Arial"/>
            </a:endParaRPr>
          </a:p>
        </p:txBody>
      </p:sp>
      <p:sp>
        <p:nvSpPr>
          <p:cNvPr id="20" name="PlaceHolder 2"/>
          <p:cNvSpPr>
            <a:spLocks noGrp="1"/>
          </p:cNvSpPr>
          <p:nvPr>
            <p:ph type="body"/>
          </p:nvPr>
        </p:nvSpPr>
        <p:spPr>
          <a:xfrm>
            <a:off x="504000" y="1768680"/>
            <a:ext cx="4426920" cy="209088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5152680" y="1768680"/>
            <a:ext cx="4426920" cy="209088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504000" y="4058640"/>
            <a:ext cx="9072000" cy="209088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301320"/>
            <a:ext cx="9072000" cy="1261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301320"/>
            <a:ext cx="9072000" cy="1261800"/>
          </a:xfrm>
          <a:prstGeom prst="rect">
            <a:avLst/>
          </a:prstGeom>
        </p:spPr>
        <p:txBody>
          <a:bodyPr lIns="0" rIns="0" tIns="0" bIns="0" anchor="ctr">
            <a:noAutofit/>
          </a:bodyPr>
          <a:p>
            <a:pPr algn="ctr"/>
            <a:r>
              <a:rPr b="0" lang="en-US" sz="4400" spc="-1" strike="noStrike">
                <a:latin typeface="Arial"/>
              </a:rPr>
              <a:t>Click to edit the title text format</a:t>
            </a:r>
            <a:endParaRPr b="0" lang="en-US" sz="4400" spc="-1" strike="noStrike">
              <a:latin typeface="Arial"/>
            </a:endParaRPr>
          </a:p>
        </p:txBody>
      </p:sp>
      <p:sp>
        <p:nvSpPr>
          <p:cNvPr id="39" name="PlaceHolder 2"/>
          <p:cNvSpPr>
            <a:spLocks noGrp="1"/>
          </p:cNvSpPr>
          <p:nvPr>
            <p:ph type="body"/>
          </p:nvPr>
        </p:nvSpPr>
        <p:spPr>
          <a:xfrm>
            <a:off x="504000" y="1768680"/>
            <a:ext cx="9072000" cy="43840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image" Target="../media/image20.jpeg"/><Relationship Id="rId3"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jpeg"/><Relationship Id="rId3"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image" Target="../media/image27.jpeg"/><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jpeg"/><Relationship Id="rId9"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image" Target="../media/image5.jpeg"/><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image" Target="../media/image11.jpe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jpe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CustomShape 1"/>
          <p:cNvSpPr/>
          <p:nvPr/>
        </p:nvSpPr>
        <p:spPr>
          <a:xfrm>
            <a:off x="274320" y="457200"/>
            <a:ext cx="3929040" cy="30848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1" lang="en-US" sz="6000" spc="-1" strike="noStrike">
                <a:solidFill>
                  <a:srgbClr val="0369a3"/>
                </a:solidFill>
                <a:latin typeface="Arial"/>
                <a:ea typeface="DejaVu Sans"/>
              </a:rPr>
              <a:t>Growing Rice</a:t>
            </a:r>
            <a:endParaRPr b="0" lang="en-US" sz="6000" spc="-1" strike="noStrike">
              <a:latin typeface="Arial"/>
            </a:endParaRPr>
          </a:p>
          <a:p>
            <a:pPr algn="ctr">
              <a:lnSpc>
                <a:spcPct val="100000"/>
              </a:lnSpc>
            </a:pPr>
            <a:r>
              <a:rPr b="1" i="1" lang="en-US" sz="3200" spc="-1" strike="noStrike">
                <a:solidFill>
                  <a:srgbClr val="0369a3"/>
                </a:solidFill>
                <a:latin typeface="Arial"/>
                <a:ea typeface="DejaVu Sans"/>
              </a:rPr>
              <a:t>A Food That Feeds</a:t>
            </a:r>
            <a:endParaRPr b="0" lang="en-US" sz="3200" spc="-1" strike="noStrike">
              <a:latin typeface="Arial"/>
            </a:endParaRPr>
          </a:p>
          <a:p>
            <a:pPr algn="ctr">
              <a:lnSpc>
                <a:spcPct val="100000"/>
              </a:lnSpc>
            </a:pPr>
            <a:r>
              <a:rPr b="1" i="1" lang="en-US" sz="3200" spc="-1" strike="noStrike">
                <a:solidFill>
                  <a:srgbClr val="0369a3"/>
                </a:solidFill>
                <a:latin typeface="Arial"/>
                <a:ea typeface="DejaVu Sans"/>
              </a:rPr>
              <a:t> </a:t>
            </a:r>
            <a:r>
              <a:rPr b="1" i="1" lang="en-US" sz="3200" spc="-1" strike="noStrike">
                <a:solidFill>
                  <a:srgbClr val="0369a3"/>
                </a:solidFill>
                <a:latin typeface="Arial"/>
                <a:ea typeface="DejaVu Sans"/>
              </a:rPr>
              <a:t>The World</a:t>
            </a:r>
            <a:endParaRPr b="0" lang="en-US" sz="3200" spc="-1" strike="noStrike">
              <a:latin typeface="Arial"/>
            </a:endParaRPr>
          </a:p>
        </p:txBody>
      </p:sp>
      <p:pic>
        <p:nvPicPr>
          <p:cNvPr id="77" name="" descr=""/>
          <p:cNvPicPr/>
          <p:nvPr/>
        </p:nvPicPr>
        <p:blipFill>
          <a:blip r:embed="rId1"/>
          <a:stretch/>
        </p:blipFill>
        <p:spPr>
          <a:xfrm>
            <a:off x="731520" y="4023360"/>
            <a:ext cx="4387680" cy="3164760"/>
          </a:xfrm>
          <a:prstGeom prst="rect">
            <a:avLst/>
          </a:prstGeom>
          <a:ln w="36720">
            <a:solidFill>
              <a:srgbClr val="0066cc"/>
            </a:solidFill>
            <a:round/>
          </a:ln>
        </p:spPr>
      </p:pic>
      <p:pic>
        <p:nvPicPr>
          <p:cNvPr id="78" name="" descr=""/>
          <p:cNvPicPr/>
          <p:nvPr/>
        </p:nvPicPr>
        <p:blipFill>
          <a:blip r:embed="rId2"/>
          <a:stretch/>
        </p:blipFill>
        <p:spPr>
          <a:xfrm>
            <a:off x="4480560" y="323280"/>
            <a:ext cx="5484960" cy="3296160"/>
          </a:xfrm>
          <a:prstGeom prst="rect">
            <a:avLst/>
          </a:prstGeom>
          <a:ln w="36720">
            <a:solidFill>
              <a:srgbClr val="006699"/>
            </a:solidFill>
            <a:round/>
          </a:ln>
        </p:spPr>
      </p:pic>
      <p:sp>
        <p:nvSpPr>
          <p:cNvPr id="79" name="CustomShape 2"/>
          <p:cNvSpPr/>
          <p:nvPr/>
        </p:nvSpPr>
        <p:spPr>
          <a:xfrm>
            <a:off x="4800600" y="4755240"/>
            <a:ext cx="5217120" cy="45684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1" i="1" lang="en-US" sz="2400" spc="-1" strike="noStrike">
                <a:solidFill>
                  <a:srgbClr val="c9211e"/>
                </a:solidFill>
                <a:latin typeface="Arial"/>
                <a:ea typeface="DejaVu Sans"/>
              </a:rPr>
              <a:t>A presentation by</a:t>
            </a:r>
            <a:r>
              <a:rPr b="1" i="1" lang="en-US" sz="2400" spc="-1" strike="noStrike">
                <a:solidFill>
                  <a:srgbClr val="a7074b"/>
                </a:solidFill>
                <a:latin typeface="Arial"/>
                <a:ea typeface="DejaVu Sans"/>
              </a:rPr>
              <a:t> </a:t>
            </a:r>
            <a:endParaRPr b="0" lang="en-US" sz="2400" spc="-1" strike="noStrike">
              <a:latin typeface="Arial"/>
            </a:endParaRPr>
          </a:p>
          <a:p>
            <a:pPr algn="ctr">
              <a:lnSpc>
                <a:spcPct val="100000"/>
              </a:lnSpc>
            </a:pPr>
            <a:endParaRPr b="0" lang="en-US" sz="2400" spc="-1" strike="noStrike">
              <a:latin typeface="Arial"/>
            </a:endParaRPr>
          </a:p>
        </p:txBody>
      </p:sp>
      <p:pic>
        <p:nvPicPr>
          <p:cNvPr id="80" name="" descr=""/>
          <p:cNvPicPr/>
          <p:nvPr/>
        </p:nvPicPr>
        <p:blipFill>
          <a:blip r:embed="rId3"/>
          <a:stretch/>
        </p:blipFill>
        <p:spPr>
          <a:xfrm>
            <a:off x="5448240" y="5212440"/>
            <a:ext cx="3795480" cy="118836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CustomShape 1"/>
          <p:cNvSpPr/>
          <p:nvPr/>
        </p:nvSpPr>
        <p:spPr>
          <a:xfrm>
            <a:off x="182880" y="101520"/>
            <a:ext cx="4248000" cy="124380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lang="en-US" sz="4400" spc="-1" strike="noStrike">
                <a:solidFill>
                  <a:srgbClr val="6b9423"/>
                </a:solidFill>
                <a:latin typeface="Arial"/>
                <a:ea typeface="DejaVu Sans"/>
              </a:rPr>
              <a:t>Rice is Grown By Machine </a:t>
            </a:r>
            <a:endParaRPr b="0" lang="en-US" sz="4400" spc="-1" strike="noStrike">
              <a:latin typeface="Arial"/>
            </a:endParaRPr>
          </a:p>
        </p:txBody>
      </p:sp>
      <p:sp>
        <p:nvSpPr>
          <p:cNvPr id="126" name="CustomShape 2"/>
          <p:cNvSpPr/>
          <p:nvPr/>
        </p:nvSpPr>
        <p:spPr>
          <a:xfrm>
            <a:off x="159840" y="1750320"/>
            <a:ext cx="4569120" cy="19450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6b9423"/>
                </a:solidFill>
                <a:latin typeface="Arial"/>
                <a:ea typeface="DejaVu Sans"/>
              </a:rPr>
              <a:t>Machines are used to grow rice in the United States.  Airplanes are sometimes used to spread the rice seed into the  paddies. Large machines called combines are used to harvest the rice.</a:t>
            </a:r>
            <a:endParaRPr b="0" lang="en-US" sz="2200" spc="-1" strike="noStrike">
              <a:latin typeface="Arial"/>
            </a:endParaRPr>
          </a:p>
        </p:txBody>
      </p:sp>
      <p:sp>
        <p:nvSpPr>
          <p:cNvPr id="127" name="CustomShape 3"/>
          <p:cNvSpPr/>
          <p:nvPr/>
        </p:nvSpPr>
        <p:spPr>
          <a:xfrm>
            <a:off x="204120" y="4206240"/>
            <a:ext cx="4367520" cy="28314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6b9423"/>
                </a:solidFill>
                <a:latin typeface="Arial"/>
                <a:ea typeface="DejaVu Sans"/>
              </a:rPr>
              <a:t>When the rice is almost ready to harvest, the tops of the plant begin to droop and the stems turn yellow. Then the farmers drain the water from the paddies.  As the fields dry, the rice ripens and  harvesting begins.</a:t>
            </a:r>
            <a:endParaRPr b="0" lang="en-US" sz="2200" spc="-1" strike="noStrike">
              <a:latin typeface="Arial"/>
            </a:endParaRPr>
          </a:p>
        </p:txBody>
      </p:sp>
      <p:pic>
        <p:nvPicPr>
          <p:cNvPr id="128" name="" descr=""/>
          <p:cNvPicPr/>
          <p:nvPr/>
        </p:nvPicPr>
        <p:blipFill>
          <a:blip r:embed="rId1"/>
          <a:stretch/>
        </p:blipFill>
        <p:spPr>
          <a:xfrm>
            <a:off x="4983840" y="3762720"/>
            <a:ext cx="4753440" cy="3564720"/>
          </a:xfrm>
          <a:prstGeom prst="rect">
            <a:avLst/>
          </a:prstGeom>
          <a:ln w="36720">
            <a:solidFill>
              <a:srgbClr val="669900"/>
            </a:solidFill>
            <a:round/>
          </a:ln>
        </p:spPr>
      </p:pic>
      <p:sp>
        <p:nvSpPr>
          <p:cNvPr id="129" name="CustomShape 4"/>
          <p:cNvSpPr/>
          <p:nvPr/>
        </p:nvSpPr>
        <p:spPr>
          <a:xfrm>
            <a:off x="4937760" y="3474720"/>
            <a:ext cx="4570560" cy="30384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i="1" lang="en-US" sz="1200" spc="-1" strike="noStrike">
                <a:solidFill>
                  <a:srgbClr val="669900"/>
                </a:solidFill>
                <a:latin typeface="Arial"/>
                <a:ea typeface="DejaVu Sans"/>
              </a:rPr>
              <a:t>Photo courtesy USA Rice</a:t>
            </a:r>
            <a:endParaRPr b="0" lang="en-US" sz="1200" spc="-1" strike="noStrike">
              <a:latin typeface="Arial"/>
            </a:endParaRPr>
          </a:p>
        </p:txBody>
      </p:sp>
      <p:pic>
        <p:nvPicPr>
          <p:cNvPr id="130" name="" descr=""/>
          <p:cNvPicPr/>
          <p:nvPr/>
        </p:nvPicPr>
        <p:blipFill>
          <a:blip r:embed="rId2"/>
          <a:stretch/>
        </p:blipFill>
        <p:spPr>
          <a:xfrm>
            <a:off x="4915080" y="251640"/>
            <a:ext cx="4746600" cy="3166560"/>
          </a:xfrm>
          <a:prstGeom prst="rect">
            <a:avLst/>
          </a:prstGeom>
          <a:ln w="36720">
            <a:solidFill>
              <a:srgbClr val="669900"/>
            </a:solidFill>
            <a:round/>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CustomShape 1"/>
          <p:cNvSpPr/>
          <p:nvPr/>
        </p:nvSpPr>
        <p:spPr>
          <a:xfrm>
            <a:off x="504000" y="-2520"/>
            <a:ext cx="3973680" cy="186696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lang="en-US" sz="4400" spc="-1" strike="noStrike">
                <a:solidFill>
                  <a:srgbClr val="b82347"/>
                </a:solidFill>
                <a:latin typeface="Arial"/>
                <a:ea typeface="DejaVu Sans"/>
              </a:rPr>
              <a:t>Rice is Grown By Hand</a:t>
            </a:r>
            <a:endParaRPr b="0" lang="en-US" sz="4400" spc="-1" strike="noStrike">
              <a:latin typeface="Arial"/>
            </a:endParaRPr>
          </a:p>
        </p:txBody>
      </p:sp>
      <p:sp>
        <p:nvSpPr>
          <p:cNvPr id="132" name="CustomShape 2"/>
          <p:cNvSpPr/>
          <p:nvPr/>
        </p:nvSpPr>
        <p:spPr>
          <a:xfrm>
            <a:off x="377640" y="1667880"/>
            <a:ext cx="4834080" cy="19450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b82347"/>
                </a:solidFill>
                <a:latin typeface="Arial"/>
                <a:ea typeface="DejaVu Sans"/>
              </a:rPr>
              <a:t>In many places in the world, rice is still grown by hand. Young rice plants are transplanted by hand into paddies from smaller nursery beds. </a:t>
            </a:r>
            <a:endParaRPr b="0" lang="en-US" sz="2200" spc="-1" strike="noStrike">
              <a:latin typeface="Arial"/>
            </a:endParaRPr>
          </a:p>
        </p:txBody>
      </p:sp>
      <p:sp>
        <p:nvSpPr>
          <p:cNvPr id="133" name="CustomShape 3"/>
          <p:cNvSpPr/>
          <p:nvPr/>
        </p:nvSpPr>
        <p:spPr>
          <a:xfrm>
            <a:off x="5760720" y="4206240"/>
            <a:ext cx="4020480" cy="29257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b82347"/>
                </a:solidFill>
                <a:latin typeface="Arial"/>
                <a:ea typeface="DejaVu Sans"/>
              </a:rPr>
              <a:t>Farmers use a sharp tool called a sickle to harvest rice by hand. A sickle has a short wooden handle and a curved metal blade.</a:t>
            </a:r>
            <a:endParaRPr b="0" lang="en-US" sz="2200" spc="-1" strike="noStrike">
              <a:latin typeface="Arial"/>
            </a:endParaRPr>
          </a:p>
          <a:p>
            <a:pPr>
              <a:lnSpc>
                <a:spcPct val="100000"/>
              </a:lnSpc>
            </a:pPr>
            <a:endParaRPr b="0" lang="en-US" sz="2200" spc="-1" strike="noStrike">
              <a:latin typeface="Arial"/>
            </a:endParaRPr>
          </a:p>
          <a:p>
            <a:pPr>
              <a:lnSpc>
                <a:spcPct val="100000"/>
              </a:lnSpc>
            </a:pPr>
            <a:r>
              <a:rPr b="1" lang="en-US" sz="2200" spc="-1" strike="noStrike">
                <a:solidFill>
                  <a:srgbClr val="b82347"/>
                </a:solidFill>
                <a:latin typeface="Arial"/>
                <a:ea typeface="DejaVu Sans"/>
              </a:rPr>
              <a:t>It is hard work to harvest rice by hand. </a:t>
            </a:r>
            <a:endParaRPr b="0" lang="en-US" sz="2200" spc="-1" strike="noStrike">
              <a:latin typeface="Arial"/>
            </a:endParaRPr>
          </a:p>
        </p:txBody>
      </p:sp>
      <p:pic>
        <p:nvPicPr>
          <p:cNvPr id="134" name="" descr=""/>
          <p:cNvPicPr/>
          <p:nvPr/>
        </p:nvPicPr>
        <p:blipFill>
          <a:blip r:embed="rId1"/>
          <a:stretch/>
        </p:blipFill>
        <p:spPr>
          <a:xfrm>
            <a:off x="5577840" y="399960"/>
            <a:ext cx="3747600" cy="3046680"/>
          </a:xfrm>
          <a:prstGeom prst="rect">
            <a:avLst/>
          </a:prstGeom>
          <a:ln w="36720">
            <a:solidFill>
              <a:srgbClr val="cc0066"/>
            </a:solidFill>
            <a:round/>
          </a:ln>
        </p:spPr>
      </p:pic>
      <p:pic>
        <p:nvPicPr>
          <p:cNvPr id="135" name="" descr=""/>
          <p:cNvPicPr/>
          <p:nvPr/>
        </p:nvPicPr>
        <p:blipFill>
          <a:blip r:embed="rId2"/>
          <a:stretch/>
        </p:blipFill>
        <p:spPr>
          <a:xfrm>
            <a:off x="651600" y="3932640"/>
            <a:ext cx="4799520" cy="3198960"/>
          </a:xfrm>
          <a:prstGeom prst="rect">
            <a:avLst/>
          </a:prstGeom>
          <a:ln w="36720">
            <a:solidFill>
              <a:srgbClr val="990066"/>
            </a:solidFill>
            <a:round/>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CustomShape 1"/>
          <p:cNvSpPr/>
          <p:nvPr/>
        </p:nvSpPr>
        <p:spPr>
          <a:xfrm>
            <a:off x="2426400" y="91440"/>
            <a:ext cx="5070960" cy="84456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lang="en-US" sz="3600" spc="-1" strike="noStrike">
                <a:solidFill>
                  <a:srgbClr val="b82323"/>
                </a:solidFill>
                <a:latin typeface="Arial"/>
                <a:ea typeface="DejaVu Sans"/>
              </a:rPr>
              <a:t>From Harvest to Table</a:t>
            </a:r>
            <a:endParaRPr b="0" lang="en-US" sz="3600" spc="-1" strike="noStrike">
              <a:latin typeface="Arial"/>
            </a:endParaRPr>
          </a:p>
        </p:txBody>
      </p:sp>
      <p:sp>
        <p:nvSpPr>
          <p:cNvPr id="137" name="CustomShape 2"/>
          <p:cNvSpPr/>
          <p:nvPr/>
        </p:nvSpPr>
        <p:spPr>
          <a:xfrm>
            <a:off x="640080" y="2175480"/>
            <a:ext cx="9014760" cy="12070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b82323"/>
                </a:solidFill>
                <a:latin typeface="Arial"/>
                <a:ea typeface="DejaVu Sans"/>
              </a:rPr>
              <a:t>At the mill, the outer layer or hull of the rice is removed.  What is left is called brown rice. Brown rice is a whole grain that gives you fiber and several vitamins and minerals.</a:t>
            </a:r>
            <a:endParaRPr b="0" lang="en-US" sz="2200" spc="-1" strike="noStrike">
              <a:latin typeface="Arial"/>
            </a:endParaRPr>
          </a:p>
          <a:p>
            <a:pPr>
              <a:lnSpc>
                <a:spcPct val="100000"/>
              </a:lnSpc>
            </a:pPr>
            <a:endParaRPr b="0" lang="en-US" sz="2200" spc="-1" strike="noStrike">
              <a:latin typeface="Arial"/>
            </a:endParaRPr>
          </a:p>
          <a:p>
            <a:pPr>
              <a:lnSpc>
                <a:spcPct val="100000"/>
              </a:lnSpc>
            </a:pPr>
            <a:endParaRPr b="0" lang="en-US" sz="2200" spc="-1" strike="noStrike">
              <a:latin typeface="Arial"/>
            </a:endParaRPr>
          </a:p>
        </p:txBody>
      </p:sp>
      <p:sp>
        <p:nvSpPr>
          <p:cNvPr id="138" name="CustomShape 3"/>
          <p:cNvSpPr/>
          <p:nvPr/>
        </p:nvSpPr>
        <p:spPr>
          <a:xfrm>
            <a:off x="548640" y="931320"/>
            <a:ext cx="9415440" cy="11710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b82323"/>
                </a:solidFill>
                <a:latin typeface="Arial"/>
                <a:ea typeface="DejaVu Sans"/>
              </a:rPr>
              <a:t>After harvest, the rice is removed from the stems of the plant. The stems are wrapped into bundles called bales to feed to animals  The rice is sent to a mill for processing.</a:t>
            </a:r>
            <a:endParaRPr b="0" lang="en-US" sz="2200" spc="-1" strike="noStrike">
              <a:latin typeface="Arial"/>
            </a:endParaRPr>
          </a:p>
        </p:txBody>
      </p:sp>
      <p:sp>
        <p:nvSpPr>
          <p:cNvPr id="139" name="CustomShape 4"/>
          <p:cNvSpPr/>
          <p:nvPr/>
        </p:nvSpPr>
        <p:spPr>
          <a:xfrm>
            <a:off x="182880" y="6387480"/>
            <a:ext cx="9894240" cy="1325880"/>
          </a:xfrm>
          <a:prstGeom prst="rect">
            <a:avLst/>
          </a:prstGeom>
          <a:noFill/>
          <a:ln w="0">
            <a:noFill/>
          </a:ln>
        </p:spPr>
        <p:style>
          <a:lnRef idx="0"/>
          <a:fillRef idx="0"/>
          <a:effectRef idx="0"/>
          <a:fontRef idx="minor"/>
        </p:style>
      </p:sp>
      <p:pic>
        <p:nvPicPr>
          <p:cNvPr id="140" name="" descr=""/>
          <p:cNvPicPr/>
          <p:nvPr/>
        </p:nvPicPr>
        <p:blipFill>
          <a:blip r:embed="rId1"/>
          <a:stretch/>
        </p:blipFill>
        <p:spPr>
          <a:xfrm>
            <a:off x="2308680" y="3371760"/>
            <a:ext cx="5455800" cy="3622680"/>
          </a:xfrm>
          <a:prstGeom prst="rect">
            <a:avLst/>
          </a:prstGeom>
          <a:ln w="36720">
            <a:solidFill>
              <a:srgbClr val="cc0000"/>
            </a:solidFill>
            <a:round/>
          </a:ln>
        </p:spPr>
      </p:pic>
      <p:sp>
        <p:nvSpPr>
          <p:cNvPr id="141" name="CustomShape 5"/>
          <p:cNvSpPr/>
          <p:nvPr/>
        </p:nvSpPr>
        <p:spPr>
          <a:xfrm>
            <a:off x="2377440" y="7132320"/>
            <a:ext cx="5668560" cy="2602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i="1" lang="en-US" sz="1200" spc="-1" strike="noStrike">
                <a:solidFill>
                  <a:srgbClr val="cc0000"/>
                </a:solidFill>
                <a:latin typeface="Arial"/>
                <a:ea typeface="DejaVu Sans"/>
              </a:rPr>
              <a:t>Photo courtesy USA Rice</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2" name="" descr=""/>
          <p:cNvPicPr/>
          <p:nvPr/>
        </p:nvPicPr>
        <p:blipFill>
          <a:blip r:embed="rId1"/>
          <a:srcRect l="8134" t="0" r="12531" b="0"/>
          <a:stretch/>
        </p:blipFill>
        <p:spPr>
          <a:xfrm>
            <a:off x="5226120" y="457200"/>
            <a:ext cx="3917160" cy="3291120"/>
          </a:xfrm>
          <a:prstGeom prst="rect">
            <a:avLst/>
          </a:prstGeom>
          <a:ln w="36720">
            <a:solidFill>
              <a:srgbClr val="cc0000"/>
            </a:solidFill>
            <a:round/>
          </a:ln>
        </p:spPr>
      </p:pic>
      <p:sp>
        <p:nvSpPr>
          <p:cNvPr id="143" name="CustomShape 1"/>
          <p:cNvSpPr/>
          <p:nvPr/>
        </p:nvSpPr>
        <p:spPr>
          <a:xfrm>
            <a:off x="822960" y="4206240"/>
            <a:ext cx="7954560" cy="10270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b82323"/>
                </a:solidFill>
                <a:latin typeface="Arial"/>
                <a:ea typeface="DejaVu Sans"/>
              </a:rPr>
              <a:t>Brown rice is often changed into white rice at the mill, by removing its hard, outer layers. White rice has fewer vitamins and minerals than brown rice.</a:t>
            </a:r>
            <a:endParaRPr b="0" lang="en-US" sz="2200" spc="-1" strike="noStrike">
              <a:latin typeface="Arial"/>
            </a:endParaRPr>
          </a:p>
        </p:txBody>
      </p:sp>
      <p:sp>
        <p:nvSpPr>
          <p:cNvPr id="144" name="CustomShape 2"/>
          <p:cNvSpPr/>
          <p:nvPr/>
        </p:nvSpPr>
        <p:spPr>
          <a:xfrm>
            <a:off x="822960" y="1280160"/>
            <a:ext cx="3474360" cy="201132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1" lang="en-US" sz="3600" spc="-1" strike="noStrike">
                <a:solidFill>
                  <a:srgbClr val="cc0000"/>
                </a:solidFill>
                <a:latin typeface="Arial"/>
                <a:ea typeface="DejaVu Sans"/>
              </a:rPr>
              <a:t>Brown Rice </a:t>
            </a:r>
            <a:endParaRPr b="0" lang="en-US" sz="3600" spc="-1" strike="noStrike">
              <a:latin typeface="Arial"/>
            </a:endParaRPr>
          </a:p>
          <a:p>
            <a:pPr algn="ctr">
              <a:lnSpc>
                <a:spcPct val="100000"/>
              </a:lnSpc>
            </a:pPr>
            <a:r>
              <a:rPr b="1" lang="en-US" sz="3600" spc="-1" strike="noStrike">
                <a:solidFill>
                  <a:srgbClr val="cc0000"/>
                </a:solidFill>
                <a:latin typeface="Arial"/>
                <a:ea typeface="DejaVu Sans"/>
              </a:rPr>
              <a:t>Or</a:t>
            </a:r>
            <a:endParaRPr b="0" lang="en-US" sz="3600" spc="-1" strike="noStrike">
              <a:latin typeface="Arial"/>
            </a:endParaRPr>
          </a:p>
          <a:p>
            <a:pPr algn="ctr">
              <a:lnSpc>
                <a:spcPct val="100000"/>
              </a:lnSpc>
            </a:pPr>
            <a:r>
              <a:rPr b="1" lang="en-US" sz="3600" spc="-1" strike="noStrike">
                <a:solidFill>
                  <a:srgbClr val="cc0000"/>
                </a:solidFill>
                <a:latin typeface="Arial"/>
                <a:ea typeface="DejaVu Sans"/>
              </a:rPr>
              <a:t>White Rice?</a:t>
            </a:r>
            <a:endParaRPr b="0" lang="en-US" sz="3600" spc="-1" strike="noStrike">
              <a:latin typeface="Arial"/>
            </a:endParaRPr>
          </a:p>
        </p:txBody>
      </p:sp>
      <p:sp>
        <p:nvSpPr>
          <p:cNvPr id="145" name="CustomShape 3"/>
          <p:cNvSpPr/>
          <p:nvPr/>
        </p:nvSpPr>
        <p:spPr>
          <a:xfrm>
            <a:off x="823320" y="5669280"/>
            <a:ext cx="8228880" cy="133956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b82323"/>
                </a:solidFill>
                <a:latin typeface="Arial"/>
                <a:ea typeface="DejaVu Sans"/>
              </a:rPr>
              <a:t>Although brown rice is more nutritious, most people eat white rice. White rice can be stored for a long time without being refrigerated – sometimes up to 10 years!  White rice also takes less time to cook than brown rice.</a:t>
            </a:r>
            <a:endParaRPr b="0" lang="en-US" sz="22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CustomShape 1"/>
          <p:cNvSpPr/>
          <p:nvPr/>
        </p:nvSpPr>
        <p:spPr>
          <a:xfrm>
            <a:off x="321120" y="118440"/>
            <a:ext cx="9642960" cy="61020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lang="en-US" sz="3600" spc="-1" strike="noStrike">
                <a:solidFill>
                  <a:srgbClr val="b84700"/>
                </a:solidFill>
                <a:latin typeface="Arial"/>
                <a:ea typeface="DejaVu Sans"/>
              </a:rPr>
              <a:t>The Long History of Rice</a:t>
            </a:r>
            <a:endParaRPr b="0" lang="en-US" sz="3600" spc="-1" strike="noStrike">
              <a:latin typeface="Arial"/>
            </a:endParaRPr>
          </a:p>
        </p:txBody>
      </p:sp>
      <p:sp>
        <p:nvSpPr>
          <p:cNvPr id="147" name="CustomShape 2"/>
          <p:cNvSpPr/>
          <p:nvPr/>
        </p:nvSpPr>
        <p:spPr>
          <a:xfrm>
            <a:off x="274320" y="844920"/>
            <a:ext cx="9599400" cy="409104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b84700"/>
                </a:solidFill>
                <a:latin typeface="Arial"/>
                <a:ea typeface="DejaVu Sans"/>
              </a:rPr>
              <a:t>Scientists believe that rice was first farmed more than 10,000 years ago in a region in the middle of China called Sichuan.  They have found tools used to farm rice there that date back thousands of years. This area is perfect for farming rice – it is warm and rainy, and crops can be grown there for six months of a year.</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b84700"/>
                </a:solidFill>
                <a:latin typeface="Arial"/>
                <a:ea typeface="DejaVu Sans"/>
              </a:rPr>
              <a:t>Rice farming then gradually spread to India, the Middle East, Europe, South America, and then to United States. </a:t>
            </a:r>
            <a:endParaRPr b="0" lang="en-US" sz="2000" spc="-1" strike="noStrike">
              <a:latin typeface="Arial"/>
            </a:endParaRPr>
          </a:p>
          <a:p>
            <a:pPr>
              <a:lnSpc>
                <a:spcPct val="100000"/>
              </a:lnSpc>
            </a:pPr>
            <a:endParaRPr b="0" lang="en-US" sz="2000" spc="-1" strike="noStrike">
              <a:latin typeface="Arial"/>
            </a:endParaRPr>
          </a:p>
          <a:p>
            <a:pPr>
              <a:lnSpc>
                <a:spcPct val="100000"/>
              </a:lnSpc>
            </a:pPr>
            <a:endParaRPr b="0" lang="en-US" sz="2000" spc="-1" strike="noStrike">
              <a:latin typeface="Arial"/>
            </a:endParaRPr>
          </a:p>
        </p:txBody>
      </p:sp>
      <p:pic>
        <p:nvPicPr>
          <p:cNvPr id="148" name="" descr=""/>
          <p:cNvPicPr/>
          <p:nvPr/>
        </p:nvPicPr>
        <p:blipFill>
          <a:blip r:embed="rId1"/>
          <a:stretch/>
        </p:blipFill>
        <p:spPr>
          <a:xfrm>
            <a:off x="4700880" y="3677400"/>
            <a:ext cx="5081400" cy="3453120"/>
          </a:xfrm>
          <a:prstGeom prst="rect">
            <a:avLst/>
          </a:prstGeom>
          <a:ln w="36720">
            <a:solidFill>
              <a:srgbClr val="996600"/>
            </a:solidFill>
            <a:round/>
          </a:ln>
        </p:spPr>
      </p:pic>
      <p:sp>
        <p:nvSpPr>
          <p:cNvPr id="149" name="CustomShape 3"/>
          <p:cNvSpPr/>
          <p:nvPr/>
        </p:nvSpPr>
        <p:spPr>
          <a:xfrm>
            <a:off x="319680" y="4139640"/>
            <a:ext cx="4205880" cy="23551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b84700"/>
                </a:solidFill>
                <a:latin typeface="Arial"/>
                <a:ea typeface="DejaVu Sans"/>
              </a:rPr>
              <a:t>Rice farming in California began during the Gold Rush of the mid-1800s, when thousands of Chinese immigrated to the state to work. They began farming rice as they had in their home country. </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CustomShape 1"/>
          <p:cNvSpPr/>
          <p:nvPr/>
        </p:nvSpPr>
        <p:spPr>
          <a:xfrm>
            <a:off x="3726000" y="2420640"/>
            <a:ext cx="4020840" cy="25642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2300dc"/>
                </a:solidFill>
                <a:latin typeface="Arial"/>
                <a:ea typeface="DejaVu Sans"/>
              </a:rPr>
              <a:t>White rice is packed with carbohydrates which give your body energy. It also is a good source of minerals your body needs and is low in fat.</a:t>
            </a:r>
            <a:endParaRPr b="0" lang="en-US" sz="2200" spc="-1" strike="noStrike">
              <a:latin typeface="Arial"/>
            </a:endParaRPr>
          </a:p>
          <a:p>
            <a:pPr>
              <a:lnSpc>
                <a:spcPct val="100000"/>
              </a:lnSpc>
            </a:pPr>
            <a:endParaRPr b="0" lang="en-US" sz="2200" spc="-1" strike="noStrike">
              <a:latin typeface="Arial"/>
            </a:endParaRPr>
          </a:p>
          <a:p>
            <a:pPr>
              <a:lnSpc>
                <a:spcPct val="100000"/>
              </a:lnSpc>
            </a:pPr>
            <a:r>
              <a:rPr b="1" lang="en-US" sz="2200" spc="-1" strike="noStrike">
                <a:solidFill>
                  <a:srgbClr val="2300dc"/>
                </a:solidFill>
                <a:latin typeface="Arial"/>
                <a:ea typeface="DejaVu Sans"/>
              </a:rPr>
              <a:t>How do you like your rice?</a:t>
            </a:r>
            <a:endParaRPr b="0" lang="en-US" sz="2200" spc="-1" strike="noStrike">
              <a:latin typeface="Arial"/>
            </a:endParaRPr>
          </a:p>
        </p:txBody>
      </p:sp>
      <p:pic>
        <p:nvPicPr>
          <p:cNvPr id="151" name="" descr=""/>
          <p:cNvPicPr/>
          <p:nvPr/>
        </p:nvPicPr>
        <p:blipFill>
          <a:blip r:embed="rId1"/>
          <a:stretch/>
        </p:blipFill>
        <p:spPr>
          <a:xfrm>
            <a:off x="7955280" y="2667960"/>
            <a:ext cx="1354320" cy="2359440"/>
          </a:xfrm>
          <a:prstGeom prst="rect">
            <a:avLst/>
          </a:prstGeom>
          <a:ln w="0">
            <a:noFill/>
          </a:ln>
        </p:spPr>
      </p:pic>
      <p:pic>
        <p:nvPicPr>
          <p:cNvPr id="152" name="" descr=""/>
          <p:cNvPicPr/>
          <p:nvPr/>
        </p:nvPicPr>
        <p:blipFill>
          <a:blip r:embed="rId2"/>
          <a:stretch/>
        </p:blipFill>
        <p:spPr>
          <a:xfrm>
            <a:off x="7498080" y="18720"/>
            <a:ext cx="2611800" cy="1958400"/>
          </a:xfrm>
          <a:prstGeom prst="rect">
            <a:avLst/>
          </a:prstGeom>
          <a:ln w="0">
            <a:noFill/>
          </a:ln>
        </p:spPr>
      </p:pic>
      <p:pic>
        <p:nvPicPr>
          <p:cNvPr id="153" name="" descr=""/>
          <p:cNvPicPr/>
          <p:nvPr/>
        </p:nvPicPr>
        <p:blipFill>
          <a:blip r:embed="rId3"/>
          <a:srcRect l="18006" t="0" r="738" b="0"/>
          <a:stretch/>
        </p:blipFill>
        <p:spPr>
          <a:xfrm>
            <a:off x="4115160" y="114480"/>
            <a:ext cx="2649600" cy="1986840"/>
          </a:xfrm>
          <a:prstGeom prst="rect">
            <a:avLst/>
          </a:prstGeom>
          <a:ln w="0">
            <a:noFill/>
          </a:ln>
        </p:spPr>
      </p:pic>
      <p:pic>
        <p:nvPicPr>
          <p:cNvPr id="154" name="" descr=""/>
          <p:cNvPicPr/>
          <p:nvPr/>
        </p:nvPicPr>
        <p:blipFill>
          <a:blip r:embed="rId4"/>
          <a:srcRect l="16443" t="18252" r="16363" b="9080"/>
          <a:stretch/>
        </p:blipFill>
        <p:spPr>
          <a:xfrm>
            <a:off x="457200" y="182880"/>
            <a:ext cx="2788560" cy="2009880"/>
          </a:xfrm>
          <a:prstGeom prst="rect">
            <a:avLst/>
          </a:prstGeom>
          <a:ln w="0">
            <a:noFill/>
          </a:ln>
        </p:spPr>
      </p:pic>
      <p:pic>
        <p:nvPicPr>
          <p:cNvPr id="155" name="" descr=""/>
          <p:cNvPicPr/>
          <p:nvPr/>
        </p:nvPicPr>
        <p:blipFill>
          <a:blip r:embed="rId5"/>
          <a:srcRect l="24187" t="7092" r="19600" b="7198"/>
          <a:stretch/>
        </p:blipFill>
        <p:spPr>
          <a:xfrm>
            <a:off x="4389120" y="5303520"/>
            <a:ext cx="2009880" cy="2042280"/>
          </a:xfrm>
          <a:prstGeom prst="rect">
            <a:avLst/>
          </a:prstGeom>
          <a:ln w="0">
            <a:noFill/>
          </a:ln>
        </p:spPr>
      </p:pic>
      <p:pic>
        <p:nvPicPr>
          <p:cNvPr id="156" name="" descr=""/>
          <p:cNvPicPr/>
          <p:nvPr/>
        </p:nvPicPr>
        <p:blipFill>
          <a:blip r:embed="rId6"/>
          <a:srcRect l="6036" t="19342" r="28677" b="0"/>
          <a:stretch/>
        </p:blipFill>
        <p:spPr>
          <a:xfrm>
            <a:off x="7132320" y="5303520"/>
            <a:ext cx="2441520" cy="2009880"/>
          </a:xfrm>
          <a:prstGeom prst="rect">
            <a:avLst/>
          </a:prstGeom>
          <a:ln w="0">
            <a:noFill/>
          </a:ln>
        </p:spPr>
      </p:pic>
      <p:pic>
        <p:nvPicPr>
          <p:cNvPr id="157" name="" descr=""/>
          <p:cNvPicPr/>
          <p:nvPr/>
        </p:nvPicPr>
        <p:blipFill>
          <a:blip r:embed="rId7"/>
          <a:stretch/>
        </p:blipFill>
        <p:spPr>
          <a:xfrm>
            <a:off x="500400" y="2603160"/>
            <a:ext cx="2881080" cy="2149920"/>
          </a:xfrm>
          <a:prstGeom prst="rect">
            <a:avLst/>
          </a:prstGeom>
          <a:ln w="0">
            <a:noFill/>
          </a:ln>
        </p:spPr>
      </p:pic>
      <p:pic>
        <p:nvPicPr>
          <p:cNvPr id="158" name="" descr=""/>
          <p:cNvPicPr/>
          <p:nvPr/>
        </p:nvPicPr>
        <p:blipFill>
          <a:blip r:embed="rId8"/>
          <a:srcRect l="0" t="0" r="11670" b="0"/>
          <a:stretch/>
        </p:blipFill>
        <p:spPr>
          <a:xfrm>
            <a:off x="914400" y="5212080"/>
            <a:ext cx="2395800" cy="180792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 name="CustomShape 1"/>
          <p:cNvSpPr/>
          <p:nvPr/>
        </p:nvSpPr>
        <p:spPr>
          <a:xfrm>
            <a:off x="924480" y="121680"/>
            <a:ext cx="8820000" cy="78984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lang="en-US" sz="3600" spc="-1" strike="noStrike">
                <a:solidFill>
                  <a:srgbClr val="008000"/>
                </a:solidFill>
                <a:latin typeface="Arial"/>
                <a:ea typeface="DejaVu Sans"/>
              </a:rPr>
              <a:t>People Eat Rice All Around the</a:t>
            </a:r>
            <a:r>
              <a:rPr b="1" lang="en-US" sz="4400" spc="-1" strike="noStrike">
                <a:solidFill>
                  <a:srgbClr val="008000"/>
                </a:solidFill>
                <a:latin typeface="Arial"/>
                <a:ea typeface="DejaVu Sans"/>
              </a:rPr>
              <a:t> </a:t>
            </a:r>
            <a:r>
              <a:rPr b="1" lang="en-US" sz="3600" spc="-1" strike="noStrike">
                <a:solidFill>
                  <a:srgbClr val="008000"/>
                </a:solidFill>
                <a:latin typeface="Arial"/>
                <a:ea typeface="DejaVu Sans"/>
              </a:rPr>
              <a:t>World</a:t>
            </a:r>
            <a:endParaRPr b="0" lang="en-US" sz="3600" spc="-1" strike="noStrike">
              <a:latin typeface="Arial"/>
            </a:endParaRPr>
          </a:p>
        </p:txBody>
      </p:sp>
      <p:sp>
        <p:nvSpPr>
          <p:cNvPr id="82" name="CustomShape 2"/>
          <p:cNvSpPr/>
          <p:nvPr/>
        </p:nvSpPr>
        <p:spPr>
          <a:xfrm>
            <a:off x="365760" y="1097280"/>
            <a:ext cx="4477680" cy="307044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008000"/>
                </a:solidFill>
                <a:latin typeface="Arial"/>
                <a:ea typeface="DejaVu Sans"/>
              </a:rPr>
              <a:t>Rice is one of the most important crops in the world.  Rice is grown in more than one hundred countries, on 395 million acres of land.  (Picture 395 million football fields.) More than 700 million tons of rice are grown in the world each year.</a:t>
            </a:r>
            <a:endParaRPr b="0" lang="en-US" sz="2200" spc="-1" strike="noStrike">
              <a:latin typeface="Arial"/>
            </a:endParaRPr>
          </a:p>
          <a:p>
            <a:pPr>
              <a:lnSpc>
                <a:spcPct val="100000"/>
              </a:lnSpc>
            </a:pPr>
            <a:endParaRPr b="0" lang="en-US" sz="2200" spc="-1" strike="noStrike">
              <a:latin typeface="Arial"/>
            </a:endParaRPr>
          </a:p>
          <a:p>
            <a:pPr>
              <a:lnSpc>
                <a:spcPct val="100000"/>
              </a:lnSpc>
            </a:pPr>
            <a:endParaRPr b="0" lang="en-US" sz="2200" spc="-1" strike="noStrike">
              <a:latin typeface="Arial"/>
            </a:endParaRPr>
          </a:p>
        </p:txBody>
      </p:sp>
      <p:sp>
        <p:nvSpPr>
          <p:cNvPr id="83" name="CustomShape 3"/>
          <p:cNvSpPr/>
          <p:nvPr/>
        </p:nvSpPr>
        <p:spPr>
          <a:xfrm>
            <a:off x="274320" y="3471120"/>
            <a:ext cx="2923200" cy="4389840"/>
          </a:xfrm>
          <a:prstGeom prst="rect">
            <a:avLst/>
          </a:prstGeom>
          <a:noFill/>
          <a:ln w="0">
            <a:noFill/>
          </a:ln>
        </p:spPr>
        <p:style>
          <a:lnRef idx="0"/>
          <a:fillRef idx="0"/>
          <a:effectRef idx="0"/>
          <a:fontRef idx="minor"/>
        </p:style>
        <p:txBody>
          <a:bodyPr lIns="90000" rIns="90000" tIns="45000" bIns="45000">
            <a:noAutofit/>
          </a:bodyPr>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p:txBody>
      </p:sp>
      <p:sp>
        <p:nvSpPr>
          <p:cNvPr id="84" name="CustomShape 4"/>
          <p:cNvSpPr/>
          <p:nvPr/>
        </p:nvSpPr>
        <p:spPr>
          <a:xfrm>
            <a:off x="5394960" y="4572000"/>
            <a:ext cx="4477680" cy="25290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008000"/>
                </a:solidFill>
                <a:latin typeface="Arial"/>
                <a:ea typeface="DejaVu Sans"/>
              </a:rPr>
              <a:t>Rice is a staple food.  A staple food is a food that people eat almost everyday as a large part of their diet.  More than half the people in the world – 3.5 billion people – depend on rice for their daily meals. </a:t>
            </a:r>
            <a:endParaRPr b="0" lang="en-US" sz="2200" spc="-1" strike="noStrike">
              <a:latin typeface="Arial"/>
            </a:endParaRPr>
          </a:p>
        </p:txBody>
      </p:sp>
      <p:pic>
        <p:nvPicPr>
          <p:cNvPr id="85" name="" descr=""/>
          <p:cNvPicPr/>
          <p:nvPr/>
        </p:nvPicPr>
        <p:blipFill>
          <a:blip r:embed="rId1"/>
          <a:stretch/>
        </p:blipFill>
        <p:spPr>
          <a:xfrm>
            <a:off x="5230800" y="1188720"/>
            <a:ext cx="4277520" cy="2833200"/>
          </a:xfrm>
          <a:prstGeom prst="rect">
            <a:avLst/>
          </a:prstGeom>
          <a:ln w="36720">
            <a:solidFill>
              <a:srgbClr val="006600"/>
            </a:solidFill>
            <a:round/>
          </a:ln>
        </p:spPr>
      </p:pic>
      <p:pic>
        <p:nvPicPr>
          <p:cNvPr id="86" name="" descr=""/>
          <p:cNvPicPr/>
          <p:nvPr/>
        </p:nvPicPr>
        <p:blipFill>
          <a:blip r:embed="rId2"/>
          <a:srcRect l="20551" t="0" r="14152" b="0"/>
          <a:stretch/>
        </p:blipFill>
        <p:spPr>
          <a:xfrm>
            <a:off x="822960" y="3960360"/>
            <a:ext cx="3372120" cy="3444840"/>
          </a:xfrm>
          <a:prstGeom prst="rect">
            <a:avLst/>
          </a:prstGeom>
          <a:ln w="36720">
            <a:solidFill>
              <a:srgbClr val="009900"/>
            </a:solidFill>
            <a:round/>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 name="CustomShape 1"/>
          <p:cNvSpPr/>
          <p:nvPr/>
        </p:nvSpPr>
        <p:spPr>
          <a:xfrm>
            <a:off x="550440" y="110160"/>
            <a:ext cx="9068760" cy="107640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lang="en-US" sz="3600" spc="-1" strike="noStrike">
                <a:solidFill>
                  <a:srgbClr val="dc2300"/>
                </a:solidFill>
                <a:latin typeface="Arial"/>
                <a:ea typeface="DejaVu Sans"/>
              </a:rPr>
              <a:t>Rice is Grown on Every Continent</a:t>
            </a:r>
            <a:br/>
            <a:r>
              <a:rPr b="1" lang="en-US" sz="3600" spc="-1" strike="noStrike">
                <a:solidFill>
                  <a:srgbClr val="dc2300"/>
                </a:solidFill>
                <a:latin typeface="Arial"/>
                <a:ea typeface="DejaVu Sans"/>
              </a:rPr>
              <a:t>(except Antarctica)</a:t>
            </a:r>
            <a:endParaRPr b="0" lang="en-US" sz="3600" spc="-1" strike="noStrike">
              <a:latin typeface="Arial"/>
            </a:endParaRPr>
          </a:p>
        </p:txBody>
      </p:sp>
      <p:pic>
        <p:nvPicPr>
          <p:cNvPr id="88" name="" descr=""/>
          <p:cNvPicPr/>
          <p:nvPr/>
        </p:nvPicPr>
        <p:blipFill>
          <a:blip r:embed="rId1"/>
          <a:stretch/>
        </p:blipFill>
        <p:spPr>
          <a:xfrm>
            <a:off x="1830240" y="2306520"/>
            <a:ext cx="6763680" cy="3384720"/>
          </a:xfrm>
          <a:prstGeom prst="rect">
            <a:avLst/>
          </a:prstGeom>
          <a:ln w="36720">
            <a:solidFill>
              <a:srgbClr val="dc2300"/>
            </a:solidFill>
            <a:round/>
          </a:ln>
        </p:spPr>
      </p:pic>
      <p:sp>
        <p:nvSpPr>
          <p:cNvPr id="89" name="CustomShape 2"/>
          <p:cNvSpPr/>
          <p:nvPr/>
        </p:nvSpPr>
        <p:spPr>
          <a:xfrm>
            <a:off x="182880" y="1266840"/>
            <a:ext cx="9781200" cy="10162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dc2300"/>
                </a:solidFill>
                <a:latin typeface="Arial"/>
                <a:ea typeface="DejaVu Sans"/>
              </a:rPr>
              <a:t>Nine out of 10 people who eat rice every day live on the continent of Asia in countries such as China, India, Japan, and Indonesia. But many people in Africa and South America eat rice daily also.</a:t>
            </a:r>
            <a:endParaRPr b="0" lang="en-US" sz="2000" spc="-1" strike="noStrike">
              <a:latin typeface="Arial"/>
            </a:endParaRPr>
          </a:p>
        </p:txBody>
      </p:sp>
      <p:sp>
        <p:nvSpPr>
          <p:cNvPr id="90" name="CustomShape 3"/>
          <p:cNvSpPr/>
          <p:nvPr/>
        </p:nvSpPr>
        <p:spPr>
          <a:xfrm>
            <a:off x="182880" y="6126480"/>
            <a:ext cx="9689760" cy="37080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1" i="1" lang="en-US" sz="2000" spc="-1" strike="noStrike">
                <a:solidFill>
                  <a:srgbClr val="4723b8"/>
                </a:solidFill>
                <a:latin typeface="Arial"/>
                <a:ea typeface="DejaVu Sans"/>
              </a:rPr>
              <a:t>The areas on this map in color are the places where rice is grown in the world.</a:t>
            </a:r>
            <a:endParaRPr b="0" lang="en-US" sz="2000" spc="-1" strike="noStrike">
              <a:latin typeface="Arial"/>
            </a:endParaRPr>
          </a:p>
        </p:txBody>
      </p:sp>
      <p:sp>
        <p:nvSpPr>
          <p:cNvPr id="91" name="CustomShape 4"/>
          <p:cNvSpPr/>
          <p:nvPr/>
        </p:nvSpPr>
        <p:spPr>
          <a:xfrm>
            <a:off x="182880" y="6540840"/>
            <a:ext cx="9689760" cy="10162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dc2300"/>
                </a:solidFill>
                <a:latin typeface="Arial"/>
                <a:ea typeface="DejaVu Sans"/>
              </a:rPr>
              <a:t>In the United States, rice is grown in Arkansas, Texas, Louisiana, Mississippi, Missouri, and California.  When you eat rice, it most likely has been grown in one of these states.</a:t>
            </a: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 name="CustomShape 1"/>
          <p:cNvSpPr/>
          <p:nvPr/>
        </p:nvSpPr>
        <p:spPr>
          <a:xfrm>
            <a:off x="517680" y="7200"/>
            <a:ext cx="9068760" cy="77004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lang="en-US" sz="3600" spc="-1" strike="noStrike">
                <a:solidFill>
                  <a:srgbClr val="000000"/>
                </a:solidFill>
                <a:latin typeface="Arial"/>
                <a:ea typeface="DejaVu Sans"/>
              </a:rPr>
              <a:t>Mighty Grains</a:t>
            </a:r>
            <a:endParaRPr b="0" lang="en-US" sz="3600" spc="-1" strike="noStrike">
              <a:latin typeface="Arial"/>
            </a:endParaRPr>
          </a:p>
        </p:txBody>
      </p:sp>
      <p:sp>
        <p:nvSpPr>
          <p:cNvPr id="93" name="CustomShape 2"/>
          <p:cNvSpPr/>
          <p:nvPr/>
        </p:nvSpPr>
        <p:spPr>
          <a:xfrm>
            <a:off x="1005840" y="1645920"/>
            <a:ext cx="5300640" cy="1099800"/>
          </a:xfrm>
          <a:prstGeom prst="rect">
            <a:avLst/>
          </a:prstGeom>
          <a:noFill/>
          <a:ln w="0">
            <a:noFill/>
          </a:ln>
        </p:spPr>
        <p:style>
          <a:lnRef idx="0"/>
          <a:fillRef idx="0"/>
          <a:effectRef idx="0"/>
          <a:fontRef idx="minor"/>
        </p:style>
        <p:txBody>
          <a:bodyPr lIns="90000" rIns="90000" tIns="45000" bIns="45000">
            <a:noAutofit/>
          </a:bodyPr>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a:p>
            <a:pPr>
              <a:lnSpc>
                <a:spcPct val="100000"/>
              </a:lnSpc>
            </a:pPr>
            <a:endParaRPr b="0" lang="en-US" sz="1800" spc="-1" strike="noStrike">
              <a:latin typeface="Arial"/>
            </a:endParaRPr>
          </a:p>
        </p:txBody>
      </p:sp>
      <p:sp>
        <p:nvSpPr>
          <p:cNvPr id="94" name="CustomShape 3"/>
          <p:cNvSpPr/>
          <p:nvPr/>
        </p:nvSpPr>
        <p:spPr>
          <a:xfrm>
            <a:off x="194400" y="536040"/>
            <a:ext cx="9792720" cy="39934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000000"/>
                </a:solidFill>
                <a:latin typeface="Arial"/>
                <a:ea typeface="DejaVu Sans"/>
              </a:rPr>
              <a:t>Other major staple foods of the world in addition to rice are corn and wheat.  Wheat is the staple food of the United States.  Americans eat wheat in bread, cookies, cake, and cereal.  What is your staple food?</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000000"/>
                </a:solidFill>
                <a:latin typeface="Arial"/>
                <a:ea typeface="DejaVu Sans"/>
              </a:rPr>
              <a:t>Rice, wheat, and corn are all grains. Grains are plants that produce seeds that can be eaten. Grains are also called cereals. Wheat, rice, and corn are the most commonly grown grains. Other important grains include barley, oats, rye, millet, and sorghum.</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000000"/>
                </a:solidFill>
                <a:latin typeface="Arial"/>
                <a:ea typeface="DejaVu Sans"/>
              </a:rPr>
              <a:t>Grains come from grass plants.  Grasses are different from most other plants we eat because they are not pollinated by bees or other insects, they are pollinated by the wind. </a:t>
            </a:r>
            <a:endParaRPr b="0" lang="en-US" sz="2000" spc="-1" strike="noStrike">
              <a:latin typeface="Arial"/>
            </a:endParaRPr>
          </a:p>
          <a:p>
            <a:pPr>
              <a:lnSpc>
                <a:spcPct val="100000"/>
              </a:lnSpc>
            </a:pPr>
            <a:endParaRPr b="0" lang="en-US" sz="2000" spc="-1" strike="noStrike">
              <a:latin typeface="Arial"/>
            </a:endParaRPr>
          </a:p>
          <a:p>
            <a:pPr>
              <a:lnSpc>
                <a:spcPct val="100000"/>
              </a:lnSpc>
            </a:pPr>
            <a:r>
              <a:rPr b="0" lang="en-US" sz="1800" spc="-1" strike="noStrike">
                <a:solidFill>
                  <a:srgbClr val="000000"/>
                </a:solidFill>
                <a:latin typeface="Arial"/>
                <a:ea typeface="DejaVu Sans"/>
              </a:rPr>
              <a:t> </a:t>
            </a:r>
            <a:endParaRPr b="0" lang="en-US" sz="1800" spc="-1" strike="noStrike">
              <a:latin typeface="Arial"/>
            </a:endParaRPr>
          </a:p>
        </p:txBody>
      </p:sp>
      <p:sp>
        <p:nvSpPr>
          <p:cNvPr id="95" name="CustomShape 4"/>
          <p:cNvSpPr/>
          <p:nvPr/>
        </p:nvSpPr>
        <p:spPr>
          <a:xfrm>
            <a:off x="822960" y="7132320"/>
            <a:ext cx="1825920" cy="39708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1" lang="en-US" sz="2200" spc="-1" strike="noStrike">
                <a:solidFill>
                  <a:srgbClr val="000000"/>
                </a:solidFill>
                <a:latin typeface="Arial"/>
                <a:ea typeface="DejaVu Sans"/>
              </a:rPr>
              <a:t>RICE</a:t>
            </a:r>
            <a:endParaRPr b="0" lang="en-US" sz="2200" spc="-1" strike="noStrike">
              <a:latin typeface="Arial"/>
            </a:endParaRPr>
          </a:p>
        </p:txBody>
      </p:sp>
      <p:sp>
        <p:nvSpPr>
          <p:cNvPr id="96" name="CustomShape 5"/>
          <p:cNvSpPr/>
          <p:nvPr/>
        </p:nvSpPr>
        <p:spPr>
          <a:xfrm>
            <a:off x="4297680" y="7132320"/>
            <a:ext cx="1734480" cy="39708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1" lang="en-US" sz="2200" spc="-1" strike="noStrike">
                <a:solidFill>
                  <a:srgbClr val="000000"/>
                </a:solidFill>
                <a:latin typeface="Arial"/>
                <a:ea typeface="DejaVu Sans"/>
              </a:rPr>
              <a:t>WHEAT</a:t>
            </a:r>
            <a:endParaRPr b="0" lang="en-US" sz="2200" spc="-1" strike="noStrike">
              <a:latin typeface="Arial"/>
            </a:endParaRPr>
          </a:p>
        </p:txBody>
      </p:sp>
      <p:sp>
        <p:nvSpPr>
          <p:cNvPr id="97" name="CustomShape 6"/>
          <p:cNvSpPr/>
          <p:nvPr/>
        </p:nvSpPr>
        <p:spPr>
          <a:xfrm>
            <a:off x="7622640" y="7132320"/>
            <a:ext cx="1460160" cy="39708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1" lang="en-US" sz="2200" spc="-1" strike="noStrike">
                <a:solidFill>
                  <a:srgbClr val="000000"/>
                </a:solidFill>
                <a:latin typeface="Arial"/>
                <a:ea typeface="DejaVu Sans"/>
              </a:rPr>
              <a:t>CORN</a:t>
            </a:r>
            <a:endParaRPr b="0" lang="en-US" sz="2200" spc="-1" strike="noStrike">
              <a:latin typeface="Arial"/>
            </a:endParaRPr>
          </a:p>
        </p:txBody>
      </p:sp>
      <p:pic>
        <p:nvPicPr>
          <p:cNvPr id="98" name="" descr=""/>
          <p:cNvPicPr/>
          <p:nvPr/>
        </p:nvPicPr>
        <p:blipFill>
          <a:blip r:embed="rId1"/>
          <a:stretch/>
        </p:blipFill>
        <p:spPr>
          <a:xfrm>
            <a:off x="731520" y="4358520"/>
            <a:ext cx="2101680" cy="2802960"/>
          </a:xfrm>
          <a:prstGeom prst="rect">
            <a:avLst/>
          </a:prstGeom>
          <a:ln w="36720">
            <a:solidFill>
              <a:srgbClr val="000000"/>
            </a:solidFill>
            <a:round/>
          </a:ln>
        </p:spPr>
      </p:pic>
      <p:pic>
        <p:nvPicPr>
          <p:cNvPr id="99" name="" descr=""/>
          <p:cNvPicPr/>
          <p:nvPr/>
        </p:nvPicPr>
        <p:blipFill>
          <a:blip r:embed="rId2"/>
          <a:stretch/>
        </p:blipFill>
        <p:spPr>
          <a:xfrm>
            <a:off x="4114800" y="4269600"/>
            <a:ext cx="2101680" cy="2850120"/>
          </a:xfrm>
          <a:prstGeom prst="rect">
            <a:avLst/>
          </a:prstGeom>
          <a:ln w="36720">
            <a:solidFill>
              <a:srgbClr val="000000"/>
            </a:solidFill>
            <a:round/>
          </a:ln>
        </p:spPr>
      </p:pic>
      <p:pic>
        <p:nvPicPr>
          <p:cNvPr id="100" name="" descr=""/>
          <p:cNvPicPr/>
          <p:nvPr/>
        </p:nvPicPr>
        <p:blipFill>
          <a:blip r:embed="rId3"/>
          <a:stretch/>
        </p:blipFill>
        <p:spPr>
          <a:xfrm>
            <a:off x="7345800" y="4206240"/>
            <a:ext cx="1888200" cy="2833200"/>
          </a:xfrm>
          <a:prstGeom prst="rect">
            <a:avLst/>
          </a:prstGeom>
          <a:ln w="36720">
            <a:solidFill>
              <a:srgbClr val="000000"/>
            </a:solidFill>
            <a:round/>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1" name="CustomShape 1"/>
          <p:cNvSpPr/>
          <p:nvPr/>
        </p:nvSpPr>
        <p:spPr>
          <a:xfrm>
            <a:off x="685440" y="1319400"/>
            <a:ext cx="4388760" cy="25207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946b00"/>
                </a:solidFill>
                <a:latin typeface="Arial"/>
                <a:ea typeface="DejaVu Sans"/>
              </a:rPr>
              <a:t>Rice plants grow in warm weather. The temperature must be at least 75 degrees.  And rice plants take a long time to grow.  It takes four to five months for a plant to grow from seed to harvest.</a:t>
            </a:r>
            <a:endParaRPr b="0" lang="en-US" sz="2200" spc="-1" strike="noStrike">
              <a:latin typeface="Arial"/>
            </a:endParaRPr>
          </a:p>
        </p:txBody>
      </p:sp>
      <p:sp>
        <p:nvSpPr>
          <p:cNvPr id="102" name="CustomShape 2"/>
          <p:cNvSpPr/>
          <p:nvPr/>
        </p:nvSpPr>
        <p:spPr>
          <a:xfrm>
            <a:off x="5394960" y="4352400"/>
            <a:ext cx="4480200" cy="30538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946b00"/>
                </a:solidFill>
                <a:latin typeface="Arial"/>
                <a:ea typeface="DejaVu Sans"/>
              </a:rPr>
              <a:t>So rice can only be grown in places that have warm weather for a large part of the year.  You cannot grow rice in New Jersey.</a:t>
            </a:r>
            <a:endParaRPr b="0" lang="en-US" sz="2200" spc="-1" strike="noStrike">
              <a:latin typeface="Arial"/>
            </a:endParaRPr>
          </a:p>
          <a:p>
            <a:pPr>
              <a:lnSpc>
                <a:spcPct val="100000"/>
              </a:lnSpc>
            </a:pPr>
            <a:endParaRPr b="0" lang="en-US" sz="2200" spc="-1" strike="noStrike">
              <a:latin typeface="Arial"/>
            </a:endParaRPr>
          </a:p>
          <a:p>
            <a:pPr>
              <a:lnSpc>
                <a:spcPct val="100000"/>
              </a:lnSpc>
            </a:pPr>
            <a:r>
              <a:rPr b="1" lang="en-US" sz="2200" spc="-1" strike="noStrike">
                <a:solidFill>
                  <a:srgbClr val="946b00"/>
                </a:solidFill>
                <a:latin typeface="Arial"/>
                <a:ea typeface="DejaVu Sans"/>
              </a:rPr>
              <a:t>When you eat rice, you are eating the seed of the rice plant. </a:t>
            </a:r>
            <a:endParaRPr b="0" lang="en-US" sz="2200" spc="-1" strike="noStrike">
              <a:latin typeface="Arial"/>
            </a:endParaRPr>
          </a:p>
        </p:txBody>
      </p:sp>
      <p:sp>
        <p:nvSpPr>
          <p:cNvPr id="103" name="CustomShape 3"/>
          <p:cNvSpPr/>
          <p:nvPr/>
        </p:nvSpPr>
        <p:spPr>
          <a:xfrm>
            <a:off x="365760" y="132120"/>
            <a:ext cx="9415440" cy="59652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1" lang="en-US" sz="3600" spc="-1" strike="noStrike">
                <a:solidFill>
                  <a:srgbClr val="946b00"/>
                </a:solidFill>
                <a:latin typeface="Arial"/>
                <a:ea typeface="DejaVu Sans"/>
              </a:rPr>
              <a:t>What’s the Right Climate for Rice? Sunny!</a:t>
            </a:r>
            <a:endParaRPr b="0" lang="en-US" sz="3600" spc="-1" strike="noStrike">
              <a:latin typeface="Arial"/>
            </a:endParaRPr>
          </a:p>
        </p:txBody>
      </p:sp>
      <p:pic>
        <p:nvPicPr>
          <p:cNvPr id="104" name="" descr=""/>
          <p:cNvPicPr/>
          <p:nvPr/>
        </p:nvPicPr>
        <p:blipFill>
          <a:blip r:embed="rId1"/>
          <a:stretch/>
        </p:blipFill>
        <p:spPr>
          <a:xfrm>
            <a:off x="5443560" y="1005840"/>
            <a:ext cx="3881880" cy="2910960"/>
          </a:xfrm>
          <a:prstGeom prst="rect">
            <a:avLst/>
          </a:prstGeom>
          <a:ln w="36720">
            <a:solidFill>
              <a:srgbClr val="996600"/>
            </a:solidFill>
            <a:round/>
          </a:ln>
        </p:spPr>
      </p:pic>
      <p:pic>
        <p:nvPicPr>
          <p:cNvPr id="105" name="" descr=""/>
          <p:cNvPicPr/>
          <p:nvPr/>
        </p:nvPicPr>
        <p:blipFill>
          <a:blip r:embed="rId2"/>
          <a:stretch/>
        </p:blipFill>
        <p:spPr>
          <a:xfrm>
            <a:off x="914400" y="4411800"/>
            <a:ext cx="3869640" cy="2901960"/>
          </a:xfrm>
          <a:prstGeom prst="rect">
            <a:avLst/>
          </a:prstGeom>
          <a:ln w="36720">
            <a:solidFill>
              <a:srgbClr val="996600"/>
            </a:solidFill>
            <a:round/>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 name="CustomShape 1"/>
          <p:cNvSpPr/>
          <p:nvPr/>
        </p:nvSpPr>
        <p:spPr>
          <a:xfrm>
            <a:off x="6103440" y="2860200"/>
            <a:ext cx="3746160" cy="19530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b82323"/>
                </a:solidFill>
                <a:latin typeface="Arial"/>
                <a:ea typeface="DejaVu Sans"/>
              </a:rPr>
              <a:t>But that’s fine, because rice plants like to grow in water.  Farmers flood rice fields for most of the growing season.  </a:t>
            </a:r>
            <a:endParaRPr b="0" lang="en-US" sz="2200" spc="-1" strike="noStrike">
              <a:latin typeface="Arial"/>
            </a:endParaRPr>
          </a:p>
          <a:p>
            <a:pPr>
              <a:lnSpc>
                <a:spcPct val="100000"/>
              </a:lnSpc>
            </a:pPr>
            <a:endParaRPr b="0" lang="en-US" sz="2200" spc="-1" strike="noStrike">
              <a:latin typeface="Arial"/>
            </a:endParaRPr>
          </a:p>
          <a:p>
            <a:pPr>
              <a:lnSpc>
                <a:spcPct val="100000"/>
              </a:lnSpc>
            </a:pPr>
            <a:endParaRPr b="0" lang="en-US" sz="2200" spc="-1" strike="noStrike">
              <a:latin typeface="Arial"/>
            </a:endParaRPr>
          </a:p>
        </p:txBody>
      </p:sp>
      <p:sp>
        <p:nvSpPr>
          <p:cNvPr id="107" name="CustomShape 2"/>
          <p:cNvSpPr/>
          <p:nvPr/>
        </p:nvSpPr>
        <p:spPr>
          <a:xfrm>
            <a:off x="330840" y="1011240"/>
            <a:ext cx="9232560" cy="141732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b82323"/>
                </a:solidFill>
                <a:latin typeface="Arial"/>
                <a:ea typeface="DejaVu Sans"/>
              </a:rPr>
              <a:t>Rice grows differently than many other crops.  First, rice plants like clay soil, not the fertile silt soil most crops prefer.  The small, sticky particles of clay are packed together so tightly that it is difficult for water to run through them.</a:t>
            </a:r>
            <a:endParaRPr b="0" lang="en-US" sz="2200" spc="-1" strike="noStrike">
              <a:latin typeface="Arial"/>
            </a:endParaRPr>
          </a:p>
        </p:txBody>
      </p:sp>
      <p:sp>
        <p:nvSpPr>
          <p:cNvPr id="108" name="CustomShape 3"/>
          <p:cNvSpPr/>
          <p:nvPr/>
        </p:nvSpPr>
        <p:spPr>
          <a:xfrm>
            <a:off x="1645920" y="262440"/>
            <a:ext cx="6580800" cy="596520"/>
          </a:xfrm>
          <a:prstGeom prst="rect">
            <a:avLst/>
          </a:prstGeom>
          <a:noFill/>
          <a:ln w="0">
            <a:noFill/>
          </a:ln>
        </p:spPr>
        <p:style>
          <a:lnRef idx="0"/>
          <a:fillRef idx="0"/>
          <a:effectRef idx="0"/>
          <a:fontRef idx="minor"/>
        </p:style>
        <p:txBody>
          <a:bodyPr lIns="90000" rIns="90000" tIns="45000" bIns="45000">
            <a:noAutofit/>
          </a:bodyPr>
          <a:p>
            <a:pPr algn="ctr">
              <a:lnSpc>
                <a:spcPct val="100000"/>
              </a:lnSpc>
            </a:pPr>
            <a:r>
              <a:rPr b="1" lang="en-US" sz="3600" spc="-1" strike="noStrike">
                <a:solidFill>
                  <a:srgbClr val="b82323"/>
                </a:solidFill>
                <a:latin typeface="Arial"/>
                <a:ea typeface="DejaVu Sans"/>
              </a:rPr>
              <a:t>A Plant That Likes Wet Feet</a:t>
            </a:r>
            <a:endParaRPr b="0" lang="en-US" sz="3600" spc="-1" strike="noStrike">
              <a:latin typeface="Arial"/>
            </a:endParaRPr>
          </a:p>
        </p:txBody>
      </p:sp>
      <p:sp>
        <p:nvSpPr>
          <p:cNvPr id="109" name="CustomShape 4"/>
          <p:cNvSpPr/>
          <p:nvPr/>
        </p:nvSpPr>
        <p:spPr>
          <a:xfrm>
            <a:off x="274320" y="5577840"/>
            <a:ext cx="9689760" cy="16210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b82323"/>
                </a:solidFill>
                <a:latin typeface="Arial"/>
                <a:ea typeface="DejaVu Sans"/>
              </a:rPr>
              <a:t>The rice plants will grow in the water until they reach about three feet high.  The flooded field also keeps weeds from crowding out the rice plants.  Farmers drain the fields and let the rice plants dry out before they  harvest the rice.  </a:t>
            </a:r>
            <a:endParaRPr b="0" lang="en-US" sz="2200" spc="-1" strike="noStrike">
              <a:latin typeface="Arial"/>
            </a:endParaRPr>
          </a:p>
        </p:txBody>
      </p:sp>
      <p:pic>
        <p:nvPicPr>
          <p:cNvPr id="110" name="" descr=""/>
          <p:cNvPicPr/>
          <p:nvPr/>
        </p:nvPicPr>
        <p:blipFill>
          <a:blip r:embed="rId1"/>
          <a:stretch/>
        </p:blipFill>
        <p:spPr>
          <a:xfrm>
            <a:off x="475560" y="2651760"/>
            <a:ext cx="5192640" cy="2656080"/>
          </a:xfrm>
          <a:prstGeom prst="rect">
            <a:avLst/>
          </a:prstGeom>
          <a:ln w="36720">
            <a:solidFill>
              <a:srgbClr val="cc0000"/>
            </a:solidFill>
            <a:round/>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 name="CustomShape 1"/>
          <p:cNvSpPr/>
          <p:nvPr/>
        </p:nvSpPr>
        <p:spPr>
          <a:xfrm>
            <a:off x="504000" y="301320"/>
            <a:ext cx="9068760" cy="79308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lang="en-US" sz="3600" spc="-1" strike="noStrike">
                <a:solidFill>
                  <a:srgbClr val="000080"/>
                </a:solidFill>
                <a:latin typeface="Arial"/>
                <a:ea typeface="DejaVu Sans"/>
              </a:rPr>
              <a:t>A Rice Field is Called a Paddy</a:t>
            </a:r>
            <a:endParaRPr b="0" lang="en-US" sz="3600" spc="-1" strike="noStrike">
              <a:latin typeface="Arial"/>
            </a:endParaRPr>
          </a:p>
        </p:txBody>
      </p:sp>
      <p:sp>
        <p:nvSpPr>
          <p:cNvPr id="112" name="CustomShape 2"/>
          <p:cNvSpPr/>
          <p:nvPr/>
        </p:nvSpPr>
        <p:spPr>
          <a:xfrm>
            <a:off x="5214600" y="1463040"/>
            <a:ext cx="4294800" cy="23770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000080"/>
                </a:solidFill>
                <a:latin typeface="Arial"/>
                <a:ea typeface="DejaVu Sans"/>
              </a:rPr>
              <a:t>The place where rice is grown is not called a field, it is called a paddy.  The picture you see here is of a flooded rice paddy.  It definitely looks different than farm fields in New Jersey.</a:t>
            </a:r>
            <a:endParaRPr b="0" lang="en-US" sz="2200" spc="-1" strike="noStrike">
              <a:latin typeface="Arial"/>
            </a:endParaRPr>
          </a:p>
        </p:txBody>
      </p:sp>
      <p:pic>
        <p:nvPicPr>
          <p:cNvPr id="113" name="" descr=""/>
          <p:cNvPicPr/>
          <p:nvPr/>
        </p:nvPicPr>
        <p:blipFill>
          <a:blip r:embed="rId1"/>
          <a:srcRect l="1831" t="1589" r="2180" b="7302"/>
          <a:stretch/>
        </p:blipFill>
        <p:spPr>
          <a:xfrm>
            <a:off x="5120640" y="4114800"/>
            <a:ext cx="4789080" cy="2831760"/>
          </a:xfrm>
          <a:prstGeom prst="rect">
            <a:avLst/>
          </a:prstGeom>
          <a:ln w="54720">
            <a:solidFill>
              <a:srgbClr val="000080"/>
            </a:solidFill>
            <a:round/>
          </a:ln>
        </p:spPr>
      </p:pic>
      <p:sp>
        <p:nvSpPr>
          <p:cNvPr id="114" name="CustomShape 3"/>
          <p:cNvSpPr/>
          <p:nvPr/>
        </p:nvSpPr>
        <p:spPr>
          <a:xfrm>
            <a:off x="457200" y="4754880"/>
            <a:ext cx="4477680" cy="235404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000080"/>
                </a:solidFill>
                <a:latin typeface="Arial"/>
                <a:ea typeface="DejaVu Sans"/>
              </a:rPr>
              <a:t>The origin or beginning of the word ‘paddy’ comes from the country of Malaysia, shown in red on this map. In the Malaysian language, the word</a:t>
            </a:r>
            <a:r>
              <a:rPr b="1" i="1" lang="en-US" sz="2000" spc="-1" strike="noStrike">
                <a:solidFill>
                  <a:srgbClr val="000080"/>
                </a:solidFill>
                <a:latin typeface="Arial"/>
                <a:ea typeface="DejaVu Sans"/>
              </a:rPr>
              <a:t> ‘padi’ </a:t>
            </a:r>
            <a:r>
              <a:rPr b="1" lang="en-US" sz="2000" spc="-1" strike="noStrike">
                <a:solidFill>
                  <a:srgbClr val="000080"/>
                </a:solidFill>
                <a:latin typeface="Arial"/>
                <a:ea typeface="DejaVu Sans"/>
              </a:rPr>
              <a:t>means rice that has just been harvested.  That word has now become an English word meaning rice field.</a:t>
            </a:r>
            <a:endParaRPr b="0" lang="en-US" sz="2000" spc="-1" strike="noStrike">
              <a:latin typeface="Arial"/>
            </a:endParaRPr>
          </a:p>
        </p:txBody>
      </p:sp>
      <p:pic>
        <p:nvPicPr>
          <p:cNvPr id="115" name="" descr=""/>
          <p:cNvPicPr/>
          <p:nvPr/>
        </p:nvPicPr>
        <p:blipFill>
          <a:blip r:embed="rId2"/>
          <a:stretch/>
        </p:blipFill>
        <p:spPr>
          <a:xfrm>
            <a:off x="548640" y="1257480"/>
            <a:ext cx="4296240" cy="3221640"/>
          </a:xfrm>
          <a:prstGeom prst="rect">
            <a:avLst/>
          </a:prstGeom>
          <a:ln w="36720">
            <a:solidFill>
              <a:srgbClr val="000099"/>
            </a:solidFill>
            <a:round/>
          </a:ln>
        </p:spPr>
      </p:pic>
      <p:sp>
        <p:nvSpPr>
          <p:cNvPr id="116" name="CustomShape 4"/>
          <p:cNvSpPr/>
          <p:nvPr/>
        </p:nvSpPr>
        <p:spPr>
          <a:xfrm>
            <a:off x="5120640" y="7132320"/>
            <a:ext cx="4958640" cy="3024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i="1" lang="en-US" sz="1200" spc="-1" strike="noStrike">
                <a:solidFill>
                  <a:srgbClr val="000099"/>
                </a:solidFill>
                <a:latin typeface="Arial"/>
                <a:ea typeface="DejaVu Sans"/>
              </a:rPr>
              <a:t>Map courtesy of ontheworldmap.com</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CustomShape 1"/>
          <p:cNvSpPr/>
          <p:nvPr/>
        </p:nvSpPr>
        <p:spPr>
          <a:xfrm>
            <a:off x="205920" y="136080"/>
            <a:ext cx="4754160" cy="292320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000" spc="-1" strike="noStrike">
                <a:solidFill>
                  <a:srgbClr val="94476b"/>
                </a:solidFill>
                <a:latin typeface="Arial"/>
                <a:ea typeface="DejaVu Sans"/>
              </a:rPr>
              <a:t>So that the fields can be flooded and drained easily, rice paddies have to be flat – or level.</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94476b"/>
                </a:solidFill>
                <a:latin typeface="Arial"/>
                <a:ea typeface="DejaVu Sans"/>
              </a:rPr>
              <a:t>Farmers can use tractors to level the fields, but in many parts of the world, farmers use water buffaloes to pull the leveling tools.</a:t>
            </a:r>
            <a:endParaRPr b="0" lang="en-US" sz="2000" spc="-1" strike="noStrike">
              <a:latin typeface="Arial"/>
            </a:endParaRPr>
          </a:p>
          <a:p>
            <a:pPr>
              <a:lnSpc>
                <a:spcPct val="100000"/>
              </a:lnSpc>
            </a:pPr>
            <a:endParaRPr b="0" lang="en-US" sz="2000" spc="-1" strike="noStrike">
              <a:latin typeface="Arial"/>
            </a:endParaRPr>
          </a:p>
          <a:p>
            <a:pPr>
              <a:lnSpc>
                <a:spcPct val="100000"/>
              </a:lnSpc>
            </a:pPr>
            <a:r>
              <a:rPr b="1" lang="en-US" sz="2000" spc="-1" strike="noStrike">
                <a:solidFill>
                  <a:srgbClr val="94236b"/>
                </a:solidFill>
                <a:latin typeface="Arial"/>
                <a:ea typeface="DejaVu Sans"/>
              </a:rPr>
              <a:t>Farmers cut channels in the paddies that they can close to keep the water in while the rice grows and open to drain the water from the paddy before harvest.</a:t>
            </a:r>
            <a:endParaRPr b="0" lang="en-US" sz="2000" spc="-1" strike="noStrike">
              <a:latin typeface="Arial"/>
            </a:endParaRPr>
          </a:p>
        </p:txBody>
      </p:sp>
      <p:sp>
        <p:nvSpPr>
          <p:cNvPr id="118" name="CustomShape 2"/>
          <p:cNvSpPr/>
          <p:nvPr/>
        </p:nvSpPr>
        <p:spPr>
          <a:xfrm>
            <a:off x="4867920" y="5852160"/>
            <a:ext cx="5209200" cy="1635480"/>
          </a:xfrm>
          <a:prstGeom prst="rect">
            <a:avLst/>
          </a:prstGeom>
          <a:noFill/>
          <a:ln w="0">
            <a:noFill/>
          </a:ln>
        </p:spPr>
        <p:style>
          <a:lnRef idx="0"/>
          <a:fillRef idx="0"/>
          <a:effectRef idx="0"/>
          <a:fontRef idx="minor"/>
        </p:style>
      </p:sp>
      <p:pic>
        <p:nvPicPr>
          <p:cNvPr id="119" name="" descr=""/>
          <p:cNvPicPr/>
          <p:nvPr/>
        </p:nvPicPr>
        <p:blipFill>
          <a:blip r:embed="rId1"/>
          <a:stretch/>
        </p:blipFill>
        <p:spPr>
          <a:xfrm>
            <a:off x="4988160" y="4378320"/>
            <a:ext cx="4887000" cy="2936520"/>
          </a:xfrm>
          <a:prstGeom prst="rect">
            <a:avLst/>
          </a:prstGeom>
          <a:ln w="36720">
            <a:solidFill>
              <a:srgbClr val="990099"/>
            </a:solidFill>
            <a:round/>
          </a:ln>
        </p:spPr>
      </p:pic>
      <p:pic>
        <p:nvPicPr>
          <p:cNvPr id="120" name="" descr=""/>
          <p:cNvPicPr/>
          <p:nvPr/>
        </p:nvPicPr>
        <p:blipFill>
          <a:blip r:embed="rId2"/>
          <a:stretch/>
        </p:blipFill>
        <p:spPr>
          <a:xfrm>
            <a:off x="5120640" y="457200"/>
            <a:ext cx="4710960" cy="3132000"/>
          </a:xfrm>
          <a:prstGeom prst="rect">
            <a:avLst/>
          </a:prstGeom>
          <a:ln w="36720">
            <a:solidFill>
              <a:srgbClr val="990099"/>
            </a:solidFill>
            <a:round/>
          </a:ln>
        </p:spPr>
      </p:pic>
      <p:pic>
        <p:nvPicPr>
          <p:cNvPr id="121" name="" descr=""/>
          <p:cNvPicPr/>
          <p:nvPr/>
        </p:nvPicPr>
        <p:blipFill>
          <a:blip r:embed="rId3"/>
          <a:stretch/>
        </p:blipFill>
        <p:spPr>
          <a:xfrm>
            <a:off x="457200" y="4521960"/>
            <a:ext cx="4259520" cy="2883960"/>
          </a:xfrm>
          <a:prstGeom prst="rect">
            <a:avLst/>
          </a:prstGeom>
          <a:ln w="36720">
            <a:solidFill>
              <a:srgbClr val="990099"/>
            </a:solidFill>
            <a:round/>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CustomShape 1"/>
          <p:cNvSpPr/>
          <p:nvPr/>
        </p:nvSpPr>
        <p:spPr>
          <a:xfrm>
            <a:off x="504000" y="182880"/>
            <a:ext cx="9068760" cy="911520"/>
          </a:xfrm>
          <a:prstGeom prst="rect">
            <a:avLst/>
          </a:prstGeom>
          <a:noFill/>
          <a:ln w="0">
            <a:noFill/>
          </a:ln>
        </p:spPr>
        <p:style>
          <a:lnRef idx="0"/>
          <a:fillRef idx="0"/>
          <a:effectRef idx="0"/>
          <a:fontRef idx="minor"/>
        </p:style>
        <p:txBody>
          <a:bodyPr lIns="0" rIns="0" tIns="0" bIns="0" anchor="ctr">
            <a:noAutofit/>
          </a:bodyPr>
          <a:p>
            <a:pPr algn="ctr">
              <a:lnSpc>
                <a:spcPct val="100000"/>
              </a:lnSpc>
            </a:pPr>
            <a:r>
              <a:rPr b="1" lang="en-US" sz="4400" spc="-1" strike="noStrike">
                <a:solidFill>
                  <a:srgbClr val="b84700"/>
                </a:solidFill>
                <a:latin typeface="Arial"/>
                <a:ea typeface="DejaVu Sans"/>
              </a:rPr>
              <a:t>Rice in the Mountains</a:t>
            </a:r>
            <a:endParaRPr b="0" lang="en-US" sz="4400" spc="-1" strike="noStrike">
              <a:latin typeface="Arial"/>
            </a:endParaRPr>
          </a:p>
        </p:txBody>
      </p:sp>
      <p:sp>
        <p:nvSpPr>
          <p:cNvPr id="123" name="CustomShape 2"/>
          <p:cNvSpPr/>
          <p:nvPr/>
        </p:nvSpPr>
        <p:spPr>
          <a:xfrm>
            <a:off x="274320" y="6217560"/>
            <a:ext cx="9689760" cy="10162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1" lang="en-US" sz="2200" spc="-1" strike="noStrike">
                <a:solidFill>
                  <a:srgbClr val="b84700"/>
                </a:solidFill>
                <a:latin typeface="Arial"/>
                <a:ea typeface="DejaVu Sans"/>
              </a:rPr>
              <a:t>When rice is grown in the mountains, farmers carve flat areas called terraces on the hillsides to make a level rice paddy.  Then these areas can be flooded without all the water running downhill.</a:t>
            </a:r>
            <a:endParaRPr b="0" lang="en-US" sz="2200" spc="-1" strike="noStrike">
              <a:latin typeface="Arial"/>
            </a:endParaRPr>
          </a:p>
        </p:txBody>
      </p:sp>
      <p:pic>
        <p:nvPicPr>
          <p:cNvPr id="124" name="" descr=""/>
          <p:cNvPicPr/>
          <p:nvPr/>
        </p:nvPicPr>
        <p:blipFill>
          <a:blip r:embed="rId1"/>
          <a:stretch/>
        </p:blipFill>
        <p:spPr>
          <a:xfrm>
            <a:off x="1006560" y="1072800"/>
            <a:ext cx="7543080" cy="5027760"/>
          </a:xfrm>
          <a:prstGeom prst="rect">
            <a:avLst/>
          </a:prstGeom>
          <a:ln w="36720">
            <a:solidFill>
              <a:srgbClr val="cc3300"/>
            </a:solidFill>
            <a:round/>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358</TotalTime>
  <Application>LibreOffice/7.0.3.1$Linux_X86_64 LibreOffice_project/d7547858d014d4cf69878db179d326fc3483e082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2017-11-01T09:47:53Z</dcterms:created>
  <dc:creator>Carolyn Taylor</dc:creator>
  <dc:description/>
  <dc:language>en-US</dc:language>
  <cp:lastModifiedBy/>
  <dcterms:modified xsi:type="dcterms:W3CDTF">2022-06-23T16:08:47Z</dcterms:modified>
  <cp:revision>19</cp:revision>
  <dc:subject/>
  <dc:title/>
</cp:coreProperties>
</file>