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.jpeg" ContentType="image/jpeg"/>
  <Override PartName="/ppt/media/image2.png" ContentType="image/pn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png" ContentType="image/png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" descr=""/>
          <p:cNvPicPr/>
          <p:nvPr/>
        </p:nvPicPr>
        <p:blipFill>
          <a:blip r:embed="rId1"/>
          <a:stretch/>
        </p:blipFill>
        <p:spPr>
          <a:xfrm>
            <a:off x="374760" y="261720"/>
            <a:ext cx="3435480" cy="4767120"/>
          </a:xfrm>
          <a:prstGeom prst="rect">
            <a:avLst/>
          </a:prstGeom>
          <a:ln w="54720">
            <a:solidFill>
              <a:srgbClr val="000000"/>
            </a:solidFill>
            <a:round/>
          </a:ln>
        </p:spPr>
      </p:pic>
      <p:sp>
        <p:nvSpPr>
          <p:cNvPr id="39" name="CustomShape 1"/>
          <p:cNvSpPr/>
          <p:nvPr/>
        </p:nvSpPr>
        <p:spPr>
          <a:xfrm>
            <a:off x="4023360" y="1645920"/>
            <a:ext cx="5575680" cy="178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Myth of Johnny Appleseed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Nobody Ate His Apples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5577840" y="3200400"/>
            <a:ext cx="2265840" cy="2265840"/>
          </a:xfrm>
          <a:prstGeom prst="rect">
            <a:avLst/>
          </a:prstGeom>
          <a:ln>
            <a:noFill/>
          </a:ln>
        </p:spPr>
      </p:pic>
      <p:sp>
        <p:nvSpPr>
          <p:cNvPr id="41" name="CustomShape 2"/>
          <p:cNvSpPr/>
          <p:nvPr/>
        </p:nvSpPr>
        <p:spPr>
          <a:xfrm>
            <a:off x="446040" y="5135760"/>
            <a:ext cx="3428640" cy="24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1100" spc="-1" strike="noStrike">
                <a:latin typeface="Arial"/>
              </a:rPr>
              <a:t>Courtesy Wikipedia</a:t>
            </a: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457200" y="1097280"/>
            <a:ext cx="4910760" cy="3273120"/>
          </a:xfrm>
          <a:prstGeom prst="rect">
            <a:avLst/>
          </a:prstGeom>
          <a:ln w="36720">
            <a:solidFill>
              <a:srgbClr val="000000"/>
            </a:solidFill>
            <a:round/>
          </a:ln>
        </p:spPr>
      </p:pic>
      <p:sp>
        <p:nvSpPr>
          <p:cNvPr id="43" name="CustomShape 1"/>
          <p:cNvSpPr/>
          <p:nvPr/>
        </p:nvSpPr>
        <p:spPr>
          <a:xfrm>
            <a:off x="5530680" y="960840"/>
            <a:ext cx="4570920" cy="12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John Chapman was born in Leominster, MA in 1774.  In his early 20s, he headed for the western frontier, which was then western Pennsylvania and eastern Ohio.  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5486400" y="2286000"/>
            <a:ext cx="4593240" cy="219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Johnny Appleseed was a nurseryman. He collected free apple seeds from cider mills and initially squatted on land to plant apple tree seedlings. Later he purchased land.  He had a knack for predicting where settlers would travel, and sold his seedling apple trees for 6.5 cents.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" name="CustomShape 3"/>
          <p:cNvSpPr/>
          <p:nvPr/>
        </p:nvSpPr>
        <p:spPr>
          <a:xfrm>
            <a:off x="365760" y="182880"/>
            <a:ext cx="950760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Johnny Appleseed was a clever nurseryman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46" name="CustomShape 4"/>
          <p:cNvSpPr/>
          <p:nvPr/>
        </p:nvSpPr>
        <p:spPr>
          <a:xfrm>
            <a:off x="457200" y="4754880"/>
            <a:ext cx="9233280" cy="72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Johnny Appleseed was not poor.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n-US" sz="2200" spc="-1" strike="noStrike">
                <a:solidFill>
                  <a:srgbClr val="000000"/>
                </a:solidFill>
                <a:latin typeface="Arial"/>
                <a:ea typeface="DejaVu Sans"/>
              </a:rPr>
              <a:t>He owned 1,200 acres of land when he died in Indiana in 1845.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3657600" y="1421640"/>
            <a:ext cx="6171840" cy="162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15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Fruits that do not grow true to seed: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Apples    Blueberries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	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    Grapes    Pears    Strawberries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	</a:t>
            </a:r>
            <a:r>
              <a:rPr b="1" i="1" lang="en-US" sz="1800" spc="-1" strike="noStrike">
                <a:solidFill>
                  <a:srgbClr val="c9211e"/>
                </a:solidFill>
                <a:latin typeface="Arial"/>
                <a:ea typeface="DejaVu Sans"/>
              </a:rPr>
              <a:t>Bananas    Mangoes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435240" y="1546200"/>
            <a:ext cx="2753640" cy="1828800"/>
          </a:xfrm>
          <a:prstGeom prst="rect">
            <a:avLst/>
          </a:prstGeom>
          <a:ln w="36720">
            <a:solidFill>
              <a:srgbClr val="f10d0c"/>
            </a:solidFill>
            <a:round/>
          </a:ln>
        </p:spPr>
      </p:pic>
      <p:sp>
        <p:nvSpPr>
          <p:cNvPr id="49" name="CustomShape 2"/>
          <p:cNvSpPr/>
          <p:nvPr/>
        </p:nvSpPr>
        <p:spPr>
          <a:xfrm>
            <a:off x="155160" y="672480"/>
            <a:ext cx="10058040" cy="93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9211e"/>
                </a:solidFill>
                <a:latin typeface="Arial"/>
                <a:ea typeface="DejaVu Sans"/>
              </a:rPr>
              <a:t>If you plant an apple seed, the resulting plant will not be a copy of its parent.   Apple seedlings are genetically different and </a:t>
            </a:r>
            <a:r>
              <a:rPr b="1" i="1" lang="en-US" sz="2000" spc="-1" strike="noStrike">
                <a:solidFill>
                  <a:srgbClr val="c9211e"/>
                </a:solidFill>
                <a:latin typeface="Arial"/>
                <a:ea typeface="DejaVu Sans"/>
              </a:rPr>
              <a:t>usually inferior </a:t>
            </a:r>
            <a:r>
              <a:rPr b="1" lang="en-US" sz="2000" spc="-1" strike="noStrike">
                <a:solidFill>
                  <a:srgbClr val="c9211e"/>
                </a:solidFill>
                <a:latin typeface="Arial"/>
                <a:ea typeface="DejaVu Sans"/>
              </a:rPr>
              <a:t>to their parent trees.  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3886200" y="2745000"/>
            <a:ext cx="5793480" cy="1826640"/>
          </a:xfrm>
          <a:prstGeom prst="rect">
            <a:avLst/>
          </a:prstGeom>
          <a:ln w="54720">
            <a:solidFill>
              <a:srgbClr val="f10d0c"/>
            </a:solidFill>
            <a:round/>
          </a:ln>
        </p:spPr>
      </p:pic>
      <p:sp>
        <p:nvSpPr>
          <p:cNvPr id="51" name="CustomShape 3"/>
          <p:cNvSpPr/>
          <p:nvPr/>
        </p:nvSpPr>
        <p:spPr>
          <a:xfrm>
            <a:off x="274320" y="3474720"/>
            <a:ext cx="3564000" cy="178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  <a:ea typeface="Noto Sans CJK SC"/>
              </a:rPr>
              <a:t>The apples we eat are propagated by grafting. Only by grafting can growers produce trees that are genetically identical to one another.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91440" y="201960"/>
            <a:ext cx="987336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c9211e"/>
                </a:solidFill>
                <a:latin typeface="Arial"/>
                <a:ea typeface="DejaVu Sans"/>
              </a:rPr>
              <a:t>Apples are heterozygous – they do not grow “true to seed.”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53" name="CustomShape 5"/>
          <p:cNvSpPr/>
          <p:nvPr/>
        </p:nvSpPr>
        <p:spPr>
          <a:xfrm>
            <a:off x="3790440" y="4741200"/>
            <a:ext cx="617184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c9211e"/>
                </a:solidFill>
                <a:latin typeface="Arial"/>
              </a:rPr>
              <a:t>To create a graft, a nurseryman inserts a shoot or twig from one tree into a slit on the trunk or stem of another tree.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7155360" y="1188720"/>
            <a:ext cx="2718000" cy="2913120"/>
          </a:xfrm>
          <a:prstGeom prst="rect">
            <a:avLst/>
          </a:prstGeom>
          <a:ln w="54720">
            <a:solidFill>
              <a:srgbClr val="3465a4"/>
            </a:solidFill>
            <a:round/>
          </a:ln>
        </p:spPr>
      </p:pic>
      <p:sp>
        <p:nvSpPr>
          <p:cNvPr id="55" name="CustomShape 1"/>
          <p:cNvSpPr/>
          <p:nvPr/>
        </p:nvSpPr>
        <p:spPr>
          <a:xfrm>
            <a:off x="208080" y="988560"/>
            <a:ext cx="6924600" cy="31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465a4"/>
                </a:solidFill>
                <a:latin typeface="Arial"/>
                <a:ea typeface="DejaVu Sans"/>
              </a:rPr>
              <a:t>The seed tree apples that Johnny Appleseed grew were usually so bitter they were called “spitters.”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465a4"/>
                </a:solidFill>
                <a:latin typeface="Arial"/>
                <a:ea typeface="DejaVu Sans"/>
              </a:rPr>
              <a:t>People on the frontier in Pennsylvania, Ohio, and Indiana used apples grown from Johnny Appleseed’s seeds to make hard cider.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6" name="CustomShape 2"/>
          <p:cNvSpPr/>
          <p:nvPr/>
        </p:nvSpPr>
        <p:spPr>
          <a:xfrm>
            <a:off x="228600" y="171360"/>
            <a:ext cx="914184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3465a4"/>
                </a:solidFill>
                <a:latin typeface="Arial"/>
                <a:ea typeface="DejaVu Sans"/>
              </a:rPr>
              <a:t>Nobody ate Johnny Appleseed’s apples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7" name="CustomShape 3"/>
          <p:cNvSpPr/>
          <p:nvPr/>
        </p:nvSpPr>
        <p:spPr>
          <a:xfrm>
            <a:off x="151560" y="3011400"/>
            <a:ext cx="6934680" cy="96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465a4"/>
                </a:solidFill>
                <a:latin typeface="Arial"/>
                <a:ea typeface="DejaVu Sans"/>
              </a:rPr>
              <a:t>On the frontier, water and milk were typically unsanitary. Hard cider, with its 8% alcohol content, was the most trusted beverage. Even children drank it.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8" name="CustomShape 4"/>
          <p:cNvSpPr/>
          <p:nvPr/>
        </p:nvSpPr>
        <p:spPr>
          <a:xfrm>
            <a:off x="92160" y="4318200"/>
            <a:ext cx="9507600" cy="93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3465a4"/>
                </a:solidFill>
                <a:latin typeface="Arial"/>
                <a:ea typeface="Noto Sans CJK SC"/>
              </a:rPr>
              <a:t>Prohibition ended the widespread custom of making and drinking hard cider. After prohibition, the apple’s image was rehabilitated into the healthy fruit we eat today.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177120" y="129240"/>
            <a:ext cx="9599760" cy="4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069a2e"/>
                </a:solidFill>
                <a:latin typeface="Arial"/>
                <a:ea typeface="DejaVu Sans"/>
              </a:rPr>
              <a:t>Every now and then, an edible apple appears by chance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316440" y="713160"/>
            <a:ext cx="5991840" cy="239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DejaVu Sans"/>
              </a:rPr>
              <a:t>The first McIntosh apple appeared as a sapling at a farm in Canada in 1812.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DejaVu Sans"/>
              </a:rPr>
              <a:t>The first Red Delicious apple appeared as a sapling at a farm in Iowa in 1872.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DejaVu Sans"/>
              </a:rPr>
              <a:t>The first Golden Delicious apple appeared as a sapling at a farm in West Virginia in 1912.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6497640" y="799560"/>
            <a:ext cx="3078720" cy="2284560"/>
          </a:xfrm>
          <a:prstGeom prst="rect">
            <a:avLst/>
          </a:prstGeom>
          <a:ln w="36720">
            <a:solidFill>
              <a:srgbClr val="069a2e"/>
            </a:solidFill>
            <a:round/>
          </a:ln>
        </p:spPr>
      </p:pic>
      <p:sp>
        <p:nvSpPr>
          <p:cNvPr id="62" name="CustomShape 3"/>
          <p:cNvSpPr/>
          <p:nvPr/>
        </p:nvSpPr>
        <p:spPr>
          <a:xfrm>
            <a:off x="5405760" y="2514600"/>
            <a:ext cx="79200" cy="34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4"/>
          <p:cNvSpPr/>
          <p:nvPr/>
        </p:nvSpPr>
        <p:spPr>
          <a:xfrm>
            <a:off x="320400" y="4480560"/>
            <a:ext cx="9371160" cy="85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DejaVu Sans"/>
              </a:rPr>
              <a:t>In modern times, new apple varieties are created by cross-breeding.  For example, the Empire apple </a:t>
            </a: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Noto Sans CJK SC"/>
              </a:rPr>
              <a:t>was developed at Cornell University in the 1940s.  Its parents are the Red Delicious and the McIntosh.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64" name="CustomShape 5"/>
          <p:cNvSpPr/>
          <p:nvPr/>
        </p:nvSpPr>
        <p:spPr>
          <a:xfrm>
            <a:off x="334440" y="3281760"/>
            <a:ext cx="9142920" cy="11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69a2e"/>
                </a:solidFill>
                <a:latin typeface="Arial"/>
                <a:ea typeface="DejaVu Sans"/>
              </a:rPr>
              <a:t>Grafting is an ancient art believed to have been started by the Chinese in 2000 B.C.  Settlers brought grafted trees with them to America.  There was a nurseryman selling grafted trees on the border of Pennsylvania and Ohio at the same time Johnny Appleseed was selling his seed trees.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stomShape 1"/>
          <p:cNvSpPr/>
          <p:nvPr/>
        </p:nvSpPr>
        <p:spPr>
          <a:xfrm>
            <a:off x="365760" y="274320"/>
            <a:ext cx="9141840" cy="4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8d1d75"/>
                </a:solidFill>
                <a:latin typeface="Arial"/>
                <a:ea typeface="DejaVu Sans"/>
              </a:rPr>
              <a:t>What is true about Johnny Appleseed?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252720" y="839520"/>
            <a:ext cx="9499320" cy="449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dressed in rags.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was a vegetarian and a friend to animals.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often slept outside and did not have a fixed address.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shared his knowledge of medicinal herbs.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(Although he did plant dog fennel, now known as a noxious, invasive weed.)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was friends with Native Americans. 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was a missionary for the New Church of Jerusalem (aka Swedenborgian Church) and often read the Bible to frontier families who hosted him.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8d1d75"/>
                </a:solidFill>
                <a:latin typeface="Arial"/>
                <a:ea typeface="DejaVu Sans"/>
              </a:rPr>
              <a:t>He believed grafting was against God’s way.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rcRect l="16756" t="6643" r="9030" b="7148"/>
          <a:stretch/>
        </p:blipFill>
        <p:spPr>
          <a:xfrm>
            <a:off x="7655760" y="910440"/>
            <a:ext cx="1735560" cy="1844640"/>
          </a:xfrm>
          <a:prstGeom prst="rect">
            <a:avLst/>
          </a:prstGeom>
          <a:ln w="54720">
            <a:solidFill>
              <a:srgbClr val="8d1d75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548640" y="1315440"/>
            <a:ext cx="3146040" cy="3803040"/>
          </a:xfrm>
          <a:prstGeom prst="rect">
            <a:avLst/>
          </a:prstGeom>
          <a:ln w="36720">
            <a:solidFill>
              <a:srgbClr val="b85c00"/>
            </a:solidFill>
            <a:round/>
          </a:ln>
        </p:spPr>
      </p:pic>
      <p:sp>
        <p:nvSpPr>
          <p:cNvPr id="69" name="CustomShape 1"/>
          <p:cNvSpPr/>
          <p:nvPr/>
        </p:nvSpPr>
        <p:spPr>
          <a:xfrm>
            <a:off x="264240" y="290880"/>
            <a:ext cx="9599040" cy="60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The surprise winner of a survey for accuracy of 15 children’s books about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Johnny Appleseed published since 2000: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3932280" y="3840840"/>
            <a:ext cx="5758560" cy="118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Most children’s books on Johnny Appleseed either do not mention what the apples were used for or they say the apples were used for eating and making applesauce and pies.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1" name="CustomShape 3"/>
          <p:cNvSpPr/>
          <p:nvPr/>
        </p:nvSpPr>
        <p:spPr>
          <a:xfrm>
            <a:off x="3886920" y="1143000"/>
            <a:ext cx="5484240" cy="132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b85c00"/>
                </a:solidFill>
                <a:latin typeface="Arial"/>
                <a:ea typeface="DejaVu Sans"/>
              </a:rPr>
              <a:t>My Little Golden Book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b85c00"/>
                </a:solidFill>
                <a:latin typeface="Arial"/>
                <a:ea typeface="DejaVu Sans"/>
              </a:rPr>
              <a:t> </a:t>
            </a:r>
            <a:r>
              <a:rPr b="1" lang="en-US" sz="2200" spc="-1" strike="noStrike">
                <a:solidFill>
                  <a:srgbClr val="b85c00"/>
                </a:solidFill>
                <a:latin typeface="Arial"/>
                <a:ea typeface="DejaVu Sans"/>
              </a:rPr>
              <a:t>About Johnny Appleseed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 </a:t>
            </a: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by Lori Haskins Houran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published in 2017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2" name="CustomShape 4"/>
          <p:cNvSpPr/>
          <p:nvPr/>
        </p:nvSpPr>
        <p:spPr>
          <a:xfrm>
            <a:off x="3868920" y="2663280"/>
            <a:ext cx="5758920" cy="95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“</a:t>
            </a:r>
            <a:r>
              <a:rPr b="1" lang="en-US" sz="1800" spc="-1" strike="noStrike">
                <a:solidFill>
                  <a:srgbClr val="b85c00"/>
                </a:solidFill>
                <a:latin typeface="Arial"/>
                <a:ea typeface="DejaVu Sans"/>
              </a:rPr>
              <a:t>The apples that grew on Johnny’s trees were mostly ‘spitters.’  That meant they were too sour to eat! Settlers used them to make cider and vinegar.”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57200" y="457200"/>
            <a:ext cx="8915040" cy="378468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17360" rIns="117360" tIns="72360" bIns="72360">
            <a:noAutofit/>
          </a:bodyPr>
          <a:p>
            <a:pPr>
              <a:lnSpc>
                <a:spcPct val="100000"/>
              </a:lnSpc>
            </a:pPr>
            <a:r>
              <a:rPr b="1" lang="en-US" sz="2200" spc="-1" strike="noStrike" u="sng">
                <a:uFillTx/>
                <a:latin typeface="Arial"/>
              </a:rPr>
              <a:t>Sources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Real Johnny Appleseed Brought Apples – and Booze – to the American Frontier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By Natasha Geiling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smithsonian.com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November 10, 2014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The Botany of Desire, A Plant’s Eye View of the World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By Michael Pollan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Random House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2001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2019-10-29T11:04:33Z</dcterms:created>
  <dc:creator>Carolyn Taylor</dc:creator>
  <dc:description/>
  <dc:language>en-US</dc:language>
  <cp:lastModifiedBy/>
  <dcterms:modified xsi:type="dcterms:W3CDTF">2024-09-25T10:41:17Z</dcterms:modified>
  <cp:revision>29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