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28.jpeg" ContentType="image/jpeg"/>
  <Override PartName="/ppt/media/image23.jpeg" ContentType="image/jpeg"/>
  <Override PartName="/ppt/media/image21.jpeg" ContentType="image/jpeg"/>
  <Override PartName="/ppt/media/image19.jpeg" ContentType="image/jpeg"/>
  <Override PartName="/ppt/media/image1.jpeg" ContentType="image/jpeg"/>
  <Override PartName="/ppt/media/image29.jpeg" ContentType="image/jpeg"/>
  <Override PartName="/ppt/media/image10.jpeg" ContentType="image/jpeg"/>
  <Override PartName="/ppt/media/image8.jpeg" ContentType="image/jpeg"/>
  <Override PartName="/ppt/media/image7.png" ContentType="image/png"/>
  <Override PartName="/ppt/media/image34.jpeg" ContentType="image/jpeg"/>
  <Override PartName="/ppt/media/image20.gif" ContentType="image/gif"/>
  <Override PartName="/ppt/media/image13.jpeg" ContentType="image/jpeg"/>
  <Override PartName="/ppt/media/image12.jpeg" ContentType="image/jpeg"/>
  <Override PartName="/ppt/media/image30.jpeg" ContentType="image/jpeg"/>
  <Override PartName="/ppt/media/image3.jpeg" ContentType="image/jpeg"/>
  <Override PartName="/ppt/media/image24.jpeg" ContentType="image/jpeg"/>
  <Override PartName="/ppt/media/image18.jpeg" ContentType="image/jpeg"/>
  <Override PartName="/ppt/media/image15.png" ContentType="image/png"/>
  <Override PartName="/ppt/media/image31.jpeg" ContentType="image/jpeg"/>
  <Override PartName="/ppt/media/image4.jpeg" ContentType="image/jpeg"/>
  <Override PartName="/ppt/media/image32.png" ContentType="image/png"/>
  <Override PartName="/ppt/media/image2.png" ContentType="image/png"/>
  <Override PartName="/ppt/media/image25.jpeg" ContentType="image/jpeg"/>
  <Override PartName="/ppt/media/image22.jpeg" ContentType="image/jpeg"/>
  <Override PartName="/ppt/media/image9.png" ContentType="image/png"/>
  <Override PartName="/ppt/media/image33.jpeg" ContentType="image/jpeg"/>
  <Override PartName="/ppt/media/image6.jpeg" ContentType="image/jpeg"/>
  <Override PartName="/ppt/media/image27.jpeg" ContentType="image/jpeg"/>
  <Override PartName="/ppt/media/image11.jpeg" ContentType="image/jpeg"/>
  <Override PartName="/ppt/media/image5.jpeg" ContentType="image/jpeg"/>
  <Override PartName="/ppt/media/image26.jpeg" ContentType="image/jpeg"/>
  <Override PartName="/ppt/media/image14.jpeg" ContentType="image/jpeg"/>
  <Override PartName="/ppt/media/image16.png" ContentType="image/png"/>
  <Override PartName="/ppt/media/image17.jpeg" ContentType="image/jpeg"/>
  <Override PartName="/ppt/slides/_rels/slide8.xml.rels" ContentType="application/vnd.openxmlformats-package.relationships+xml"/>
  <Override PartName="/ppt/slides/_rels/slide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1.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slide1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jpe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20.gif"/><Relationship Id="rId2"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CustomShape 1"/>
          <p:cNvSpPr/>
          <p:nvPr/>
        </p:nvSpPr>
        <p:spPr>
          <a:xfrm>
            <a:off x="209880" y="6116760"/>
            <a:ext cx="9478440" cy="1011240"/>
          </a:xfrm>
          <a:prstGeom prst="rect">
            <a:avLst/>
          </a:prstGeom>
          <a:noFill/>
          <a:ln w="0">
            <a:noFill/>
          </a:ln>
        </p:spPr>
        <p:style>
          <a:lnRef idx="0"/>
          <a:fillRef idx="0"/>
          <a:effectRef idx="0"/>
          <a:fontRef idx="minor"/>
        </p:style>
      </p:sp>
      <p:sp>
        <p:nvSpPr>
          <p:cNvPr id="115" name="CustomShape 2"/>
          <p:cNvSpPr/>
          <p:nvPr/>
        </p:nvSpPr>
        <p:spPr>
          <a:xfrm>
            <a:off x="457200" y="274320"/>
            <a:ext cx="5297760" cy="865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4400" spc="-1" strike="noStrike">
                <a:solidFill>
                  <a:srgbClr val="0000ff"/>
                </a:solidFill>
                <a:latin typeface="Comic Sans MS"/>
                <a:ea typeface="DejaVu Sans"/>
              </a:rPr>
              <a:t>From Dirt To Shirt</a:t>
            </a:r>
            <a:endParaRPr b="0" lang="en-US" sz="4400" spc="-1" strike="noStrike">
              <a:latin typeface="Arial"/>
            </a:endParaRPr>
          </a:p>
        </p:txBody>
      </p:sp>
      <p:sp>
        <p:nvSpPr>
          <p:cNvPr id="116" name="CustomShape 3"/>
          <p:cNvSpPr/>
          <p:nvPr/>
        </p:nvSpPr>
        <p:spPr>
          <a:xfrm>
            <a:off x="4023360" y="849240"/>
            <a:ext cx="5366160" cy="9738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4400" spc="-1" strike="noStrike">
                <a:solidFill>
                  <a:srgbClr val="3333ff"/>
                </a:solidFill>
                <a:latin typeface="Comic Sans MS"/>
                <a:ea typeface="DejaVu Sans"/>
              </a:rPr>
              <a:t>How Cotton Grows</a:t>
            </a:r>
            <a:endParaRPr b="0" lang="en-US" sz="4400" spc="-1" strike="noStrike">
              <a:latin typeface="Arial"/>
            </a:endParaRPr>
          </a:p>
        </p:txBody>
      </p:sp>
      <p:pic>
        <p:nvPicPr>
          <p:cNvPr id="117" name="" descr=""/>
          <p:cNvPicPr/>
          <p:nvPr/>
        </p:nvPicPr>
        <p:blipFill>
          <a:blip r:embed="rId1"/>
          <a:stretch/>
        </p:blipFill>
        <p:spPr>
          <a:xfrm>
            <a:off x="2684880" y="1982520"/>
            <a:ext cx="4751280" cy="3562560"/>
          </a:xfrm>
          <a:prstGeom prst="rect">
            <a:avLst/>
          </a:prstGeom>
          <a:ln w="36720">
            <a:solidFill>
              <a:srgbClr val="0000cc"/>
            </a:solidFill>
            <a:round/>
          </a:ln>
        </p:spPr>
      </p:pic>
      <p:sp>
        <p:nvSpPr>
          <p:cNvPr id="118" name="CustomShape 4"/>
          <p:cNvSpPr/>
          <p:nvPr/>
        </p:nvSpPr>
        <p:spPr>
          <a:xfrm>
            <a:off x="2622240" y="5669280"/>
            <a:ext cx="5216760" cy="45648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i="1" lang="en-US" sz="2400" spc="-1" strike="noStrike">
                <a:solidFill>
                  <a:srgbClr val="c9211e"/>
                </a:solidFill>
                <a:latin typeface="Arial"/>
                <a:ea typeface="DejaVu Sans"/>
              </a:rPr>
              <a:t>A presentation by</a:t>
            </a:r>
            <a:r>
              <a:rPr b="1" i="1" lang="en-US" sz="2400" spc="-1" strike="noStrike">
                <a:solidFill>
                  <a:srgbClr val="a7074b"/>
                </a:solidFill>
                <a:latin typeface="Arial"/>
                <a:ea typeface="DejaVu Sans"/>
              </a:rPr>
              <a:t> </a:t>
            </a:r>
            <a:endParaRPr b="0" lang="en-US" sz="2400" spc="-1" strike="noStrike">
              <a:latin typeface="Arial"/>
            </a:endParaRPr>
          </a:p>
          <a:p>
            <a:pPr algn="ctr">
              <a:lnSpc>
                <a:spcPct val="100000"/>
              </a:lnSpc>
            </a:pPr>
            <a:endParaRPr b="0" lang="en-US" sz="2400" spc="-1" strike="noStrike">
              <a:latin typeface="Arial"/>
            </a:endParaRPr>
          </a:p>
        </p:txBody>
      </p:sp>
      <p:pic>
        <p:nvPicPr>
          <p:cNvPr id="119" name="" descr=""/>
          <p:cNvPicPr/>
          <p:nvPr/>
        </p:nvPicPr>
        <p:blipFill>
          <a:blip r:embed="rId2"/>
          <a:stretch/>
        </p:blipFill>
        <p:spPr>
          <a:xfrm>
            <a:off x="3269880" y="6126480"/>
            <a:ext cx="3795120" cy="118800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CustomShape 1"/>
          <p:cNvSpPr/>
          <p:nvPr/>
        </p:nvSpPr>
        <p:spPr>
          <a:xfrm>
            <a:off x="4663440" y="719640"/>
            <a:ext cx="5206320" cy="27540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200" spc="-1" strike="noStrike">
                <a:solidFill>
                  <a:srgbClr val="cc0000"/>
                </a:solidFill>
                <a:latin typeface="Comic Sans MS"/>
                <a:ea typeface="DejaVu Sans"/>
              </a:rPr>
              <a:t>Next, the flowers drop off, leaving  green pods called bolls.  Inside the boll, moist fibers grow around the new seeds. The boll begins to turn brown. The white fibers continue to expand inside the boll until finally they split the boll and burst out. We have cotton!</a:t>
            </a:r>
            <a:endParaRPr b="0" lang="en-US" sz="2200" spc="-1" strike="noStrike">
              <a:latin typeface="Arial"/>
            </a:endParaRPr>
          </a:p>
        </p:txBody>
      </p:sp>
      <p:sp>
        <p:nvSpPr>
          <p:cNvPr id="161" name="CustomShape 2"/>
          <p:cNvSpPr/>
          <p:nvPr/>
        </p:nvSpPr>
        <p:spPr>
          <a:xfrm>
            <a:off x="5212080" y="86400"/>
            <a:ext cx="4474800" cy="54792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n-US" sz="2600" spc="-1" strike="noStrike">
                <a:solidFill>
                  <a:srgbClr val="cc0000"/>
                </a:solidFill>
                <a:latin typeface="Comic Sans MS"/>
                <a:ea typeface="DejaVu Sans"/>
              </a:rPr>
              <a:t>The Boll Is Very Important</a:t>
            </a:r>
            <a:endParaRPr b="0" lang="en-US" sz="2600" spc="-1" strike="noStrike">
              <a:latin typeface="Arial"/>
            </a:endParaRPr>
          </a:p>
        </p:txBody>
      </p:sp>
      <p:pic>
        <p:nvPicPr>
          <p:cNvPr id="162" name="" descr=""/>
          <p:cNvPicPr/>
          <p:nvPr/>
        </p:nvPicPr>
        <p:blipFill>
          <a:blip r:embed="rId1"/>
          <a:stretch/>
        </p:blipFill>
        <p:spPr>
          <a:xfrm>
            <a:off x="1188720" y="237600"/>
            <a:ext cx="3148200" cy="2959200"/>
          </a:xfrm>
          <a:prstGeom prst="rect">
            <a:avLst/>
          </a:prstGeom>
          <a:ln w="36720">
            <a:solidFill>
              <a:srgbClr val="cc3300"/>
            </a:solidFill>
            <a:round/>
          </a:ln>
        </p:spPr>
      </p:pic>
      <p:pic>
        <p:nvPicPr>
          <p:cNvPr id="163" name="" descr=""/>
          <p:cNvPicPr/>
          <p:nvPr/>
        </p:nvPicPr>
        <p:blipFill>
          <a:blip r:embed="rId2"/>
          <a:stretch/>
        </p:blipFill>
        <p:spPr>
          <a:xfrm>
            <a:off x="527040" y="4102560"/>
            <a:ext cx="4159440" cy="2860560"/>
          </a:xfrm>
          <a:prstGeom prst="rect">
            <a:avLst/>
          </a:prstGeom>
          <a:ln w="36720">
            <a:solidFill>
              <a:srgbClr val="cc3300"/>
            </a:solidFill>
            <a:round/>
          </a:ln>
        </p:spPr>
      </p:pic>
      <p:pic>
        <p:nvPicPr>
          <p:cNvPr id="164" name="" descr=""/>
          <p:cNvPicPr/>
          <p:nvPr/>
        </p:nvPicPr>
        <p:blipFill>
          <a:blip r:embed="rId3"/>
          <a:srcRect l="5124" t="4364" r="30510" b="0"/>
          <a:stretch/>
        </p:blipFill>
        <p:spPr>
          <a:xfrm>
            <a:off x="5852160" y="3657600"/>
            <a:ext cx="3562560" cy="3526920"/>
          </a:xfrm>
          <a:prstGeom prst="rect">
            <a:avLst/>
          </a:prstGeom>
          <a:ln w="36720">
            <a:solidFill>
              <a:srgbClr val="cc3300"/>
            </a:solidFill>
            <a:round/>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CustomShape 1"/>
          <p:cNvSpPr/>
          <p:nvPr/>
        </p:nvSpPr>
        <p:spPr>
          <a:xfrm>
            <a:off x="457200" y="983520"/>
            <a:ext cx="9138240" cy="13654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400" spc="-1" strike="noStrike">
                <a:solidFill>
                  <a:srgbClr val="9933ff"/>
                </a:solidFill>
                <a:latin typeface="Comic Sans MS"/>
                <a:ea typeface="DejaVu Sans"/>
              </a:rPr>
              <a:t>Once the cotton appears on the plant, it is time to harvest.  Machines move through the fields, stripping the cotton from the plants.</a:t>
            </a:r>
            <a:endParaRPr b="0" lang="en-US" sz="2400" spc="-1" strike="noStrike">
              <a:latin typeface="Arial"/>
            </a:endParaRPr>
          </a:p>
        </p:txBody>
      </p:sp>
      <p:sp>
        <p:nvSpPr>
          <p:cNvPr id="166" name="CustomShape 2"/>
          <p:cNvSpPr/>
          <p:nvPr/>
        </p:nvSpPr>
        <p:spPr>
          <a:xfrm>
            <a:off x="457200" y="185400"/>
            <a:ext cx="9321120" cy="7232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n-US" sz="3600" spc="-1" strike="noStrike">
                <a:solidFill>
                  <a:srgbClr val="9933ff"/>
                </a:solidFill>
                <a:latin typeface="Comic Sans MS"/>
                <a:ea typeface="DejaVu Sans"/>
              </a:rPr>
              <a:t>A Cotton Harvest</a:t>
            </a:r>
            <a:endParaRPr b="0" lang="en-US" sz="3600" spc="-1" strike="noStrike">
              <a:latin typeface="Arial"/>
            </a:endParaRPr>
          </a:p>
        </p:txBody>
      </p:sp>
      <p:pic>
        <p:nvPicPr>
          <p:cNvPr id="167" name="" descr=""/>
          <p:cNvPicPr/>
          <p:nvPr/>
        </p:nvPicPr>
        <p:blipFill>
          <a:blip r:embed="rId1"/>
          <a:stretch/>
        </p:blipFill>
        <p:spPr>
          <a:xfrm>
            <a:off x="1593360" y="2194560"/>
            <a:ext cx="7274160" cy="4859280"/>
          </a:xfrm>
          <a:prstGeom prst="rect">
            <a:avLst/>
          </a:prstGeom>
          <a:ln w="36720">
            <a:solidFill>
              <a:srgbClr val="6600cc"/>
            </a:solidFill>
            <a:round/>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CustomShape 1"/>
          <p:cNvSpPr/>
          <p:nvPr/>
        </p:nvSpPr>
        <p:spPr>
          <a:xfrm>
            <a:off x="365760" y="914400"/>
            <a:ext cx="9504000" cy="22194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400" spc="-1" strike="noStrike">
                <a:solidFill>
                  <a:srgbClr val="669900"/>
                </a:solidFill>
                <a:latin typeface="Comic Sans MS"/>
                <a:ea typeface="DejaVu Sans"/>
              </a:rPr>
              <a:t>It is very difficult to remove the cotton seeds from the bolls. Before a machine was invented to do this, the job of removing seeds from cotton by hand took a long time.  Now the seeds are removed from the cotton by a machine called a gin, which combs the seeds out. </a:t>
            </a:r>
            <a:endParaRPr b="0" lang="en-US" sz="2400" spc="-1" strike="noStrike">
              <a:latin typeface="Arial"/>
            </a:endParaRPr>
          </a:p>
        </p:txBody>
      </p:sp>
      <p:sp>
        <p:nvSpPr>
          <p:cNvPr id="169" name="CustomShape 2"/>
          <p:cNvSpPr/>
          <p:nvPr/>
        </p:nvSpPr>
        <p:spPr>
          <a:xfrm>
            <a:off x="1249560" y="203040"/>
            <a:ext cx="8132400" cy="122148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n-US" sz="3200" spc="-1" strike="noStrike">
                <a:solidFill>
                  <a:srgbClr val="669900"/>
                </a:solidFill>
                <a:latin typeface="Comic Sans MS"/>
                <a:ea typeface="DejaVu Sans"/>
              </a:rPr>
              <a:t>Time to Separate the Seeds</a:t>
            </a:r>
            <a:endParaRPr b="0" lang="en-US" sz="3200" spc="-1" strike="noStrike">
              <a:latin typeface="Arial"/>
            </a:endParaRPr>
          </a:p>
        </p:txBody>
      </p:sp>
      <p:pic>
        <p:nvPicPr>
          <p:cNvPr id="170" name="" descr=""/>
          <p:cNvPicPr/>
          <p:nvPr/>
        </p:nvPicPr>
        <p:blipFill>
          <a:blip r:embed="rId1"/>
          <a:stretch/>
        </p:blipFill>
        <p:spPr>
          <a:xfrm>
            <a:off x="182880" y="3137400"/>
            <a:ext cx="4333680" cy="2165040"/>
          </a:xfrm>
          <a:prstGeom prst="rect">
            <a:avLst/>
          </a:prstGeom>
          <a:ln w="36720">
            <a:solidFill>
              <a:srgbClr val="669900"/>
            </a:solidFill>
            <a:round/>
          </a:ln>
        </p:spPr>
      </p:pic>
      <p:sp>
        <p:nvSpPr>
          <p:cNvPr id="171" name="CustomShape 3"/>
          <p:cNvSpPr/>
          <p:nvPr/>
        </p:nvSpPr>
        <p:spPr>
          <a:xfrm>
            <a:off x="274320" y="5486400"/>
            <a:ext cx="3928320" cy="3297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i="1" lang="en-US" sz="1400" spc="-1" strike="noStrike">
                <a:solidFill>
                  <a:srgbClr val="669900"/>
                </a:solidFill>
                <a:latin typeface="Arial"/>
                <a:ea typeface="DejaVu Sans"/>
              </a:rPr>
              <a:t>Photo courtesy Charles Parson Interiors</a:t>
            </a:r>
            <a:endParaRPr b="0" lang="en-US" sz="1400" spc="-1" strike="noStrike">
              <a:latin typeface="Arial"/>
            </a:endParaRPr>
          </a:p>
        </p:txBody>
      </p:sp>
      <p:sp>
        <p:nvSpPr>
          <p:cNvPr id="172" name="CustomShape 4"/>
          <p:cNvSpPr/>
          <p:nvPr/>
        </p:nvSpPr>
        <p:spPr>
          <a:xfrm>
            <a:off x="4663440" y="6217920"/>
            <a:ext cx="5302440" cy="8218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669900"/>
                </a:solidFill>
                <a:latin typeface="Comic Sans MS"/>
                <a:ea typeface="DejaVu Sans"/>
              </a:rPr>
              <a:t>A cotton gin cleans the freshly picked cotton.</a:t>
            </a:r>
            <a:endParaRPr b="0" lang="en-US" sz="1800" spc="-1" strike="noStrike">
              <a:latin typeface="Arial"/>
            </a:endParaRPr>
          </a:p>
          <a:p>
            <a:pPr>
              <a:lnSpc>
                <a:spcPct val="100000"/>
              </a:lnSpc>
            </a:pPr>
            <a:r>
              <a:rPr b="1" i="1" lang="en-US" sz="1400" spc="-1" strike="noStrike">
                <a:solidFill>
                  <a:srgbClr val="669900"/>
                </a:solidFill>
                <a:latin typeface="Comic Sans MS"/>
                <a:ea typeface="DejaVu Sans"/>
              </a:rPr>
              <a:t>Photo courtesy National Cotton Council</a:t>
            </a:r>
            <a:endParaRPr b="0" lang="en-US" sz="1400" spc="-1" strike="noStrike">
              <a:latin typeface="Arial"/>
            </a:endParaRPr>
          </a:p>
        </p:txBody>
      </p:sp>
      <p:pic>
        <p:nvPicPr>
          <p:cNvPr id="173" name="" descr=""/>
          <p:cNvPicPr/>
          <p:nvPr/>
        </p:nvPicPr>
        <p:blipFill>
          <a:blip r:embed="rId2"/>
          <a:stretch/>
        </p:blipFill>
        <p:spPr>
          <a:xfrm>
            <a:off x="4754880" y="2651760"/>
            <a:ext cx="5073840" cy="3382200"/>
          </a:xfrm>
          <a:prstGeom prst="rect">
            <a:avLst/>
          </a:prstGeom>
          <a:ln w="36720">
            <a:solidFill>
              <a:srgbClr val="669900"/>
            </a:solidFill>
            <a:round/>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CustomShape 1"/>
          <p:cNvSpPr/>
          <p:nvPr/>
        </p:nvSpPr>
        <p:spPr>
          <a:xfrm>
            <a:off x="308880" y="1336680"/>
            <a:ext cx="9508680" cy="22849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400" spc="-1" strike="noStrike">
                <a:solidFill>
                  <a:srgbClr val="cc3300"/>
                </a:solidFill>
                <a:latin typeface="Comic Sans MS"/>
                <a:ea typeface="DejaVu Sans"/>
              </a:rPr>
              <a:t>The seedless cotton is pressed into huge rectangles called bales.  Each bale weighs 500 pounds. One bale of cotton can be turned into fabric to make 215 pairs of jeans. Cotton farmers in the United States grow about 17 million bales of cotton each year.  The U.S. is the world's third biggest cotton producer, behind China and India. </a:t>
            </a:r>
            <a:endParaRPr b="0" lang="en-US" sz="2400" spc="-1" strike="noStrike">
              <a:latin typeface="Arial"/>
            </a:endParaRPr>
          </a:p>
        </p:txBody>
      </p:sp>
      <p:sp>
        <p:nvSpPr>
          <p:cNvPr id="175" name="CustomShape 2"/>
          <p:cNvSpPr/>
          <p:nvPr/>
        </p:nvSpPr>
        <p:spPr>
          <a:xfrm>
            <a:off x="1371600" y="548640"/>
            <a:ext cx="6486480" cy="653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n-US" sz="3200" spc="-1" strike="noStrike">
                <a:solidFill>
                  <a:srgbClr val="cc3300"/>
                </a:solidFill>
                <a:latin typeface="Comic Sans MS"/>
                <a:ea typeface="DejaVu Sans"/>
              </a:rPr>
              <a:t>Bales of Cotton</a:t>
            </a:r>
            <a:endParaRPr b="0" lang="en-US" sz="3200" spc="-1" strike="noStrike">
              <a:latin typeface="Arial"/>
            </a:endParaRPr>
          </a:p>
        </p:txBody>
      </p:sp>
      <p:pic>
        <p:nvPicPr>
          <p:cNvPr id="176" name="" descr=""/>
          <p:cNvPicPr/>
          <p:nvPr/>
        </p:nvPicPr>
        <p:blipFill>
          <a:blip r:embed="rId1"/>
          <a:stretch/>
        </p:blipFill>
        <p:spPr>
          <a:xfrm>
            <a:off x="2765520" y="3840480"/>
            <a:ext cx="5188680" cy="3471120"/>
          </a:xfrm>
          <a:prstGeom prst="rect">
            <a:avLst/>
          </a:prstGeom>
          <a:ln w="36720">
            <a:solidFill>
              <a:srgbClr val="cc3300"/>
            </a:solidFill>
            <a:round/>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CustomShape 1"/>
          <p:cNvSpPr/>
          <p:nvPr/>
        </p:nvSpPr>
        <p:spPr>
          <a:xfrm>
            <a:off x="5943600" y="1097280"/>
            <a:ext cx="4017600" cy="64278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400" spc="-1" strike="noStrike">
                <a:solidFill>
                  <a:srgbClr val="006600"/>
                </a:solidFill>
                <a:latin typeface="Comic Sans MS"/>
                <a:ea typeface="DejaVu Sans"/>
              </a:rPr>
              <a:t>The bales of cotton are trucked to factories, which are called textile mills. There the cotton fiber is cleaned, combed, and spun into thread on a three different machines.  The thread is then woven into cloth on machines called looms. The machines use the same “over and under” weaving process that you may have learned in school. </a:t>
            </a:r>
            <a:endParaRPr b="0" lang="en-US" sz="2400" spc="-1" strike="noStrike">
              <a:latin typeface="Arial"/>
            </a:endParaRPr>
          </a:p>
        </p:txBody>
      </p:sp>
      <p:sp>
        <p:nvSpPr>
          <p:cNvPr id="178" name="CustomShape 2"/>
          <p:cNvSpPr/>
          <p:nvPr/>
        </p:nvSpPr>
        <p:spPr>
          <a:xfrm>
            <a:off x="6126480" y="274320"/>
            <a:ext cx="3286080" cy="8172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3200" spc="-1" strike="noStrike">
                <a:solidFill>
                  <a:srgbClr val="006600"/>
                </a:solidFill>
                <a:latin typeface="Comic Sans MS"/>
                <a:ea typeface="DejaVu Sans"/>
              </a:rPr>
              <a:t>Now To The Mill</a:t>
            </a:r>
            <a:endParaRPr b="0" lang="en-US" sz="3200" spc="-1" strike="noStrike">
              <a:latin typeface="Arial"/>
            </a:endParaRPr>
          </a:p>
        </p:txBody>
      </p:sp>
      <p:pic>
        <p:nvPicPr>
          <p:cNvPr id="179" name="" descr=""/>
          <p:cNvPicPr/>
          <p:nvPr/>
        </p:nvPicPr>
        <p:blipFill>
          <a:blip r:embed="rId1"/>
          <a:stretch/>
        </p:blipFill>
        <p:spPr>
          <a:xfrm>
            <a:off x="171720" y="4206600"/>
            <a:ext cx="5636160" cy="3169800"/>
          </a:xfrm>
          <a:prstGeom prst="rect">
            <a:avLst/>
          </a:prstGeom>
          <a:ln w="36720">
            <a:solidFill>
              <a:srgbClr val="006600"/>
            </a:solidFill>
            <a:round/>
          </a:ln>
        </p:spPr>
      </p:pic>
      <p:pic>
        <p:nvPicPr>
          <p:cNvPr id="180" name="" descr=""/>
          <p:cNvPicPr/>
          <p:nvPr/>
        </p:nvPicPr>
        <p:blipFill>
          <a:blip r:embed="rId2"/>
          <a:stretch/>
        </p:blipFill>
        <p:spPr>
          <a:xfrm>
            <a:off x="365760" y="183240"/>
            <a:ext cx="5356440" cy="3564720"/>
          </a:xfrm>
          <a:prstGeom prst="rect">
            <a:avLst/>
          </a:prstGeom>
          <a:ln w="36720">
            <a:solidFill>
              <a:srgbClr val="006600"/>
            </a:solidFill>
            <a:round/>
          </a:ln>
        </p:spPr>
      </p:pic>
      <p:sp>
        <p:nvSpPr>
          <p:cNvPr id="181" name="CustomShape 3"/>
          <p:cNvSpPr/>
          <p:nvPr/>
        </p:nvSpPr>
        <p:spPr>
          <a:xfrm>
            <a:off x="365760" y="3840480"/>
            <a:ext cx="5302440" cy="3013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006600"/>
                </a:solidFill>
                <a:latin typeface="Comic Sans MS"/>
                <a:ea typeface="DejaVu Sans"/>
              </a:rPr>
              <a:t>Photos courtesy National Cotton council</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CustomShape 1"/>
          <p:cNvSpPr/>
          <p:nvPr/>
        </p:nvSpPr>
        <p:spPr>
          <a:xfrm>
            <a:off x="94680" y="182880"/>
            <a:ext cx="9869760" cy="98388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3200" spc="-1" strike="noStrike">
                <a:solidFill>
                  <a:srgbClr val="993366"/>
                </a:solidFill>
                <a:latin typeface="Comic Sans MS"/>
                <a:ea typeface="DejaVu Sans"/>
              </a:rPr>
              <a:t>From A Seed In The Dirt, To Your Favorite T-shirt</a:t>
            </a:r>
            <a:endParaRPr b="0" lang="en-US" sz="3200" spc="-1" strike="noStrike">
              <a:latin typeface="Arial"/>
            </a:endParaRPr>
          </a:p>
        </p:txBody>
      </p:sp>
      <p:sp>
        <p:nvSpPr>
          <p:cNvPr id="183" name="CustomShape 2"/>
          <p:cNvSpPr/>
          <p:nvPr/>
        </p:nvSpPr>
        <p:spPr>
          <a:xfrm>
            <a:off x="457200" y="1097280"/>
            <a:ext cx="9415800" cy="1369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800" spc="-1" strike="noStrike">
                <a:solidFill>
                  <a:srgbClr val="990066"/>
                </a:solidFill>
                <a:latin typeface="Comic Sans MS"/>
                <a:ea typeface="DejaVu Sans"/>
              </a:rPr>
              <a:t>That's the story of cotton - one important plant that we use in so many ways.  Take a look around you.  Can you find anything that is made from cotton?   </a:t>
            </a:r>
            <a:endParaRPr b="0" lang="en-US" sz="2800" spc="-1" strike="noStrike">
              <a:latin typeface="Arial"/>
            </a:endParaRPr>
          </a:p>
        </p:txBody>
      </p:sp>
      <p:pic>
        <p:nvPicPr>
          <p:cNvPr id="184" name="" descr=""/>
          <p:cNvPicPr/>
          <p:nvPr/>
        </p:nvPicPr>
        <p:blipFill>
          <a:blip r:embed="rId1"/>
          <a:stretch/>
        </p:blipFill>
        <p:spPr>
          <a:xfrm>
            <a:off x="1908720" y="2652480"/>
            <a:ext cx="6452280" cy="4365000"/>
          </a:xfrm>
          <a:prstGeom prst="rect">
            <a:avLst/>
          </a:prstGeom>
          <a:ln w="36720">
            <a:solidFill>
              <a:srgbClr val="990066"/>
            </a:solidFill>
            <a:round/>
          </a:ln>
        </p:spPr>
      </p:pic>
      <p:sp>
        <p:nvSpPr>
          <p:cNvPr id="185" name="CustomShape 3"/>
          <p:cNvSpPr/>
          <p:nvPr/>
        </p:nvSpPr>
        <p:spPr>
          <a:xfrm>
            <a:off x="1921680" y="7059960"/>
            <a:ext cx="5849640" cy="2541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i="1" lang="en-US" sz="1400" spc="-1" strike="noStrike">
                <a:solidFill>
                  <a:srgbClr val="990066"/>
                </a:solidFill>
                <a:latin typeface="Comic Sans MS"/>
                <a:ea typeface="DejaVu Sans"/>
              </a:rPr>
              <a:t>Photo courtesy Charles Parson Interiors</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2834640" y="1097280"/>
            <a:ext cx="4657680" cy="582228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n-US" sz="4400" spc="-1" strike="noStrike">
                <a:solidFill>
                  <a:srgbClr val="000000"/>
                </a:solidFill>
                <a:latin typeface="Comic Sans MS"/>
                <a:ea typeface="DejaVu Sans"/>
              </a:rPr>
              <a:t>What is cotton?  You can find cotton everywhere. It is used to make many of the clothes we wear</a:t>
            </a:r>
            <a:r>
              <a:rPr b="0" lang="en-US" sz="3200" spc="-1" strike="noStrike">
                <a:solidFill>
                  <a:srgbClr val="000000"/>
                </a:solidFill>
                <a:latin typeface="Comic Sans MS"/>
                <a:ea typeface="DejaVu Sans"/>
              </a:rPr>
              <a:t>.  </a:t>
            </a:r>
            <a:endParaRPr b="0" lang="en-US" sz="3200" spc="-1" strike="noStrike">
              <a:latin typeface="Arial"/>
            </a:endParaRPr>
          </a:p>
        </p:txBody>
      </p:sp>
      <p:pic>
        <p:nvPicPr>
          <p:cNvPr id="121" name="" descr=""/>
          <p:cNvPicPr/>
          <p:nvPr/>
        </p:nvPicPr>
        <p:blipFill>
          <a:blip r:embed="rId1"/>
          <a:stretch/>
        </p:blipFill>
        <p:spPr>
          <a:xfrm>
            <a:off x="7406640" y="5303520"/>
            <a:ext cx="2493000" cy="1660680"/>
          </a:xfrm>
          <a:prstGeom prst="rect">
            <a:avLst/>
          </a:prstGeom>
          <a:ln w="0">
            <a:noFill/>
          </a:ln>
        </p:spPr>
      </p:pic>
      <p:pic>
        <p:nvPicPr>
          <p:cNvPr id="122" name="" descr=""/>
          <p:cNvPicPr/>
          <p:nvPr/>
        </p:nvPicPr>
        <p:blipFill>
          <a:blip r:embed="rId2"/>
          <a:srcRect l="10324" t="0" r="16336" b="19054"/>
          <a:stretch/>
        </p:blipFill>
        <p:spPr>
          <a:xfrm>
            <a:off x="7407000" y="731520"/>
            <a:ext cx="2007360" cy="2215440"/>
          </a:xfrm>
          <a:prstGeom prst="rect">
            <a:avLst/>
          </a:prstGeom>
          <a:ln w="0">
            <a:noFill/>
          </a:ln>
        </p:spPr>
      </p:pic>
      <p:pic>
        <p:nvPicPr>
          <p:cNvPr id="123" name="" descr=""/>
          <p:cNvPicPr/>
          <p:nvPr/>
        </p:nvPicPr>
        <p:blipFill>
          <a:blip r:embed="rId3"/>
          <a:stretch/>
        </p:blipFill>
        <p:spPr>
          <a:xfrm>
            <a:off x="457200" y="4480560"/>
            <a:ext cx="2464920" cy="2464920"/>
          </a:xfrm>
          <a:prstGeom prst="rect">
            <a:avLst/>
          </a:prstGeom>
          <a:ln w="0">
            <a:noFill/>
          </a:ln>
        </p:spPr>
      </p:pic>
      <p:pic>
        <p:nvPicPr>
          <p:cNvPr id="124" name="" descr=""/>
          <p:cNvPicPr/>
          <p:nvPr/>
        </p:nvPicPr>
        <p:blipFill>
          <a:blip r:embed="rId4"/>
          <a:srcRect l="0" t="16946" r="0" b="10995"/>
          <a:stretch/>
        </p:blipFill>
        <p:spPr>
          <a:xfrm>
            <a:off x="182880" y="1002240"/>
            <a:ext cx="2282040" cy="246852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CustomShape 1"/>
          <p:cNvSpPr/>
          <p:nvPr/>
        </p:nvSpPr>
        <p:spPr>
          <a:xfrm>
            <a:off x="2560320" y="762120"/>
            <a:ext cx="4383360" cy="398700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n-US" sz="4400" spc="-1" strike="noStrike">
                <a:solidFill>
                  <a:srgbClr val="000000"/>
                </a:solidFill>
                <a:latin typeface="Comic Sans MS"/>
                <a:ea typeface="DejaVu Sans"/>
              </a:rPr>
              <a:t>Oil from the cotton seed is used in many of the foods we eat.</a:t>
            </a:r>
            <a:endParaRPr b="0" lang="en-US" sz="4400" spc="-1" strike="noStrike">
              <a:latin typeface="Arial"/>
            </a:endParaRPr>
          </a:p>
        </p:txBody>
      </p:sp>
      <p:pic>
        <p:nvPicPr>
          <p:cNvPr id="126" name="" descr=""/>
          <p:cNvPicPr/>
          <p:nvPr/>
        </p:nvPicPr>
        <p:blipFill>
          <a:blip r:embed="rId1"/>
          <a:srcRect l="0" t="26406" r="0" b="26507"/>
          <a:stretch/>
        </p:blipFill>
        <p:spPr>
          <a:xfrm>
            <a:off x="3492360" y="4726800"/>
            <a:ext cx="3544560" cy="1670040"/>
          </a:xfrm>
          <a:prstGeom prst="rect">
            <a:avLst/>
          </a:prstGeom>
          <a:ln w="0">
            <a:noFill/>
          </a:ln>
        </p:spPr>
      </p:pic>
      <p:pic>
        <p:nvPicPr>
          <p:cNvPr id="127" name="" descr=""/>
          <p:cNvPicPr/>
          <p:nvPr/>
        </p:nvPicPr>
        <p:blipFill>
          <a:blip r:embed="rId2"/>
          <a:stretch/>
        </p:blipFill>
        <p:spPr>
          <a:xfrm>
            <a:off x="7401240" y="1032840"/>
            <a:ext cx="2196000" cy="2072160"/>
          </a:xfrm>
          <a:prstGeom prst="rect">
            <a:avLst/>
          </a:prstGeom>
          <a:ln w="0">
            <a:noFill/>
          </a:ln>
        </p:spPr>
      </p:pic>
      <p:pic>
        <p:nvPicPr>
          <p:cNvPr id="128" name="" descr=""/>
          <p:cNvPicPr/>
          <p:nvPr/>
        </p:nvPicPr>
        <p:blipFill>
          <a:blip r:embed="rId3"/>
          <a:stretch/>
        </p:blipFill>
        <p:spPr>
          <a:xfrm>
            <a:off x="274320" y="4206240"/>
            <a:ext cx="2611080" cy="2611080"/>
          </a:xfrm>
          <a:prstGeom prst="rect">
            <a:avLst/>
          </a:prstGeom>
          <a:ln w="0">
            <a:noFill/>
          </a:ln>
        </p:spPr>
      </p:pic>
      <p:pic>
        <p:nvPicPr>
          <p:cNvPr id="129" name="" descr=""/>
          <p:cNvPicPr/>
          <p:nvPr/>
        </p:nvPicPr>
        <p:blipFill>
          <a:blip r:embed="rId4"/>
          <a:stretch/>
        </p:blipFill>
        <p:spPr>
          <a:xfrm>
            <a:off x="731520" y="457200"/>
            <a:ext cx="1699200" cy="2373480"/>
          </a:xfrm>
          <a:prstGeom prst="rect">
            <a:avLst/>
          </a:prstGeom>
          <a:ln w="0">
            <a:noFill/>
          </a:ln>
        </p:spPr>
      </p:pic>
      <p:pic>
        <p:nvPicPr>
          <p:cNvPr id="130" name="" descr=""/>
          <p:cNvPicPr/>
          <p:nvPr/>
        </p:nvPicPr>
        <p:blipFill>
          <a:blip r:embed="rId5"/>
          <a:stretch/>
        </p:blipFill>
        <p:spPr>
          <a:xfrm>
            <a:off x="7589520" y="4297680"/>
            <a:ext cx="1900800" cy="24912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1" name="Picture 122" descr=""/>
          <p:cNvPicPr/>
          <p:nvPr/>
        </p:nvPicPr>
        <p:blipFill>
          <a:blip r:embed="rId1"/>
          <a:stretch/>
        </p:blipFill>
        <p:spPr>
          <a:xfrm>
            <a:off x="1355400" y="1459080"/>
            <a:ext cx="7418880" cy="5394960"/>
          </a:xfrm>
          <a:prstGeom prst="rect">
            <a:avLst/>
          </a:prstGeom>
          <a:ln w="36720">
            <a:solidFill>
              <a:srgbClr val="000000"/>
            </a:solidFill>
            <a:round/>
          </a:ln>
        </p:spPr>
      </p:pic>
      <p:sp>
        <p:nvSpPr>
          <p:cNvPr id="132" name="CustomShape 1"/>
          <p:cNvSpPr/>
          <p:nvPr/>
        </p:nvSpPr>
        <p:spPr>
          <a:xfrm>
            <a:off x="182880" y="552600"/>
            <a:ext cx="9686880" cy="8132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n-US" sz="3600" spc="-1" strike="noStrike">
                <a:solidFill>
                  <a:srgbClr val="000000"/>
                </a:solidFill>
                <a:latin typeface="Comic Sans MS"/>
                <a:ea typeface="DejaVu Sans"/>
              </a:rPr>
              <a:t>Cotton seed is food for many farm animals.</a:t>
            </a:r>
            <a:endParaRPr b="0" lang="en-US" sz="3600" spc="-1" strike="noStrike">
              <a:latin typeface="Arial"/>
            </a:endParaRPr>
          </a:p>
        </p:txBody>
      </p:sp>
      <p:sp>
        <p:nvSpPr>
          <p:cNvPr id="133" name="CustomShape 2"/>
          <p:cNvSpPr/>
          <p:nvPr/>
        </p:nvSpPr>
        <p:spPr>
          <a:xfrm>
            <a:off x="1372320" y="6949440"/>
            <a:ext cx="7128360" cy="3013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i="1" lang="en-US" sz="1500" spc="-1" strike="noStrike">
                <a:solidFill>
                  <a:srgbClr val="000000"/>
                </a:solidFill>
                <a:latin typeface="Arial"/>
                <a:ea typeface="DejaVu Sans"/>
              </a:rPr>
              <a:t>Texas A&amp;M AgriLife Extension Service photo</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4" name="" descr=""/>
          <p:cNvPicPr/>
          <p:nvPr/>
        </p:nvPicPr>
        <p:blipFill>
          <a:blip r:embed="rId1"/>
          <a:srcRect l="5659" t="0" r="4712" b="0"/>
          <a:stretch/>
        </p:blipFill>
        <p:spPr>
          <a:xfrm>
            <a:off x="274320" y="223200"/>
            <a:ext cx="2464920" cy="2059200"/>
          </a:xfrm>
          <a:prstGeom prst="rect">
            <a:avLst/>
          </a:prstGeom>
          <a:ln w="0">
            <a:noFill/>
          </a:ln>
        </p:spPr>
      </p:pic>
      <p:pic>
        <p:nvPicPr>
          <p:cNvPr id="135" name="" descr=""/>
          <p:cNvPicPr/>
          <p:nvPr/>
        </p:nvPicPr>
        <p:blipFill>
          <a:blip r:embed="rId2"/>
          <a:stretch/>
        </p:blipFill>
        <p:spPr>
          <a:xfrm>
            <a:off x="6675120" y="457200"/>
            <a:ext cx="2852640" cy="1900440"/>
          </a:xfrm>
          <a:prstGeom prst="rect">
            <a:avLst/>
          </a:prstGeom>
          <a:ln w="0">
            <a:noFill/>
          </a:ln>
        </p:spPr>
      </p:pic>
      <p:pic>
        <p:nvPicPr>
          <p:cNvPr id="136" name="" descr=""/>
          <p:cNvPicPr/>
          <p:nvPr/>
        </p:nvPicPr>
        <p:blipFill>
          <a:blip r:embed="rId3"/>
          <a:stretch/>
        </p:blipFill>
        <p:spPr>
          <a:xfrm>
            <a:off x="365760" y="3291840"/>
            <a:ext cx="2798640" cy="1864440"/>
          </a:xfrm>
          <a:prstGeom prst="rect">
            <a:avLst/>
          </a:prstGeom>
          <a:ln w="0">
            <a:noFill/>
          </a:ln>
        </p:spPr>
      </p:pic>
      <p:pic>
        <p:nvPicPr>
          <p:cNvPr id="137" name="" descr=""/>
          <p:cNvPicPr/>
          <p:nvPr/>
        </p:nvPicPr>
        <p:blipFill>
          <a:blip r:embed="rId4"/>
          <a:stretch/>
        </p:blipFill>
        <p:spPr>
          <a:xfrm>
            <a:off x="7223760" y="3017520"/>
            <a:ext cx="1970640" cy="2138040"/>
          </a:xfrm>
          <a:prstGeom prst="rect">
            <a:avLst/>
          </a:prstGeom>
          <a:ln w="0">
            <a:noFill/>
          </a:ln>
        </p:spPr>
      </p:pic>
      <p:pic>
        <p:nvPicPr>
          <p:cNvPr id="138" name="" descr=""/>
          <p:cNvPicPr/>
          <p:nvPr/>
        </p:nvPicPr>
        <p:blipFill>
          <a:blip r:embed="rId5"/>
          <a:stretch/>
        </p:blipFill>
        <p:spPr>
          <a:xfrm>
            <a:off x="3566160" y="5091480"/>
            <a:ext cx="3562200" cy="1491120"/>
          </a:xfrm>
          <a:prstGeom prst="rect">
            <a:avLst/>
          </a:prstGeom>
          <a:ln w="0">
            <a:noFill/>
          </a:ln>
        </p:spPr>
      </p:pic>
      <p:sp>
        <p:nvSpPr>
          <p:cNvPr id="139" name="CustomShape 1"/>
          <p:cNvSpPr/>
          <p:nvPr/>
        </p:nvSpPr>
        <p:spPr>
          <a:xfrm>
            <a:off x="1274760" y="6729120"/>
            <a:ext cx="7685280" cy="5850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800" spc="-1" strike="noStrike">
                <a:solidFill>
                  <a:srgbClr val="000000"/>
                </a:solidFill>
                <a:latin typeface="Comic Sans MS"/>
                <a:ea typeface="DejaVu Sans"/>
              </a:rPr>
              <a:t>Even 'paper' money is mostly made of cotton.</a:t>
            </a:r>
            <a:endParaRPr b="0" lang="en-US" sz="2800" spc="-1" strike="noStrike">
              <a:latin typeface="Arial"/>
            </a:endParaRPr>
          </a:p>
        </p:txBody>
      </p:sp>
      <p:sp>
        <p:nvSpPr>
          <p:cNvPr id="140" name="CustomShape 2"/>
          <p:cNvSpPr/>
          <p:nvPr/>
        </p:nvSpPr>
        <p:spPr>
          <a:xfrm>
            <a:off x="3372480" y="457200"/>
            <a:ext cx="3199320" cy="32752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3600" spc="-1" strike="noStrike">
                <a:solidFill>
                  <a:srgbClr val="000000"/>
                </a:solidFill>
                <a:latin typeface="Comic Sans MS"/>
                <a:ea typeface="DejaVu Sans"/>
              </a:rPr>
              <a:t>Cotton is used to make many ordinary things we use every day.</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CustomShape 1"/>
          <p:cNvSpPr/>
          <p:nvPr/>
        </p:nvSpPr>
        <p:spPr>
          <a:xfrm>
            <a:off x="521280" y="91440"/>
            <a:ext cx="9065880" cy="71964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000000"/>
                </a:solidFill>
                <a:latin typeface="Arial"/>
                <a:ea typeface="DejaVu Sans"/>
              </a:rPr>
              <a:t>Cotton Is A Plant</a:t>
            </a:r>
            <a:endParaRPr b="0" lang="en-US" sz="4400" spc="-1" strike="noStrike">
              <a:latin typeface="Arial"/>
            </a:endParaRPr>
          </a:p>
        </p:txBody>
      </p:sp>
      <p:sp>
        <p:nvSpPr>
          <p:cNvPr id="142" name="CustomShape 2"/>
          <p:cNvSpPr/>
          <p:nvPr/>
        </p:nvSpPr>
        <p:spPr>
          <a:xfrm>
            <a:off x="274320" y="822960"/>
            <a:ext cx="9686880" cy="30733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400" spc="-1" strike="noStrike">
                <a:solidFill>
                  <a:srgbClr val="000000"/>
                </a:solidFill>
                <a:latin typeface="Comic Sans MS"/>
                <a:ea typeface="DejaVu Sans"/>
              </a:rPr>
              <a:t>The cotton we use every day comes from a plant.  We use two parts of the cotton plant. Cloth is made from the fluffy white substance that looks like cotton candy.  The white part of the plant is called a boll. The bolls protect the seeds of the cotton plant. The seeds are made into cottonseed oil which is used to make some of the food we eat.  Cotton seeds are also fed to farm animals.</a:t>
            </a:r>
            <a:endParaRPr b="0" lang="en-US" sz="2400" spc="-1" strike="noStrike">
              <a:latin typeface="Arial"/>
            </a:endParaRPr>
          </a:p>
        </p:txBody>
      </p:sp>
      <p:pic>
        <p:nvPicPr>
          <p:cNvPr id="143" name="" descr=""/>
          <p:cNvPicPr/>
          <p:nvPr/>
        </p:nvPicPr>
        <p:blipFill>
          <a:blip r:embed="rId1"/>
          <a:stretch/>
        </p:blipFill>
        <p:spPr>
          <a:xfrm>
            <a:off x="548640" y="3474720"/>
            <a:ext cx="6396840" cy="3596400"/>
          </a:xfrm>
          <a:prstGeom prst="rect">
            <a:avLst/>
          </a:prstGeom>
          <a:ln w="36720">
            <a:solidFill>
              <a:srgbClr val="000000"/>
            </a:solidFill>
            <a:round/>
          </a:ln>
        </p:spPr>
      </p:pic>
      <p:pic>
        <p:nvPicPr>
          <p:cNvPr id="144" name="" descr=""/>
          <p:cNvPicPr/>
          <p:nvPr/>
        </p:nvPicPr>
        <p:blipFill>
          <a:blip r:embed="rId2"/>
          <a:stretch/>
        </p:blipFill>
        <p:spPr>
          <a:xfrm>
            <a:off x="7680960" y="3676320"/>
            <a:ext cx="1817280" cy="29948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CustomShape 1"/>
          <p:cNvSpPr/>
          <p:nvPr/>
        </p:nvSpPr>
        <p:spPr>
          <a:xfrm>
            <a:off x="182880" y="301320"/>
            <a:ext cx="9778320" cy="125640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4000" spc="-1" strike="noStrike">
                <a:solidFill>
                  <a:srgbClr val="007826"/>
                </a:solidFill>
                <a:latin typeface="Comic Sans MS"/>
                <a:ea typeface="DejaVu Sans"/>
              </a:rPr>
              <a:t>Cotton is a crop that likes warm weather</a:t>
            </a:r>
            <a:endParaRPr b="0" lang="en-US" sz="4000" spc="-1" strike="noStrike">
              <a:latin typeface="Arial"/>
            </a:endParaRPr>
          </a:p>
        </p:txBody>
      </p:sp>
      <p:sp>
        <p:nvSpPr>
          <p:cNvPr id="146" name="CustomShape 2"/>
          <p:cNvSpPr/>
          <p:nvPr/>
        </p:nvSpPr>
        <p:spPr>
          <a:xfrm>
            <a:off x="6583680" y="1554120"/>
            <a:ext cx="3311640" cy="59382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007826"/>
                </a:solidFill>
                <a:latin typeface="Comic Sans MS"/>
                <a:ea typeface="DejaVu Sans"/>
              </a:rPr>
              <a:t>Cotton needs a warm climate to grow. Much of the world's cotton is grown on farms in the southern part of the United States. The areas shaded in green on this map show that cotton is grown across 14 states from Georgia to Texas to California.</a:t>
            </a:r>
            <a:endParaRPr b="0" lang="en-US" sz="2200" spc="-1" strike="noStrike">
              <a:latin typeface="Arial"/>
            </a:endParaRPr>
          </a:p>
        </p:txBody>
      </p:sp>
      <p:pic>
        <p:nvPicPr>
          <p:cNvPr id="147" name="Picture 137" descr=""/>
          <p:cNvPicPr/>
          <p:nvPr/>
        </p:nvPicPr>
        <p:blipFill>
          <a:blip r:embed="rId1"/>
          <a:stretch/>
        </p:blipFill>
        <p:spPr>
          <a:xfrm>
            <a:off x="548640" y="1957320"/>
            <a:ext cx="5960520" cy="44377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CustomShape 1"/>
          <p:cNvSpPr/>
          <p:nvPr/>
        </p:nvSpPr>
        <p:spPr>
          <a:xfrm>
            <a:off x="502920" y="1167120"/>
            <a:ext cx="9046800" cy="17924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400" spc="-1" strike="noStrike">
                <a:solidFill>
                  <a:srgbClr val="801900"/>
                </a:solidFill>
                <a:latin typeface="Comic Sans MS"/>
                <a:ea typeface="DejaVu Sans"/>
              </a:rPr>
              <a:t>When cotton seeds are first picked from the bolls, they are covered with a fluff called linter.  Linter is used to make paper and plastics. Cottonseed oil is removed from the inside of cotton seeds.</a:t>
            </a:r>
            <a:endParaRPr b="0" lang="en-US" sz="2400" spc="-1" strike="noStrike">
              <a:latin typeface="Arial"/>
            </a:endParaRPr>
          </a:p>
        </p:txBody>
      </p:sp>
      <p:sp>
        <p:nvSpPr>
          <p:cNvPr id="149" name="CustomShape 2"/>
          <p:cNvSpPr/>
          <p:nvPr/>
        </p:nvSpPr>
        <p:spPr>
          <a:xfrm>
            <a:off x="1383480" y="578160"/>
            <a:ext cx="7218000" cy="62172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lang="en-US" sz="3200" spc="-1" strike="noStrike">
                <a:solidFill>
                  <a:srgbClr val="801900"/>
                </a:solidFill>
                <a:latin typeface="Comic Sans MS"/>
                <a:ea typeface="DejaVu Sans"/>
              </a:rPr>
              <a:t>Start With the Seeds</a:t>
            </a:r>
            <a:endParaRPr b="0" lang="en-US" sz="3200" spc="-1" strike="noStrike">
              <a:latin typeface="Arial"/>
            </a:endParaRPr>
          </a:p>
        </p:txBody>
      </p:sp>
      <p:sp>
        <p:nvSpPr>
          <p:cNvPr id="150" name="CustomShape 3"/>
          <p:cNvSpPr/>
          <p:nvPr/>
        </p:nvSpPr>
        <p:spPr>
          <a:xfrm>
            <a:off x="365760" y="5852160"/>
            <a:ext cx="4753080" cy="8820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801900"/>
                </a:solidFill>
                <a:latin typeface="Comic Sans MS"/>
                <a:ea typeface="DejaVu Sans"/>
              </a:rPr>
              <a:t>Cotton seeds are covered with a fluff called linter when they are first picked.</a:t>
            </a:r>
            <a:endParaRPr b="0" lang="en-US" sz="1800" spc="-1" strike="noStrike">
              <a:latin typeface="Arial"/>
            </a:endParaRPr>
          </a:p>
          <a:p>
            <a:pPr>
              <a:lnSpc>
                <a:spcPct val="100000"/>
              </a:lnSpc>
            </a:pPr>
            <a:endParaRPr b="0" lang="en-US" sz="1800" spc="-1" strike="noStrike">
              <a:latin typeface="Arial"/>
            </a:endParaRPr>
          </a:p>
          <a:p>
            <a:pPr>
              <a:lnSpc>
                <a:spcPct val="100000"/>
              </a:lnSpc>
            </a:pPr>
            <a:r>
              <a:rPr b="1" i="1" lang="en-US" sz="1400" spc="-1" strike="noStrike">
                <a:solidFill>
                  <a:srgbClr val="801900"/>
                </a:solidFill>
                <a:latin typeface="Comic Sans MS"/>
                <a:ea typeface="DejaVu Sans"/>
              </a:rPr>
              <a:t>Photo courtesy National Cotton Council</a:t>
            </a:r>
            <a:endParaRPr b="0" lang="en-US" sz="1400" spc="-1" strike="noStrike">
              <a:latin typeface="Arial"/>
            </a:endParaRPr>
          </a:p>
        </p:txBody>
      </p:sp>
      <p:pic>
        <p:nvPicPr>
          <p:cNvPr id="151" name="" descr=""/>
          <p:cNvPicPr/>
          <p:nvPr/>
        </p:nvPicPr>
        <p:blipFill>
          <a:blip r:embed="rId1"/>
          <a:stretch/>
        </p:blipFill>
        <p:spPr>
          <a:xfrm>
            <a:off x="457200" y="3017520"/>
            <a:ext cx="4478760" cy="2686680"/>
          </a:xfrm>
          <a:prstGeom prst="rect">
            <a:avLst/>
          </a:prstGeom>
          <a:ln w="0">
            <a:noFill/>
          </a:ln>
        </p:spPr>
      </p:pic>
      <p:pic>
        <p:nvPicPr>
          <p:cNvPr id="152" name="" descr=""/>
          <p:cNvPicPr/>
          <p:nvPr/>
        </p:nvPicPr>
        <p:blipFill>
          <a:blip r:embed="rId2"/>
          <a:srcRect l="15376" t="39694" r="21749" b="16797"/>
          <a:stretch/>
        </p:blipFill>
        <p:spPr>
          <a:xfrm>
            <a:off x="5760720" y="3017880"/>
            <a:ext cx="3564000" cy="3289680"/>
          </a:xfrm>
          <a:prstGeom prst="rect">
            <a:avLst/>
          </a:prstGeom>
          <a:ln w="0">
            <a:noFill/>
          </a:ln>
        </p:spPr>
      </p:pic>
      <p:sp>
        <p:nvSpPr>
          <p:cNvPr id="153" name="CustomShape 4"/>
          <p:cNvSpPr/>
          <p:nvPr/>
        </p:nvSpPr>
        <p:spPr>
          <a:xfrm>
            <a:off x="5669280" y="6438600"/>
            <a:ext cx="3747240" cy="6004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801900"/>
                </a:solidFill>
                <a:latin typeface="Comic Sans MS"/>
                <a:ea typeface="DejaVu Sans"/>
              </a:rPr>
              <a:t>Cotton seeds are a shiny brown when cleaned.</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CustomShape 1"/>
          <p:cNvSpPr/>
          <p:nvPr/>
        </p:nvSpPr>
        <p:spPr>
          <a:xfrm>
            <a:off x="4582080" y="1280160"/>
            <a:ext cx="5389200" cy="21121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200" spc="-1" strike="noStrike">
                <a:solidFill>
                  <a:srgbClr val="000000"/>
                </a:solidFill>
                <a:latin typeface="Comic Sans MS"/>
                <a:ea typeface="DejaVu Sans"/>
              </a:rPr>
              <a:t>It takes a long time for cotton to grow from a seed to a plant with fluffy white bolls.  It takes between five and six months before farmers can harvest the cotton they have planted. </a:t>
            </a:r>
            <a:endParaRPr b="0" lang="en-US" sz="2200" spc="-1" strike="noStrike">
              <a:latin typeface="Arial"/>
            </a:endParaRPr>
          </a:p>
        </p:txBody>
      </p:sp>
      <p:sp>
        <p:nvSpPr>
          <p:cNvPr id="155" name="CustomShape 2"/>
          <p:cNvSpPr/>
          <p:nvPr/>
        </p:nvSpPr>
        <p:spPr>
          <a:xfrm>
            <a:off x="225000" y="3844800"/>
            <a:ext cx="4345920" cy="34693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200" spc="-1" strike="noStrike">
                <a:solidFill>
                  <a:srgbClr val="000000"/>
                </a:solidFill>
                <a:latin typeface="Comic Sans MS"/>
                <a:ea typeface="DejaVu Sans"/>
              </a:rPr>
              <a:t>After the cotton seed is planted, a small green plant appears. The cotton plant above is just a few weeks old.  In about two months flower buds appear. Three weeks later, the cotton flowers bloom.  The petals change color from white to yellow, and then from pink to red. </a:t>
            </a:r>
            <a:endParaRPr b="0" lang="en-US" sz="2200" spc="-1" strike="noStrike">
              <a:latin typeface="Arial"/>
            </a:endParaRPr>
          </a:p>
        </p:txBody>
      </p:sp>
      <p:sp>
        <p:nvSpPr>
          <p:cNvPr id="156" name="CustomShape 3"/>
          <p:cNvSpPr/>
          <p:nvPr/>
        </p:nvSpPr>
        <p:spPr>
          <a:xfrm>
            <a:off x="5029200" y="274320"/>
            <a:ext cx="3926160" cy="6530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n-US" sz="3200" spc="-1" strike="noStrike">
                <a:solidFill>
                  <a:srgbClr val="000000"/>
                </a:solidFill>
                <a:latin typeface="Comic Sans MS"/>
                <a:ea typeface="DejaVu Sans"/>
              </a:rPr>
              <a:t>How Cotton Grows</a:t>
            </a:r>
            <a:endParaRPr b="0" lang="en-US" sz="3200" spc="-1" strike="noStrike">
              <a:latin typeface="Arial"/>
            </a:endParaRPr>
          </a:p>
        </p:txBody>
      </p:sp>
      <p:sp>
        <p:nvSpPr>
          <p:cNvPr id="157" name="CustomShape 4"/>
          <p:cNvSpPr/>
          <p:nvPr/>
        </p:nvSpPr>
        <p:spPr>
          <a:xfrm>
            <a:off x="457200" y="3566160"/>
            <a:ext cx="4568400" cy="301680"/>
          </a:xfrm>
          <a:prstGeom prst="rect">
            <a:avLst/>
          </a:prstGeom>
          <a:noFill/>
          <a:ln w="0">
            <a:noFill/>
          </a:ln>
        </p:spPr>
        <p:style>
          <a:lnRef idx="0"/>
          <a:fillRef idx="0"/>
          <a:effectRef idx="0"/>
          <a:fontRef idx="minor"/>
        </p:style>
      </p:sp>
      <p:pic>
        <p:nvPicPr>
          <p:cNvPr id="158" name="" descr=""/>
          <p:cNvPicPr/>
          <p:nvPr/>
        </p:nvPicPr>
        <p:blipFill>
          <a:blip r:embed="rId1"/>
          <a:stretch/>
        </p:blipFill>
        <p:spPr>
          <a:xfrm>
            <a:off x="4846320" y="3566160"/>
            <a:ext cx="4817160" cy="3471120"/>
          </a:xfrm>
          <a:prstGeom prst="rect">
            <a:avLst/>
          </a:prstGeom>
          <a:ln w="36720">
            <a:solidFill>
              <a:srgbClr val="000000"/>
            </a:solidFill>
            <a:round/>
          </a:ln>
        </p:spPr>
      </p:pic>
      <p:pic>
        <p:nvPicPr>
          <p:cNvPr id="159" name="" descr=""/>
          <p:cNvPicPr/>
          <p:nvPr/>
        </p:nvPicPr>
        <p:blipFill>
          <a:blip r:embed="rId2"/>
          <a:srcRect l="33689" t="12841" r="28163" b="35717"/>
          <a:stretch/>
        </p:blipFill>
        <p:spPr>
          <a:xfrm>
            <a:off x="204120" y="274320"/>
            <a:ext cx="4183920" cy="3199320"/>
          </a:xfrm>
          <a:prstGeom prst="rect">
            <a:avLst/>
          </a:prstGeom>
          <a:ln w="36720">
            <a:solidFill>
              <a:srgbClr val="000000"/>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393</TotalTime>
  <Application>LibreOffice/7.0.3.1$Linux_X86_64 LibreOffice_project/d7547858d014d4cf69878db179d326fc3483e082</Application>
  <Words>704</Words>
  <Paragraphs>29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2016-01-04T08:15:16Z</dcterms:created>
  <dc:creator/>
  <dc:description/>
  <dc:language>en-US</dc:language>
  <cp:lastModifiedBy/>
  <cp:lastPrinted>2018-03-16T14:55:36Z</cp:lastPrinted>
  <dcterms:modified xsi:type="dcterms:W3CDTF">2022-06-23T16:01:40Z</dcterms:modified>
  <cp:revision>22</cp:revision>
  <dc:subject/>
  <dc:title>Slide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15</vt:i4>
  </property>
</Properties>
</file>