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_rels/slideMaster1.xml.rels" ContentType="application/vnd.openxmlformats-package.relationships+xml"/>
  <Override PartName="/ppt/slideMasters/slideMaster1.xml" ContentType="application/vnd.openxmlformats-officedocument.presentationml.slideMaster+xml"/>
  <Override PartName="/ppt/theme/theme1.xml" ContentType="application/vnd.openxmlformats-officedocument.theme+xml"/>
  <Override PartName="/ppt/_rels/presentation.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_rels/slideLayout12.xml.rels" ContentType="application/vnd.openxmlformats-package.relationships+xml"/>
  <Override PartName="/ppt/slideLayouts/_rels/slideLayout11.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8.xml.rels" ContentType="application/vnd.openxmlformats-package.relationships+xml"/>
  <Override PartName="/ppt/slideLayouts/_rels/slideLayout5.xml.rels" ContentType="application/vnd.openxmlformats-package.relationships+xml"/>
  <Override PartName="/ppt/slideLayouts/_rels/slideLayout7.xml.rels" ContentType="application/vnd.openxmlformats-package.relationships+xml"/>
  <Override PartName="/ppt/slideLayouts/_rels/slideLayout4.xml.rels" ContentType="application/vnd.openxmlformats-package.relationships+xml"/>
  <Override PartName="/ppt/slideLayouts/_rels/slideLayout6.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1.xml.rels" ContentType="application/vnd.openxmlformats-package.relationships+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9.jpeg" ContentType="image/jpeg"/>
  <Override PartName="/ppt/media/image11.jpeg" ContentType="image/jpeg"/>
  <Override PartName="/ppt/media/image13.jpeg" ContentType="image/jpeg"/>
  <Override PartName="/ppt/media/image8.jpeg" ContentType="image/jpeg"/>
  <Override PartName="/ppt/media/image10.jpeg" ContentType="image/jpeg"/>
  <Override PartName="/ppt/media/image12.jpeg" ContentType="image/jpeg"/>
  <Override PartName="/ppt/media/image7.jpeg" ContentType="image/jpeg"/>
  <Override PartName="/ppt/media/image6.jpeg" ContentType="image/jpeg"/>
  <Override PartName="/ppt/media/image5.jpeg" ContentType="image/jpeg"/>
  <Override PartName="/ppt/media/image4.jpeg" ContentType="image/jpeg"/>
  <Override PartName="/ppt/media/image25.jpeg" ContentType="image/jpeg"/>
  <Override PartName="/ppt/media/image24.jpeg" ContentType="image/jpeg"/>
  <Override PartName="/ppt/media/image19.jpeg" ContentType="image/jpeg"/>
  <Override PartName="/ppt/media/image21.jpeg" ContentType="image/jpeg"/>
  <Override PartName="/ppt/media/image16.jpeg" ContentType="image/jpeg"/>
  <Override PartName="/ppt/media/image20.jpeg" ContentType="image/jpeg"/>
  <Override PartName="/ppt/media/image15.jpeg" ContentType="image/jpeg"/>
  <Override PartName="/ppt/media/image18.jpeg" ContentType="image/jpeg"/>
  <Override PartName="/ppt/media/image14.jpeg" ContentType="image/jpeg"/>
  <Override PartName="/ppt/media/image1.jpeg" ContentType="image/jpeg"/>
  <Override PartName="/ppt/media/image22.jpeg" ContentType="image/jpeg"/>
  <Override PartName="/ppt/media/image3.png" ContentType="image/png"/>
  <Override PartName="/ppt/media/image17.jpeg" ContentType="image/jpeg"/>
  <Override PartName="/ppt/media/image23.jpeg" ContentType="image/jpeg"/>
  <Override PartName="/ppt/media/image2.jpeg" ContentType="image/jpeg"/>
  <Override PartName="/ppt/slides/_rels/slide8.xml.rels" ContentType="application/vnd.openxmlformats-package.relationships+xml"/>
  <Override PartName="/ppt/slides/_rels/slide9.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1.xml.rels" ContentType="application/vnd.openxmlformats-package.relationships+xml"/>
  <Override PartName="/ppt/slides/_rels/slide1.xml.rels" ContentType="application/vnd.openxmlformats-package.relationships+xml"/>
  <Override PartName="/ppt/slides/_rels/slide4.xml.rels" ContentType="application/vnd.openxmlformats-package.relationships+xml"/>
  <Override PartName="/ppt/slides/_rels/slide2.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10.xml.rels" ContentType="application/vnd.openxmlformats-package.relationships+xml"/>
  <Override PartName="/ppt/slides/slide13.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Lst>
  <p:sldSz cx="10080625" cy="5670550"/>
  <p:notesSz cx="7772400" cy="10058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27" name="PlaceHolder 2"/>
          <p:cNvSpPr>
            <a:spLocks noGrp="1"/>
          </p:cNvSpPr>
          <p:nvPr>
            <p:ph type="body"/>
          </p:nvPr>
        </p:nvSpPr>
        <p:spPr>
          <a:xfrm>
            <a:off x="504000" y="1326600"/>
            <a:ext cx="9071640" cy="1568160"/>
          </a:xfrm>
          <a:prstGeom prst="rect">
            <a:avLst/>
          </a:prstGeom>
        </p:spPr>
        <p:txBody>
          <a:bodyPr lIns="0" rIns="0" tIns="0" bIns="0">
            <a:normAutofit/>
          </a:bodyPr>
          <a:p>
            <a:endParaRPr b="0" lang="en-US" sz="3200" spc="-1" strike="noStrike">
              <a:latin typeface="Arial"/>
            </a:endParaRPr>
          </a:p>
        </p:txBody>
      </p:sp>
      <p:sp>
        <p:nvSpPr>
          <p:cNvPr id="28" name="PlaceHolder 3"/>
          <p:cNvSpPr>
            <a:spLocks noGrp="1"/>
          </p:cNvSpPr>
          <p:nvPr>
            <p:ph type="body"/>
          </p:nvPr>
        </p:nvSpPr>
        <p:spPr>
          <a:xfrm>
            <a:off x="504000" y="3044160"/>
            <a:ext cx="907164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30" name="PlaceHolder 2"/>
          <p:cNvSpPr>
            <a:spLocks noGrp="1"/>
          </p:cNvSpPr>
          <p:nvPr>
            <p:ph type="body"/>
          </p:nvPr>
        </p:nvSpPr>
        <p:spPr>
          <a:xfrm>
            <a:off x="504000" y="1326600"/>
            <a:ext cx="4426920" cy="1568160"/>
          </a:xfrm>
          <a:prstGeom prst="rect">
            <a:avLst/>
          </a:prstGeom>
        </p:spPr>
        <p:txBody>
          <a:bodyPr lIns="0" rIns="0" tIns="0" bIns="0">
            <a:normAutofit/>
          </a:bodyPr>
          <a:p>
            <a:endParaRPr b="0" lang="en-US" sz="3200" spc="-1" strike="noStrike">
              <a:latin typeface="Arial"/>
            </a:endParaRPr>
          </a:p>
        </p:txBody>
      </p:sp>
      <p:sp>
        <p:nvSpPr>
          <p:cNvPr id="31" name="PlaceHolder 3"/>
          <p:cNvSpPr>
            <a:spLocks noGrp="1"/>
          </p:cNvSpPr>
          <p:nvPr>
            <p:ph type="body"/>
          </p:nvPr>
        </p:nvSpPr>
        <p:spPr>
          <a:xfrm>
            <a:off x="5152680" y="1326600"/>
            <a:ext cx="4426920" cy="1568160"/>
          </a:xfrm>
          <a:prstGeom prst="rect">
            <a:avLst/>
          </a:prstGeom>
        </p:spPr>
        <p:txBody>
          <a:bodyPr lIns="0" rIns="0" tIns="0" bIns="0">
            <a:normAutofit/>
          </a:bodyPr>
          <a:p>
            <a:endParaRPr b="0" lang="en-US" sz="3200" spc="-1" strike="noStrike">
              <a:latin typeface="Arial"/>
            </a:endParaRPr>
          </a:p>
        </p:txBody>
      </p:sp>
      <p:sp>
        <p:nvSpPr>
          <p:cNvPr id="32" name="PlaceHolder 4"/>
          <p:cNvSpPr>
            <a:spLocks noGrp="1"/>
          </p:cNvSpPr>
          <p:nvPr>
            <p:ph type="body"/>
          </p:nvPr>
        </p:nvSpPr>
        <p:spPr>
          <a:xfrm>
            <a:off x="504000" y="3044160"/>
            <a:ext cx="4426920" cy="1568160"/>
          </a:xfrm>
          <a:prstGeom prst="rect">
            <a:avLst/>
          </a:prstGeom>
        </p:spPr>
        <p:txBody>
          <a:bodyPr lIns="0" rIns="0" tIns="0" bIns="0">
            <a:normAutofit/>
          </a:bodyPr>
          <a:p>
            <a:endParaRPr b="0" lang="en-US" sz="3200" spc="-1" strike="noStrike">
              <a:latin typeface="Arial"/>
            </a:endParaRPr>
          </a:p>
        </p:txBody>
      </p:sp>
      <p:sp>
        <p:nvSpPr>
          <p:cNvPr id="33" name="PlaceHolder 5"/>
          <p:cNvSpPr>
            <a:spLocks noGrp="1"/>
          </p:cNvSpPr>
          <p:nvPr>
            <p:ph type="body"/>
          </p:nvPr>
        </p:nvSpPr>
        <p:spPr>
          <a:xfrm>
            <a:off x="5152680" y="3044160"/>
            <a:ext cx="442692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35" name="PlaceHolder 2"/>
          <p:cNvSpPr>
            <a:spLocks noGrp="1"/>
          </p:cNvSpPr>
          <p:nvPr>
            <p:ph type="body"/>
          </p:nvPr>
        </p:nvSpPr>
        <p:spPr>
          <a:xfrm>
            <a:off x="504000" y="1326600"/>
            <a:ext cx="2920680" cy="1568160"/>
          </a:xfrm>
          <a:prstGeom prst="rect">
            <a:avLst/>
          </a:prstGeom>
        </p:spPr>
        <p:txBody>
          <a:bodyPr lIns="0" rIns="0" tIns="0" bIns="0">
            <a:normAutofit/>
          </a:bodyPr>
          <a:p>
            <a:endParaRPr b="0" lang="en-US" sz="3200" spc="-1" strike="noStrike">
              <a:latin typeface="Arial"/>
            </a:endParaRPr>
          </a:p>
        </p:txBody>
      </p:sp>
      <p:sp>
        <p:nvSpPr>
          <p:cNvPr id="36" name="PlaceHolder 3"/>
          <p:cNvSpPr>
            <a:spLocks noGrp="1"/>
          </p:cNvSpPr>
          <p:nvPr>
            <p:ph type="body"/>
          </p:nvPr>
        </p:nvSpPr>
        <p:spPr>
          <a:xfrm>
            <a:off x="3571200" y="1326600"/>
            <a:ext cx="2920680" cy="1568160"/>
          </a:xfrm>
          <a:prstGeom prst="rect">
            <a:avLst/>
          </a:prstGeom>
        </p:spPr>
        <p:txBody>
          <a:bodyPr lIns="0" rIns="0" tIns="0" bIns="0">
            <a:normAutofit/>
          </a:bodyPr>
          <a:p>
            <a:endParaRPr b="0" lang="en-US" sz="3200" spc="-1" strike="noStrike">
              <a:latin typeface="Arial"/>
            </a:endParaRPr>
          </a:p>
        </p:txBody>
      </p:sp>
      <p:sp>
        <p:nvSpPr>
          <p:cNvPr id="37" name="PlaceHolder 4"/>
          <p:cNvSpPr>
            <a:spLocks noGrp="1"/>
          </p:cNvSpPr>
          <p:nvPr>
            <p:ph type="body"/>
          </p:nvPr>
        </p:nvSpPr>
        <p:spPr>
          <a:xfrm>
            <a:off x="6638040" y="1326600"/>
            <a:ext cx="2920680" cy="1568160"/>
          </a:xfrm>
          <a:prstGeom prst="rect">
            <a:avLst/>
          </a:prstGeom>
        </p:spPr>
        <p:txBody>
          <a:bodyPr lIns="0" rIns="0" tIns="0" bIns="0">
            <a:normAutofit/>
          </a:bodyPr>
          <a:p>
            <a:endParaRPr b="0" lang="en-US" sz="3200" spc="-1" strike="noStrike">
              <a:latin typeface="Arial"/>
            </a:endParaRPr>
          </a:p>
        </p:txBody>
      </p:sp>
      <p:sp>
        <p:nvSpPr>
          <p:cNvPr id="38" name="PlaceHolder 5"/>
          <p:cNvSpPr>
            <a:spLocks noGrp="1"/>
          </p:cNvSpPr>
          <p:nvPr>
            <p:ph type="body"/>
          </p:nvPr>
        </p:nvSpPr>
        <p:spPr>
          <a:xfrm>
            <a:off x="504000" y="3044160"/>
            <a:ext cx="2920680" cy="1568160"/>
          </a:xfrm>
          <a:prstGeom prst="rect">
            <a:avLst/>
          </a:prstGeom>
        </p:spPr>
        <p:txBody>
          <a:bodyPr lIns="0" rIns="0" tIns="0" bIns="0">
            <a:normAutofit/>
          </a:bodyPr>
          <a:p>
            <a:endParaRPr b="0" lang="en-US" sz="3200" spc="-1" strike="noStrike">
              <a:latin typeface="Arial"/>
            </a:endParaRPr>
          </a:p>
        </p:txBody>
      </p:sp>
      <p:sp>
        <p:nvSpPr>
          <p:cNvPr id="39" name="PlaceHolder 6"/>
          <p:cNvSpPr>
            <a:spLocks noGrp="1"/>
          </p:cNvSpPr>
          <p:nvPr>
            <p:ph type="body"/>
          </p:nvPr>
        </p:nvSpPr>
        <p:spPr>
          <a:xfrm>
            <a:off x="3571200" y="3044160"/>
            <a:ext cx="2920680" cy="1568160"/>
          </a:xfrm>
          <a:prstGeom prst="rect">
            <a:avLst/>
          </a:prstGeom>
        </p:spPr>
        <p:txBody>
          <a:bodyPr lIns="0" rIns="0" tIns="0" bIns="0">
            <a:normAutofit/>
          </a:bodyPr>
          <a:p>
            <a:endParaRPr b="0" lang="en-US" sz="3200" spc="-1" strike="noStrike">
              <a:latin typeface="Arial"/>
            </a:endParaRPr>
          </a:p>
        </p:txBody>
      </p:sp>
      <p:sp>
        <p:nvSpPr>
          <p:cNvPr id="40" name="PlaceHolder 7"/>
          <p:cNvSpPr>
            <a:spLocks noGrp="1"/>
          </p:cNvSpPr>
          <p:nvPr>
            <p:ph type="body"/>
          </p:nvPr>
        </p:nvSpPr>
        <p:spPr>
          <a:xfrm>
            <a:off x="6638040" y="3044160"/>
            <a:ext cx="292068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6" name="PlaceHolder 2"/>
          <p:cNvSpPr>
            <a:spLocks noGrp="1"/>
          </p:cNvSpPr>
          <p:nvPr>
            <p:ph type="subTitle"/>
          </p:nvPr>
        </p:nvSpPr>
        <p:spPr>
          <a:xfrm>
            <a:off x="504000" y="1326600"/>
            <a:ext cx="9071640" cy="32878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8" name="PlaceHolder 2"/>
          <p:cNvSpPr>
            <a:spLocks noGrp="1"/>
          </p:cNvSpPr>
          <p:nvPr>
            <p:ph type="body"/>
          </p:nvPr>
        </p:nvSpPr>
        <p:spPr>
          <a:xfrm>
            <a:off x="504000" y="1326600"/>
            <a:ext cx="9071640" cy="3287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10" name="PlaceHolder 2"/>
          <p:cNvSpPr>
            <a:spLocks noGrp="1"/>
          </p:cNvSpPr>
          <p:nvPr>
            <p:ph type="body"/>
          </p:nvPr>
        </p:nvSpPr>
        <p:spPr>
          <a:xfrm>
            <a:off x="504000" y="1326600"/>
            <a:ext cx="4426920" cy="3287880"/>
          </a:xfrm>
          <a:prstGeom prst="rect">
            <a:avLst/>
          </a:prstGeom>
        </p:spPr>
        <p:txBody>
          <a:bodyPr lIns="0" rIns="0" tIns="0" bIns="0">
            <a:normAutofit/>
          </a:bodyPr>
          <a:p>
            <a:endParaRPr b="0" lang="en-US" sz="3200" spc="-1" strike="noStrike">
              <a:latin typeface="Arial"/>
            </a:endParaRPr>
          </a:p>
        </p:txBody>
      </p:sp>
      <p:sp>
        <p:nvSpPr>
          <p:cNvPr id="11" name="PlaceHolder 3"/>
          <p:cNvSpPr>
            <a:spLocks noGrp="1"/>
          </p:cNvSpPr>
          <p:nvPr>
            <p:ph type="body"/>
          </p:nvPr>
        </p:nvSpPr>
        <p:spPr>
          <a:xfrm>
            <a:off x="5152680" y="1326600"/>
            <a:ext cx="4426920" cy="3287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04000" y="226080"/>
            <a:ext cx="9071640" cy="43884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15" name="PlaceHolder 2"/>
          <p:cNvSpPr>
            <a:spLocks noGrp="1"/>
          </p:cNvSpPr>
          <p:nvPr>
            <p:ph type="body"/>
          </p:nvPr>
        </p:nvSpPr>
        <p:spPr>
          <a:xfrm>
            <a:off x="504000" y="1326600"/>
            <a:ext cx="4426920" cy="1568160"/>
          </a:xfrm>
          <a:prstGeom prst="rect">
            <a:avLst/>
          </a:prstGeom>
        </p:spPr>
        <p:txBody>
          <a:bodyPr lIns="0" rIns="0" tIns="0" bIns="0">
            <a:normAutofit/>
          </a:bodyPr>
          <a:p>
            <a:endParaRPr b="0" lang="en-US" sz="3200" spc="-1" strike="noStrike">
              <a:latin typeface="Arial"/>
            </a:endParaRPr>
          </a:p>
        </p:txBody>
      </p:sp>
      <p:sp>
        <p:nvSpPr>
          <p:cNvPr id="16" name="PlaceHolder 3"/>
          <p:cNvSpPr>
            <a:spLocks noGrp="1"/>
          </p:cNvSpPr>
          <p:nvPr>
            <p:ph type="body"/>
          </p:nvPr>
        </p:nvSpPr>
        <p:spPr>
          <a:xfrm>
            <a:off x="5152680" y="1326600"/>
            <a:ext cx="4426920" cy="3287880"/>
          </a:xfrm>
          <a:prstGeom prst="rect">
            <a:avLst/>
          </a:prstGeom>
        </p:spPr>
        <p:txBody>
          <a:bodyPr lIns="0" rIns="0" tIns="0" bIns="0">
            <a:normAutofit/>
          </a:bodyPr>
          <a:p>
            <a:endParaRPr b="0" lang="en-US" sz="3200" spc="-1" strike="noStrike">
              <a:latin typeface="Arial"/>
            </a:endParaRPr>
          </a:p>
        </p:txBody>
      </p:sp>
      <p:sp>
        <p:nvSpPr>
          <p:cNvPr id="17" name="PlaceHolder 4"/>
          <p:cNvSpPr>
            <a:spLocks noGrp="1"/>
          </p:cNvSpPr>
          <p:nvPr>
            <p:ph type="body"/>
          </p:nvPr>
        </p:nvSpPr>
        <p:spPr>
          <a:xfrm>
            <a:off x="504000" y="3044160"/>
            <a:ext cx="442692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19" name="PlaceHolder 2"/>
          <p:cNvSpPr>
            <a:spLocks noGrp="1"/>
          </p:cNvSpPr>
          <p:nvPr>
            <p:ph type="body"/>
          </p:nvPr>
        </p:nvSpPr>
        <p:spPr>
          <a:xfrm>
            <a:off x="504000" y="1326600"/>
            <a:ext cx="4426920" cy="3287880"/>
          </a:xfrm>
          <a:prstGeom prst="rect">
            <a:avLst/>
          </a:prstGeom>
        </p:spPr>
        <p:txBody>
          <a:bodyPr lIns="0" rIns="0" tIns="0" bIns="0">
            <a:normAutofit/>
          </a:bodyPr>
          <a:p>
            <a:endParaRPr b="0" lang="en-US" sz="3200" spc="-1" strike="noStrike">
              <a:latin typeface="Arial"/>
            </a:endParaRPr>
          </a:p>
        </p:txBody>
      </p:sp>
      <p:sp>
        <p:nvSpPr>
          <p:cNvPr id="20" name="PlaceHolder 3"/>
          <p:cNvSpPr>
            <a:spLocks noGrp="1"/>
          </p:cNvSpPr>
          <p:nvPr>
            <p:ph type="body"/>
          </p:nvPr>
        </p:nvSpPr>
        <p:spPr>
          <a:xfrm>
            <a:off x="5152680" y="1326600"/>
            <a:ext cx="4426920" cy="1568160"/>
          </a:xfrm>
          <a:prstGeom prst="rect">
            <a:avLst/>
          </a:prstGeom>
        </p:spPr>
        <p:txBody>
          <a:bodyPr lIns="0" rIns="0" tIns="0" bIns="0">
            <a:normAutofit/>
          </a:bodyPr>
          <a:p>
            <a:endParaRPr b="0" lang="en-US" sz="3200" spc="-1" strike="noStrike">
              <a:latin typeface="Arial"/>
            </a:endParaRPr>
          </a:p>
        </p:txBody>
      </p:sp>
      <p:sp>
        <p:nvSpPr>
          <p:cNvPr id="21" name="PlaceHolder 4"/>
          <p:cNvSpPr>
            <a:spLocks noGrp="1"/>
          </p:cNvSpPr>
          <p:nvPr>
            <p:ph type="body"/>
          </p:nvPr>
        </p:nvSpPr>
        <p:spPr>
          <a:xfrm>
            <a:off x="5152680" y="3044160"/>
            <a:ext cx="442692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23" name="PlaceHolder 2"/>
          <p:cNvSpPr>
            <a:spLocks noGrp="1"/>
          </p:cNvSpPr>
          <p:nvPr>
            <p:ph type="body"/>
          </p:nvPr>
        </p:nvSpPr>
        <p:spPr>
          <a:xfrm>
            <a:off x="504000" y="1326600"/>
            <a:ext cx="4426920" cy="1568160"/>
          </a:xfrm>
          <a:prstGeom prst="rect">
            <a:avLst/>
          </a:prstGeom>
        </p:spPr>
        <p:txBody>
          <a:bodyPr lIns="0" rIns="0" tIns="0" bIns="0">
            <a:normAutofit/>
          </a:bodyPr>
          <a:p>
            <a:endParaRPr b="0" lang="en-US" sz="3200" spc="-1" strike="noStrike">
              <a:latin typeface="Arial"/>
            </a:endParaRPr>
          </a:p>
        </p:txBody>
      </p:sp>
      <p:sp>
        <p:nvSpPr>
          <p:cNvPr id="24" name="PlaceHolder 3"/>
          <p:cNvSpPr>
            <a:spLocks noGrp="1"/>
          </p:cNvSpPr>
          <p:nvPr>
            <p:ph type="body"/>
          </p:nvPr>
        </p:nvSpPr>
        <p:spPr>
          <a:xfrm>
            <a:off x="5152680" y="1326600"/>
            <a:ext cx="4426920" cy="1568160"/>
          </a:xfrm>
          <a:prstGeom prst="rect">
            <a:avLst/>
          </a:prstGeom>
        </p:spPr>
        <p:txBody>
          <a:bodyPr lIns="0" rIns="0" tIns="0" bIns="0">
            <a:normAutofit/>
          </a:bodyPr>
          <a:p>
            <a:endParaRPr b="0" lang="en-US" sz="3200" spc="-1" strike="noStrike">
              <a:latin typeface="Arial"/>
            </a:endParaRPr>
          </a:p>
        </p:txBody>
      </p:sp>
      <p:sp>
        <p:nvSpPr>
          <p:cNvPr id="25" name="PlaceHolder 4"/>
          <p:cNvSpPr>
            <a:spLocks noGrp="1"/>
          </p:cNvSpPr>
          <p:nvPr>
            <p:ph type="body"/>
          </p:nvPr>
        </p:nvSpPr>
        <p:spPr>
          <a:xfrm>
            <a:off x="504000" y="3044160"/>
            <a:ext cx="9071640" cy="1568160"/>
          </a:xfrm>
          <a:prstGeom prst="rect">
            <a:avLst/>
          </a:prstGeom>
        </p:spPr>
        <p:txBody>
          <a:bodyPr lIns="0" rIns="0" tIns="0" bIns="0">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226080"/>
            <a:ext cx="9071640" cy="946440"/>
          </a:xfrm>
          <a:prstGeom prst="rect">
            <a:avLst/>
          </a:prstGeom>
        </p:spPr>
        <p:txBody>
          <a:bodyPr lIns="0" rIns="0" tIns="0" bIns="0" anchor="ctr">
            <a:noAutofit/>
          </a:bodyPr>
          <a:p>
            <a:pPr algn="ctr"/>
            <a:r>
              <a:rPr b="0" lang="en-US" sz="4400" spc="-1" strike="noStrike">
                <a:latin typeface="Arial"/>
              </a:rPr>
              <a:t>Click to edit the </a:t>
            </a:r>
            <a:r>
              <a:rPr b="0" lang="en-US" sz="4400" spc="-1" strike="noStrike">
                <a:latin typeface="Arial"/>
              </a:rPr>
              <a:t>title text format</a:t>
            </a:r>
            <a:endParaRPr b="0" lang="en-US" sz="4400" spc="-1" strike="noStrike">
              <a:latin typeface="Arial"/>
            </a:endParaRPr>
          </a:p>
        </p:txBody>
      </p:sp>
      <p:sp>
        <p:nvSpPr>
          <p:cNvPr id="1" name="PlaceHolder 2"/>
          <p:cNvSpPr>
            <a:spLocks noGrp="1"/>
          </p:cNvSpPr>
          <p:nvPr>
            <p:ph type="body"/>
          </p:nvPr>
        </p:nvSpPr>
        <p:spPr>
          <a:xfrm>
            <a:off x="504000" y="1326600"/>
            <a:ext cx="9071640" cy="32878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
        <p:nvSpPr>
          <p:cNvPr id="2" name="PlaceHolder 3"/>
          <p:cNvSpPr>
            <a:spLocks noGrp="1"/>
          </p:cNvSpPr>
          <p:nvPr>
            <p:ph type="dt"/>
          </p:nvPr>
        </p:nvSpPr>
        <p:spPr>
          <a:xfrm>
            <a:off x="504000" y="5165280"/>
            <a:ext cx="2348280" cy="390600"/>
          </a:xfrm>
          <a:prstGeom prst="rect">
            <a:avLst/>
          </a:prstGeom>
        </p:spPr>
        <p:txBody>
          <a:bodyPr lIns="0" rIns="0" tIns="0" bIns="0">
            <a:noAutofit/>
          </a:bodyPr>
          <a:p>
            <a:r>
              <a:rPr b="0" lang="en-US" sz="1400" spc="-1" strike="noStrike">
                <a:latin typeface="Times New Roman"/>
              </a:rPr>
              <a:t>&lt;date/time&gt;</a:t>
            </a:r>
            <a:endParaRPr b="0" lang="en-US" sz="1400" spc="-1" strike="noStrike">
              <a:latin typeface="Times New Roman"/>
            </a:endParaRPr>
          </a:p>
        </p:txBody>
      </p:sp>
      <p:sp>
        <p:nvSpPr>
          <p:cNvPr id="3" name="PlaceHolder 4"/>
          <p:cNvSpPr>
            <a:spLocks noGrp="1"/>
          </p:cNvSpPr>
          <p:nvPr>
            <p:ph type="ftr"/>
          </p:nvPr>
        </p:nvSpPr>
        <p:spPr>
          <a:xfrm>
            <a:off x="3447360" y="5165280"/>
            <a:ext cx="3195000" cy="390600"/>
          </a:xfrm>
          <a:prstGeom prst="rect">
            <a:avLst/>
          </a:prstGeom>
        </p:spPr>
        <p:txBody>
          <a:bodyPr lIns="0" rIns="0" tIns="0" bIns="0">
            <a:noAutofit/>
          </a:bodyPr>
          <a:p>
            <a:pPr algn="ctr"/>
            <a:r>
              <a:rPr b="0" lang="en-US" sz="1400" spc="-1" strike="noStrike">
                <a:latin typeface="Times New Roman"/>
              </a:rPr>
              <a:t>&lt;footer&gt;</a:t>
            </a:r>
            <a:endParaRPr b="0" lang="en-US" sz="1400" spc="-1" strike="noStrike">
              <a:latin typeface="Times New Roman"/>
            </a:endParaRPr>
          </a:p>
        </p:txBody>
      </p:sp>
      <p:sp>
        <p:nvSpPr>
          <p:cNvPr id="4" name="PlaceHolder 5"/>
          <p:cNvSpPr>
            <a:spLocks noGrp="1"/>
          </p:cNvSpPr>
          <p:nvPr>
            <p:ph type="sldNum"/>
          </p:nvPr>
        </p:nvSpPr>
        <p:spPr>
          <a:xfrm>
            <a:off x="7227000" y="5165280"/>
            <a:ext cx="2348280" cy="390600"/>
          </a:xfrm>
          <a:prstGeom prst="rect">
            <a:avLst/>
          </a:prstGeom>
        </p:spPr>
        <p:txBody>
          <a:bodyPr lIns="0" rIns="0" tIns="0" bIns="0">
            <a:noAutofit/>
          </a:bodyPr>
          <a:p>
            <a:pPr algn="r"/>
            <a:fld id="{21FC6F4F-F30F-43D3-BB7F-763F9F17CA22}"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png"/><Relationship Id="rId4"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image" Target="../media/image20.jpeg"/><Relationship Id="rId3" Type="http://schemas.openxmlformats.org/officeDocument/2006/relationships/slideLayout" Target="../slideLayouts/slideLayout3.xml"/>
</Relationships>
</file>

<file path=ppt/slides/_rels/slide11.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slideLayout" Target="../slideLayouts/slideLayout3.xml"/>
</Relationships>
</file>

<file path=ppt/slides/_rels/slide12.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slideLayout" Target="../slideLayouts/slideLayout3.xml"/>
</Relationships>
</file>

<file path=ppt/slides/_rels/slide13.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slideLayout" Target="../slideLayouts/slideLayout3.xml"/>
</Relationships>
</file>

<file path=ppt/slides/_rels/slide14.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slideLayout" Target="../slideLayouts/slideLayout3.xml"/>
</Relationships>
</file>

<file path=ppt/slides/_rels/slide15.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slideLayout" Target="../slideLayouts/slideLayout3.xml"/>
</Relationships>
</file>

<file path=ppt/slides/_rels/slide2.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3.xml"/>
</Relationships>
</file>

<file path=ppt/slides/_rels/slide3.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3.xml"/>
</Relationships>
</file>

<file path=ppt/slides/_rels/slide4.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3.xml"/>
</Relationships>
</file>

<file path=ppt/slides/_rels/slide5.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3.xml"/>
</Relationships>
</file>

<file path=ppt/slides/_rels/slide6.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image" Target="../media/image9.jpeg"/><Relationship Id="rId3" Type="http://schemas.openxmlformats.org/officeDocument/2006/relationships/slideLayout" Target="../slideLayouts/slideLayout3.xml"/>
</Relationships>
</file>

<file path=ppt/slides/_rels/slide7.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jpeg"/><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slideLayout" Target="../slideLayouts/slideLayout3.xml"/>
</Relationships>
</file>

<file path=ppt/slides/_rels/slide8.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image" Target="../media/image17.jpeg"/><Relationship Id="rId3" Type="http://schemas.openxmlformats.org/officeDocument/2006/relationships/slideLayout" Target="../slideLayouts/slideLayout3.xml"/>
</Relationships>
</file>

<file path=ppt/slides/_rels/slide9.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 name="TextShape 1"/>
          <p:cNvSpPr txBox="1"/>
          <p:nvPr/>
        </p:nvSpPr>
        <p:spPr>
          <a:xfrm>
            <a:off x="388800" y="137160"/>
            <a:ext cx="9466560" cy="602280"/>
          </a:xfrm>
          <a:prstGeom prst="rect">
            <a:avLst/>
          </a:prstGeom>
          <a:noFill/>
          <a:ln w="0">
            <a:noFill/>
          </a:ln>
        </p:spPr>
        <p:txBody>
          <a:bodyPr lIns="90000" rIns="90000" tIns="45000" bIns="45000">
            <a:noAutofit/>
          </a:bodyPr>
          <a:p>
            <a:pPr algn="ctr"/>
            <a:r>
              <a:rPr b="1" lang="en-US" sz="3600" spc="-1" strike="noStrike">
                <a:solidFill>
                  <a:srgbClr val="cc0000"/>
                </a:solidFill>
                <a:latin typeface="Liberation Sans;Arial"/>
                <a:ea typeface="Lucida Sans Unicode"/>
              </a:rPr>
              <a:t>Christmas Trees Are Grown on Farms</a:t>
            </a:r>
            <a:endParaRPr b="0" lang="en-US" sz="3600" spc="-1" strike="noStrike">
              <a:latin typeface="Arial"/>
            </a:endParaRPr>
          </a:p>
        </p:txBody>
      </p:sp>
      <p:pic>
        <p:nvPicPr>
          <p:cNvPr id="42" name="" descr=""/>
          <p:cNvPicPr/>
          <p:nvPr/>
        </p:nvPicPr>
        <p:blipFill>
          <a:blip r:embed="rId1"/>
          <a:stretch/>
        </p:blipFill>
        <p:spPr>
          <a:xfrm>
            <a:off x="4301640" y="739440"/>
            <a:ext cx="5254560" cy="3502800"/>
          </a:xfrm>
          <a:prstGeom prst="rect">
            <a:avLst/>
          </a:prstGeom>
          <a:ln w="54720">
            <a:solidFill>
              <a:srgbClr val="cc0000"/>
            </a:solidFill>
            <a:round/>
          </a:ln>
        </p:spPr>
      </p:pic>
      <p:pic>
        <p:nvPicPr>
          <p:cNvPr id="43" name="" descr=""/>
          <p:cNvPicPr/>
          <p:nvPr/>
        </p:nvPicPr>
        <p:blipFill>
          <a:blip r:embed="rId2"/>
          <a:srcRect l="0" t="0" r="2866" b="2366"/>
          <a:stretch/>
        </p:blipFill>
        <p:spPr>
          <a:xfrm>
            <a:off x="622800" y="765360"/>
            <a:ext cx="2558160" cy="3428640"/>
          </a:xfrm>
          <a:prstGeom prst="rect">
            <a:avLst/>
          </a:prstGeom>
          <a:ln w="54720">
            <a:solidFill>
              <a:srgbClr val="cc0000"/>
            </a:solidFill>
            <a:round/>
          </a:ln>
        </p:spPr>
      </p:pic>
      <p:sp>
        <p:nvSpPr>
          <p:cNvPr id="44" name="CustomShape 2"/>
          <p:cNvSpPr/>
          <p:nvPr/>
        </p:nvSpPr>
        <p:spPr>
          <a:xfrm>
            <a:off x="2068920" y="4358520"/>
            <a:ext cx="5217120" cy="45684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1" i="1" lang="en-US" sz="2400" spc="-1" strike="noStrike">
                <a:solidFill>
                  <a:srgbClr val="c9211e"/>
                </a:solidFill>
                <a:latin typeface="Arial"/>
                <a:ea typeface="DejaVu Sans"/>
              </a:rPr>
              <a:t>A presentation by</a:t>
            </a:r>
            <a:r>
              <a:rPr b="1" i="1" lang="en-US" sz="2400" spc="-1" strike="noStrike">
                <a:solidFill>
                  <a:srgbClr val="a7074b"/>
                </a:solidFill>
                <a:latin typeface="Arial"/>
                <a:ea typeface="DejaVu Sans"/>
              </a:rPr>
              <a:t> </a:t>
            </a:r>
            <a:endParaRPr b="0" lang="en-US" sz="2400" spc="-1" strike="noStrike">
              <a:latin typeface="Arial"/>
            </a:endParaRPr>
          </a:p>
          <a:p>
            <a:pPr algn="ctr">
              <a:lnSpc>
                <a:spcPct val="100000"/>
              </a:lnSpc>
            </a:pPr>
            <a:endParaRPr b="0" lang="en-US" sz="2400" spc="-1" strike="noStrike">
              <a:latin typeface="Arial"/>
            </a:endParaRPr>
          </a:p>
        </p:txBody>
      </p:sp>
      <p:pic>
        <p:nvPicPr>
          <p:cNvPr id="45" name="" descr=""/>
          <p:cNvPicPr/>
          <p:nvPr/>
        </p:nvPicPr>
        <p:blipFill>
          <a:blip r:embed="rId3"/>
          <a:stretch/>
        </p:blipFill>
        <p:spPr>
          <a:xfrm>
            <a:off x="2327400" y="4440960"/>
            <a:ext cx="3795480" cy="118836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 name="TextShape 1"/>
          <p:cNvSpPr txBox="1"/>
          <p:nvPr/>
        </p:nvSpPr>
        <p:spPr>
          <a:xfrm>
            <a:off x="261720" y="692640"/>
            <a:ext cx="9733680" cy="1223640"/>
          </a:xfrm>
          <a:prstGeom prst="rect">
            <a:avLst/>
          </a:prstGeom>
          <a:noFill/>
          <a:ln w="0">
            <a:noFill/>
          </a:ln>
        </p:spPr>
        <p:txBody>
          <a:bodyPr lIns="90000" rIns="90000" tIns="45000" bIns="45000">
            <a:noAutofit/>
          </a:bodyPr>
          <a:p>
            <a:r>
              <a:rPr b="1" lang="en-US" sz="2000" spc="-1" strike="noStrike">
                <a:solidFill>
                  <a:srgbClr val="007826"/>
                </a:solidFill>
                <a:latin typeface="Liberation Sans;Arial"/>
              </a:rPr>
              <a:t>Evergreen trees are called conifers because they grow cones instead of flowers.  These cones have the same job as flowers - to make new seeds.  Every conifer has male and female cones. The male cones make the pollen.  Male cones are usually smaller and much smoother than female cones.  </a:t>
            </a:r>
            <a:endParaRPr b="0" lang="en-US" sz="2000" spc="-1" strike="noStrike">
              <a:latin typeface="Arial"/>
            </a:endParaRPr>
          </a:p>
        </p:txBody>
      </p:sp>
      <p:sp>
        <p:nvSpPr>
          <p:cNvPr id="87" name="TextShape 2"/>
          <p:cNvSpPr txBox="1"/>
          <p:nvPr/>
        </p:nvSpPr>
        <p:spPr>
          <a:xfrm>
            <a:off x="1353960" y="5210640"/>
            <a:ext cx="2055600" cy="402840"/>
          </a:xfrm>
          <a:prstGeom prst="rect">
            <a:avLst/>
          </a:prstGeom>
          <a:noFill/>
          <a:ln w="0">
            <a:noFill/>
          </a:ln>
        </p:spPr>
        <p:txBody>
          <a:bodyPr lIns="90000" rIns="90000" tIns="45000" bIns="45000">
            <a:noAutofit/>
          </a:bodyPr>
          <a:p>
            <a:pPr algn="ctr"/>
            <a:r>
              <a:rPr b="1" lang="en-US" sz="2200" spc="-1" strike="noStrike">
                <a:solidFill>
                  <a:srgbClr val="007826"/>
                </a:solidFill>
                <a:latin typeface="Arial"/>
              </a:rPr>
              <a:t>Male cones</a:t>
            </a:r>
            <a:endParaRPr b="0" lang="en-US" sz="2200" spc="-1" strike="noStrike">
              <a:latin typeface="Arial"/>
            </a:endParaRPr>
          </a:p>
        </p:txBody>
      </p:sp>
      <p:pic>
        <p:nvPicPr>
          <p:cNvPr id="88" name="" descr=""/>
          <p:cNvPicPr/>
          <p:nvPr/>
        </p:nvPicPr>
        <p:blipFill>
          <a:blip r:embed="rId1"/>
          <a:srcRect l="0" t="33653" r="31569" b="19660"/>
          <a:stretch/>
        </p:blipFill>
        <p:spPr>
          <a:xfrm>
            <a:off x="228240" y="2756160"/>
            <a:ext cx="4709880" cy="2409480"/>
          </a:xfrm>
          <a:prstGeom prst="rect">
            <a:avLst/>
          </a:prstGeom>
          <a:ln w="54720">
            <a:solidFill>
              <a:srgbClr val="007826"/>
            </a:solidFill>
            <a:round/>
          </a:ln>
        </p:spPr>
      </p:pic>
      <p:sp>
        <p:nvSpPr>
          <p:cNvPr id="89" name="TextShape 3"/>
          <p:cNvSpPr txBox="1"/>
          <p:nvPr/>
        </p:nvSpPr>
        <p:spPr>
          <a:xfrm>
            <a:off x="6174720" y="5244480"/>
            <a:ext cx="3047760" cy="402840"/>
          </a:xfrm>
          <a:prstGeom prst="rect">
            <a:avLst/>
          </a:prstGeom>
          <a:noFill/>
          <a:ln w="0">
            <a:noFill/>
          </a:ln>
        </p:spPr>
        <p:txBody>
          <a:bodyPr lIns="90000" rIns="90000" tIns="45000" bIns="45000">
            <a:noAutofit/>
          </a:bodyPr>
          <a:p>
            <a:pPr algn="ctr"/>
            <a:r>
              <a:rPr b="1" lang="en-US" sz="2200" spc="-1" strike="noStrike">
                <a:solidFill>
                  <a:srgbClr val="007826"/>
                </a:solidFill>
                <a:latin typeface="Arial"/>
              </a:rPr>
              <a:t>Female cones</a:t>
            </a:r>
            <a:endParaRPr b="0" lang="en-US" sz="2200" spc="-1" strike="noStrike">
              <a:latin typeface="Arial"/>
            </a:endParaRPr>
          </a:p>
        </p:txBody>
      </p:sp>
      <p:pic>
        <p:nvPicPr>
          <p:cNvPr id="90" name="" descr=""/>
          <p:cNvPicPr/>
          <p:nvPr/>
        </p:nvPicPr>
        <p:blipFill>
          <a:blip r:embed="rId2"/>
          <a:srcRect l="11791" t="20550" r="0" b="22925"/>
          <a:stretch/>
        </p:blipFill>
        <p:spPr>
          <a:xfrm>
            <a:off x="5850360" y="2118240"/>
            <a:ext cx="3593160" cy="3070080"/>
          </a:xfrm>
          <a:prstGeom prst="rect">
            <a:avLst/>
          </a:prstGeom>
          <a:ln w="54720">
            <a:solidFill>
              <a:srgbClr val="007826"/>
            </a:solidFill>
            <a:round/>
          </a:ln>
        </p:spPr>
      </p:pic>
      <p:sp>
        <p:nvSpPr>
          <p:cNvPr id="91" name="TextShape 4"/>
          <p:cNvSpPr txBox="1"/>
          <p:nvPr/>
        </p:nvSpPr>
        <p:spPr>
          <a:xfrm>
            <a:off x="223920" y="1916280"/>
            <a:ext cx="5390280" cy="657000"/>
          </a:xfrm>
          <a:prstGeom prst="rect">
            <a:avLst/>
          </a:prstGeom>
          <a:noFill/>
          <a:ln w="0">
            <a:noFill/>
          </a:ln>
        </p:spPr>
        <p:txBody>
          <a:bodyPr lIns="90000" rIns="90000" tIns="45000" bIns="45000">
            <a:noAutofit/>
          </a:bodyPr>
          <a:p>
            <a:r>
              <a:rPr b="1" lang="en-US" sz="2000" spc="-1" strike="noStrike">
                <a:solidFill>
                  <a:srgbClr val="007826"/>
                </a:solidFill>
                <a:latin typeface="Liberation Sans;Arial"/>
              </a:rPr>
              <a:t>Female cones are where the new seeds will be made once pollination happens.</a:t>
            </a:r>
            <a:endParaRPr b="0" lang="en-US" sz="2000" spc="-1" strike="noStrike">
              <a:latin typeface="Arial"/>
            </a:endParaRPr>
          </a:p>
        </p:txBody>
      </p:sp>
      <p:sp>
        <p:nvSpPr>
          <p:cNvPr id="92" name="TextShape 5"/>
          <p:cNvSpPr txBox="1"/>
          <p:nvPr/>
        </p:nvSpPr>
        <p:spPr>
          <a:xfrm>
            <a:off x="268920" y="134640"/>
            <a:ext cx="8886240" cy="459360"/>
          </a:xfrm>
          <a:prstGeom prst="rect">
            <a:avLst/>
          </a:prstGeom>
          <a:noFill/>
          <a:ln w="0">
            <a:noFill/>
          </a:ln>
        </p:spPr>
        <p:txBody>
          <a:bodyPr lIns="90000" rIns="90000" tIns="45000" bIns="45000">
            <a:noAutofit/>
          </a:bodyPr>
          <a:p>
            <a:pPr algn="ctr"/>
            <a:r>
              <a:rPr b="1" lang="en-US" sz="2600" spc="-1" strike="noStrike">
                <a:solidFill>
                  <a:srgbClr val="007826"/>
                </a:solidFill>
                <a:latin typeface="Arial"/>
              </a:rPr>
              <a:t>Male and Female Cones</a:t>
            </a:r>
            <a:endParaRPr b="0" lang="en-US" sz="26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 name="TextShape 1"/>
          <p:cNvSpPr txBox="1"/>
          <p:nvPr/>
        </p:nvSpPr>
        <p:spPr>
          <a:xfrm>
            <a:off x="5266440" y="1019880"/>
            <a:ext cx="4717800" cy="4340160"/>
          </a:xfrm>
          <a:prstGeom prst="rect">
            <a:avLst/>
          </a:prstGeom>
          <a:noFill/>
          <a:ln w="0">
            <a:noFill/>
          </a:ln>
        </p:spPr>
        <p:txBody>
          <a:bodyPr lIns="90000" rIns="90000" tIns="45000" bIns="45000">
            <a:noAutofit/>
          </a:bodyPr>
          <a:p>
            <a:pPr>
              <a:lnSpc>
                <a:spcPct val="100000"/>
              </a:lnSpc>
            </a:pPr>
            <a:r>
              <a:rPr b="1" lang="en-US" sz="2000" spc="-1" strike="noStrike">
                <a:solidFill>
                  <a:srgbClr val="461900"/>
                </a:solidFill>
                <a:latin typeface="Liberation Sans;Arial"/>
                <a:ea typeface="Lucida Sans Unicode"/>
              </a:rPr>
              <a:t>Evergreen trees are pollinated by the wind.  Male cones grow on the trees in spring and are filled with lots of pollen. When the wind blows, a cloud of pollen will blow from the male cones and land on the female cones, which will then begin to make seeds.</a:t>
            </a:r>
            <a:endParaRPr b="0" lang="en-US" sz="2000" spc="-1" strike="noStrike">
              <a:latin typeface="Arial"/>
            </a:endParaRPr>
          </a:p>
          <a:p>
            <a:pPr>
              <a:lnSpc>
                <a:spcPct val="100000"/>
              </a:lnSpc>
            </a:pPr>
            <a:endParaRPr b="0" lang="en-US" sz="2000" spc="-1" strike="noStrike">
              <a:latin typeface="Arial"/>
            </a:endParaRPr>
          </a:p>
          <a:p>
            <a:r>
              <a:rPr b="1" lang="en-US" sz="2000" spc="-1" strike="noStrike">
                <a:solidFill>
                  <a:srgbClr val="461900"/>
                </a:solidFill>
                <a:latin typeface="Liberation Sans;Arial"/>
              </a:rPr>
              <a:t>Male cones grow at the bottom at a tree and female cones grow at the top.  This is to prevent a tree from pollinating itself. Female cones that are pollinated by pollen from a different tree produce seeds that are stronger and more likely to survive.</a:t>
            </a:r>
            <a:endParaRPr b="0" lang="en-US" sz="2000" spc="-1" strike="noStrike">
              <a:latin typeface="Arial"/>
            </a:endParaRPr>
          </a:p>
        </p:txBody>
      </p:sp>
      <p:pic>
        <p:nvPicPr>
          <p:cNvPr id="94" name="" descr=""/>
          <p:cNvPicPr/>
          <p:nvPr/>
        </p:nvPicPr>
        <p:blipFill>
          <a:blip r:embed="rId1"/>
          <a:stretch/>
        </p:blipFill>
        <p:spPr>
          <a:xfrm>
            <a:off x="222120" y="1389240"/>
            <a:ext cx="4887360" cy="3258000"/>
          </a:xfrm>
          <a:prstGeom prst="rect">
            <a:avLst/>
          </a:prstGeom>
          <a:ln w="54720">
            <a:solidFill>
              <a:srgbClr val="461900"/>
            </a:solidFill>
            <a:round/>
          </a:ln>
        </p:spPr>
      </p:pic>
      <p:sp>
        <p:nvSpPr>
          <p:cNvPr id="95" name="TextShape 2"/>
          <p:cNvSpPr txBox="1"/>
          <p:nvPr/>
        </p:nvSpPr>
        <p:spPr>
          <a:xfrm>
            <a:off x="392040" y="179280"/>
            <a:ext cx="9088200" cy="486720"/>
          </a:xfrm>
          <a:prstGeom prst="rect">
            <a:avLst/>
          </a:prstGeom>
          <a:noFill/>
          <a:ln w="0">
            <a:noFill/>
          </a:ln>
        </p:spPr>
        <p:txBody>
          <a:bodyPr lIns="90000" rIns="90000" tIns="45000" bIns="45000">
            <a:noAutofit/>
          </a:bodyPr>
          <a:p>
            <a:pPr algn="ctr"/>
            <a:r>
              <a:rPr b="1" lang="en-US" sz="2800" spc="-1" strike="noStrike">
                <a:solidFill>
                  <a:srgbClr val="663300"/>
                </a:solidFill>
                <a:latin typeface="Arial"/>
              </a:rPr>
              <a:t>Pollination By Wind</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6" name="TextShape 1"/>
          <p:cNvSpPr txBox="1"/>
          <p:nvPr/>
        </p:nvSpPr>
        <p:spPr>
          <a:xfrm>
            <a:off x="134280" y="678960"/>
            <a:ext cx="9883800" cy="1626120"/>
          </a:xfrm>
          <a:prstGeom prst="rect">
            <a:avLst/>
          </a:prstGeom>
          <a:noFill/>
          <a:ln w="0">
            <a:noFill/>
          </a:ln>
        </p:spPr>
        <p:txBody>
          <a:bodyPr lIns="90000" rIns="90000" tIns="45000" bIns="45000">
            <a:noAutofit/>
          </a:bodyPr>
          <a:p>
            <a:r>
              <a:rPr b="1" lang="en-US" sz="1800" spc="-1" strike="noStrike">
                <a:solidFill>
                  <a:srgbClr val="009999"/>
                </a:solidFill>
                <a:latin typeface="Arial"/>
              </a:rPr>
              <a:t>People have been decorating Christmas trees for a very long time. Germans are believed to be the first to bring trees into their homes to decorate in the 1500s.</a:t>
            </a:r>
            <a:endParaRPr b="0" lang="en-US" sz="1800" spc="-1" strike="noStrike">
              <a:latin typeface="Arial"/>
            </a:endParaRPr>
          </a:p>
          <a:p>
            <a:endParaRPr b="0" lang="en-US" sz="1800" spc="-1" strike="noStrike">
              <a:latin typeface="Arial"/>
            </a:endParaRPr>
          </a:p>
          <a:p>
            <a:r>
              <a:rPr b="1" lang="en-US" sz="1800" spc="-1" strike="noStrike">
                <a:solidFill>
                  <a:srgbClr val="009999"/>
                </a:solidFill>
                <a:latin typeface="Arial"/>
              </a:rPr>
              <a:t>German immigrants then brought the tradition of decorating trees to America in the 1700s. </a:t>
            </a:r>
            <a:r>
              <a:rPr b="1" lang="en-US" sz="1800" spc="-1" strike="noStrike">
                <a:solidFill>
                  <a:srgbClr val="009999"/>
                </a:solidFill>
                <a:latin typeface="Arial"/>
              </a:rPr>
              <a:t>The first official record of a Christmas tree on display was in the 1830s by the German settlers in Pennsylvania.</a:t>
            </a:r>
            <a:endParaRPr b="0" lang="en-US" sz="1800" spc="-1" strike="noStrike">
              <a:latin typeface="Arial"/>
            </a:endParaRPr>
          </a:p>
        </p:txBody>
      </p:sp>
      <p:pic>
        <p:nvPicPr>
          <p:cNvPr id="97" name="" descr=""/>
          <p:cNvPicPr/>
          <p:nvPr/>
        </p:nvPicPr>
        <p:blipFill>
          <a:blip r:embed="rId1"/>
          <a:stretch/>
        </p:blipFill>
        <p:spPr>
          <a:xfrm>
            <a:off x="207360" y="2487600"/>
            <a:ext cx="4518720" cy="2880000"/>
          </a:xfrm>
          <a:prstGeom prst="rect">
            <a:avLst/>
          </a:prstGeom>
          <a:ln w="54720">
            <a:solidFill>
              <a:srgbClr val="009999"/>
            </a:solidFill>
            <a:round/>
          </a:ln>
        </p:spPr>
      </p:pic>
      <p:sp>
        <p:nvSpPr>
          <p:cNvPr id="98" name="TextShape 2"/>
          <p:cNvSpPr txBox="1"/>
          <p:nvPr/>
        </p:nvSpPr>
        <p:spPr>
          <a:xfrm>
            <a:off x="5053320" y="2201040"/>
            <a:ext cx="4885920" cy="3417840"/>
          </a:xfrm>
          <a:prstGeom prst="rect">
            <a:avLst/>
          </a:prstGeom>
          <a:noFill/>
          <a:ln w="0">
            <a:noFill/>
          </a:ln>
        </p:spPr>
        <p:txBody>
          <a:bodyPr lIns="90000" rIns="90000" tIns="45000" bIns="45000">
            <a:noAutofit/>
          </a:bodyPr>
          <a:p>
            <a:r>
              <a:rPr b="1" lang="en-US" sz="1800" spc="-1" strike="noStrike">
                <a:solidFill>
                  <a:srgbClr val="009999"/>
                </a:solidFill>
                <a:latin typeface="Arial"/>
              </a:rPr>
              <a:t>By the late 1800s, Christmas trees had become very popular. But the only place to get a Christmas tree was to go into the woods or forest and cut one down.</a:t>
            </a:r>
            <a:endParaRPr b="0" lang="en-US" sz="1800" spc="-1" strike="noStrike">
              <a:latin typeface="Arial"/>
            </a:endParaRPr>
          </a:p>
          <a:p>
            <a:endParaRPr b="0" lang="en-US" sz="1800" spc="-1" strike="noStrike">
              <a:latin typeface="Arial"/>
            </a:endParaRPr>
          </a:p>
          <a:p>
            <a:r>
              <a:rPr b="1" lang="en-US" sz="1800" spc="-1" strike="noStrike">
                <a:solidFill>
                  <a:srgbClr val="009999"/>
                </a:solidFill>
                <a:latin typeface="Arial"/>
              </a:rPr>
              <a:t>By the early 1900s, people grew worried that the forests would be ruined if too many trees were cut down for Christmas.</a:t>
            </a:r>
            <a:endParaRPr b="0" lang="en-US" sz="1800" spc="-1" strike="noStrike">
              <a:latin typeface="Arial"/>
            </a:endParaRPr>
          </a:p>
          <a:p>
            <a:endParaRPr b="0" lang="en-US" sz="1800" spc="-1" strike="noStrike">
              <a:latin typeface="Arial"/>
            </a:endParaRPr>
          </a:p>
          <a:p>
            <a:r>
              <a:rPr b="1" lang="en-US" sz="1800" spc="-1" strike="noStrike">
                <a:solidFill>
                  <a:srgbClr val="009999"/>
                </a:solidFill>
                <a:latin typeface="Arial"/>
              </a:rPr>
              <a:t>One newspaper editor complained that the yearly practice of cutting down trees for Christmas</a:t>
            </a:r>
            <a:r>
              <a:rPr b="1" lang="en-US" sz="1800" spc="-1" strike="noStrike">
                <a:solidFill>
                  <a:srgbClr val="009999"/>
                </a:solidFill>
                <a:latin typeface="Arial"/>
              </a:rPr>
              <a:t> “threatens to strip our forests.” </a:t>
            </a:r>
            <a:endParaRPr b="0" lang="en-US" sz="1800" spc="-1" strike="noStrike">
              <a:latin typeface="Arial"/>
            </a:endParaRPr>
          </a:p>
        </p:txBody>
      </p:sp>
      <p:sp>
        <p:nvSpPr>
          <p:cNvPr id="99" name="TextShape 3"/>
          <p:cNvSpPr txBox="1"/>
          <p:nvPr/>
        </p:nvSpPr>
        <p:spPr>
          <a:xfrm>
            <a:off x="873360" y="116640"/>
            <a:ext cx="7695360" cy="546120"/>
          </a:xfrm>
          <a:prstGeom prst="rect">
            <a:avLst/>
          </a:prstGeom>
          <a:noFill/>
          <a:ln w="0">
            <a:noFill/>
          </a:ln>
        </p:spPr>
        <p:txBody>
          <a:bodyPr lIns="90000" rIns="90000" tIns="45000" bIns="45000">
            <a:noAutofit/>
          </a:bodyPr>
          <a:p>
            <a:pPr algn="ctr"/>
            <a:r>
              <a:rPr b="1" lang="en-US" sz="3200" spc="-1" strike="noStrike">
                <a:solidFill>
                  <a:srgbClr val="009999"/>
                </a:solidFill>
                <a:latin typeface="Arial"/>
              </a:rPr>
              <a:t>A Christmas Tree History</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 name="TextShape 1"/>
          <p:cNvSpPr txBox="1"/>
          <p:nvPr/>
        </p:nvSpPr>
        <p:spPr>
          <a:xfrm>
            <a:off x="200880" y="893520"/>
            <a:ext cx="9704880" cy="858240"/>
          </a:xfrm>
          <a:prstGeom prst="rect">
            <a:avLst/>
          </a:prstGeom>
          <a:noFill/>
          <a:ln w="0">
            <a:noFill/>
          </a:ln>
        </p:spPr>
        <p:txBody>
          <a:bodyPr lIns="90000" rIns="90000" tIns="45000" bIns="45000">
            <a:noAutofit/>
          </a:bodyPr>
          <a:p>
            <a:r>
              <a:rPr b="1" lang="en-US" sz="1800" spc="-1" strike="noStrike">
                <a:solidFill>
                  <a:srgbClr val="990000"/>
                </a:solidFill>
                <a:latin typeface="Arial"/>
              </a:rPr>
              <a:t>The first Christmas tree farm was planted in 1901 right here in New Jersey!  A farmer named W.V. McGaillard planted 25,000 Norway spruce trees on his farm in Hamilton near Trenton in Mercer County.</a:t>
            </a:r>
            <a:endParaRPr b="0" lang="en-US" sz="1800" spc="-1" strike="noStrike">
              <a:latin typeface="Arial"/>
            </a:endParaRPr>
          </a:p>
        </p:txBody>
      </p:sp>
      <p:sp>
        <p:nvSpPr>
          <p:cNvPr id="101" name="TextShape 2"/>
          <p:cNvSpPr txBox="1"/>
          <p:nvPr/>
        </p:nvSpPr>
        <p:spPr>
          <a:xfrm>
            <a:off x="426240" y="318960"/>
            <a:ext cx="8923320" cy="459360"/>
          </a:xfrm>
          <a:prstGeom prst="rect">
            <a:avLst/>
          </a:prstGeom>
          <a:noFill/>
          <a:ln w="0">
            <a:noFill/>
          </a:ln>
        </p:spPr>
        <p:txBody>
          <a:bodyPr lIns="90000" rIns="90000" tIns="45000" bIns="45000">
            <a:noAutofit/>
          </a:bodyPr>
          <a:p>
            <a:r>
              <a:rPr b="1" lang="en-US" sz="2600" spc="-1" strike="noStrike">
                <a:solidFill>
                  <a:srgbClr val="990000"/>
                </a:solidFill>
                <a:latin typeface="Arial"/>
              </a:rPr>
              <a:t>The First Ever Christmas Tree Farm Was in New Jersey</a:t>
            </a:r>
            <a:endParaRPr b="0" lang="en-US" sz="2600" spc="-1" strike="noStrike">
              <a:latin typeface="Arial"/>
            </a:endParaRPr>
          </a:p>
        </p:txBody>
      </p:sp>
      <p:pic>
        <p:nvPicPr>
          <p:cNvPr id="102" name="" descr=""/>
          <p:cNvPicPr/>
          <p:nvPr/>
        </p:nvPicPr>
        <p:blipFill>
          <a:blip r:embed="rId1"/>
          <a:srcRect l="0" t="0" r="16266" b="10535"/>
          <a:stretch/>
        </p:blipFill>
        <p:spPr>
          <a:xfrm>
            <a:off x="4145760" y="1751760"/>
            <a:ext cx="5706720" cy="2829960"/>
          </a:xfrm>
          <a:prstGeom prst="rect">
            <a:avLst/>
          </a:prstGeom>
          <a:ln w="36720">
            <a:solidFill>
              <a:srgbClr val="990000"/>
            </a:solidFill>
            <a:round/>
          </a:ln>
        </p:spPr>
      </p:pic>
      <p:sp>
        <p:nvSpPr>
          <p:cNvPr id="103" name="TextShape 3"/>
          <p:cNvSpPr txBox="1"/>
          <p:nvPr/>
        </p:nvSpPr>
        <p:spPr>
          <a:xfrm>
            <a:off x="190080" y="5020200"/>
            <a:ext cx="9805320" cy="541800"/>
          </a:xfrm>
          <a:prstGeom prst="rect">
            <a:avLst/>
          </a:prstGeom>
          <a:noFill/>
          <a:ln w="0">
            <a:noFill/>
          </a:ln>
        </p:spPr>
        <p:txBody>
          <a:bodyPr lIns="90000" rIns="90000" tIns="45000" bIns="45000">
            <a:noAutofit/>
          </a:bodyPr>
          <a:p>
            <a:r>
              <a:rPr b="1" i="1" lang="en-US" sz="1600" spc="-1" strike="noStrike">
                <a:solidFill>
                  <a:srgbClr val="990000"/>
                </a:solidFill>
                <a:latin typeface="Arial"/>
                <a:ea typeface="Lucida Sans Unicode"/>
              </a:rPr>
              <a:t>This photo shows the McGaillaird home in Hamilton, NJ, site of very first Christmas tree farm.</a:t>
            </a:r>
            <a:endParaRPr b="0" lang="en-US" sz="1600" spc="-1" strike="noStrike">
              <a:latin typeface="Arial"/>
            </a:endParaRPr>
          </a:p>
          <a:p>
            <a:r>
              <a:rPr b="1" i="1" lang="en-US" sz="1600" spc="-1" strike="noStrike">
                <a:solidFill>
                  <a:srgbClr val="990000"/>
                </a:solidFill>
                <a:latin typeface="Arial"/>
                <a:ea typeface="Lucida Sans Unicode"/>
              </a:rPr>
              <a:t>The house is now a funeral home. The photo is from about 1900. </a:t>
            </a:r>
            <a:endParaRPr b="0" lang="en-US" sz="1600" spc="-1" strike="noStrike">
              <a:latin typeface="Arial"/>
            </a:endParaRPr>
          </a:p>
        </p:txBody>
      </p:sp>
      <p:sp>
        <p:nvSpPr>
          <p:cNvPr id="104" name="TextShape 4"/>
          <p:cNvSpPr txBox="1"/>
          <p:nvPr/>
        </p:nvSpPr>
        <p:spPr>
          <a:xfrm>
            <a:off x="190080" y="1760040"/>
            <a:ext cx="3888720" cy="3673800"/>
          </a:xfrm>
          <a:prstGeom prst="rect">
            <a:avLst/>
          </a:prstGeom>
          <a:noFill/>
          <a:ln w="0">
            <a:noFill/>
          </a:ln>
        </p:spPr>
        <p:txBody>
          <a:bodyPr lIns="90000" rIns="90000" tIns="45000" bIns="45000">
            <a:noAutofit/>
          </a:bodyPr>
          <a:p>
            <a:r>
              <a:rPr b="1" lang="en-US" sz="1800" spc="-1" strike="noStrike">
                <a:solidFill>
                  <a:srgbClr val="990000"/>
                </a:solidFill>
                <a:latin typeface="Arial"/>
              </a:rPr>
              <a:t>Seven years later, Mr. McGaillard invited people to come to his farm and cut down their own Christmas trees. He sold his trees for $1 each.  Customers could arrange to have their trees delivered by a horse-drawn wagon.</a:t>
            </a:r>
            <a:endParaRPr b="0" lang="en-US" sz="1800" spc="-1" strike="noStrike">
              <a:latin typeface="Arial"/>
            </a:endParaRPr>
          </a:p>
          <a:p>
            <a:endParaRPr b="0" lang="en-US" sz="1800" spc="-1" strike="noStrike">
              <a:latin typeface="Arial"/>
            </a:endParaRPr>
          </a:p>
          <a:p>
            <a:r>
              <a:rPr b="1" lang="en-US" sz="1800" spc="-1" strike="noStrike">
                <a:solidFill>
                  <a:srgbClr val="990000"/>
                </a:solidFill>
                <a:latin typeface="Arial"/>
              </a:rPr>
              <a:t>More and more tree farms were started, and now all Christmas trees are grown on farms.</a:t>
            </a:r>
            <a:endParaRPr b="0" lang="en-US" sz="1800" spc="-1" strike="noStrike">
              <a:latin typeface="Arial"/>
            </a:endParaRPr>
          </a:p>
        </p:txBody>
      </p:sp>
      <p:sp>
        <p:nvSpPr>
          <p:cNvPr id="105" name="TextShape 5"/>
          <p:cNvSpPr txBox="1"/>
          <p:nvPr/>
        </p:nvSpPr>
        <p:spPr>
          <a:xfrm>
            <a:off x="4014720" y="4583520"/>
            <a:ext cx="6129720" cy="246600"/>
          </a:xfrm>
          <a:prstGeom prst="rect">
            <a:avLst/>
          </a:prstGeom>
          <a:noFill/>
          <a:ln w="0">
            <a:noFill/>
          </a:ln>
        </p:spPr>
        <p:txBody>
          <a:bodyPr lIns="90000" rIns="90000" tIns="45000" bIns="45000">
            <a:noAutofit/>
          </a:bodyPr>
          <a:p>
            <a:r>
              <a:rPr b="1" i="1" lang="en-US" sz="1100" spc="-1" strike="noStrike">
                <a:solidFill>
                  <a:srgbClr val="990000"/>
                </a:solidFill>
                <a:latin typeface="Arial"/>
              </a:rPr>
              <a:t>Photo courtesy: Tom Glover, Hamilton Township Public Library Local History Collection </a:t>
            </a:r>
            <a:endParaRPr b="0" lang="en-US" sz="11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6" name="TextShape 1"/>
          <p:cNvSpPr txBox="1"/>
          <p:nvPr/>
        </p:nvSpPr>
        <p:spPr>
          <a:xfrm>
            <a:off x="190800" y="1546560"/>
            <a:ext cx="9889200" cy="858240"/>
          </a:xfrm>
          <a:prstGeom prst="rect">
            <a:avLst/>
          </a:prstGeom>
          <a:noFill/>
          <a:ln w="0">
            <a:noFill/>
          </a:ln>
        </p:spPr>
        <p:txBody>
          <a:bodyPr lIns="90000" rIns="90000" tIns="45000" bIns="45000">
            <a:noAutofit/>
          </a:bodyPr>
          <a:p>
            <a:r>
              <a:rPr b="1" lang="en-US" sz="1800" spc="-1" strike="noStrike">
                <a:solidFill>
                  <a:srgbClr val="006600"/>
                </a:solidFill>
                <a:latin typeface="Arial"/>
                <a:ea typeface="Lucida Sans Unicode"/>
              </a:rPr>
              <a:t>D</a:t>
            </a:r>
            <a:r>
              <a:rPr b="1" lang="en-US" sz="1800" spc="-1" strike="noStrike">
                <a:solidFill>
                  <a:srgbClr val="006600"/>
                </a:solidFill>
                <a:latin typeface="Arial"/>
                <a:ea typeface="Lucida Sans Unicode"/>
              </a:rPr>
              <a:t>uring the 8 years that the trees are growing, they are taking in carbon dioxide and releasing oxygen. An acre of Christmas trees can provide the daily oxygen for 18 people. In fact, the trees are cleaning the air and helping slow climate change.</a:t>
            </a:r>
            <a:endParaRPr b="0" lang="en-US" sz="1800" spc="-1" strike="noStrike">
              <a:latin typeface="Arial"/>
            </a:endParaRPr>
          </a:p>
        </p:txBody>
      </p:sp>
      <p:sp>
        <p:nvSpPr>
          <p:cNvPr id="107" name="TextShape 2"/>
          <p:cNvSpPr txBox="1"/>
          <p:nvPr/>
        </p:nvSpPr>
        <p:spPr>
          <a:xfrm>
            <a:off x="609840" y="86040"/>
            <a:ext cx="8890200" cy="459360"/>
          </a:xfrm>
          <a:prstGeom prst="rect">
            <a:avLst/>
          </a:prstGeom>
          <a:noFill/>
          <a:ln w="0">
            <a:noFill/>
          </a:ln>
        </p:spPr>
        <p:txBody>
          <a:bodyPr lIns="90000" rIns="90000" tIns="45000" bIns="45000">
            <a:noAutofit/>
          </a:bodyPr>
          <a:p>
            <a:pPr algn="ctr"/>
            <a:r>
              <a:rPr b="1" lang="en-US" sz="2600" spc="-1" strike="noStrike">
                <a:solidFill>
                  <a:srgbClr val="006600"/>
                </a:solidFill>
                <a:latin typeface="Arial"/>
              </a:rPr>
              <a:t>Real Christmas Trees Help the Environment</a:t>
            </a:r>
            <a:endParaRPr b="0" lang="en-US" sz="2600" spc="-1" strike="noStrike">
              <a:latin typeface="Arial"/>
            </a:endParaRPr>
          </a:p>
        </p:txBody>
      </p:sp>
      <p:sp>
        <p:nvSpPr>
          <p:cNvPr id="108" name="TextShape 3"/>
          <p:cNvSpPr txBox="1"/>
          <p:nvPr/>
        </p:nvSpPr>
        <p:spPr>
          <a:xfrm>
            <a:off x="5356440" y="2376000"/>
            <a:ext cx="4690080" cy="3161880"/>
          </a:xfrm>
          <a:prstGeom prst="rect">
            <a:avLst/>
          </a:prstGeom>
          <a:noFill/>
          <a:ln w="0">
            <a:noFill/>
          </a:ln>
        </p:spPr>
        <p:txBody>
          <a:bodyPr lIns="90000" rIns="90000" tIns="45000" bIns="45000">
            <a:noAutofit/>
          </a:bodyPr>
          <a:p>
            <a:r>
              <a:rPr b="1" lang="en-US" sz="1800" spc="-1" strike="noStrike">
                <a:solidFill>
                  <a:srgbClr val="006600"/>
                </a:solidFill>
                <a:latin typeface="Arial"/>
                <a:ea typeface="Lucida Sans Unicode"/>
              </a:rPr>
              <a:t>Also, artificial trees are made of plastic. You may be able to use an artificial tree for many years, but eventually it will be thrown away and end up in a landfill, where it can sit for the next 1,000 years!</a:t>
            </a:r>
            <a:endParaRPr b="0" lang="en-US" sz="1800" spc="-1" strike="noStrike">
              <a:latin typeface="Arial"/>
            </a:endParaRPr>
          </a:p>
          <a:p>
            <a:endParaRPr b="0" lang="en-US" sz="1800" spc="-1" strike="noStrike">
              <a:latin typeface="Arial"/>
            </a:endParaRPr>
          </a:p>
          <a:p>
            <a:r>
              <a:rPr b="1" lang="en-US" sz="1800" spc="-1" strike="noStrike">
                <a:solidFill>
                  <a:srgbClr val="006600"/>
                </a:solidFill>
                <a:latin typeface="Arial"/>
                <a:ea typeface="Lucida Sans Unicode"/>
              </a:rPr>
              <a:t>Real Christmas trees can be recycled. After the holidays, many towns gather used Christmas trees and grind them up into mulch. The mulch is spread over the ground and used to grow more trees or other plants. </a:t>
            </a:r>
            <a:endParaRPr b="0" lang="en-US" sz="1800" spc="-1" strike="noStrike">
              <a:latin typeface="Arial"/>
            </a:endParaRPr>
          </a:p>
        </p:txBody>
      </p:sp>
      <p:pic>
        <p:nvPicPr>
          <p:cNvPr id="109" name="" descr=""/>
          <p:cNvPicPr/>
          <p:nvPr/>
        </p:nvPicPr>
        <p:blipFill>
          <a:blip r:embed="rId1"/>
          <a:srcRect l="0" t="19308" r="0" b="0"/>
          <a:stretch/>
        </p:blipFill>
        <p:spPr>
          <a:xfrm>
            <a:off x="212400" y="2464560"/>
            <a:ext cx="5025600" cy="3041280"/>
          </a:xfrm>
          <a:prstGeom prst="rect">
            <a:avLst/>
          </a:prstGeom>
          <a:ln w="54720">
            <a:solidFill>
              <a:srgbClr val="006600"/>
            </a:solidFill>
            <a:round/>
          </a:ln>
        </p:spPr>
      </p:pic>
      <p:sp>
        <p:nvSpPr>
          <p:cNvPr id="110" name="TextShape 4"/>
          <p:cNvSpPr txBox="1"/>
          <p:nvPr/>
        </p:nvSpPr>
        <p:spPr>
          <a:xfrm>
            <a:off x="213120" y="672120"/>
            <a:ext cx="9805680" cy="858240"/>
          </a:xfrm>
          <a:prstGeom prst="rect">
            <a:avLst/>
          </a:prstGeom>
          <a:noFill/>
          <a:ln w="0">
            <a:noFill/>
          </a:ln>
        </p:spPr>
        <p:txBody>
          <a:bodyPr lIns="90000" rIns="90000" tIns="45000" bIns="45000">
            <a:noAutofit/>
          </a:bodyPr>
          <a:p>
            <a:r>
              <a:rPr b="1" lang="en-US" sz="1800" spc="-1" strike="noStrike">
                <a:solidFill>
                  <a:srgbClr val="006600"/>
                </a:solidFill>
                <a:latin typeface="Arial"/>
                <a:ea typeface="Lucida Sans Unicode"/>
              </a:rPr>
              <a:t>Many people think artificial Christmas trees are better than real trees because they don’t want to cut down a living tree. But Christmas tree farmers plant acres of trees especially for the holidays.</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1" name="" descr=""/>
          <p:cNvPicPr/>
          <p:nvPr/>
        </p:nvPicPr>
        <p:blipFill>
          <a:blip r:embed="rId1"/>
          <a:stretch/>
        </p:blipFill>
        <p:spPr>
          <a:xfrm>
            <a:off x="5832000" y="137880"/>
            <a:ext cx="3567600" cy="5346720"/>
          </a:xfrm>
          <a:prstGeom prst="rect">
            <a:avLst/>
          </a:prstGeom>
          <a:ln w="54720">
            <a:solidFill>
              <a:srgbClr val="801900"/>
            </a:solidFill>
            <a:round/>
          </a:ln>
        </p:spPr>
      </p:pic>
      <p:sp>
        <p:nvSpPr>
          <p:cNvPr id="112" name="TextShape 1"/>
          <p:cNvSpPr txBox="1"/>
          <p:nvPr/>
        </p:nvSpPr>
        <p:spPr>
          <a:xfrm>
            <a:off x="277560" y="1166760"/>
            <a:ext cx="5163840" cy="3261240"/>
          </a:xfrm>
          <a:prstGeom prst="rect">
            <a:avLst/>
          </a:prstGeom>
          <a:noFill/>
          <a:ln w="0">
            <a:noFill/>
          </a:ln>
        </p:spPr>
        <p:txBody>
          <a:bodyPr lIns="90000" rIns="90000" tIns="45000" bIns="45000">
            <a:noAutofit/>
          </a:bodyPr>
          <a:p>
            <a:r>
              <a:rPr b="1" lang="en-US" sz="2800" spc="-1" strike="noStrike">
                <a:solidFill>
                  <a:srgbClr val="801900"/>
                </a:solidFill>
                <a:latin typeface="Arial"/>
              </a:rPr>
              <a:t>The next time you see Christmas trees for sale, ask the salespeople where the trees were grown.</a:t>
            </a:r>
            <a:endParaRPr b="0" lang="en-US" sz="2800" spc="-1" strike="noStrike">
              <a:latin typeface="Arial"/>
            </a:endParaRPr>
          </a:p>
          <a:p>
            <a:endParaRPr b="0" lang="en-US" sz="2800" spc="-1" strike="noStrike">
              <a:latin typeface="Arial"/>
            </a:endParaRPr>
          </a:p>
          <a:p>
            <a:r>
              <a:rPr b="1" lang="en-US" sz="2800" spc="-1" strike="noStrike">
                <a:solidFill>
                  <a:srgbClr val="801900"/>
                </a:solidFill>
                <a:latin typeface="Arial"/>
              </a:rPr>
              <a:t>You may be surprised. They might be from right here in New Jersey!</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 name="TextShape 1"/>
          <p:cNvSpPr txBox="1"/>
          <p:nvPr/>
        </p:nvSpPr>
        <p:spPr>
          <a:xfrm>
            <a:off x="191880" y="1128600"/>
            <a:ext cx="4077360" cy="3215160"/>
          </a:xfrm>
          <a:prstGeom prst="rect">
            <a:avLst/>
          </a:prstGeom>
          <a:noFill/>
          <a:ln w="0">
            <a:noFill/>
          </a:ln>
        </p:spPr>
        <p:txBody>
          <a:bodyPr lIns="90000" rIns="90000" tIns="45000" bIns="45000">
            <a:noAutofit/>
          </a:bodyPr>
          <a:p>
            <a:r>
              <a:rPr b="1" lang="en-US" sz="2200" spc="-1" strike="noStrike">
                <a:solidFill>
                  <a:srgbClr val="006666"/>
                </a:solidFill>
                <a:latin typeface="Liberation Sans;Arial"/>
              </a:rPr>
              <a:t>Around Thanksgiving, we start to see live evergreen trees for sale everywhere, waiting for people to buy them and take the home to decorate as Christmas trees.</a:t>
            </a:r>
            <a:endParaRPr b="0" lang="en-US" sz="2200" spc="-1" strike="noStrike">
              <a:latin typeface="Arial"/>
            </a:endParaRPr>
          </a:p>
          <a:p>
            <a:endParaRPr b="0" lang="en-US" sz="2200" spc="-1" strike="noStrike">
              <a:latin typeface="Arial"/>
            </a:endParaRPr>
          </a:p>
          <a:p>
            <a:r>
              <a:rPr b="1" lang="en-US" sz="2200" spc="-1" strike="noStrike">
                <a:solidFill>
                  <a:srgbClr val="006666"/>
                </a:solidFill>
                <a:latin typeface="Liberation Sans;Arial"/>
              </a:rPr>
              <a:t>In the United States alone, about 25 million trees are sold each year.</a:t>
            </a:r>
            <a:endParaRPr b="0" lang="en-US" sz="2200" spc="-1" strike="noStrike">
              <a:latin typeface="Arial"/>
            </a:endParaRPr>
          </a:p>
        </p:txBody>
      </p:sp>
      <p:pic>
        <p:nvPicPr>
          <p:cNvPr id="47" name="" descr=""/>
          <p:cNvPicPr/>
          <p:nvPr/>
        </p:nvPicPr>
        <p:blipFill>
          <a:blip r:embed="rId1"/>
          <a:stretch/>
        </p:blipFill>
        <p:spPr>
          <a:xfrm>
            <a:off x="4503960" y="869400"/>
            <a:ext cx="5033160" cy="3355200"/>
          </a:xfrm>
          <a:prstGeom prst="rect">
            <a:avLst/>
          </a:prstGeom>
          <a:ln w="54720">
            <a:solidFill>
              <a:srgbClr val="006666"/>
            </a:solidFill>
            <a:round/>
          </a:ln>
        </p:spPr>
      </p:pic>
      <p:sp>
        <p:nvSpPr>
          <p:cNvPr id="48" name="TextShape 2"/>
          <p:cNvSpPr txBox="1"/>
          <p:nvPr/>
        </p:nvSpPr>
        <p:spPr>
          <a:xfrm>
            <a:off x="868680" y="124920"/>
            <a:ext cx="8229960" cy="546120"/>
          </a:xfrm>
          <a:prstGeom prst="rect">
            <a:avLst/>
          </a:prstGeom>
          <a:noFill/>
          <a:ln w="0">
            <a:noFill/>
          </a:ln>
        </p:spPr>
        <p:txBody>
          <a:bodyPr lIns="90000" rIns="90000" tIns="45000" bIns="45000">
            <a:noAutofit/>
          </a:bodyPr>
          <a:p>
            <a:pPr algn="ctr"/>
            <a:r>
              <a:rPr b="1" lang="en-US" sz="3200" spc="-1" strike="noStrike">
                <a:solidFill>
                  <a:srgbClr val="006666"/>
                </a:solidFill>
                <a:latin typeface="Arial"/>
              </a:rPr>
              <a:t>A Busy Time for Tree Buying</a:t>
            </a:r>
            <a:endParaRPr b="0" lang="en-US" sz="3200" spc="-1" strike="noStrike">
              <a:latin typeface="Arial"/>
            </a:endParaRPr>
          </a:p>
        </p:txBody>
      </p:sp>
      <p:sp>
        <p:nvSpPr>
          <p:cNvPr id="49" name="TextShape 3"/>
          <p:cNvSpPr txBox="1"/>
          <p:nvPr/>
        </p:nvSpPr>
        <p:spPr>
          <a:xfrm>
            <a:off x="179280" y="4765320"/>
            <a:ext cx="9760320" cy="715320"/>
          </a:xfrm>
          <a:prstGeom prst="rect">
            <a:avLst/>
          </a:prstGeom>
          <a:noFill/>
          <a:ln w="0">
            <a:noFill/>
          </a:ln>
        </p:spPr>
        <p:txBody>
          <a:bodyPr lIns="90000" rIns="90000" tIns="45000" bIns="45000">
            <a:noAutofit/>
          </a:bodyPr>
          <a:p>
            <a:pPr algn="ctr">
              <a:lnSpc>
                <a:spcPct val="100000"/>
              </a:lnSpc>
            </a:pPr>
            <a:r>
              <a:rPr b="1" lang="en-US" sz="2200" spc="-1" strike="noStrike">
                <a:solidFill>
                  <a:srgbClr val="006666"/>
                </a:solidFill>
                <a:latin typeface="Liberation Sans;Arial"/>
              </a:rPr>
              <a:t>Where do all those trees come from?</a:t>
            </a:r>
            <a:endParaRPr b="0" lang="en-US" sz="2200" spc="-1" strike="noStrike">
              <a:latin typeface="Arial"/>
            </a:endParaRPr>
          </a:p>
          <a:p>
            <a:pPr algn="ctr">
              <a:lnSpc>
                <a:spcPct val="100000"/>
              </a:lnSpc>
            </a:pPr>
            <a:r>
              <a:rPr b="1" lang="en-US" sz="2200" spc="-1" strike="noStrike">
                <a:solidFill>
                  <a:srgbClr val="006666"/>
                </a:solidFill>
                <a:latin typeface="Liberation Sans;Arial"/>
              </a:rPr>
              <a:t>All those trees are grown on farms - Christmas tree farms!</a:t>
            </a:r>
            <a:endParaRPr b="0" lang="en-US" sz="22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 name="TextShape 1"/>
          <p:cNvSpPr txBox="1"/>
          <p:nvPr/>
        </p:nvSpPr>
        <p:spPr>
          <a:xfrm>
            <a:off x="156960" y="735480"/>
            <a:ext cx="3417480" cy="4721040"/>
          </a:xfrm>
          <a:prstGeom prst="rect">
            <a:avLst/>
          </a:prstGeom>
          <a:noFill/>
          <a:ln w="0">
            <a:noFill/>
          </a:ln>
        </p:spPr>
        <p:txBody>
          <a:bodyPr lIns="90000" rIns="90000" tIns="45000" bIns="45000">
            <a:noAutofit/>
          </a:bodyPr>
          <a:p>
            <a:r>
              <a:rPr b="1" lang="en-US" sz="2200" spc="-1" strike="noStrike">
                <a:solidFill>
                  <a:srgbClr val="996600"/>
                </a:solidFill>
                <a:latin typeface="Liberation Sans;Arial"/>
                <a:ea typeface="Lucida Sans Unicode"/>
              </a:rPr>
              <a:t>In New Jersey, there are 639 Christmas tree farms that spread over on 5,300 acres.</a:t>
            </a:r>
            <a:endParaRPr b="0" lang="en-US" sz="2200" spc="-1" strike="noStrike">
              <a:latin typeface="Arial"/>
            </a:endParaRPr>
          </a:p>
          <a:p>
            <a:endParaRPr b="0" lang="en-US" sz="2200" spc="-1" strike="noStrike">
              <a:latin typeface="Arial"/>
            </a:endParaRPr>
          </a:p>
          <a:p>
            <a:r>
              <a:rPr b="1" lang="en-US" sz="2200" spc="-1" strike="noStrike">
                <a:solidFill>
                  <a:srgbClr val="996600"/>
                </a:solidFill>
                <a:latin typeface="Liberation Sans;Arial"/>
                <a:ea typeface="Lucida Sans Unicode"/>
              </a:rPr>
              <a:t>Remember, an acre is about as big as one football field. That’s a lot of Christmas tree fields!</a:t>
            </a:r>
            <a:endParaRPr b="0" lang="en-US" sz="2200" spc="-1" strike="noStrike">
              <a:latin typeface="Arial"/>
            </a:endParaRPr>
          </a:p>
          <a:p>
            <a:endParaRPr b="0" lang="en-US" sz="2200" spc="-1" strike="noStrike">
              <a:latin typeface="Arial"/>
            </a:endParaRPr>
          </a:p>
          <a:p>
            <a:r>
              <a:rPr b="1" lang="en-US" sz="2200" spc="-1" strike="noStrike">
                <a:solidFill>
                  <a:srgbClr val="996600"/>
                </a:solidFill>
                <a:latin typeface="Liberation Sans;Arial"/>
                <a:ea typeface="Lucida Sans Unicode"/>
              </a:rPr>
              <a:t>These farms all over the state sell about 85,000 live trees each year.</a:t>
            </a:r>
            <a:endParaRPr b="0" lang="en-US" sz="2200" spc="-1" strike="noStrike">
              <a:latin typeface="Arial"/>
            </a:endParaRPr>
          </a:p>
          <a:p>
            <a:endParaRPr b="0" lang="en-US" sz="2200" spc="-1" strike="noStrike">
              <a:latin typeface="Arial"/>
            </a:endParaRPr>
          </a:p>
        </p:txBody>
      </p:sp>
      <p:pic>
        <p:nvPicPr>
          <p:cNvPr id="51" name="" descr=""/>
          <p:cNvPicPr/>
          <p:nvPr/>
        </p:nvPicPr>
        <p:blipFill>
          <a:blip r:embed="rId1"/>
          <a:stretch/>
        </p:blipFill>
        <p:spPr>
          <a:xfrm>
            <a:off x="3737520" y="752040"/>
            <a:ext cx="6100200" cy="4065840"/>
          </a:xfrm>
          <a:prstGeom prst="rect">
            <a:avLst/>
          </a:prstGeom>
          <a:ln w="54720">
            <a:solidFill>
              <a:srgbClr val="996600"/>
            </a:solidFill>
            <a:round/>
          </a:ln>
        </p:spPr>
      </p:pic>
      <p:sp>
        <p:nvSpPr>
          <p:cNvPr id="52" name="TextShape 2"/>
          <p:cNvSpPr txBox="1"/>
          <p:nvPr/>
        </p:nvSpPr>
        <p:spPr>
          <a:xfrm>
            <a:off x="616320" y="156960"/>
            <a:ext cx="8337240" cy="486720"/>
          </a:xfrm>
          <a:prstGeom prst="rect">
            <a:avLst/>
          </a:prstGeom>
          <a:noFill/>
          <a:ln w="0">
            <a:noFill/>
          </a:ln>
        </p:spPr>
        <p:txBody>
          <a:bodyPr lIns="90000" rIns="90000" tIns="45000" bIns="45000">
            <a:noAutofit/>
          </a:bodyPr>
          <a:p>
            <a:pPr algn="ctr"/>
            <a:r>
              <a:rPr b="1" lang="en-US" sz="2800" spc="-1" strike="noStrike">
                <a:solidFill>
                  <a:srgbClr val="996600"/>
                </a:solidFill>
                <a:latin typeface="Arial"/>
              </a:rPr>
              <a:t>Tree Farms All Over New Jersey</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 name="TextShape 1"/>
          <p:cNvSpPr txBox="1"/>
          <p:nvPr/>
        </p:nvSpPr>
        <p:spPr>
          <a:xfrm>
            <a:off x="4750920" y="894960"/>
            <a:ext cx="5065200" cy="4383000"/>
          </a:xfrm>
          <a:prstGeom prst="rect">
            <a:avLst/>
          </a:prstGeom>
          <a:noFill/>
          <a:ln w="0">
            <a:noFill/>
          </a:ln>
        </p:spPr>
        <p:txBody>
          <a:bodyPr lIns="90000" rIns="90000" tIns="45000" bIns="45000">
            <a:noAutofit/>
          </a:bodyPr>
          <a:p>
            <a:r>
              <a:rPr b="1" lang="en-US" sz="2000" spc="-1" strike="noStrike">
                <a:latin typeface="Liberation Sans;Arial"/>
                <a:ea typeface="Lucida Sans Unicode"/>
              </a:rPr>
              <a:t>Farmers buy baby trees from specialized tree nurseries. These young trees are about four years old and about 14 inches high.</a:t>
            </a:r>
            <a:endParaRPr b="0" lang="en-US" sz="2000" spc="-1" strike="noStrike">
              <a:latin typeface="Arial"/>
            </a:endParaRPr>
          </a:p>
          <a:p>
            <a:endParaRPr b="0" lang="en-US" sz="2000" spc="-1" strike="noStrike">
              <a:latin typeface="Arial"/>
            </a:endParaRPr>
          </a:p>
          <a:p>
            <a:r>
              <a:rPr b="1" lang="en-US" sz="2000" spc="-1" strike="noStrike">
                <a:solidFill>
                  <a:srgbClr val="000000"/>
                </a:solidFill>
                <a:latin typeface="Liberation Sans;Arial"/>
                <a:ea typeface="Lucida Sans Unicode"/>
              </a:rPr>
              <a:t>New Jersey farmers usually plant the new small trees by hand, using a shovel or other tool to dig the holes for the tree roots.</a:t>
            </a:r>
            <a:endParaRPr b="0" lang="en-US" sz="2000" spc="-1" strike="noStrike">
              <a:latin typeface="Arial"/>
            </a:endParaRPr>
          </a:p>
          <a:p>
            <a:endParaRPr b="0" lang="en-US" sz="2000" spc="-1" strike="noStrike">
              <a:latin typeface="Arial"/>
            </a:endParaRPr>
          </a:p>
          <a:p>
            <a:r>
              <a:rPr b="1" lang="en-US" sz="2000" spc="-1" strike="noStrike">
                <a:solidFill>
                  <a:srgbClr val="000000"/>
                </a:solidFill>
                <a:latin typeface="Liberation Sans;Arial"/>
                <a:ea typeface="Lucida Sans Unicode"/>
              </a:rPr>
              <a:t>Christmas trees are often grown in places that are not ideal for growing other other crops.  You will often find Christmas trees growing on land with a lot of hills or with rocky soil.</a:t>
            </a:r>
            <a:endParaRPr b="0" lang="en-US" sz="2000" spc="-1" strike="noStrike">
              <a:latin typeface="Arial"/>
            </a:endParaRPr>
          </a:p>
        </p:txBody>
      </p:sp>
      <p:sp>
        <p:nvSpPr>
          <p:cNvPr id="54" name="TextShape 2"/>
          <p:cNvSpPr txBox="1"/>
          <p:nvPr/>
        </p:nvSpPr>
        <p:spPr>
          <a:xfrm>
            <a:off x="163440" y="234000"/>
            <a:ext cx="9765000" cy="740880"/>
          </a:xfrm>
          <a:prstGeom prst="rect">
            <a:avLst/>
          </a:prstGeom>
          <a:noFill/>
          <a:ln w="0">
            <a:noFill/>
          </a:ln>
        </p:spPr>
        <p:txBody>
          <a:bodyPr lIns="90000" rIns="90000" tIns="45000" bIns="45000">
            <a:noAutofit/>
          </a:bodyPr>
          <a:p>
            <a:pPr algn="ctr"/>
            <a:r>
              <a:rPr b="1" lang="en-US" sz="3200" spc="-1" strike="noStrike">
                <a:latin typeface="Arial"/>
              </a:rPr>
              <a:t>Baby Trees Are Planted By Hand</a:t>
            </a:r>
            <a:endParaRPr b="0" lang="en-US" sz="3200" spc="-1" strike="noStrike">
              <a:latin typeface="Arial"/>
            </a:endParaRPr>
          </a:p>
        </p:txBody>
      </p:sp>
      <p:pic>
        <p:nvPicPr>
          <p:cNvPr id="55" name="" descr=""/>
          <p:cNvPicPr/>
          <p:nvPr/>
        </p:nvPicPr>
        <p:blipFill>
          <a:blip r:embed="rId1"/>
          <a:srcRect l="6415" t="0" r="9914" b="13041"/>
          <a:stretch/>
        </p:blipFill>
        <p:spPr>
          <a:xfrm>
            <a:off x="234360" y="1243440"/>
            <a:ext cx="4399560" cy="3429000"/>
          </a:xfrm>
          <a:prstGeom prst="rect">
            <a:avLst/>
          </a:prstGeom>
          <a:ln w="54720">
            <a:solidFill>
              <a:srgbClr val="000000"/>
            </a:solidFill>
            <a:round/>
          </a:ln>
        </p:spPr>
      </p:pic>
      <p:sp>
        <p:nvSpPr>
          <p:cNvPr id="56" name="TextShape 3"/>
          <p:cNvSpPr txBox="1"/>
          <p:nvPr/>
        </p:nvSpPr>
        <p:spPr>
          <a:xfrm>
            <a:off x="201600" y="4812840"/>
            <a:ext cx="2824200" cy="274680"/>
          </a:xfrm>
          <a:prstGeom prst="rect">
            <a:avLst/>
          </a:prstGeom>
          <a:noFill/>
          <a:ln w="0">
            <a:noFill/>
          </a:ln>
        </p:spPr>
        <p:txBody>
          <a:bodyPr lIns="90000" rIns="90000" tIns="45000" bIns="45000">
            <a:noAutofit/>
          </a:bodyPr>
          <a:p>
            <a:r>
              <a:rPr b="0" i="1" lang="en-US" sz="1300" spc="-1" strike="noStrike">
                <a:latin typeface="Arial"/>
              </a:rPr>
              <a:t>Photo courtesy Jones Family Farms</a:t>
            </a:r>
            <a:endParaRPr b="0" lang="en-US" sz="13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 name="TextShape 1"/>
          <p:cNvSpPr txBox="1"/>
          <p:nvPr/>
        </p:nvSpPr>
        <p:spPr>
          <a:xfrm>
            <a:off x="279720" y="873720"/>
            <a:ext cx="9721800" cy="1506960"/>
          </a:xfrm>
          <a:prstGeom prst="rect">
            <a:avLst/>
          </a:prstGeom>
          <a:noFill/>
          <a:ln w="0">
            <a:noFill/>
          </a:ln>
        </p:spPr>
        <p:txBody>
          <a:bodyPr lIns="90000" rIns="90000" tIns="45000" bIns="45000">
            <a:noAutofit/>
          </a:bodyPr>
          <a:p>
            <a:pPr>
              <a:lnSpc>
                <a:spcPct val="100000"/>
              </a:lnSpc>
            </a:pPr>
            <a:r>
              <a:rPr b="1" lang="en-US" sz="2000" spc="-1" strike="noStrike">
                <a:solidFill>
                  <a:srgbClr val="006699"/>
                </a:solidFill>
                <a:latin typeface="Liberation Sans;Arial"/>
                <a:ea typeface="Lucida Sans Unicode"/>
              </a:rPr>
              <a:t>Even though their trees are only sold at the end of each year, Christmas tree farmers are busy all year long.  And they must be patient! It takes 6 to 8 years for a tree to grow big enough to become a Christmas tree. </a:t>
            </a:r>
            <a:r>
              <a:rPr b="1" lang="en-US" sz="2000" spc="-1" strike="noStrike">
                <a:solidFill>
                  <a:srgbClr val="006699"/>
                </a:solidFill>
                <a:latin typeface="Arial"/>
                <a:ea typeface="Lucida Sans Unicode"/>
              </a:rPr>
              <a:t>The first year after planting, a tree will grow about 8 inches. After that, the trees will grow about 15 inches each year.</a:t>
            </a:r>
            <a:endParaRPr b="0" lang="en-US" sz="2000" spc="-1" strike="noStrike">
              <a:latin typeface="Arial"/>
            </a:endParaRPr>
          </a:p>
        </p:txBody>
      </p:sp>
      <p:pic>
        <p:nvPicPr>
          <p:cNvPr id="58" name="" descr=""/>
          <p:cNvPicPr/>
          <p:nvPr/>
        </p:nvPicPr>
        <p:blipFill>
          <a:blip r:embed="rId1"/>
          <a:stretch/>
        </p:blipFill>
        <p:spPr>
          <a:xfrm>
            <a:off x="4773240" y="2481480"/>
            <a:ext cx="4846680" cy="2726280"/>
          </a:xfrm>
          <a:prstGeom prst="rect">
            <a:avLst/>
          </a:prstGeom>
          <a:ln w="54720">
            <a:solidFill>
              <a:srgbClr val="006699"/>
            </a:solidFill>
            <a:round/>
          </a:ln>
        </p:spPr>
      </p:pic>
      <p:sp>
        <p:nvSpPr>
          <p:cNvPr id="59" name="TextShape 2"/>
          <p:cNvSpPr txBox="1"/>
          <p:nvPr/>
        </p:nvSpPr>
        <p:spPr>
          <a:xfrm>
            <a:off x="4572000" y="5263920"/>
            <a:ext cx="5429520" cy="316080"/>
          </a:xfrm>
          <a:prstGeom prst="rect">
            <a:avLst/>
          </a:prstGeom>
          <a:noFill/>
          <a:ln w="0">
            <a:noFill/>
          </a:ln>
        </p:spPr>
        <p:txBody>
          <a:bodyPr lIns="90000" rIns="90000" tIns="45000" bIns="45000">
            <a:noAutofit/>
          </a:bodyPr>
          <a:p>
            <a:r>
              <a:rPr b="1" lang="en-US" sz="1600" spc="-1" strike="noStrike">
                <a:solidFill>
                  <a:srgbClr val="006699"/>
                </a:solidFill>
                <a:latin typeface="Arial"/>
              </a:rPr>
              <a:t>This Christmas tree field is being watered or </a:t>
            </a:r>
            <a:r>
              <a:rPr b="1" i="1" lang="en-US" sz="1600" spc="-1" strike="noStrike">
                <a:solidFill>
                  <a:srgbClr val="006699"/>
                </a:solidFill>
                <a:latin typeface="Arial"/>
              </a:rPr>
              <a:t>irrigated.</a:t>
            </a:r>
            <a:endParaRPr b="0" lang="en-US" sz="1600" spc="-1" strike="noStrike">
              <a:latin typeface="Arial"/>
            </a:endParaRPr>
          </a:p>
        </p:txBody>
      </p:sp>
      <p:sp>
        <p:nvSpPr>
          <p:cNvPr id="60" name="TextShape 3"/>
          <p:cNvSpPr txBox="1"/>
          <p:nvPr/>
        </p:nvSpPr>
        <p:spPr>
          <a:xfrm>
            <a:off x="280080" y="2554920"/>
            <a:ext cx="4314240" cy="2640240"/>
          </a:xfrm>
          <a:prstGeom prst="rect">
            <a:avLst/>
          </a:prstGeom>
          <a:noFill/>
          <a:ln w="0">
            <a:noFill/>
          </a:ln>
        </p:spPr>
        <p:txBody>
          <a:bodyPr lIns="90000" rIns="90000" tIns="45000" bIns="45000">
            <a:noAutofit/>
          </a:bodyPr>
          <a:p>
            <a:r>
              <a:rPr b="1" lang="en-US" sz="2000" spc="-1" strike="noStrike">
                <a:solidFill>
                  <a:srgbClr val="006699"/>
                </a:solidFill>
                <a:latin typeface="Arial"/>
                <a:ea typeface="Lucida Sans Unicode"/>
              </a:rPr>
              <a:t>Of the 1,200 trees planted in an acre field, about 120 will not survive to become Christmas trees.  Farmers must constantly check the trees for weeds and for insect and animal pests.  The trees must be watered like other crops when there has been little rain.</a:t>
            </a:r>
            <a:endParaRPr b="0" lang="en-US" sz="2000" spc="-1" strike="noStrike">
              <a:latin typeface="Arial"/>
            </a:endParaRPr>
          </a:p>
        </p:txBody>
      </p:sp>
      <p:sp>
        <p:nvSpPr>
          <p:cNvPr id="61" name="TextShape 4"/>
          <p:cNvSpPr txBox="1"/>
          <p:nvPr/>
        </p:nvSpPr>
        <p:spPr>
          <a:xfrm>
            <a:off x="627480" y="224280"/>
            <a:ext cx="7978320" cy="486720"/>
          </a:xfrm>
          <a:prstGeom prst="rect">
            <a:avLst/>
          </a:prstGeom>
          <a:noFill/>
          <a:ln w="0">
            <a:noFill/>
          </a:ln>
        </p:spPr>
        <p:txBody>
          <a:bodyPr lIns="90000" rIns="90000" tIns="45000" bIns="45000">
            <a:noAutofit/>
          </a:bodyPr>
          <a:p>
            <a:pPr algn="ctr"/>
            <a:r>
              <a:rPr b="1" lang="en-US" sz="2800" spc="-1" strike="noStrike">
                <a:solidFill>
                  <a:srgbClr val="006699"/>
                </a:solidFill>
                <a:latin typeface="Arial"/>
              </a:rPr>
              <a:t>Be Patient!  Trees Grow Slowly</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 name="TextShape 1"/>
          <p:cNvSpPr txBox="1"/>
          <p:nvPr/>
        </p:nvSpPr>
        <p:spPr>
          <a:xfrm>
            <a:off x="154800" y="1002600"/>
            <a:ext cx="9762480" cy="657000"/>
          </a:xfrm>
          <a:prstGeom prst="rect">
            <a:avLst/>
          </a:prstGeom>
          <a:noFill/>
          <a:ln w="0">
            <a:noFill/>
          </a:ln>
        </p:spPr>
        <p:txBody>
          <a:bodyPr lIns="90000" rIns="90000" tIns="45000" bIns="45000">
            <a:noAutofit/>
          </a:bodyPr>
          <a:p>
            <a:r>
              <a:rPr b="1" lang="en-US" sz="2000" spc="-1" strike="noStrike">
                <a:solidFill>
                  <a:srgbClr val="006600"/>
                </a:solidFill>
                <a:latin typeface="Liberation Sans;Arial"/>
                <a:ea typeface="Lucida Sans Unicode"/>
              </a:rPr>
              <a:t>Christmas trees don’t growth into a Christmas tree shape all by themselves.  When the trees are 3-4 feet high, farmers begin the shear the trees. </a:t>
            </a:r>
            <a:endParaRPr b="0" lang="en-US" sz="2000" spc="-1" strike="noStrike">
              <a:latin typeface="Arial"/>
            </a:endParaRPr>
          </a:p>
        </p:txBody>
      </p:sp>
      <p:pic>
        <p:nvPicPr>
          <p:cNvPr id="63" name="" descr=""/>
          <p:cNvPicPr/>
          <p:nvPr/>
        </p:nvPicPr>
        <p:blipFill>
          <a:blip r:embed="rId1"/>
          <a:stretch/>
        </p:blipFill>
        <p:spPr>
          <a:xfrm>
            <a:off x="2958120" y="1870920"/>
            <a:ext cx="3974760" cy="2981160"/>
          </a:xfrm>
          <a:prstGeom prst="rect">
            <a:avLst/>
          </a:prstGeom>
          <a:ln w="54720">
            <a:solidFill>
              <a:srgbClr val="006600"/>
            </a:solidFill>
            <a:round/>
          </a:ln>
        </p:spPr>
      </p:pic>
      <p:pic>
        <p:nvPicPr>
          <p:cNvPr id="64" name="" descr=""/>
          <p:cNvPicPr/>
          <p:nvPr/>
        </p:nvPicPr>
        <p:blipFill>
          <a:blip r:embed="rId2"/>
          <a:srcRect l="10698" t="7261" r="8935" b="15217"/>
          <a:stretch/>
        </p:blipFill>
        <p:spPr>
          <a:xfrm flipH="1">
            <a:off x="7249680" y="1797120"/>
            <a:ext cx="2644920" cy="3402000"/>
          </a:xfrm>
          <a:prstGeom prst="rect">
            <a:avLst/>
          </a:prstGeom>
          <a:ln w="54720">
            <a:solidFill>
              <a:srgbClr val="006600"/>
            </a:solidFill>
            <a:round/>
          </a:ln>
        </p:spPr>
      </p:pic>
      <p:sp>
        <p:nvSpPr>
          <p:cNvPr id="65" name="TextShape 2"/>
          <p:cNvSpPr txBox="1"/>
          <p:nvPr/>
        </p:nvSpPr>
        <p:spPr>
          <a:xfrm>
            <a:off x="7276320" y="5313960"/>
            <a:ext cx="2916000" cy="274680"/>
          </a:xfrm>
          <a:prstGeom prst="rect">
            <a:avLst/>
          </a:prstGeom>
          <a:noFill/>
          <a:ln w="0">
            <a:noFill/>
          </a:ln>
        </p:spPr>
        <p:txBody>
          <a:bodyPr lIns="90000" rIns="90000" tIns="45000" bIns="45000">
            <a:noAutofit/>
          </a:bodyPr>
          <a:p>
            <a:r>
              <a:rPr b="0" i="1" lang="en-US" sz="1300" spc="-1" strike="noStrike">
                <a:solidFill>
                  <a:srgbClr val="006600"/>
                </a:solidFill>
                <a:latin typeface="Arial"/>
              </a:rPr>
              <a:t>Photo courtesy Unangst Tree Farms</a:t>
            </a:r>
            <a:endParaRPr b="0" lang="en-US" sz="1300" spc="-1" strike="noStrike">
              <a:latin typeface="Arial"/>
            </a:endParaRPr>
          </a:p>
        </p:txBody>
      </p:sp>
      <p:sp>
        <p:nvSpPr>
          <p:cNvPr id="66" name="TextShape 3"/>
          <p:cNvSpPr txBox="1"/>
          <p:nvPr/>
        </p:nvSpPr>
        <p:spPr>
          <a:xfrm>
            <a:off x="100800" y="2026080"/>
            <a:ext cx="2857320" cy="3206880"/>
          </a:xfrm>
          <a:prstGeom prst="rect">
            <a:avLst/>
          </a:prstGeom>
          <a:noFill/>
          <a:ln w="0">
            <a:noFill/>
          </a:ln>
        </p:spPr>
        <p:txBody>
          <a:bodyPr lIns="90000" rIns="90000" tIns="45000" bIns="45000">
            <a:noAutofit/>
          </a:bodyPr>
          <a:p>
            <a:r>
              <a:rPr b="1" lang="en-US" sz="2000" spc="-1" strike="noStrike">
                <a:solidFill>
                  <a:srgbClr val="006600"/>
                </a:solidFill>
                <a:latin typeface="Liberation Sans;Arial"/>
                <a:ea typeface="Lucida Sans Unicode"/>
              </a:rPr>
              <a:t>Once each summer, when trees have finished growing for the year, farming crews go through the fields of trees, using very sharp knives or hedge clippers to shear the trees into the classic cone shape.</a:t>
            </a:r>
            <a:endParaRPr b="0" lang="en-US" sz="2000" spc="-1" strike="noStrike">
              <a:latin typeface="Arial"/>
            </a:endParaRPr>
          </a:p>
        </p:txBody>
      </p:sp>
      <p:sp>
        <p:nvSpPr>
          <p:cNvPr id="67" name="TextShape 4"/>
          <p:cNvSpPr txBox="1"/>
          <p:nvPr/>
        </p:nvSpPr>
        <p:spPr>
          <a:xfrm>
            <a:off x="336240" y="246600"/>
            <a:ext cx="9099000" cy="486720"/>
          </a:xfrm>
          <a:prstGeom prst="rect">
            <a:avLst/>
          </a:prstGeom>
          <a:noFill/>
          <a:ln w="0">
            <a:noFill/>
          </a:ln>
        </p:spPr>
        <p:txBody>
          <a:bodyPr lIns="90000" rIns="90000" tIns="45000" bIns="45000">
            <a:noAutofit/>
          </a:bodyPr>
          <a:p>
            <a:pPr algn="ctr"/>
            <a:r>
              <a:rPr b="1" lang="en-US" sz="2800" spc="-1" strike="noStrike">
                <a:solidFill>
                  <a:srgbClr val="006600"/>
                </a:solidFill>
                <a:latin typeface="Arial"/>
              </a:rPr>
              <a:t>Trees Must Be Cut Into A Cone Shape</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 name="TextShape 1"/>
          <p:cNvSpPr txBox="1"/>
          <p:nvPr/>
        </p:nvSpPr>
        <p:spPr>
          <a:xfrm>
            <a:off x="6499080" y="367200"/>
            <a:ext cx="3372840" cy="4340160"/>
          </a:xfrm>
          <a:prstGeom prst="rect">
            <a:avLst/>
          </a:prstGeom>
          <a:noFill/>
          <a:ln w="0">
            <a:noFill/>
          </a:ln>
        </p:spPr>
        <p:txBody>
          <a:bodyPr lIns="90000" rIns="90000" tIns="45000" bIns="45000">
            <a:noAutofit/>
          </a:bodyPr>
          <a:p>
            <a:r>
              <a:rPr b="1" lang="en-US" sz="2000" spc="-1" strike="noStrike">
                <a:latin typeface="Liberation Sans;Arial"/>
                <a:ea typeface="Lucida Sans Unicode"/>
              </a:rPr>
              <a:t>There are many different types of evergreen trees that are grown for Christmas trees, including fir, pine, and spruce.</a:t>
            </a:r>
            <a:endParaRPr b="0" lang="en-US" sz="2000" spc="-1" strike="noStrike">
              <a:latin typeface="Arial"/>
            </a:endParaRPr>
          </a:p>
          <a:p>
            <a:endParaRPr b="0" lang="en-US" sz="2000" spc="-1" strike="noStrike">
              <a:latin typeface="Arial"/>
            </a:endParaRPr>
          </a:p>
          <a:p>
            <a:r>
              <a:rPr b="1" lang="en-US" sz="2000" spc="-1" strike="noStrike">
                <a:latin typeface="Liberation Sans;Arial"/>
                <a:ea typeface="Lucida Sans Unicode"/>
              </a:rPr>
              <a:t>Different varieties have different types of needles. Some needles are short and sharp. Some are long and soft. The needles of different varieties are also spaced differently on the branches.  </a:t>
            </a:r>
            <a:endParaRPr b="0" lang="en-US" sz="2000" spc="-1" strike="noStrike">
              <a:latin typeface="Arial"/>
            </a:endParaRPr>
          </a:p>
        </p:txBody>
      </p:sp>
      <p:pic>
        <p:nvPicPr>
          <p:cNvPr id="69" name="" descr=""/>
          <p:cNvPicPr/>
          <p:nvPr/>
        </p:nvPicPr>
        <p:blipFill>
          <a:blip r:embed="rId1"/>
          <a:srcRect l="2917" t="4326" r="43035" b="4966"/>
          <a:stretch/>
        </p:blipFill>
        <p:spPr>
          <a:xfrm>
            <a:off x="353880" y="94680"/>
            <a:ext cx="1946520" cy="1737720"/>
          </a:xfrm>
          <a:prstGeom prst="rect">
            <a:avLst/>
          </a:prstGeom>
          <a:ln w="18360">
            <a:solidFill>
              <a:srgbClr val="000000"/>
            </a:solidFill>
            <a:round/>
          </a:ln>
        </p:spPr>
      </p:pic>
      <p:pic>
        <p:nvPicPr>
          <p:cNvPr id="70" name="" descr=""/>
          <p:cNvPicPr/>
          <p:nvPr/>
        </p:nvPicPr>
        <p:blipFill>
          <a:blip r:embed="rId2"/>
          <a:srcRect l="59115" t="46098" r="3498" b="5745"/>
          <a:stretch/>
        </p:blipFill>
        <p:spPr>
          <a:xfrm>
            <a:off x="3799440" y="209880"/>
            <a:ext cx="2499120" cy="1712160"/>
          </a:xfrm>
          <a:prstGeom prst="rect">
            <a:avLst/>
          </a:prstGeom>
          <a:ln w="18360">
            <a:solidFill>
              <a:srgbClr val="000000"/>
            </a:solidFill>
            <a:round/>
          </a:ln>
        </p:spPr>
      </p:pic>
      <p:pic>
        <p:nvPicPr>
          <p:cNvPr id="71" name="" descr=""/>
          <p:cNvPicPr/>
          <p:nvPr/>
        </p:nvPicPr>
        <p:blipFill>
          <a:blip r:embed="rId3"/>
          <a:srcRect l="2586" t="1209" r="43118" b="6681"/>
          <a:stretch/>
        </p:blipFill>
        <p:spPr>
          <a:xfrm>
            <a:off x="367920" y="1935720"/>
            <a:ext cx="1938240" cy="1748880"/>
          </a:xfrm>
          <a:prstGeom prst="rect">
            <a:avLst/>
          </a:prstGeom>
          <a:ln w="18360">
            <a:solidFill>
              <a:srgbClr val="000000"/>
            </a:solidFill>
            <a:round/>
          </a:ln>
        </p:spPr>
      </p:pic>
      <p:pic>
        <p:nvPicPr>
          <p:cNvPr id="72" name="" descr=""/>
          <p:cNvPicPr/>
          <p:nvPr/>
        </p:nvPicPr>
        <p:blipFill>
          <a:blip r:embed="rId4"/>
          <a:srcRect l="59860" t="48895" r="2505" b="7303"/>
          <a:stretch/>
        </p:blipFill>
        <p:spPr>
          <a:xfrm>
            <a:off x="3803400" y="2122560"/>
            <a:ext cx="2483640" cy="1537200"/>
          </a:xfrm>
          <a:prstGeom prst="rect">
            <a:avLst/>
          </a:prstGeom>
          <a:ln w="18360">
            <a:solidFill>
              <a:srgbClr val="000000"/>
            </a:solidFill>
            <a:round/>
          </a:ln>
        </p:spPr>
      </p:pic>
      <p:sp>
        <p:nvSpPr>
          <p:cNvPr id="73" name="TextShape 2"/>
          <p:cNvSpPr txBox="1"/>
          <p:nvPr/>
        </p:nvSpPr>
        <p:spPr>
          <a:xfrm>
            <a:off x="2437560" y="719280"/>
            <a:ext cx="1361880" cy="657000"/>
          </a:xfrm>
          <a:prstGeom prst="rect">
            <a:avLst/>
          </a:prstGeom>
          <a:noFill/>
          <a:ln w="0">
            <a:noFill/>
          </a:ln>
        </p:spPr>
        <p:txBody>
          <a:bodyPr lIns="90000" rIns="90000" tIns="45000" bIns="45000">
            <a:noAutofit/>
          </a:bodyPr>
          <a:p>
            <a:pPr algn="ctr"/>
            <a:r>
              <a:rPr b="1" lang="en-US" sz="2000" spc="-1" strike="noStrike">
                <a:latin typeface="Arial"/>
              </a:rPr>
              <a:t>Douglas</a:t>
            </a:r>
            <a:endParaRPr b="0" lang="en-US" sz="2000" spc="-1" strike="noStrike">
              <a:latin typeface="Arial"/>
            </a:endParaRPr>
          </a:p>
          <a:p>
            <a:pPr algn="ctr"/>
            <a:r>
              <a:rPr b="1" lang="en-US" sz="2000" spc="-1" strike="noStrike">
                <a:latin typeface="Arial"/>
              </a:rPr>
              <a:t> </a:t>
            </a:r>
            <a:r>
              <a:rPr b="1" lang="en-US" sz="2000" spc="-1" strike="noStrike">
                <a:latin typeface="Arial"/>
              </a:rPr>
              <a:t>Fir</a:t>
            </a:r>
            <a:endParaRPr b="0" lang="en-US" sz="2000" spc="-1" strike="noStrike">
              <a:latin typeface="Arial"/>
            </a:endParaRPr>
          </a:p>
        </p:txBody>
      </p:sp>
      <p:sp>
        <p:nvSpPr>
          <p:cNvPr id="74" name="TextShape 3"/>
          <p:cNvSpPr txBox="1"/>
          <p:nvPr/>
        </p:nvSpPr>
        <p:spPr>
          <a:xfrm>
            <a:off x="2562480" y="2454480"/>
            <a:ext cx="1079640" cy="940320"/>
          </a:xfrm>
          <a:prstGeom prst="rect">
            <a:avLst/>
          </a:prstGeom>
          <a:noFill/>
          <a:ln w="0">
            <a:noFill/>
          </a:ln>
        </p:spPr>
        <p:txBody>
          <a:bodyPr lIns="90000" rIns="90000" tIns="45000" bIns="45000">
            <a:noAutofit/>
          </a:bodyPr>
          <a:p>
            <a:r>
              <a:rPr b="1" lang="en-US" sz="2000" spc="-1" strike="noStrike">
                <a:solidFill>
                  <a:srgbClr val="000000"/>
                </a:solidFill>
                <a:latin typeface="Arial"/>
              </a:rPr>
              <a:t>Scotch</a:t>
            </a:r>
            <a:endParaRPr b="0" lang="en-US" sz="2000" spc="-1" strike="noStrike">
              <a:latin typeface="Arial"/>
            </a:endParaRPr>
          </a:p>
          <a:p>
            <a:r>
              <a:rPr b="1" lang="en-US" sz="2000" spc="-1" strike="noStrike">
                <a:solidFill>
                  <a:srgbClr val="000000"/>
                </a:solidFill>
                <a:latin typeface="Arial"/>
              </a:rPr>
              <a:t> </a:t>
            </a:r>
            <a:r>
              <a:rPr b="1" lang="en-US" sz="2000" spc="-1" strike="noStrike">
                <a:solidFill>
                  <a:srgbClr val="000000"/>
                </a:solidFill>
                <a:latin typeface="Arial"/>
              </a:rPr>
              <a:t>Pine</a:t>
            </a:r>
            <a:endParaRPr b="0" lang="en-US" sz="2000" spc="-1" strike="noStrike">
              <a:latin typeface="Arial"/>
            </a:endParaRPr>
          </a:p>
        </p:txBody>
      </p:sp>
      <p:pic>
        <p:nvPicPr>
          <p:cNvPr id="75" name="" descr=""/>
          <p:cNvPicPr/>
          <p:nvPr/>
        </p:nvPicPr>
        <p:blipFill>
          <a:blip r:embed="rId5"/>
          <a:srcRect l="3331" t="2308" r="39472" b="6216"/>
          <a:stretch/>
        </p:blipFill>
        <p:spPr>
          <a:xfrm>
            <a:off x="325440" y="3830040"/>
            <a:ext cx="2049480" cy="1743480"/>
          </a:xfrm>
          <a:prstGeom prst="rect">
            <a:avLst/>
          </a:prstGeom>
          <a:ln w="18360">
            <a:solidFill>
              <a:srgbClr val="000000"/>
            </a:solidFill>
            <a:round/>
          </a:ln>
        </p:spPr>
      </p:pic>
      <p:pic>
        <p:nvPicPr>
          <p:cNvPr id="76" name="" descr=""/>
          <p:cNvPicPr/>
          <p:nvPr/>
        </p:nvPicPr>
        <p:blipFill>
          <a:blip r:embed="rId6"/>
          <a:srcRect l="63176" t="47657" r="3749" b="7303"/>
          <a:stretch/>
        </p:blipFill>
        <p:spPr>
          <a:xfrm>
            <a:off x="3882600" y="3818520"/>
            <a:ext cx="2433960" cy="1762920"/>
          </a:xfrm>
          <a:prstGeom prst="rect">
            <a:avLst/>
          </a:prstGeom>
          <a:ln w="18360">
            <a:solidFill>
              <a:srgbClr val="000000"/>
            </a:solidFill>
            <a:round/>
          </a:ln>
        </p:spPr>
      </p:pic>
      <p:sp>
        <p:nvSpPr>
          <p:cNvPr id="77" name="TextShape 4"/>
          <p:cNvSpPr txBox="1"/>
          <p:nvPr/>
        </p:nvSpPr>
        <p:spPr>
          <a:xfrm>
            <a:off x="2543760" y="4367880"/>
            <a:ext cx="1165680" cy="940320"/>
          </a:xfrm>
          <a:prstGeom prst="rect">
            <a:avLst/>
          </a:prstGeom>
          <a:noFill/>
          <a:ln w="0">
            <a:noFill/>
          </a:ln>
        </p:spPr>
        <p:txBody>
          <a:bodyPr lIns="90000" rIns="90000" tIns="45000" bIns="45000">
            <a:noAutofit/>
          </a:bodyPr>
          <a:p>
            <a:pPr algn="ctr"/>
            <a:r>
              <a:rPr b="1" lang="en-US" sz="2000" spc="-1" strike="noStrike">
                <a:solidFill>
                  <a:srgbClr val="000000"/>
                </a:solidFill>
                <a:latin typeface="Arial"/>
              </a:rPr>
              <a:t>White </a:t>
            </a:r>
            <a:endParaRPr b="0" lang="en-US" sz="2000" spc="-1" strike="noStrike">
              <a:latin typeface="Arial"/>
            </a:endParaRPr>
          </a:p>
          <a:p>
            <a:pPr algn="ctr"/>
            <a:r>
              <a:rPr b="1" lang="en-US" sz="2000" spc="-1" strike="noStrike">
                <a:solidFill>
                  <a:srgbClr val="000000"/>
                </a:solidFill>
                <a:latin typeface="Arial"/>
              </a:rPr>
              <a:t>Spruce</a:t>
            </a:r>
            <a:endParaRPr b="0" lang="en-US" sz="2000" spc="-1" strike="noStrike">
              <a:latin typeface="Arial"/>
            </a:endParaRPr>
          </a:p>
        </p:txBody>
      </p:sp>
      <p:sp>
        <p:nvSpPr>
          <p:cNvPr id="78" name="TextShape 5"/>
          <p:cNvSpPr txBox="1"/>
          <p:nvPr/>
        </p:nvSpPr>
        <p:spPr>
          <a:xfrm>
            <a:off x="6692400" y="5080320"/>
            <a:ext cx="3033000" cy="459000"/>
          </a:xfrm>
          <a:prstGeom prst="rect">
            <a:avLst/>
          </a:prstGeom>
          <a:noFill/>
          <a:ln w="0">
            <a:noFill/>
          </a:ln>
        </p:spPr>
        <p:txBody>
          <a:bodyPr lIns="90000" rIns="90000" tIns="45000" bIns="45000">
            <a:noAutofit/>
          </a:bodyPr>
          <a:p>
            <a:r>
              <a:rPr b="0" i="1" lang="en-US" sz="1300" spc="-1" strike="noStrike">
                <a:latin typeface="Arial"/>
              </a:rPr>
              <a:t>Photos courtesy New Jersey Christmas Tree Growers Association</a:t>
            </a:r>
            <a:endParaRPr b="0" lang="en-US" sz="13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 name="TextShape 1"/>
          <p:cNvSpPr txBox="1"/>
          <p:nvPr/>
        </p:nvSpPr>
        <p:spPr>
          <a:xfrm>
            <a:off x="275760" y="287640"/>
            <a:ext cx="9596520" cy="2368440"/>
          </a:xfrm>
          <a:prstGeom prst="rect">
            <a:avLst/>
          </a:prstGeom>
          <a:noFill/>
          <a:ln w="0">
            <a:noFill/>
          </a:ln>
        </p:spPr>
        <p:txBody>
          <a:bodyPr lIns="90000" rIns="90000" tIns="45000" bIns="45000">
            <a:noAutofit/>
          </a:bodyPr>
          <a:p>
            <a:r>
              <a:rPr b="1" lang="en-US" sz="1800" spc="-1" strike="noStrike">
                <a:solidFill>
                  <a:srgbClr val="990099"/>
                </a:solidFill>
                <a:latin typeface="Liberation Sans;Arial"/>
              </a:rPr>
              <a:t>Christmas trees are called evergreen trees because they stay green all year, unlike the trees whose leaves change color in autumn and fall off branches.  Trees that stand bare in the winter are called deciduous trees.  Evergreen trees are called coniferous trees.  They are also called conifers.  </a:t>
            </a:r>
            <a:endParaRPr b="0" lang="en-US" sz="1800" spc="-1" strike="noStrike">
              <a:latin typeface="Arial"/>
            </a:endParaRPr>
          </a:p>
          <a:p>
            <a:endParaRPr b="0" lang="en-US" sz="1800" spc="-1" strike="noStrike">
              <a:latin typeface="Arial"/>
            </a:endParaRPr>
          </a:p>
          <a:p>
            <a:r>
              <a:rPr b="1" lang="en-US" sz="1800" spc="-1" strike="noStrike">
                <a:solidFill>
                  <a:srgbClr val="990099"/>
                </a:solidFill>
                <a:latin typeface="Liberation Sans;Arial"/>
              </a:rPr>
              <a:t>The needles are actually the leaves of the evergreen tree.  The thin shape of the needles helps the tree survive all year.  Heavy snow in winter slides off the thin needles. And the needles are covered with a waxy coating that helps the tree hold onto water when the weather is dry.</a:t>
            </a:r>
            <a:endParaRPr b="0" lang="en-US" sz="1800" spc="-1" strike="noStrike">
              <a:latin typeface="Arial"/>
            </a:endParaRPr>
          </a:p>
        </p:txBody>
      </p:sp>
      <p:pic>
        <p:nvPicPr>
          <p:cNvPr id="80" name="" descr=""/>
          <p:cNvPicPr/>
          <p:nvPr/>
        </p:nvPicPr>
        <p:blipFill>
          <a:blip r:embed="rId1"/>
          <a:stretch/>
        </p:blipFill>
        <p:spPr>
          <a:xfrm>
            <a:off x="388080" y="2835000"/>
            <a:ext cx="3900600" cy="2598120"/>
          </a:xfrm>
          <a:prstGeom prst="rect">
            <a:avLst/>
          </a:prstGeom>
          <a:ln w="54720">
            <a:solidFill>
              <a:srgbClr val="990099"/>
            </a:solidFill>
            <a:round/>
          </a:ln>
        </p:spPr>
      </p:pic>
      <p:pic>
        <p:nvPicPr>
          <p:cNvPr id="81" name="" descr=""/>
          <p:cNvPicPr/>
          <p:nvPr/>
        </p:nvPicPr>
        <p:blipFill>
          <a:blip r:embed="rId2"/>
          <a:stretch/>
        </p:blipFill>
        <p:spPr>
          <a:xfrm>
            <a:off x="5871960" y="2895480"/>
            <a:ext cx="3457440" cy="2593080"/>
          </a:xfrm>
          <a:prstGeom prst="rect">
            <a:avLst/>
          </a:prstGeom>
          <a:ln w="54720">
            <a:solidFill>
              <a:srgbClr val="990066"/>
            </a:solidFill>
            <a:round/>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2" name="" descr=""/>
          <p:cNvPicPr/>
          <p:nvPr/>
        </p:nvPicPr>
        <p:blipFill>
          <a:blip r:embed="rId1"/>
          <a:stretch/>
        </p:blipFill>
        <p:spPr>
          <a:xfrm>
            <a:off x="272880" y="925560"/>
            <a:ext cx="5434200" cy="4075920"/>
          </a:xfrm>
          <a:prstGeom prst="rect">
            <a:avLst/>
          </a:prstGeom>
          <a:ln w="54720">
            <a:solidFill>
              <a:srgbClr val="cc3300"/>
            </a:solidFill>
            <a:round/>
          </a:ln>
        </p:spPr>
      </p:pic>
      <p:sp>
        <p:nvSpPr>
          <p:cNvPr id="83" name="TextShape 1"/>
          <p:cNvSpPr txBox="1"/>
          <p:nvPr/>
        </p:nvSpPr>
        <p:spPr>
          <a:xfrm>
            <a:off x="5849280" y="587520"/>
            <a:ext cx="4084920" cy="4925880"/>
          </a:xfrm>
          <a:prstGeom prst="rect">
            <a:avLst/>
          </a:prstGeom>
          <a:noFill/>
          <a:ln w="0">
            <a:noFill/>
          </a:ln>
        </p:spPr>
        <p:txBody>
          <a:bodyPr lIns="90000" rIns="90000" tIns="45000" bIns="45000">
            <a:noAutofit/>
          </a:bodyPr>
          <a:p>
            <a:r>
              <a:rPr b="1" lang="en-US" sz="2000" spc="-1" strike="noStrike">
                <a:solidFill>
                  <a:srgbClr val="cc3300"/>
                </a:solidFill>
                <a:latin typeface="Liberation Sans;Arial"/>
              </a:rPr>
              <a:t>Needles do the same job for the coniferous tree that leaves do for other trees.</a:t>
            </a:r>
            <a:endParaRPr b="0" lang="en-US" sz="2000" spc="-1" strike="noStrike">
              <a:latin typeface="Arial"/>
            </a:endParaRPr>
          </a:p>
          <a:p>
            <a:endParaRPr b="0" lang="en-US" sz="2000" spc="-1" strike="noStrike">
              <a:latin typeface="Arial"/>
            </a:endParaRPr>
          </a:p>
          <a:p>
            <a:r>
              <a:rPr b="1" lang="en-US" sz="2000" spc="-1" strike="noStrike">
                <a:solidFill>
                  <a:srgbClr val="cc3300"/>
                </a:solidFill>
                <a:latin typeface="Liberation Sans;Arial"/>
              </a:rPr>
              <a:t>They take in carbon dioxide from the air and use the energy of the sun and the water pumped up from the roots to make the food the tree needs to survive and grow.</a:t>
            </a:r>
            <a:endParaRPr b="0" lang="en-US" sz="2000" spc="-1" strike="noStrike">
              <a:latin typeface="Arial"/>
            </a:endParaRPr>
          </a:p>
          <a:p>
            <a:endParaRPr b="0" lang="en-US" sz="2000" spc="-1" strike="noStrike">
              <a:latin typeface="Arial"/>
            </a:endParaRPr>
          </a:p>
          <a:p>
            <a:r>
              <a:rPr b="1" lang="en-US" sz="2000" spc="-1" strike="noStrike">
                <a:solidFill>
                  <a:srgbClr val="cc3300"/>
                </a:solidFill>
                <a:latin typeface="Liberation Sans;Arial"/>
                <a:ea typeface="Lucida Sans Unicode"/>
              </a:rPr>
              <a:t>When the needles of a conifer get old, they do turn brown and fall to the ground. But an evergreen tree never loses all its needles at one time, so it always looks green. </a:t>
            </a:r>
            <a:r>
              <a:rPr b="1" lang="en-US" sz="2000" spc="-1" strike="noStrike">
                <a:solidFill>
                  <a:srgbClr val="cc3300"/>
                </a:solidFill>
                <a:latin typeface="Liberation Sans;Arial"/>
              </a:rPr>
              <a:t> </a:t>
            </a:r>
            <a:endParaRPr b="0" lang="en-US" sz="2000" spc="-1" strike="noStrike">
              <a:latin typeface="Arial"/>
            </a:endParaRPr>
          </a:p>
        </p:txBody>
      </p:sp>
      <p:sp>
        <p:nvSpPr>
          <p:cNvPr id="84" name="TextShape 2"/>
          <p:cNvSpPr txBox="1"/>
          <p:nvPr/>
        </p:nvSpPr>
        <p:spPr>
          <a:xfrm>
            <a:off x="168120" y="5132880"/>
            <a:ext cx="5614200" cy="346320"/>
          </a:xfrm>
          <a:prstGeom prst="rect">
            <a:avLst/>
          </a:prstGeom>
          <a:noFill/>
          <a:ln w="0">
            <a:noFill/>
          </a:ln>
        </p:spPr>
        <p:txBody>
          <a:bodyPr lIns="90000" rIns="90000" tIns="45000" bIns="45000">
            <a:noAutofit/>
          </a:bodyPr>
          <a:p>
            <a:r>
              <a:rPr b="1" i="1" lang="en-US" sz="1800" spc="-1" strike="noStrike">
                <a:solidFill>
                  <a:srgbClr val="cc3300"/>
                </a:solidFill>
                <a:latin typeface="Arial"/>
              </a:rPr>
              <a:t>Can you see the brown needles on this pine tree?</a:t>
            </a:r>
            <a:endParaRPr b="0" lang="en-US" sz="1800" spc="-1" strike="noStrike">
              <a:latin typeface="Arial"/>
            </a:endParaRPr>
          </a:p>
        </p:txBody>
      </p:sp>
      <p:sp>
        <p:nvSpPr>
          <p:cNvPr id="85" name="TextShape 3"/>
          <p:cNvSpPr txBox="1"/>
          <p:nvPr/>
        </p:nvSpPr>
        <p:spPr>
          <a:xfrm>
            <a:off x="526680" y="168120"/>
            <a:ext cx="4123800" cy="430200"/>
          </a:xfrm>
          <a:prstGeom prst="rect">
            <a:avLst/>
          </a:prstGeom>
          <a:noFill/>
          <a:ln w="0">
            <a:noFill/>
          </a:ln>
        </p:spPr>
        <p:txBody>
          <a:bodyPr lIns="90000" rIns="90000" tIns="45000" bIns="45000">
            <a:noAutofit/>
          </a:bodyPr>
          <a:p>
            <a:r>
              <a:rPr b="1" lang="en-US" sz="2400" spc="-1" strike="noStrike">
                <a:solidFill>
                  <a:srgbClr val="cc3300"/>
                </a:solidFill>
                <a:latin typeface="Arial"/>
              </a:rPr>
              <a:t>Needles Work Like Leaves</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567</TotalTime>
  <Application>LibreOffice/7.0.3.1$Linux_X86_64 LibreOffice_project/d7547858d014d4cf69878db179d326fc3483e082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2019-10-29T11:04:33Z</dcterms:created>
  <dc:creator>Carolyn Taylor</dc:creator>
  <dc:description/>
  <dc:language>en-US</dc:language>
  <cp:lastModifiedBy/>
  <dcterms:modified xsi:type="dcterms:W3CDTF">2022-06-23T16:11:21Z</dcterms:modified>
  <cp:revision>16</cp:revision>
  <dc:subject/>
  <dc:title/>
</cp:coreProperties>
</file>