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theme/theme1.xml" ContentType="application/vnd.openxmlformats-officedocument.theme+xml"/>
  <Override PartName="/ppt/_rels/presentation.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8.xml.rels" ContentType="application/vnd.openxmlformats-package.relationships+xml"/>
  <Override PartName="/ppt/slideLayouts/_rels/slideLayout5.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13.jpeg" ContentType="image/jpeg"/>
  <Override PartName="/ppt/media/image15.jpeg" ContentType="image/jpeg"/>
  <Override PartName="/ppt/media/image14.jpeg" ContentType="image/jpeg"/>
  <Override PartName="/ppt/media/image1.jpeg" ContentType="image/jpeg"/>
  <Override PartName="/ppt/media/image3.jpeg" ContentType="image/jpeg"/>
  <Override PartName="/ppt/media/image2.png" ContentType="image/png"/>
  <Override PartName="/ppt/media/image4.jpeg" ContentType="image/jpeg"/>
  <Override PartName="/ppt/media/image5.jpeg" ContentType="image/jpeg"/>
  <Override PartName="/ppt/media/image8.jpeg" ContentType="image/jpeg"/>
  <Override PartName="/ppt/media/image10.jpeg" ContentType="image/jpeg"/>
  <Override PartName="/ppt/media/image6.jpeg" ContentType="image/jpeg"/>
  <Override PartName="/ppt/media/image9.jpeg" ContentType="image/jpeg"/>
  <Override PartName="/ppt/media/image11.jpeg" ContentType="image/jpeg"/>
  <Override PartName="/ppt/media/image7.jpeg" ContentType="image/jpeg"/>
  <Override PartName="/ppt/media/image12.jpeg" ContentType="image/jpeg"/>
  <Override PartName="/ppt/slides/slide1.xml" ContentType="application/vnd.openxmlformats-officedocument.presentationml.slide+xml"/>
  <Override PartName="/ppt/slides/_rels/slide11.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2.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Types>
</file>

<file path=_rels/.rels><?xml version="1.0" encoding="UTF-8"?>
<Relationships xmlns="http://schemas.openxmlformats.org/package/2006/relationships"><Relationship Id="rId1" Type="http://schemas.openxmlformats.org/officedocument/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Lst>
  <p:sldSz cx="10080625" cy="5670550"/>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504000" y="1326600"/>
            <a:ext cx="9071640" cy="156816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504000" y="3044160"/>
            <a:ext cx="907164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30"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31"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32" name="PlaceHolder 4"/>
          <p:cNvSpPr>
            <a:spLocks noGrp="1"/>
          </p:cNvSpPr>
          <p:nvPr>
            <p:ph type="body"/>
          </p:nvPr>
        </p:nvSpPr>
        <p:spPr>
          <a:xfrm>
            <a:off x="504000" y="3044160"/>
            <a:ext cx="4426920" cy="1568160"/>
          </a:xfrm>
          <a:prstGeom prst="rect">
            <a:avLst/>
          </a:prstGeom>
        </p:spPr>
        <p:txBody>
          <a:bodyPr lIns="0" rIns="0" tIns="0" bIns="0">
            <a:normAutofit/>
          </a:bodyPr>
          <a:p>
            <a:endParaRPr b="0" lang="en-US" sz="3200" spc="-1" strike="noStrike">
              <a:latin typeface="Arial"/>
            </a:endParaRPr>
          </a:p>
        </p:txBody>
      </p:sp>
      <p:sp>
        <p:nvSpPr>
          <p:cNvPr id="33" name="PlaceHolder 5"/>
          <p:cNvSpPr>
            <a:spLocks noGrp="1"/>
          </p:cNvSpPr>
          <p:nvPr>
            <p:ph type="body"/>
          </p:nvPr>
        </p:nvSpPr>
        <p:spPr>
          <a:xfrm>
            <a:off x="515268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35" name="PlaceHolder 2"/>
          <p:cNvSpPr>
            <a:spLocks noGrp="1"/>
          </p:cNvSpPr>
          <p:nvPr>
            <p:ph type="body"/>
          </p:nvPr>
        </p:nvSpPr>
        <p:spPr>
          <a:xfrm>
            <a:off x="504000" y="1326600"/>
            <a:ext cx="2920680" cy="1568160"/>
          </a:xfrm>
          <a:prstGeom prst="rect">
            <a:avLst/>
          </a:prstGeom>
        </p:spPr>
        <p:txBody>
          <a:bodyPr lIns="0" rIns="0" tIns="0" bIns="0">
            <a:normAutofit/>
          </a:bodyPr>
          <a:p>
            <a:endParaRPr b="0" lang="en-US" sz="3200" spc="-1" strike="noStrike">
              <a:latin typeface="Arial"/>
            </a:endParaRPr>
          </a:p>
        </p:txBody>
      </p:sp>
      <p:sp>
        <p:nvSpPr>
          <p:cNvPr id="36" name="PlaceHolder 3"/>
          <p:cNvSpPr>
            <a:spLocks noGrp="1"/>
          </p:cNvSpPr>
          <p:nvPr>
            <p:ph type="body"/>
          </p:nvPr>
        </p:nvSpPr>
        <p:spPr>
          <a:xfrm>
            <a:off x="3571200" y="1326600"/>
            <a:ext cx="2920680" cy="1568160"/>
          </a:xfrm>
          <a:prstGeom prst="rect">
            <a:avLst/>
          </a:prstGeom>
        </p:spPr>
        <p:txBody>
          <a:bodyPr lIns="0" rIns="0" tIns="0" bIns="0">
            <a:normAutofit/>
          </a:bodyPr>
          <a:p>
            <a:endParaRPr b="0" lang="en-US" sz="3200" spc="-1" strike="noStrike">
              <a:latin typeface="Arial"/>
            </a:endParaRPr>
          </a:p>
        </p:txBody>
      </p:sp>
      <p:sp>
        <p:nvSpPr>
          <p:cNvPr id="37" name="PlaceHolder 4"/>
          <p:cNvSpPr>
            <a:spLocks noGrp="1"/>
          </p:cNvSpPr>
          <p:nvPr>
            <p:ph type="body"/>
          </p:nvPr>
        </p:nvSpPr>
        <p:spPr>
          <a:xfrm>
            <a:off x="6638040" y="1326600"/>
            <a:ext cx="2920680" cy="1568160"/>
          </a:xfrm>
          <a:prstGeom prst="rect">
            <a:avLst/>
          </a:prstGeom>
        </p:spPr>
        <p:txBody>
          <a:bodyPr lIns="0" rIns="0" tIns="0" bIns="0">
            <a:normAutofit/>
          </a:bodyPr>
          <a:p>
            <a:endParaRPr b="0" lang="en-US" sz="3200" spc="-1" strike="noStrike">
              <a:latin typeface="Arial"/>
            </a:endParaRPr>
          </a:p>
        </p:txBody>
      </p:sp>
      <p:sp>
        <p:nvSpPr>
          <p:cNvPr id="38" name="PlaceHolder 5"/>
          <p:cNvSpPr>
            <a:spLocks noGrp="1"/>
          </p:cNvSpPr>
          <p:nvPr>
            <p:ph type="body"/>
          </p:nvPr>
        </p:nvSpPr>
        <p:spPr>
          <a:xfrm>
            <a:off x="504000" y="3044160"/>
            <a:ext cx="2920680" cy="1568160"/>
          </a:xfrm>
          <a:prstGeom prst="rect">
            <a:avLst/>
          </a:prstGeom>
        </p:spPr>
        <p:txBody>
          <a:bodyPr lIns="0" rIns="0" tIns="0" bIns="0">
            <a:normAutofit/>
          </a:bodyPr>
          <a:p>
            <a:endParaRPr b="0" lang="en-US" sz="3200" spc="-1" strike="noStrike">
              <a:latin typeface="Arial"/>
            </a:endParaRPr>
          </a:p>
        </p:txBody>
      </p:sp>
      <p:sp>
        <p:nvSpPr>
          <p:cNvPr id="39" name="PlaceHolder 6"/>
          <p:cNvSpPr>
            <a:spLocks noGrp="1"/>
          </p:cNvSpPr>
          <p:nvPr>
            <p:ph type="body"/>
          </p:nvPr>
        </p:nvSpPr>
        <p:spPr>
          <a:xfrm>
            <a:off x="3571200" y="3044160"/>
            <a:ext cx="2920680" cy="1568160"/>
          </a:xfrm>
          <a:prstGeom prst="rect">
            <a:avLst/>
          </a:prstGeom>
        </p:spPr>
        <p:txBody>
          <a:bodyPr lIns="0" rIns="0" tIns="0" bIns="0">
            <a:normAutofit/>
          </a:bodyPr>
          <a:p>
            <a:endParaRPr b="0" lang="en-US" sz="3200" spc="-1" strike="noStrike">
              <a:latin typeface="Arial"/>
            </a:endParaRPr>
          </a:p>
        </p:txBody>
      </p:sp>
      <p:sp>
        <p:nvSpPr>
          <p:cNvPr id="40" name="PlaceHolder 7"/>
          <p:cNvSpPr>
            <a:spLocks noGrp="1"/>
          </p:cNvSpPr>
          <p:nvPr>
            <p:ph type="body"/>
          </p:nvPr>
        </p:nvSpPr>
        <p:spPr>
          <a:xfrm>
            <a:off x="6638040" y="3044160"/>
            <a:ext cx="292068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6" name="PlaceHolder 2"/>
          <p:cNvSpPr>
            <a:spLocks noGrp="1"/>
          </p:cNvSpPr>
          <p:nvPr>
            <p:ph type="subTitle"/>
          </p:nvPr>
        </p:nvSpPr>
        <p:spPr>
          <a:xfrm>
            <a:off x="504000" y="1326600"/>
            <a:ext cx="9071640" cy="32878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8" name="PlaceHolder 2"/>
          <p:cNvSpPr>
            <a:spLocks noGrp="1"/>
          </p:cNvSpPr>
          <p:nvPr>
            <p:ph type="body"/>
          </p:nvPr>
        </p:nvSpPr>
        <p:spPr>
          <a:xfrm>
            <a:off x="504000" y="1326600"/>
            <a:ext cx="9071640" cy="3287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10" name="PlaceHolder 2"/>
          <p:cNvSpPr>
            <a:spLocks noGrp="1"/>
          </p:cNvSpPr>
          <p:nvPr>
            <p:ph type="body"/>
          </p:nvPr>
        </p:nvSpPr>
        <p:spPr>
          <a:xfrm>
            <a:off x="504000" y="1326600"/>
            <a:ext cx="4426920" cy="3287880"/>
          </a:xfrm>
          <a:prstGeom prst="rect">
            <a:avLst/>
          </a:prstGeom>
        </p:spPr>
        <p:txBody>
          <a:bodyPr lIns="0" rIns="0" tIns="0" bIns="0">
            <a:normAutofit/>
          </a:bodyPr>
          <a:p>
            <a:endParaRPr b="0" lang="en-US" sz="3200" spc="-1" strike="noStrike">
              <a:latin typeface="Arial"/>
            </a:endParaRPr>
          </a:p>
        </p:txBody>
      </p:sp>
      <p:sp>
        <p:nvSpPr>
          <p:cNvPr id="11" name="PlaceHolder 3"/>
          <p:cNvSpPr>
            <a:spLocks noGrp="1"/>
          </p:cNvSpPr>
          <p:nvPr>
            <p:ph type="body"/>
          </p:nvPr>
        </p:nvSpPr>
        <p:spPr>
          <a:xfrm>
            <a:off x="5152680" y="1326600"/>
            <a:ext cx="4426920" cy="3287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226080"/>
            <a:ext cx="907164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15"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16" name="PlaceHolder 3"/>
          <p:cNvSpPr>
            <a:spLocks noGrp="1"/>
          </p:cNvSpPr>
          <p:nvPr>
            <p:ph type="body"/>
          </p:nvPr>
        </p:nvSpPr>
        <p:spPr>
          <a:xfrm>
            <a:off x="5152680" y="1326600"/>
            <a:ext cx="4426920" cy="3287880"/>
          </a:xfrm>
          <a:prstGeom prst="rect">
            <a:avLst/>
          </a:prstGeom>
        </p:spPr>
        <p:txBody>
          <a:bodyPr lIns="0" rIns="0" tIns="0" bIns="0">
            <a:normAutofit/>
          </a:bodyPr>
          <a:p>
            <a:endParaRPr b="0" lang="en-US" sz="3200" spc="-1" strike="noStrike">
              <a:latin typeface="Arial"/>
            </a:endParaRPr>
          </a:p>
        </p:txBody>
      </p:sp>
      <p:sp>
        <p:nvSpPr>
          <p:cNvPr id="17" name="PlaceHolder 4"/>
          <p:cNvSpPr>
            <a:spLocks noGrp="1"/>
          </p:cNvSpPr>
          <p:nvPr>
            <p:ph type="body"/>
          </p:nvPr>
        </p:nvSpPr>
        <p:spPr>
          <a:xfrm>
            <a:off x="50400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19" name="PlaceHolder 2"/>
          <p:cNvSpPr>
            <a:spLocks noGrp="1"/>
          </p:cNvSpPr>
          <p:nvPr>
            <p:ph type="body"/>
          </p:nvPr>
        </p:nvSpPr>
        <p:spPr>
          <a:xfrm>
            <a:off x="504000" y="1326600"/>
            <a:ext cx="4426920" cy="3287880"/>
          </a:xfrm>
          <a:prstGeom prst="rect">
            <a:avLst/>
          </a:prstGeom>
        </p:spPr>
        <p:txBody>
          <a:bodyPr lIns="0" rIns="0" tIns="0" bIns="0">
            <a:normAutofit/>
          </a:bodyPr>
          <a:p>
            <a:endParaRPr b="0" lang="en-US" sz="3200" spc="-1" strike="noStrike">
              <a:latin typeface="Arial"/>
            </a:endParaRPr>
          </a:p>
        </p:txBody>
      </p:sp>
      <p:sp>
        <p:nvSpPr>
          <p:cNvPr id="20"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21" name="PlaceHolder 4"/>
          <p:cNvSpPr>
            <a:spLocks noGrp="1"/>
          </p:cNvSpPr>
          <p:nvPr>
            <p:ph type="body"/>
          </p:nvPr>
        </p:nvSpPr>
        <p:spPr>
          <a:xfrm>
            <a:off x="515268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23"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24"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25" name="PlaceHolder 4"/>
          <p:cNvSpPr>
            <a:spLocks noGrp="1"/>
          </p:cNvSpPr>
          <p:nvPr>
            <p:ph type="body"/>
          </p:nvPr>
        </p:nvSpPr>
        <p:spPr>
          <a:xfrm>
            <a:off x="504000" y="3044160"/>
            <a:ext cx="9071640" cy="156816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164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504000" y="1326600"/>
            <a:ext cx="9071640" cy="32878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
        <p:nvSpPr>
          <p:cNvPr id="2" name="PlaceHolder 3"/>
          <p:cNvSpPr>
            <a:spLocks noGrp="1"/>
          </p:cNvSpPr>
          <p:nvPr>
            <p:ph type="dt"/>
          </p:nvPr>
        </p:nvSpPr>
        <p:spPr>
          <a:xfrm>
            <a:off x="504000" y="5165280"/>
            <a:ext cx="2348280" cy="39060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3" name="PlaceHolder 4"/>
          <p:cNvSpPr>
            <a:spLocks noGrp="1"/>
          </p:cNvSpPr>
          <p:nvPr>
            <p:ph type="ftr"/>
          </p:nvPr>
        </p:nvSpPr>
        <p:spPr>
          <a:xfrm>
            <a:off x="3447360" y="5165280"/>
            <a:ext cx="3195000" cy="39060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4" name="PlaceHolder 5"/>
          <p:cNvSpPr>
            <a:spLocks noGrp="1"/>
          </p:cNvSpPr>
          <p:nvPr>
            <p:ph type="sldNum"/>
          </p:nvPr>
        </p:nvSpPr>
        <p:spPr>
          <a:xfrm>
            <a:off x="7227000" y="5165280"/>
            <a:ext cx="2348280" cy="390600"/>
          </a:xfrm>
          <a:prstGeom prst="rect">
            <a:avLst/>
          </a:prstGeom>
        </p:spPr>
        <p:txBody>
          <a:bodyPr lIns="0" rIns="0" tIns="0" bIns="0">
            <a:noAutofit/>
          </a:bodyPr>
          <a:p>
            <a:pPr algn="r"/>
            <a:fld id="{27E0C233-1CFA-4510-8D54-CE93C4EDA52C}"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png"/><Relationship Id="rId3"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slideLayout" Target="../slideLayouts/slideLayout3.xml"/>
</Relationships>
</file>

<file path=ppt/slides/_rels/slide11.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slideLayout" Target="../slideLayouts/slideLayout3.xml"/>
</Relationships>
</file>

<file path=ppt/slides/_rels/slide2.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3.xml"/>
</Relationships>
</file>

<file path=ppt/slides/_rels/slide5.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slideLayout" Target="../slideLayouts/slideLayout3.xml"/>
</Relationships>
</file>

<file path=ppt/slides/_rels/slide6.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3.xml"/>
</Relationships>
</file>

<file path=ppt/slides/_rels/slide7.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3.xml"/>
</Relationships>
</file>

<file path=ppt/slides/_rels/slide8.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3.xml"/>
</Relationships>
</file>

<file path=ppt/slides/_rels/slide9.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 name="TextShape 1"/>
          <p:cNvSpPr txBox="1"/>
          <p:nvPr/>
        </p:nvSpPr>
        <p:spPr>
          <a:xfrm>
            <a:off x="158760" y="993960"/>
            <a:ext cx="4002120" cy="2358360"/>
          </a:xfrm>
          <a:prstGeom prst="rect">
            <a:avLst/>
          </a:prstGeom>
          <a:noFill/>
          <a:ln>
            <a:noFill/>
          </a:ln>
        </p:spPr>
        <p:txBody>
          <a:bodyPr lIns="90000" rIns="90000" tIns="45000" bIns="45000">
            <a:noAutofit/>
          </a:bodyPr>
          <a:p>
            <a:pPr algn="ctr"/>
            <a:r>
              <a:rPr b="1" lang="en-US" sz="4000" spc="-1" strike="noStrike">
                <a:solidFill>
                  <a:srgbClr val="0066cc"/>
                </a:solidFill>
                <a:latin typeface="Arial"/>
              </a:rPr>
              <a:t>HYDROPONICS</a:t>
            </a:r>
            <a:endParaRPr b="0" lang="en-US" sz="4000" spc="-1" strike="noStrike">
              <a:latin typeface="Arial"/>
            </a:endParaRPr>
          </a:p>
          <a:p>
            <a:pPr algn="ctr"/>
            <a:r>
              <a:rPr b="1" lang="en-US" sz="4000" spc="-1" strike="noStrike">
                <a:solidFill>
                  <a:srgbClr val="0066cc"/>
                </a:solidFill>
                <a:latin typeface="Arial"/>
              </a:rPr>
              <a:t>Growing Plants</a:t>
            </a:r>
            <a:endParaRPr b="0" lang="en-US" sz="4000" spc="-1" strike="noStrike">
              <a:latin typeface="Arial"/>
            </a:endParaRPr>
          </a:p>
          <a:p>
            <a:pPr algn="ctr"/>
            <a:r>
              <a:rPr b="1" lang="en-US" sz="4000" spc="-1" strike="noStrike">
                <a:solidFill>
                  <a:srgbClr val="0066cc"/>
                </a:solidFill>
                <a:latin typeface="Arial"/>
              </a:rPr>
              <a:t> </a:t>
            </a:r>
            <a:r>
              <a:rPr b="1" lang="en-US" sz="4000" spc="-1" strike="noStrike">
                <a:solidFill>
                  <a:srgbClr val="0066cc"/>
                </a:solidFill>
                <a:latin typeface="Arial"/>
              </a:rPr>
              <a:t>Indoors</a:t>
            </a:r>
            <a:endParaRPr b="0" lang="en-US" sz="4000" spc="-1" strike="noStrike">
              <a:latin typeface="Arial"/>
            </a:endParaRPr>
          </a:p>
          <a:p>
            <a:pPr algn="ctr"/>
            <a:r>
              <a:rPr b="1" lang="en-US" sz="4000" spc="-1" strike="noStrike">
                <a:solidFill>
                  <a:srgbClr val="0066cc"/>
                </a:solidFill>
                <a:latin typeface="Arial"/>
              </a:rPr>
              <a:t>Without Soil</a:t>
            </a:r>
            <a:endParaRPr b="0" lang="en-US" sz="4000" spc="-1" strike="noStrike">
              <a:latin typeface="Arial"/>
            </a:endParaRPr>
          </a:p>
        </p:txBody>
      </p:sp>
      <p:pic>
        <p:nvPicPr>
          <p:cNvPr id="42" name="Picture 2" descr=""/>
          <p:cNvPicPr/>
          <p:nvPr/>
        </p:nvPicPr>
        <p:blipFill>
          <a:blip r:embed="rId1"/>
          <a:stretch/>
        </p:blipFill>
        <p:spPr>
          <a:xfrm>
            <a:off x="4311000" y="707400"/>
            <a:ext cx="5430240" cy="3845160"/>
          </a:xfrm>
          <a:prstGeom prst="rect">
            <a:avLst/>
          </a:prstGeom>
          <a:ln w="36720">
            <a:solidFill>
              <a:srgbClr val="0066cc"/>
            </a:solidFill>
            <a:round/>
          </a:ln>
          <a:effectLst>
            <a:outerShdw dist="139498" dir="2700000">
              <a:srgbClr val="333333">
                <a:alpha val="65000"/>
              </a:srgbClr>
            </a:outerShdw>
          </a:effectLst>
        </p:spPr>
      </p:pic>
      <p:sp>
        <p:nvSpPr>
          <p:cNvPr id="43" name="CustomShape 2"/>
          <p:cNvSpPr/>
          <p:nvPr/>
        </p:nvSpPr>
        <p:spPr>
          <a:xfrm>
            <a:off x="-460440" y="3755880"/>
            <a:ext cx="5217480" cy="4572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i="1" lang="en-US" sz="2000" spc="-1" strike="noStrike">
                <a:solidFill>
                  <a:srgbClr val="c9211e"/>
                </a:solidFill>
                <a:latin typeface="Arial"/>
                <a:ea typeface="DejaVu Sans"/>
              </a:rPr>
              <a:t>A presentation by </a:t>
            </a:r>
            <a:endParaRPr b="0" lang="en-US" sz="2000" spc="-1" strike="noStrike">
              <a:solidFill>
                <a:srgbClr val="c9211e"/>
              </a:solidFill>
              <a:latin typeface="Arial"/>
            </a:endParaRPr>
          </a:p>
          <a:p>
            <a:pPr algn="ctr">
              <a:lnSpc>
                <a:spcPct val="100000"/>
              </a:lnSpc>
            </a:pPr>
            <a:endParaRPr b="0" lang="en-US" sz="2000" spc="-1" strike="noStrike">
              <a:solidFill>
                <a:srgbClr val="c9211e"/>
              </a:solidFill>
              <a:latin typeface="Arial"/>
            </a:endParaRPr>
          </a:p>
        </p:txBody>
      </p:sp>
      <p:pic>
        <p:nvPicPr>
          <p:cNvPr id="44" name="" descr=""/>
          <p:cNvPicPr/>
          <p:nvPr/>
        </p:nvPicPr>
        <p:blipFill>
          <a:blip r:embed="rId2"/>
          <a:stretch/>
        </p:blipFill>
        <p:spPr>
          <a:xfrm>
            <a:off x="746640" y="4203360"/>
            <a:ext cx="2705040" cy="84708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 name="TextShape 1"/>
          <p:cNvSpPr txBox="1"/>
          <p:nvPr/>
        </p:nvSpPr>
        <p:spPr>
          <a:xfrm>
            <a:off x="83520" y="3601080"/>
            <a:ext cx="9775440" cy="1888560"/>
          </a:xfrm>
          <a:prstGeom prst="rect">
            <a:avLst/>
          </a:prstGeom>
          <a:noFill/>
          <a:ln>
            <a:noFill/>
          </a:ln>
        </p:spPr>
        <p:txBody>
          <a:bodyPr lIns="90000" rIns="90000" tIns="45000" bIns="45000">
            <a:noAutofit/>
          </a:bodyPr>
          <a:p>
            <a:r>
              <a:rPr b="1" i="1" lang="en-US" sz="1400" spc="-1" strike="noStrike">
                <a:solidFill>
                  <a:srgbClr val="006666"/>
                </a:solidFill>
                <a:latin typeface="Liberation Sans;Arial"/>
                <a:ea typeface="Lucida Sans Unicode"/>
              </a:rPr>
              <a:t>Aeroponics </a:t>
            </a:r>
            <a:r>
              <a:rPr b="1" lang="en-US" sz="1400" spc="-1" strike="noStrike">
                <a:solidFill>
                  <a:srgbClr val="006666"/>
                </a:solidFill>
                <a:latin typeface="Liberation Sans;Arial"/>
                <a:ea typeface="Lucida Sans Unicode"/>
              </a:rPr>
              <a:t>is another type of hydroponics. In aeroponics, the roots of the plants do not sit in water. The plants hang in the air and a fine mist of water containing nutrients is sprayed on the roots. A larger variety of plants can be grown with aeroponics, as some plants do not like to have their roots always sitting in water.</a:t>
            </a:r>
            <a:endParaRPr b="0" lang="en-US" sz="1400" spc="-1" strike="noStrike">
              <a:latin typeface="Arial"/>
            </a:endParaRPr>
          </a:p>
          <a:p>
            <a:endParaRPr b="0" lang="en-US" sz="1400" spc="-1" strike="noStrike">
              <a:latin typeface="Arial"/>
            </a:endParaRPr>
          </a:p>
          <a:p>
            <a:r>
              <a:rPr b="1" lang="en-US" sz="1400" spc="-1" strike="noStrike">
                <a:solidFill>
                  <a:srgbClr val="006666"/>
                </a:solidFill>
                <a:latin typeface="Liberation Sans;Arial"/>
              </a:rPr>
              <a:t>NASA is experimenting with using aeroponics in space. A fine mist spray is easier to handle than liquid water in zero gravity.  NASA has also built a model of an aeroponics system that space pioneers might be able to use on Mars or on the moon. All the water in the system is recycled.  Astronauts use the oxygen that plants release to breathe, and plants use the carbon dioxide that astronauts breathe out to make their food in the process known as photosynthesis.</a:t>
            </a:r>
            <a:endParaRPr b="0" lang="en-US" sz="1400" spc="-1" strike="noStrike">
              <a:latin typeface="Arial"/>
            </a:endParaRPr>
          </a:p>
        </p:txBody>
      </p:sp>
      <p:sp>
        <p:nvSpPr>
          <p:cNvPr id="68" name="TextShape 2"/>
          <p:cNvSpPr txBox="1"/>
          <p:nvPr/>
        </p:nvSpPr>
        <p:spPr>
          <a:xfrm>
            <a:off x="3492360" y="3124800"/>
            <a:ext cx="2005200" cy="362160"/>
          </a:xfrm>
          <a:prstGeom prst="rect">
            <a:avLst/>
          </a:prstGeom>
          <a:noFill/>
          <a:ln>
            <a:noFill/>
          </a:ln>
        </p:spPr>
        <p:txBody>
          <a:bodyPr lIns="90000" rIns="90000" tIns="45000" bIns="45000">
            <a:noAutofit/>
          </a:bodyPr>
          <a:p>
            <a:r>
              <a:rPr b="0" i="1" lang="en-US" sz="1400" spc="-1" strike="noStrike">
                <a:solidFill>
                  <a:srgbClr val="006666"/>
                </a:solidFill>
                <a:latin typeface="Arial"/>
              </a:rPr>
              <a:t>Photos courtesy NASA</a:t>
            </a:r>
            <a:endParaRPr b="0" lang="en-US" sz="1400" spc="-1" strike="noStrike">
              <a:latin typeface="Arial"/>
            </a:endParaRPr>
          </a:p>
        </p:txBody>
      </p:sp>
      <p:pic>
        <p:nvPicPr>
          <p:cNvPr id="69" name="" descr=""/>
          <p:cNvPicPr/>
          <p:nvPr/>
        </p:nvPicPr>
        <p:blipFill>
          <a:blip r:embed="rId1"/>
          <a:stretch/>
        </p:blipFill>
        <p:spPr>
          <a:xfrm>
            <a:off x="5765400" y="289800"/>
            <a:ext cx="3922560" cy="3021480"/>
          </a:xfrm>
          <a:prstGeom prst="rect">
            <a:avLst/>
          </a:prstGeom>
          <a:ln w="36720">
            <a:solidFill>
              <a:srgbClr val="006666"/>
            </a:solidFill>
            <a:round/>
          </a:ln>
        </p:spPr>
      </p:pic>
      <p:pic>
        <p:nvPicPr>
          <p:cNvPr id="70" name="" descr=""/>
          <p:cNvPicPr/>
          <p:nvPr/>
        </p:nvPicPr>
        <p:blipFill>
          <a:blip r:embed="rId2"/>
          <a:srcRect l="0" t="14090" r="0" b="16194"/>
          <a:stretch/>
        </p:blipFill>
        <p:spPr>
          <a:xfrm>
            <a:off x="330840" y="417600"/>
            <a:ext cx="4986360" cy="2606760"/>
          </a:xfrm>
          <a:prstGeom prst="rect">
            <a:avLst/>
          </a:prstGeom>
          <a:ln w="36720">
            <a:solidFill>
              <a:srgbClr val="006666"/>
            </a:solidFill>
            <a:round/>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 name="TextShape 1"/>
          <p:cNvSpPr txBox="1"/>
          <p:nvPr/>
        </p:nvSpPr>
        <p:spPr>
          <a:xfrm>
            <a:off x="300600" y="200520"/>
            <a:ext cx="9174240" cy="1089360"/>
          </a:xfrm>
          <a:prstGeom prst="rect">
            <a:avLst/>
          </a:prstGeom>
          <a:noFill/>
          <a:ln>
            <a:noFill/>
          </a:ln>
        </p:spPr>
        <p:txBody>
          <a:bodyPr lIns="90000" rIns="90000" tIns="45000" bIns="45000">
            <a:noAutofit/>
          </a:bodyPr>
          <a:p>
            <a:r>
              <a:rPr b="1" i="1" lang="en-US" sz="1400" spc="-1" strike="noStrike">
                <a:solidFill>
                  <a:srgbClr val="000000"/>
                </a:solidFill>
                <a:latin typeface="Liberation Sans;Arial"/>
              </a:rPr>
              <a:t>Aquaponics </a:t>
            </a:r>
            <a:r>
              <a:rPr b="1" lang="en-US" sz="1400" spc="-1" strike="noStrike">
                <a:solidFill>
                  <a:srgbClr val="000000"/>
                </a:solidFill>
                <a:latin typeface="Liberation Sans;Arial"/>
              </a:rPr>
              <a:t>is another type of hydroponics. In this system, the roots of plants float in or near a fish tank.  The fish give the plants all the nutrients they need in the form of fish poop. Bacteria in the water breaks down the fish poop into nutrients that the plant roots can absorb. The plants help the fish by removing the fish poop from the water and keeping the water clean. </a:t>
            </a:r>
            <a:endParaRPr b="0" lang="en-US" sz="1400" spc="-1" strike="noStrike">
              <a:latin typeface="Arial"/>
            </a:endParaRPr>
          </a:p>
        </p:txBody>
      </p:sp>
      <p:pic>
        <p:nvPicPr>
          <p:cNvPr id="72" name="Picture 2" descr=""/>
          <p:cNvPicPr/>
          <p:nvPr/>
        </p:nvPicPr>
        <p:blipFill>
          <a:blip r:embed="rId1"/>
          <a:stretch/>
        </p:blipFill>
        <p:spPr>
          <a:xfrm>
            <a:off x="376200" y="1289880"/>
            <a:ext cx="4386960" cy="3283920"/>
          </a:xfrm>
          <a:prstGeom prst="rect">
            <a:avLst/>
          </a:prstGeom>
          <a:ln w="38160">
            <a:solidFill>
              <a:srgbClr val="000000"/>
            </a:solidFill>
            <a:miter/>
          </a:ln>
          <a:effectLst>
            <a:outerShdw dist="37674" dir="2700000">
              <a:srgbClr val="000000">
                <a:alpha val="43000"/>
              </a:srgbClr>
            </a:outerShdw>
          </a:effectLst>
        </p:spPr>
      </p:pic>
      <p:pic>
        <p:nvPicPr>
          <p:cNvPr id="73" name="Picture 2" descr=""/>
          <p:cNvPicPr/>
          <p:nvPr/>
        </p:nvPicPr>
        <p:blipFill>
          <a:blip r:embed="rId2"/>
          <a:stretch/>
        </p:blipFill>
        <p:spPr>
          <a:xfrm>
            <a:off x="5842800" y="1750320"/>
            <a:ext cx="3666600" cy="2393640"/>
          </a:xfrm>
          <a:prstGeom prst="rect">
            <a:avLst/>
          </a:prstGeom>
          <a:ln w="38160">
            <a:solidFill>
              <a:srgbClr val="000000"/>
            </a:solidFill>
            <a:miter/>
          </a:ln>
          <a:effectLst>
            <a:outerShdw dist="37674" dir="2700000">
              <a:srgbClr val="000000">
                <a:alpha val="43000"/>
              </a:srgbClr>
            </a:outerShdw>
          </a:effectLst>
        </p:spPr>
      </p:pic>
      <p:sp>
        <p:nvSpPr>
          <p:cNvPr id="74" name="TextShape 2"/>
          <p:cNvSpPr txBox="1"/>
          <p:nvPr/>
        </p:nvSpPr>
        <p:spPr>
          <a:xfrm>
            <a:off x="5907240" y="4436640"/>
            <a:ext cx="3651120" cy="602280"/>
          </a:xfrm>
          <a:prstGeom prst="rect">
            <a:avLst/>
          </a:prstGeom>
          <a:noFill/>
          <a:ln>
            <a:noFill/>
          </a:ln>
        </p:spPr>
        <p:txBody>
          <a:bodyPr lIns="90000" rIns="90000" tIns="45000" bIns="45000">
            <a:noAutofit/>
          </a:bodyPr>
          <a:p>
            <a:r>
              <a:rPr b="1" lang="en-US" sz="1800" spc="-1" strike="noStrike">
                <a:latin typeface="Arial"/>
              </a:rPr>
              <a:t>Tilapia is a freshwater fish often raised with aquaponics.</a:t>
            </a:r>
            <a:endParaRPr b="0" lang="en-US" sz="1800" spc="-1" strike="noStrike">
              <a:latin typeface="Arial"/>
            </a:endParaRPr>
          </a:p>
        </p:txBody>
      </p:sp>
      <p:sp>
        <p:nvSpPr>
          <p:cNvPr id="75" name="TextShape 3"/>
          <p:cNvSpPr txBox="1"/>
          <p:nvPr/>
        </p:nvSpPr>
        <p:spPr>
          <a:xfrm>
            <a:off x="367560" y="4804200"/>
            <a:ext cx="4403160" cy="602280"/>
          </a:xfrm>
          <a:prstGeom prst="rect">
            <a:avLst/>
          </a:prstGeom>
          <a:noFill/>
          <a:ln>
            <a:noFill/>
          </a:ln>
        </p:spPr>
        <p:txBody>
          <a:bodyPr lIns="90000" rIns="90000" tIns="45000" bIns="45000">
            <a:noAutofit/>
          </a:bodyPr>
          <a:p>
            <a:r>
              <a:rPr b="1" lang="en-US" sz="1800" spc="-1" strike="noStrike">
                <a:latin typeface="Arial"/>
              </a:rPr>
              <a:t>Hydroponic fish tanks provide nutrient-rich water to nearby plants.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 name="TextShape 1"/>
          <p:cNvSpPr txBox="1"/>
          <p:nvPr/>
        </p:nvSpPr>
        <p:spPr>
          <a:xfrm>
            <a:off x="308880" y="150480"/>
            <a:ext cx="9692280" cy="940320"/>
          </a:xfrm>
          <a:prstGeom prst="rect">
            <a:avLst/>
          </a:prstGeom>
          <a:noFill/>
          <a:ln>
            <a:noFill/>
          </a:ln>
        </p:spPr>
        <p:txBody>
          <a:bodyPr lIns="90000" rIns="90000" tIns="45000" bIns="45000">
            <a:noAutofit/>
          </a:bodyPr>
          <a:p>
            <a:r>
              <a:rPr b="1" i="1" lang="en-US" sz="2000" spc="-1" strike="noStrike">
                <a:solidFill>
                  <a:srgbClr val="003300"/>
                </a:solidFill>
                <a:latin typeface="Liberation Sans;Arial"/>
              </a:rPr>
              <a:t>Hydroponics</a:t>
            </a:r>
            <a:r>
              <a:rPr b="1" lang="en-US" sz="2000" spc="-1" strike="noStrike">
                <a:solidFill>
                  <a:srgbClr val="003300"/>
                </a:solidFill>
                <a:latin typeface="Liberation Sans;Arial"/>
              </a:rPr>
              <a:t> is a way to grow plants without soil.  In hydroponics, the nutrients, or important materials plants need to grow, are put into water. The plant takes up the nutrients from the water through its roots.</a:t>
            </a:r>
            <a:endParaRPr b="0" lang="en-US" sz="2000" spc="-1" strike="noStrike">
              <a:latin typeface="Arial"/>
            </a:endParaRPr>
          </a:p>
        </p:txBody>
      </p:sp>
      <p:pic>
        <p:nvPicPr>
          <p:cNvPr id="46" name="" descr=""/>
          <p:cNvPicPr/>
          <p:nvPr/>
        </p:nvPicPr>
        <p:blipFill>
          <a:blip r:embed="rId1"/>
          <a:stretch/>
        </p:blipFill>
        <p:spPr>
          <a:xfrm>
            <a:off x="1970280" y="1374120"/>
            <a:ext cx="5851800" cy="4016880"/>
          </a:xfrm>
          <a:prstGeom prst="rect">
            <a:avLst/>
          </a:prstGeom>
          <a:ln w="36720">
            <a:solidFill>
              <a:srgbClr val="003300"/>
            </a:solidFill>
            <a:round/>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 name="TextShape 1"/>
          <p:cNvSpPr txBox="1"/>
          <p:nvPr/>
        </p:nvSpPr>
        <p:spPr>
          <a:xfrm>
            <a:off x="359280" y="961200"/>
            <a:ext cx="4494960" cy="4056840"/>
          </a:xfrm>
          <a:prstGeom prst="rect">
            <a:avLst/>
          </a:prstGeom>
          <a:noFill/>
          <a:ln>
            <a:noFill/>
          </a:ln>
        </p:spPr>
        <p:txBody>
          <a:bodyPr lIns="90000" rIns="90000" tIns="45000" bIns="45000">
            <a:noAutofit/>
          </a:bodyPr>
          <a:p>
            <a:r>
              <a:rPr b="1" lang="en-US" sz="2000" spc="-1" strike="noStrike">
                <a:solidFill>
                  <a:srgbClr val="cc3300"/>
                </a:solidFill>
                <a:latin typeface="Arial"/>
              </a:rPr>
              <a:t>Outside, in nature, a plant’s roots do two things:</a:t>
            </a:r>
            <a:endParaRPr b="0" lang="en-US" sz="2000" spc="-1" strike="noStrike">
              <a:latin typeface="Arial"/>
            </a:endParaRPr>
          </a:p>
          <a:p>
            <a:endParaRPr b="0" lang="en-US" sz="2000" spc="-1" strike="noStrike">
              <a:latin typeface="Arial"/>
            </a:endParaRPr>
          </a:p>
          <a:p>
            <a:r>
              <a:rPr b="1" lang="en-US" sz="2000" spc="-1" strike="noStrike">
                <a:solidFill>
                  <a:srgbClr val="cc3300"/>
                </a:solidFill>
                <a:latin typeface="Arial"/>
                <a:ea typeface="Lucida Sans Unicode"/>
              </a:rPr>
              <a:t>1) The roots take up water and nutrients from the soil for the plant to survive and grow.  N</a:t>
            </a:r>
            <a:r>
              <a:rPr b="1" lang="en-US" sz="2000" spc="-1" strike="noStrike">
                <a:solidFill>
                  <a:srgbClr val="cc3300"/>
                </a:solidFill>
                <a:latin typeface="Arial"/>
              </a:rPr>
              <a:t>utrients plants need are naturally present in the soil, but farmers also add them with fertilizers.</a:t>
            </a:r>
            <a:endParaRPr b="0" lang="en-US" sz="2000" spc="-1" strike="noStrike">
              <a:latin typeface="Arial"/>
            </a:endParaRPr>
          </a:p>
          <a:p>
            <a:endParaRPr b="0" lang="en-US" sz="2000" spc="-1" strike="noStrike">
              <a:latin typeface="Arial"/>
            </a:endParaRPr>
          </a:p>
          <a:p>
            <a:r>
              <a:rPr b="1" lang="en-US" sz="2000" spc="-1" strike="noStrike">
                <a:solidFill>
                  <a:srgbClr val="cc3300"/>
                </a:solidFill>
                <a:latin typeface="Arial"/>
              </a:rPr>
              <a:t>2) The roots help anchor or fix the plant to the ground so it isn’t blown away by wind. </a:t>
            </a:r>
            <a:endParaRPr b="0" lang="en-US" sz="2000" spc="-1" strike="noStrike">
              <a:latin typeface="Arial"/>
            </a:endParaRPr>
          </a:p>
        </p:txBody>
      </p:sp>
      <p:pic>
        <p:nvPicPr>
          <p:cNvPr id="48" name="" descr=""/>
          <p:cNvPicPr/>
          <p:nvPr/>
        </p:nvPicPr>
        <p:blipFill>
          <a:blip r:embed="rId1"/>
          <a:stretch/>
        </p:blipFill>
        <p:spPr>
          <a:xfrm>
            <a:off x="4957200" y="1153080"/>
            <a:ext cx="4901400" cy="3267360"/>
          </a:xfrm>
          <a:prstGeom prst="rect">
            <a:avLst/>
          </a:prstGeom>
          <a:ln w="36720">
            <a:solidFill>
              <a:srgbClr val="cc3300"/>
            </a:solidFill>
            <a:round/>
          </a:ln>
        </p:spPr>
      </p:pic>
      <p:sp>
        <p:nvSpPr>
          <p:cNvPr id="49" name="TextShape 2"/>
          <p:cNvSpPr txBox="1"/>
          <p:nvPr/>
        </p:nvSpPr>
        <p:spPr>
          <a:xfrm>
            <a:off x="225720" y="242640"/>
            <a:ext cx="7728840" cy="486720"/>
          </a:xfrm>
          <a:prstGeom prst="rect">
            <a:avLst/>
          </a:prstGeom>
          <a:noFill/>
          <a:ln>
            <a:noFill/>
          </a:ln>
        </p:spPr>
        <p:txBody>
          <a:bodyPr lIns="90000" rIns="90000" tIns="45000" bIns="45000">
            <a:noAutofit/>
          </a:bodyPr>
          <a:p>
            <a:r>
              <a:rPr b="1" lang="en-US" sz="2800" spc="-1" strike="noStrike">
                <a:solidFill>
                  <a:srgbClr val="cc3300"/>
                </a:solidFill>
                <a:latin typeface="Arial"/>
              </a:rPr>
              <a:t>The Importance of Roots</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 name="TextShape 1"/>
          <p:cNvSpPr txBox="1"/>
          <p:nvPr/>
        </p:nvSpPr>
        <p:spPr>
          <a:xfrm>
            <a:off x="784800" y="4253040"/>
            <a:ext cx="8731440" cy="1223640"/>
          </a:xfrm>
          <a:prstGeom prst="rect">
            <a:avLst/>
          </a:prstGeom>
          <a:noFill/>
          <a:ln>
            <a:noFill/>
          </a:ln>
        </p:spPr>
        <p:txBody>
          <a:bodyPr lIns="90000" rIns="90000" tIns="45000" bIns="45000">
            <a:noAutofit/>
          </a:bodyPr>
          <a:p>
            <a:r>
              <a:rPr b="1" lang="en-US" sz="2000" spc="-1" strike="noStrike">
                <a:solidFill>
                  <a:srgbClr val="000000"/>
                </a:solidFill>
                <a:latin typeface="Arial"/>
              </a:rPr>
              <a:t>By using hydroponics to grow plants indoors, farmers do not need to worry about the wind. So the roots’ only job is to deliver nutrients to the plant.  This can be done by putting both the nutrients and the plant’s roots into water.</a:t>
            </a:r>
            <a:endParaRPr b="0" lang="en-US" sz="2000" spc="-1" strike="noStrike">
              <a:latin typeface="Arial"/>
            </a:endParaRPr>
          </a:p>
        </p:txBody>
      </p:sp>
      <p:pic>
        <p:nvPicPr>
          <p:cNvPr id="51" name="Content Placeholder 3" descr=""/>
          <p:cNvPicPr/>
          <p:nvPr/>
        </p:nvPicPr>
        <p:blipFill>
          <a:blip r:embed="rId1"/>
          <a:stretch/>
        </p:blipFill>
        <p:spPr>
          <a:xfrm>
            <a:off x="1107000" y="164160"/>
            <a:ext cx="7586640" cy="396360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 name="TextShape 1"/>
          <p:cNvSpPr txBox="1"/>
          <p:nvPr/>
        </p:nvSpPr>
        <p:spPr>
          <a:xfrm>
            <a:off x="367560" y="375840"/>
            <a:ext cx="9591840" cy="1617480"/>
          </a:xfrm>
          <a:prstGeom prst="rect">
            <a:avLst/>
          </a:prstGeom>
          <a:noFill/>
          <a:ln>
            <a:noFill/>
          </a:ln>
        </p:spPr>
        <p:txBody>
          <a:bodyPr lIns="90000" rIns="90000" tIns="45000" bIns="45000">
            <a:noAutofit/>
          </a:bodyPr>
          <a:p>
            <a:r>
              <a:rPr b="1" lang="en-US" sz="2000" spc="-1" strike="noStrike">
                <a:solidFill>
                  <a:srgbClr val="000000"/>
                </a:solidFill>
                <a:latin typeface="Liberation Sans;Arial"/>
              </a:rPr>
              <a:t>There are several different ways to build a hydroponics system. Sometimes the plants are hung in nets or other structures with their roots dangling into the water below.  In some systems, the plant's roots grow in materials other than soil. This material supports them while they grow and allows the roots to soak up water.</a:t>
            </a:r>
            <a:endParaRPr b="0" lang="en-US" sz="2000" spc="-1" strike="noStrike">
              <a:latin typeface="Arial"/>
            </a:endParaRPr>
          </a:p>
        </p:txBody>
      </p:sp>
      <p:pic>
        <p:nvPicPr>
          <p:cNvPr id="53" name="" descr=""/>
          <p:cNvPicPr/>
          <p:nvPr/>
        </p:nvPicPr>
        <p:blipFill>
          <a:blip r:embed="rId1"/>
          <a:stretch/>
        </p:blipFill>
        <p:spPr>
          <a:xfrm>
            <a:off x="5186160" y="2427480"/>
            <a:ext cx="4568040" cy="3045240"/>
          </a:xfrm>
          <a:prstGeom prst="rect">
            <a:avLst/>
          </a:prstGeom>
          <a:ln>
            <a:noFill/>
          </a:ln>
        </p:spPr>
      </p:pic>
      <p:pic>
        <p:nvPicPr>
          <p:cNvPr id="54" name="" descr=""/>
          <p:cNvPicPr/>
          <p:nvPr/>
        </p:nvPicPr>
        <p:blipFill>
          <a:blip r:embed="rId2"/>
          <a:stretch/>
        </p:blipFill>
        <p:spPr>
          <a:xfrm>
            <a:off x="541080" y="2403000"/>
            <a:ext cx="4073400" cy="3054960"/>
          </a:xfrm>
          <a:prstGeom prst="rect">
            <a:avLst/>
          </a:prstGeom>
          <a:ln>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 name="TextShape 1"/>
          <p:cNvSpPr txBox="1"/>
          <p:nvPr/>
        </p:nvSpPr>
        <p:spPr>
          <a:xfrm>
            <a:off x="459360" y="176040"/>
            <a:ext cx="9149040" cy="1790280"/>
          </a:xfrm>
          <a:prstGeom prst="rect">
            <a:avLst/>
          </a:prstGeom>
          <a:noFill/>
          <a:ln>
            <a:noFill/>
          </a:ln>
        </p:spPr>
        <p:txBody>
          <a:bodyPr lIns="90000" rIns="90000" tIns="45000" bIns="45000">
            <a:noAutofit/>
          </a:bodyPr>
          <a:p>
            <a:r>
              <a:rPr b="1" lang="en-US" sz="2000" spc="-1" strike="noStrike">
                <a:solidFill>
                  <a:srgbClr val="990000"/>
                </a:solidFill>
                <a:latin typeface="Liberation Sans;Arial"/>
              </a:rPr>
              <a:t>One of these support materials is vermiculite, which is a mineral that looks like a stone but is very light and can absorb water easily. The outer husks of coconuts are also used.  Another material is called rock wool, a light substance that looks a little like moss and is made by blowing air through very hot rocks.  Below are pictures of different materials used in hydroponics instead of soil.</a:t>
            </a:r>
            <a:endParaRPr b="0" lang="en-US" sz="2000" spc="-1" strike="noStrike">
              <a:latin typeface="Arial"/>
            </a:endParaRPr>
          </a:p>
        </p:txBody>
      </p:sp>
      <p:pic>
        <p:nvPicPr>
          <p:cNvPr id="56" name="Picture 5" descr=""/>
          <p:cNvPicPr/>
          <p:nvPr/>
        </p:nvPicPr>
        <p:blipFill>
          <a:blip r:embed="rId1"/>
          <a:stretch/>
        </p:blipFill>
        <p:spPr>
          <a:xfrm>
            <a:off x="1152720" y="2213640"/>
            <a:ext cx="7578360" cy="2841840"/>
          </a:xfrm>
          <a:prstGeom prst="rect">
            <a:avLst/>
          </a:prstGeom>
          <a:ln>
            <a:noFill/>
          </a:ln>
        </p:spPr>
      </p:pic>
      <p:sp>
        <p:nvSpPr>
          <p:cNvPr id="57" name="TextShape 2"/>
          <p:cNvSpPr txBox="1"/>
          <p:nvPr/>
        </p:nvSpPr>
        <p:spPr>
          <a:xfrm>
            <a:off x="1253160" y="5055120"/>
            <a:ext cx="5664960" cy="242640"/>
          </a:xfrm>
          <a:prstGeom prst="rect">
            <a:avLst/>
          </a:prstGeom>
          <a:noFill/>
          <a:ln>
            <a:noFill/>
          </a:ln>
        </p:spPr>
        <p:txBody>
          <a:bodyPr lIns="90000" rIns="90000" tIns="45000" bIns="45000">
            <a:noAutofit/>
          </a:bodyPr>
          <a:p>
            <a:r>
              <a:rPr b="1" i="1" lang="en-US" sz="900" spc="-1" strike="noStrike">
                <a:solidFill>
                  <a:srgbClr val="990000"/>
                </a:solidFill>
                <a:latin typeface="Verdana"/>
              </a:rPr>
              <a:t>Image courtesy www.nosoilsolutions.com</a:t>
            </a:r>
            <a:r>
              <a:rPr b="1" i="1" lang="en-US" sz="1000" spc="-1" strike="noStrike">
                <a:solidFill>
                  <a:srgbClr val="990000"/>
                </a:solidFill>
                <a:latin typeface="Verdana"/>
              </a:rPr>
              <a:t> </a:t>
            </a:r>
            <a:endParaRPr b="0" lang="en-US" sz="1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 name="TextShape 1"/>
          <p:cNvSpPr txBox="1"/>
          <p:nvPr/>
        </p:nvSpPr>
        <p:spPr>
          <a:xfrm>
            <a:off x="217080" y="267840"/>
            <a:ext cx="5422680" cy="486720"/>
          </a:xfrm>
          <a:prstGeom prst="rect">
            <a:avLst/>
          </a:prstGeom>
          <a:noFill/>
          <a:ln>
            <a:noFill/>
          </a:ln>
        </p:spPr>
        <p:txBody>
          <a:bodyPr lIns="90000" rIns="90000" tIns="45000" bIns="45000">
            <a:noAutofit/>
          </a:bodyPr>
          <a:p>
            <a:r>
              <a:rPr b="1" lang="en-US" sz="2800" spc="-1" strike="noStrike">
                <a:solidFill>
                  <a:srgbClr val="007826"/>
                </a:solidFill>
                <a:latin typeface="Arial"/>
              </a:rPr>
              <a:t>Why grow plants without soil?</a:t>
            </a:r>
            <a:endParaRPr b="0" lang="en-US" sz="2800" spc="-1" strike="noStrike">
              <a:latin typeface="Arial"/>
            </a:endParaRPr>
          </a:p>
        </p:txBody>
      </p:sp>
      <p:sp>
        <p:nvSpPr>
          <p:cNvPr id="59" name="TextShape 2"/>
          <p:cNvSpPr txBox="1"/>
          <p:nvPr/>
        </p:nvSpPr>
        <p:spPr>
          <a:xfrm>
            <a:off x="375840" y="1128240"/>
            <a:ext cx="4745880" cy="4697640"/>
          </a:xfrm>
          <a:prstGeom prst="rect">
            <a:avLst/>
          </a:prstGeom>
          <a:noFill/>
          <a:ln>
            <a:noFill/>
          </a:ln>
        </p:spPr>
        <p:txBody>
          <a:bodyPr lIns="90000" rIns="90000" tIns="45000" bIns="45000">
            <a:noAutofit/>
          </a:bodyPr>
          <a:p>
            <a:r>
              <a:rPr b="1" lang="en-US" sz="1800" spc="-1" strike="noStrike">
                <a:solidFill>
                  <a:srgbClr val="006600"/>
                </a:solidFill>
                <a:latin typeface="Arial"/>
              </a:rPr>
              <a:t>There are many benefits to hydroponics farming.</a:t>
            </a:r>
            <a:endParaRPr b="0" lang="en-US" sz="1800" spc="-1" strike="noStrike">
              <a:latin typeface="Arial"/>
            </a:endParaRPr>
          </a:p>
          <a:p>
            <a:endParaRPr b="0" lang="en-US" sz="1800" spc="-1" strike="noStrike">
              <a:latin typeface="Arial"/>
            </a:endParaRPr>
          </a:p>
          <a:p>
            <a:r>
              <a:rPr b="1" lang="en-US" sz="1800" spc="-1" strike="noStrike">
                <a:solidFill>
                  <a:srgbClr val="006600"/>
                </a:solidFill>
                <a:latin typeface="Arial"/>
              </a:rPr>
              <a:t>Plants are off the ground and inside, so there are no weeds and fewer insect pests and diseases.</a:t>
            </a:r>
            <a:endParaRPr b="0" lang="en-US" sz="1800" spc="-1" strike="noStrike">
              <a:latin typeface="Arial"/>
            </a:endParaRPr>
          </a:p>
          <a:p>
            <a:endParaRPr b="0" lang="en-US" sz="1800" spc="-1" strike="noStrike">
              <a:latin typeface="Arial"/>
            </a:endParaRPr>
          </a:p>
          <a:p>
            <a:r>
              <a:rPr b="1" lang="en-US" sz="1800" spc="-1" strike="noStrike">
                <a:solidFill>
                  <a:srgbClr val="006600"/>
                </a:solidFill>
                <a:latin typeface="Liberation Sans;Arial"/>
              </a:rPr>
              <a:t>Hydroponic gardens actually use less water, even though the plant always sits in water. Less water is needed than for crops in the ground, and the plants are never over-watered or under-watered. Water in hydroponics systems is always recirculating.</a:t>
            </a:r>
            <a:endParaRPr b="0" lang="en-US" sz="1800" spc="-1" strike="noStrike">
              <a:latin typeface="Arial"/>
            </a:endParaRPr>
          </a:p>
          <a:p>
            <a:endParaRPr b="0" lang="en-US" sz="1800" spc="-1" strike="noStrike">
              <a:latin typeface="Arial"/>
            </a:endParaRPr>
          </a:p>
          <a:p>
            <a:endParaRPr b="0" lang="en-US" sz="1800" spc="-1" strike="noStrike">
              <a:latin typeface="Arial"/>
            </a:endParaRPr>
          </a:p>
          <a:p>
            <a:endParaRPr b="0" lang="en-US" sz="1800" spc="-1" strike="noStrike">
              <a:latin typeface="Arial"/>
            </a:endParaRPr>
          </a:p>
          <a:p>
            <a:endParaRPr b="0" lang="en-US" sz="1800" spc="-1" strike="noStrike">
              <a:latin typeface="Arial"/>
            </a:endParaRPr>
          </a:p>
        </p:txBody>
      </p:sp>
      <p:sp>
        <p:nvSpPr>
          <p:cNvPr id="60" name="TextShape 3"/>
          <p:cNvSpPr txBox="1"/>
          <p:nvPr/>
        </p:nvSpPr>
        <p:spPr>
          <a:xfrm>
            <a:off x="175320" y="1929960"/>
            <a:ext cx="6809400" cy="3424320"/>
          </a:xfrm>
          <a:prstGeom prst="rect">
            <a:avLst/>
          </a:prstGeom>
          <a:noFill/>
          <a:ln>
            <a:noFill/>
          </a:ln>
        </p:spPr>
        <p:txBody>
          <a:bodyPr lIns="90000" rIns="90000" tIns="45000" bIns="45000">
            <a:noAutofit/>
          </a:bodyPr>
          <a:p>
            <a:endParaRPr b="0" lang="en-US" sz="1800" spc="-1" strike="noStrike">
              <a:latin typeface="Arial"/>
            </a:endParaRPr>
          </a:p>
          <a:p>
            <a:endParaRPr b="0" lang="en-US" sz="1800" spc="-1" strike="noStrike">
              <a:latin typeface="Arial"/>
            </a:endParaRPr>
          </a:p>
          <a:p>
            <a:endParaRPr b="0" lang="en-US" sz="1800" spc="-1" strike="noStrike">
              <a:latin typeface="Arial"/>
            </a:endParaRPr>
          </a:p>
          <a:p>
            <a:endParaRPr b="0" lang="en-US" sz="1800" spc="-1" strike="noStrike">
              <a:latin typeface="Arial"/>
            </a:endParaRPr>
          </a:p>
          <a:p>
            <a:endParaRPr b="0" lang="en-US" sz="1800" spc="-1" strike="noStrike">
              <a:latin typeface="Arial"/>
            </a:endParaRPr>
          </a:p>
          <a:p>
            <a:endParaRPr b="0" lang="en-US" sz="1800" spc="-1" strike="noStrike">
              <a:latin typeface="Arial"/>
            </a:endParaRPr>
          </a:p>
          <a:p>
            <a:endParaRPr b="0" lang="en-US" sz="1800" spc="-1" strike="noStrike">
              <a:latin typeface="Arial"/>
            </a:endParaRPr>
          </a:p>
          <a:p>
            <a:endParaRPr b="0" lang="en-US" sz="1800" spc="-1" strike="noStrike">
              <a:latin typeface="Arial"/>
            </a:endParaRPr>
          </a:p>
          <a:p>
            <a:endParaRPr b="0" lang="en-US" sz="1800" spc="-1" strike="noStrike">
              <a:latin typeface="Arial"/>
            </a:endParaRPr>
          </a:p>
        </p:txBody>
      </p:sp>
      <p:pic>
        <p:nvPicPr>
          <p:cNvPr id="61" name="" descr=""/>
          <p:cNvPicPr/>
          <p:nvPr/>
        </p:nvPicPr>
        <p:blipFill>
          <a:blip r:embed="rId1"/>
          <a:stretch/>
        </p:blipFill>
        <p:spPr>
          <a:xfrm>
            <a:off x="5556240" y="1128240"/>
            <a:ext cx="4365000" cy="2910240"/>
          </a:xfrm>
          <a:prstGeom prst="rect">
            <a:avLst/>
          </a:prstGeom>
          <a:ln w="36720">
            <a:solidFill>
              <a:srgbClr val="006600"/>
            </a:solidFill>
            <a:round/>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 name="TextShape 1"/>
          <p:cNvSpPr txBox="1"/>
          <p:nvPr/>
        </p:nvSpPr>
        <p:spPr>
          <a:xfrm>
            <a:off x="526320" y="3926880"/>
            <a:ext cx="9065160" cy="1506960"/>
          </a:xfrm>
          <a:prstGeom prst="rect">
            <a:avLst/>
          </a:prstGeom>
          <a:noFill/>
          <a:ln>
            <a:noFill/>
          </a:ln>
        </p:spPr>
        <p:txBody>
          <a:bodyPr lIns="90000" rIns="90000" tIns="45000" bIns="45000">
            <a:noAutofit/>
          </a:bodyPr>
          <a:p>
            <a:r>
              <a:rPr b="1" lang="en-US" sz="2000" spc="-1" strike="noStrike">
                <a:solidFill>
                  <a:srgbClr val="000000"/>
                </a:solidFill>
                <a:latin typeface="Liberation Sans;Arial"/>
              </a:rPr>
              <a:t>Hydroponics is a perfect way to grow plants in places without good soil, such as deserts or very cold climates. These pictures show the outside and inside of a hydroponics greenhouse in Antarctica that provided fresh vegetables for many years for the scientists who work in the frozen climate of the South Pole.</a:t>
            </a:r>
            <a:endParaRPr b="0" lang="en-US" sz="2000" spc="-1" strike="noStrike">
              <a:latin typeface="Arial"/>
            </a:endParaRPr>
          </a:p>
        </p:txBody>
      </p:sp>
      <p:pic>
        <p:nvPicPr>
          <p:cNvPr id="63" name="" descr=""/>
          <p:cNvPicPr/>
          <p:nvPr/>
        </p:nvPicPr>
        <p:blipFill>
          <a:blip r:embed="rId1"/>
          <a:srcRect l="5183" t="39531" r="5183" b="40948"/>
          <a:stretch/>
        </p:blipFill>
        <p:spPr>
          <a:xfrm>
            <a:off x="271080" y="376200"/>
            <a:ext cx="9520560" cy="2681640"/>
          </a:xfrm>
          <a:prstGeom prst="rect">
            <a:avLst/>
          </a:prstGeom>
          <a:ln w="36720">
            <a:solidFill>
              <a:srgbClr val="000000"/>
            </a:solidFill>
            <a:round/>
          </a:ln>
        </p:spPr>
      </p:pic>
      <p:sp>
        <p:nvSpPr>
          <p:cNvPr id="64" name="TextShape 2"/>
          <p:cNvSpPr txBox="1"/>
          <p:nvPr/>
        </p:nvSpPr>
        <p:spPr>
          <a:xfrm>
            <a:off x="292320" y="3333600"/>
            <a:ext cx="4511880" cy="274680"/>
          </a:xfrm>
          <a:prstGeom prst="rect">
            <a:avLst/>
          </a:prstGeom>
          <a:noFill/>
          <a:ln>
            <a:noFill/>
          </a:ln>
        </p:spPr>
        <p:txBody>
          <a:bodyPr lIns="90000" rIns="90000" tIns="45000" bIns="45000">
            <a:noAutofit/>
          </a:bodyPr>
          <a:p>
            <a:r>
              <a:rPr b="1" i="1" lang="en-US" sz="1300" spc="-1" strike="noStrike">
                <a:latin typeface="Arial"/>
              </a:rPr>
              <a:t>Photo by Phil Sadler</a:t>
            </a:r>
            <a:endParaRPr b="0" lang="en-US" sz="13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 name="TextShape 1"/>
          <p:cNvSpPr txBox="1"/>
          <p:nvPr/>
        </p:nvSpPr>
        <p:spPr>
          <a:xfrm>
            <a:off x="150120" y="342720"/>
            <a:ext cx="9834120" cy="858240"/>
          </a:xfrm>
          <a:prstGeom prst="rect">
            <a:avLst/>
          </a:prstGeom>
          <a:noFill/>
          <a:ln>
            <a:noFill/>
          </a:ln>
        </p:spPr>
        <p:txBody>
          <a:bodyPr lIns="90000" rIns="90000" tIns="45000" bIns="45000">
            <a:noAutofit/>
          </a:bodyPr>
          <a:p>
            <a:r>
              <a:rPr b="1" lang="en-US" sz="1800" spc="-1" strike="noStrike">
                <a:solidFill>
                  <a:srgbClr val="990099"/>
                </a:solidFill>
                <a:latin typeface="Arial"/>
              </a:rPr>
              <a:t>Hydroponics can also be used to create indoor farms in cities.  A company called Aerofarms in Newark, New Jersey is turning empty city buildings into large indoor farms growing vegetables</a:t>
            </a:r>
            <a:r>
              <a:rPr b="0" lang="en-US" sz="1800" spc="-1" strike="noStrike">
                <a:solidFill>
                  <a:srgbClr val="990099"/>
                </a:solidFill>
                <a:latin typeface="Arial"/>
              </a:rPr>
              <a:t>. </a:t>
            </a:r>
            <a:r>
              <a:rPr b="0" lang="en-US" sz="1800" spc="-1" strike="noStrike">
                <a:latin typeface="Arial"/>
              </a:rPr>
              <a:t> </a:t>
            </a:r>
            <a:endParaRPr b="0" lang="en-US" sz="1800" spc="-1" strike="noStrike">
              <a:latin typeface="Arial"/>
            </a:endParaRPr>
          </a:p>
        </p:txBody>
      </p:sp>
      <p:pic>
        <p:nvPicPr>
          <p:cNvPr id="66" name="" descr=""/>
          <p:cNvPicPr/>
          <p:nvPr/>
        </p:nvPicPr>
        <p:blipFill>
          <a:blip r:embed="rId1"/>
          <a:stretch/>
        </p:blipFill>
        <p:spPr>
          <a:xfrm>
            <a:off x="1496160" y="1305000"/>
            <a:ext cx="6984720" cy="4241520"/>
          </a:xfrm>
          <a:prstGeom prst="rect">
            <a:avLst/>
          </a:prstGeom>
          <a:ln w="36720">
            <a:solidFill>
              <a:srgbClr val="990099"/>
            </a:solidFill>
            <a:round/>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43</TotalTime>
  <Application>LibreOffice/6.4.7.2$Linux_X86_64 LibreOffice_project/40$Build-2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2020-01-12T16:06:51Z</dcterms:created>
  <dc:creator>Carolyn Taylor</dc:creator>
  <dc:description/>
  <dc:language>en-US</dc:language>
  <cp:lastModifiedBy/>
  <dcterms:modified xsi:type="dcterms:W3CDTF">2022-06-23T13:37:00Z</dcterms:modified>
  <cp:revision>6</cp:revision>
  <dc:subject/>
  <dc:title/>
</cp:coreProperties>
</file>