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media/image26.gif" ContentType="image/gif"/>
  <Override PartName="/ppt/media/image20.jpeg" ContentType="image/jpeg"/>
  <Override PartName="/ppt/media/image23.jpeg" ContentType="image/jpeg"/>
  <Override PartName="/ppt/media/image27.jpeg" ContentType="image/jpeg"/>
  <Override PartName="/ppt/media/image6.jpeg" ContentType="image/jpeg"/>
  <Override PartName="/ppt/media/image29.jpeg" ContentType="image/jpeg"/>
  <Override PartName="/ppt/media/image10.jpeg" ContentType="image/jpeg"/>
  <Override PartName="/ppt/media/image8.png" ContentType="image/png"/>
  <Override PartName="/ppt/media/image14.jpeg" ContentType="image/jpeg"/>
  <Override PartName="/ppt/media/image33.png" ContentType="image/png"/>
  <Override PartName="/ppt/media/image11.jpeg" ContentType="image/jpeg"/>
  <Override PartName="/ppt/media/image28.jpeg" ContentType="image/jpeg"/>
  <Override PartName="/ppt/media/image7.jpeg" ContentType="image/jpeg"/>
  <Override PartName="/ppt/media/image30.jpeg" ContentType="image/jpeg"/>
  <Override PartName="/ppt/media/image3.jpeg" ContentType="image/jpeg"/>
  <Override PartName="/ppt/media/image24.jpeg" ContentType="image/jpeg"/>
  <Override PartName="/ppt/media/image31.jpeg" ContentType="image/jpeg"/>
  <Override PartName="/ppt/media/image2.png" ContentType="image/png"/>
  <Override PartName="/ppt/media/image32.jpeg" ContentType="image/jpeg"/>
  <Override PartName="/ppt/media/image5.jpeg" ContentType="image/jpeg"/>
  <Override PartName="/ppt/media/image13.jpeg" ContentType="image/jpeg"/>
  <Override PartName="/ppt/media/image12.jpeg" ContentType="image/jpeg"/>
  <Override PartName="/ppt/media/image4.png" ContentType="image/png"/>
  <Override PartName="/ppt/media/image1.png" ContentType="image/png"/>
  <Override PartName="/ppt/media/image15.jpeg" ContentType="image/jpeg"/>
  <Override PartName="/ppt/media/image16.jpeg" ContentType="image/jpeg"/>
  <Override PartName="/ppt/media/image17.jpeg" ContentType="image/jpeg"/>
  <Override PartName="/ppt/media/image18.jpeg" ContentType="image/jpeg"/>
  <Override PartName="/ppt/media/image25.png" ContentType="image/png"/>
  <Override PartName="/ppt/media/image19.jpeg" ContentType="image/jpeg"/>
  <Override PartName="/ppt/media/image21.png" ContentType="image/png"/>
  <Override PartName="/ppt/media/image22.jpeg" ContentType="image/jpeg"/>
  <Override PartName="/ppt/media/image9.png" ContentType="image/png"/>
  <Override PartName="/ppt/presProps.xml" ContentType="application/vnd.openxmlformats-officedocument.presentationml.presPro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2.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19.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0080625" cy="7559675"/>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 name="PlaceHolder 2"/>
          <p:cNvSpPr>
            <a:spLocks noGrp="1"/>
          </p:cNvSpPr>
          <p:nvPr>
            <p:ph/>
          </p:nvPr>
        </p:nvSpPr>
        <p:spPr>
          <a:xfrm>
            <a:off x="504000" y="1768680"/>
            <a:ext cx="9072000" cy="2090880"/>
          </a:xfrm>
          <a:prstGeom prst="rect">
            <a:avLst/>
          </a:prstGeom>
          <a:noFill/>
          <a:ln w="0">
            <a:noFill/>
          </a:ln>
        </p:spPr>
        <p:txBody>
          <a:bodyPr lIns="0" rIns="0" tIns="0" bIns="0" anchor="t">
            <a:normAutofit/>
          </a:bodyPr>
          <a:p>
            <a:endParaRPr b="0" lang="en-US" sz="3200" spc="-1" strike="noStrike">
              <a:latin typeface="Arial"/>
            </a:endParaRPr>
          </a:p>
        </p:txBody>
      </p:sp>
      <p:sp>
        <p:nvSpPr>
          <p:cNvPr id="25" name="PlaceHolder 3"/>
          <p:cNvSpPr>
            <a:spLocks noGrp="1"/>
          </p:cNvSpPr>
          <p:nvPr>
            <p:ph/>
          </p:nvPr>
        </p:nvSpPr>
        <p:spPr>
          <a:xfrm>
            <a:off x="504000" y="4058640"/>
            <a:ext cx="907200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28"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29"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0" name="PlaceHolder 5"/>
          <p:cNvSpPr>
            <a:spLocks noGrp="1"/>
          </p:cNvSpPr>
          <p:nvPr>
            <p:ph/>
          </p:nvPr>
        </p:nvSpPr>
        <p:spPr>
          <a:xfrm>
            <a:off x="515268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 name="PlaceHolder 2"/>
          <p:cNvSpPr>
            <a:spLocks noGrp="1"/>
          </p:cNvSpPr>
          <p:nvPr>
            <p:ph/>
          </p:nvPr>
        </p:nvSpPr>
        <p:spPr>
          <a:xfrm>
            <a:off x="50400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3" name="PlaceHolder 3"/>
          <p:cNvSpPr>
            <a:spLocks noGrp="1"/>
          </p:cNvSpPr>
          <p:nvPr>
            <p:ph/>
          </p:nvPr>
        </p:nvSpPr>
        <p:spPr>
          <a:xfrm>
            <a:off x="357156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4" name="PlaceHolder 4"/>
          <p:cNvSpPr>
            <a:spLocks noGrp="1"/>
          </p:cNvSpPr>
          <p:nvPr>
            <p:ph/>
          </p:nvPr>
        </p:nvSpPr>
        <p:spPr>
          <a:xfrm>
            <a:off x="663912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5" name="PlaceHolder 5"/>
          <p:cNvSpPr>
            <a:spLocks noGrp="1"/>
          </p:cNvSpPr>
          <p:nvPr>
            <p:ph/>
          </p:nvPr>
        </p:nvSpPr>
        <p:spPr>
          <a:xfrm>
            <a:off x="50400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6" name="PlaceHolder 6"/>
          <p:cNvSpPr>
            <a:spLocks noGrp="1"/>
          </p:cNvSpPr>
          <p:nvPr>
            <p:ph/>
          </p:nvPr>
        </p:nvSpPr>
        <p:spPr>
          <a:xfrm>
            <a:off x="357156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7" name="PlaceHolder 7"/>
          <p:cNvSpPr>
            <a:spLocks noGrp="1"/>
          </p:cNvSpPr>
          <p:nvPr>
            <p:ph/>
          </p:nvPr>
        </p:nvSpPr>
        <p:spPr>
          <a:xfrm>
            <a:off x="663912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1" name="PlaceHolder 2"/>
          <p:cNvSpPr>
            <a:spLocks noGrp="1"/>
          </p:cNvSpPr>
          <p:nvPr>
            <p:ph type="subTitle"/>
          </p:nvPr>
        </p:nvSpPr>
        <p:spPr>
          <a:xfrm>
            <a:off x="504000" y="1768680"/>
            <a:ext cx="9072000" cy="43840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3"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5"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46"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301320"/>
            <a:ext cx="9072000" cy="58503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0"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51"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52"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subTitle"/>
          </p:nvPr>
        </p:nvSpPr>
        <p:spPr>
          <a:xfrm>
            <a:off x="504000" y="1768680"/>
            <a:ext cx="9072000" cy="43840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4"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55"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56" name="PlaceHolder 4"/>
          <p:cNvSpPr>
            <a:spLocks noGrp="1"/>
          </p:cNvSpPr>
          <p:nvPr>
            <p:ph/>
          </p:nvPr>
        </p:nvSpPr>
        <p:spPr>
          <a:xfrm>
            <a:off x="515268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8"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59"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60" name="PlaceHolder 4"/>
          <p:cNvSpPr>
            <a:spLocks noGrp="1"/>
          </p:cNvSpPr>
          <p:nvPr>
            <p:ph/>
          </p:nvPr>
        </p:nvSpPr>
        <p:spPr>
          <a:xfrm>
            <a:off x="504000" y="4058640"/>
            <a:ext cx="907200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2" name="PlaceHolder 2"/>
          <p:cNvSpPr>
            <a:spLocks noGrp="1"/>
          </p:cNvSpPr>
          <p:nvPr>
            <p:ph/>
          </p:nvPr>
        </p:nvSpPr>
        <p:spPr>
          <a:xfrm>
            <a:off x="504000" y="1768680"/>
            <a:ext cx="9072000" cy="2090880"/>
          </a:xfrm>
          <a:prstGeom prst="rect">
            <a:avLst/>
          </a:prstGeom>
          <a:noFill/>
          <a:ln w="0">
            <a:noFill/>
          </a:ln>
        </p:spPr>
        <p:txBody>
          <a:bodyPr lIns="0" rIns="0" tIns="0" bIns="0" anchor="t">
            <a:normAutofit/>
          </a:bodyPr>
          <a:p>
            <a:endParaRPr b="0" lang="en-US" sz="3200" spc="-1" strike="noStrike">
              <a:latin typeface="Arial"/>
            </a:endParaRPr>
          </a:p>
        </p:txBody>
      </p:sp>
      <p:sp>
        <p:nvSpPr>
          <p:cNvPr id="63" name="PlaceHolder 3"/>
          <p:cNvSpPr>
            <a:spLocks noGrp="1"/>
          </p:cNvSpPr>
          <p:nvPr>
            <p:ph/>
          </p:nvPr>
        </p:nvSpPr>
        <p:spPr>
          <a:xfrm>
            <a:off x="504000" y="4058640"/>
            <a:ext cx="907200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5"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66"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67"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68" name="PlaceHolder 5"/>
          <p:cNvSpPr>
            <a:spLocks noGrp="1"/>
          </p:cNvSpPr>
          <p:nvPr>
            <p:ph/>
          </p:nvPr>
        </p:nvSpPr>
        <p:spPr>
          <a:xfrm>
            <a:off x="515268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0" name="PlaceHolder 2"/>
          <p:cNvSpPr>
            <a:spLocks noGrp="1"/>
          </p:cNvSpPr>
          <p:nvPr>
            <p:ph/>
          </p:nvPr>
        </p:nvSpPr>
        <p:spPr>
          <a:xfrm>
            <a:off x="50400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71" name="PlaceHolder 3"/>
          <p:cNvSpPr>
            <a:spLocks noGrp="1"/>
          </p:cNvSpPr>
          <p:nvPr>
            <p:ph/>
          </p:nvPr>
        </p:nvSpPr>
        <p:spPr>
          <a:xfrm>
            <a:off x="357156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72" name="PlaceHolder 4"/>
          <p:cNvSpPr>
            <a:spLocks noGrp="1"/>
          </p:cNvSpPr>
          <p:nvPr>
            <p:ph/>
          </p:nvPr>
        </p:nvSpPr>
        <p:spPr>
          <a:xfrm>
            <a:off x="663912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73" name="PlaceHolder 5"/>
          <p:cNvSpPr>
            <a:spLocks noGrp="1"/>
          </p:cNvSpPr>
          <p:nvPr>
            <p:ph/>
          </p:nvPr>
        </p:nvSpPr>
        <p:spPr>
          <a:xfrm>
            <a:off x="50400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74" name="PlaceHolder 6"/>
          <p:cNvSpPr>
            <a:spLocks noGrp="1"/>
          </p:cNvSpPr>
          <p:nvPr>
            <p:ph/>
          </p:nvPr>
        </p:nvSpPr>
        <p:spPr>
          <a:xfrm>
            <a:off x="357156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75" name="PlaceHolder 7"/>
          <p:cNvSpPr>
            <a:spLocks noGrp="1"/>
          </p:cNvSpPr>
          <p:nvPr>
            <p:ph/>
          </p:nvPr>
        </p:nvSpPr>
        <p:spPr>
          <a:xfrm>
            <a:off x="663912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9" name="PlaceHolder 2"/>
          <p:cNvSpPr>
            <a:spLocks noGrp="1"/>
          </p:cNvSpPr>
          <p:nvPr>
            <p:ph type="subTitle"/>
          </p:nvPr>
        </p:nvSpPr>
        <p:spPr>
          <a:xfrm>
            <a:off x="504000" y="1768680"/>
            <a:ext cx="9072000" cy="43840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1"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3"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84"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301320"/>
            <a:ext cx="9072000" cy="58503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8"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89"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90"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2"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93"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94" name="PlaceHolder 4"/>
          <p:cNvSpPr>
            <a:spLocks noGrp="1"/>
          </p:cNvSpPr>
          <p:nvPr>
            <p:ph/>
          </p:nvPr>
        </p:nvSpPr>
        <p:spPr>
          <a:xfrm>
            <a:off x="515268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6"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97"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98" name="PlaceHolder 4"/>
          <p:cNvSpPr>
            <a:spLocks noGrp="1"/>
          </p:cNvSpPr>
          <p:nvPr>
            <p:ph/>
          </p:nvPr>
        </p:nvSpPr>
        <p:spPr>
          <a:xfrm>
            <a:off x="504000" y="4058640"/>
            <a:ext cx="907200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0" name="PlaceHolder 2"/>
          <p:cNvSpPr>
            <a:spLocks noGrp="1"/>
          </p:cNvSpPr>
          <p:nvPr>
            <p:ph/>
          </p:nvPr>
        </p:nvSpPr>
        <p:spPr>
          <a:xfrm>
            <a:off x="504000" y="1768680"/>
            <a:ext cx="907200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01" name="PlaceHolder 3"/>
          <p:cNvSpPr>
            <a:spLocks noGrp="1"/>
          </p:cNvSpPr>
          <p:nvPr>
            <p:ph/>
          </p:nvPr>
        </p:nvSpPr>
        <p:spPr>
          <a:xfrm>
            <a:off x="504000" y="4058640"/>
            <a:ext cx="907200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3"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04"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05"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06" name="PlaceHolder 5"/>
          <p:cNvSpPr>
            <a:spLocks noGrp="1"/>
          </p:cNvSpPr>
          <p:nvPr>
            <p:ph/>
          </p:nvPr>
        </p:nvSpPr>
        <p:spPr>
          <a:xfrm>
            <a:off x="515268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8" name="PlaceHolder 2"/>
          <p:cNvSpPr>
            <a:spLocks noGrp="1"/>
          </p:cNvSpPr>
          <p:nvPr>
            <p:ph/>
          </p:nvPr>
        </p:nvSpPr>
        <p:spPr>
          <a:xfrm>
            <a:off x="50400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09" name="PlaceHolder 3"/>
          <p:cNvSpPr>
            <a:spLocks noGrp="1"/>
          </p:cNvSpPr>
          <p:nvPr>
            <p:ph/>
          </p:nvPr>
        </p:nvSpPr>
        <p:spPr>
          <a:xfrm>
            <a:off x="357156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10" name="PlaceHolder 4"/>
          <p:cNvSpPr>
            <a:spLocks noGrp="1"/>
          </p:cNvSpPr>
          <p:nvPr>
            <p:ph/>
          </p:nvPr>
        </p:nvSpPr>
        <p:spPr>
          <a:xfrm>
            <a:off x="663912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11" name="PlaceHolder 5"/>
          <p:cNvSpPr>
            <a:spLocks noGrp="1"/>
          </p:cNvSpPr>
          <p:nvPr>
            <p:ph/>
          </p:nvPr>
        </p:nvSpPr>
        <p:spPr>
          <a:xfrm>
            <a:off x="50400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12" name="PlaceHolder 6"/>
          <p:cNvSpPr>
            <a:spLocks noGrp="1"/>
          </p:cNvSpPr>
          <p:nvPr>
            <p:ph/>
          </p:nvPr>
        </p:nvSpPr>
        <p:spPr>
          <a:xfrm>
            <a:off x="357156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13" name="PlaceHolder 7"/>
          <p:cNvSpPr>
            <a:spLocks noGrp="1"/>
          </p:cNvSpPr>
          <p:nvPr>
            <p:ph/>
          </p:nvPr>
        </p:nvSpPr>
        <p:spPr>
          <a:xfrm>
            <a:off x="663912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8"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3"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14"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17"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8" name="PlaceHolder 4"/>
          <p:cNvSpPr>
            <a:spLocks noGrp="1"/>
          </p:cNvSpPr>
          <p:nvPr>
            <p:ph/>
          </p:nvPr>
        </p:nvSpPr>
        <p:spPr>
          <a:xfrm>
            <a:off x="515268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21"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22" name="PlaceHolder 4"/>
          <p:cNvSpPr>
            <a:spLocks noGrp="1"/>
          </p:cNvSpPr>
          <p:nvPr>
            <p:ph/>
          </p:nvPr>
        </p:nvSpPr>
        <p:spPr>
          <a:xfrm>
            <a:off x="504000" y="4058640"/>
            <a:ext cx="907200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6.gif"/><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jpeg"/><Relationship Id="rId3"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CustomShape 1"/>
          <p:cNvSpPr/>
          <p:nvPr/>
        </p:nvSpPr>
        <p:spPr>
          <a:xfrm>
            <a:off x="640080" y="-182880"/>
            <a:ext cx="8681040" cy="1916640"/>
          </a:xfrm>
          <a:prstGeom prst="rect">
            <a:avLst/>
          </a:prstGeom>
          <a:noFill/>
          <a:ln w="0">
            <a:noFill/>
          </a:ln>
        </p:spPr>
        <p:style>
          <a:lnRef idx="0"/>
          <a:fillRef idx="0"/>
          <a:effectRef idx="0"/>
          <a:fontRef idx="minor"/>
        </p:style>
      </p:sp>
      <p:sp>
        <p:nvSpPr>
          <p:cNvPr id="115" name="CustomShape 2"/>
          <p:cNvSpPr/>
          <p:nvPr/>
        </p:nvSpPr>
        <p:spPr>
          <a:xfrm>
            <a:off x="-182880" y="640080"/>
            <a:ext cx="6213240" cy="36529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8800" spc="-1" strike="noStrike">
                <a:solidFill>
                  <a:srgbClr val="009900"/>
                </a:solidFill>
                <a:latin typeface="Arial"/>
                <a:ea typeface="DejaVu Sans"/>
              </a:rPr>
              <a:t>SOY</a:t>
            </a:r>
            <a:endParaRPr b="0" lang="en-US" sz="8800" spc="-1" strike="noStrike">
              <a:latin typeface="Arial"/>
            </a:endParaRPr>
          </a:p>
          <a:p>
            <a:pPr algn="ctr">
              <a:lnSpc>
                <a:spcPct val="100000"/>
              </a:lnSpc>
              <a:buNone/>
            </a:pPr>
            <a:r>
              <a:rPr b="1" lang="en-US" sz="6600" spc="-1" strike="noStrike">
                <a:solidFill>
                  <a:srgbClr val="009900"/>
                </a:solidFill>
                <a:latin typeface="Arial"/>
                <a:ea typeface="DejaVu Sans"/>
              </a:rPr>
              <a:t>THE</a:t>
            </a:r>
            <a:endParaRPr b="0" lang="en-US" sz="6600" spc="-1" strike="noStrike">
              <a:latin typeface="Arial"/>
            </a:endParaRPr>
          </a:p>
          <a:p>
            <a:pPr algn="ctr">
              <a:lnSpc>
                <a:spcPct val="100000"/>
              </a:lnSpc>
              <a:buNone/>
            </a:pPr>
            <a:r>
              <a:rPr b="1" lang="en-US" sz="6600" spc="-1" strike="noStrike">
                <a:solidFill>
                  <a:srgbClr val="009900"/>
                </a:solidFill>
                <a:latin typeface="Arial"/>
                <a:ea typeface="DejaVu Sans"/>
              </a:rPr>
              <a:t> </a:t>
            </a:r>
            <a:r>
              <a:rPr b="1" lang="en-US" sz="6600" spc="-1" strike="noStrike">
                <a:solidFill>
                  <a:srgbClr val="009900"/>
                </a:solidFill>
                <a:latin typeface="Arial"/>
                <a:ea typeface="DejaVu Sans"/>
              </a:rPr>
              <a:t>SUPER BEAN</a:t>
            </a:r>
            <a:endParaRPr b="0" lang="en-US" sz="6600" spc="-1" strike="noStrike">
              <a:latin typeface="Arial"/>
            </a:endParaRPr>
          </a:p>
        </p:txBody>
      </p:sp>
      <p:sp>
        <p:nvSpPr>
          <p:cNvPr id="116" name="CustomShape 3"/>
          <p:cNvSpPr/>
          <p:nvPr/>
        </p:nvSpPr>
        <p:spPr>
          <a:xfrm>
            <a:off x="457200" y="6492240"/>
            <a:ext cx="9525600" cy="1075320"/>
          </a:xfrm>
          <a:prstGeom prst="rect">
            <a:avLst/>
          </a:prstGeom>
          <a:noFill/>
          <a:ln w="0">
            <a:noFill/>
          </a:ln>
        </p:spPr>
        <p:style>
          <a:lnRef idx="0"/>
          <a:fillRef idx="0"/>
          <a:effectRef idx="0"/>
          <a:fontRef idx="minor"/>
        </p:style>
      </p:sp>
      <p:pic>
        <p:nvPicPr>
          <p:cNvPr id="117" name="" descr=""/>
          <p:cNvPicPr/>
          <p:nvPr/>
        </p:nvPicPr>
        <p:blipFill>
          <a:blip r:embed="rId1"/>
          <a:srcRect l="11221" t="0" r="8883" b="0"/>
          <a:stretch/>
        </p:blipFill>
        <p:spPr>
          <a:xfrm>
            <a:off x="6598080" y="640080"/>
            <a:ext cx="3138840" cy="3930840"/>
          </a:xfrm>
          <a:prstGeom prst="rect">
            <a:avLst/>
          </a:prstGeom>
          <a:ln w="0">
            <a:noFill/>
          </a:ln>
        </p:spPr>
      </p:pic>
      <p:sp>
        <p:nvSpPr>
          <p:cNvPr id="118" name="CustomShape 4"/>
          <p:cNvSpPr/>
          <p:nvPr/>
        </p:nvSpPr>
        <p:spPr>
          <a:xfrm>
            <a:off x="6896520" y="4835880"/>
            <a:ext cx="4475880" cy="347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200" spc="-1" strike="noStrike">
                <a:solidFill>
                  <a:srgbClr val="009900"/>
                </a:solidFill>
                <a:latin typeface="Arial"/>
                <a:ea typeface="DejaVu Sans"/>
              </a:rPr>
              <a:t>Graphics courtesy of pngtree.com</a:t>
            </a:r>
            <a:endParaRPr b="0" lang="en-US" sz="1200" spc="-1" strike="noStrike">
              <a:latin typeface="Arial"/>
            </a:endParaRPr>
          </a:p>
        </p:txBody>
      </p:sp>
      <p:sp>
        <p:nvSpPr>
          <p:cNvPr id="119" name="CustomShape 5"/>
          <p:cNvSpPr/>
          <p:nvPr/>
        </p:nvSpPr>
        <p:spPr>
          <a:xfrm>
            <a:off x="2622240" y="5669280"/>
            <a:ext cx="5216040" cy="4557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i="1" lang="en-US" sz="2400" spc="-1" strike="noStrike">
                <a:solidFill>
                  <a:srgbClr val="c9211e"/>
                </a:solidFill>
                <a:latin typeface="Arial"/>
                <a:ea typeface="DejaVu Sans"/>
              </a:rPr>
              <a:t>A presentation by</a:t>
            </a:r>
            <a:r>
              <a:rPr b="1" i="1" lang="en-US" sz="2400" spc="-1" strike="noStrike">
                <a:solidFill>
                  <a:srgbClr val="a7074b"/>
                </a:solidFill>
                <a:latin typeface="Arial"/>
                <a:ea typeface="DejaVu Sans"/>
              </a:rPr>
              <a:t> </a:t>
            </a:r>
            <a:endParaRPr b="0" lang="en-US" sz="2400" spc="-1" strike="noStrike">
              <a:latin typeface="Arial"/>
            </a:endParaRPr>
          </a:p>
          <a:p>
            <a:pPr algn="ctr">
              <a:lnSpc>
                <a:spcPct val="100000"/>
              </a:lnSpc>
              <a:buNone/>
            </a:pPr>
            <a:endParaRPr b="0" lang="en-US" sz="2400" spc="-1" strike="noStrike">
              <a:latin typeface="Arial"/>
            </a:endParaRPr>
          </a:p>
        </p:txBody>
      </p:sp>
      <p:pic>
        <p:nvPicPr>
          <p:cNvPr id="120" name="" descr=""/>
          <p:cNvPicPr/>
          <p:nvPr/>
        </p:nvPicPr>
        <p:blipFill>
          <a:blip r:embed="rId2"/>
          <a:stretch/>
        </p:blipFill>
        <p:spPr>
          <a:xfrm>
            <a:off x="3269880" y="6126480"/>
            <a:ext cx="3794400" cy="11872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CustomShape 1"/>
          <p:cNvSpPr/>
          <p:nvPr/>
        </p:nvSpPr>
        <p:spPr>
          <a:xfrm>
            <a:off x="504000" y="91440"/>
            <a:ext cx="9065880" cy="109152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3600" spc="-1" strike="noStrike">
                <a:solidFill>
                  <a:srgbClr val="cc0000"/>
                </a:solidFill>
                <a:latin typeface="Arial"/>
                <a:ea typeface="DejaVu Sans"/>
              </a:rPr>
              <a:t>Nitrogen – A Nutrient the Plants Need</a:t>
            </a:r>
            <a:endParaRPr b="0" lang="en-US" sz="3600" spc="-1" strike="noStrike">
              <a:latin typeface="Arial"/>
            </a:endParaRPr>
          </a:p>
        </p:txBody>
      </p:sp>
      <p:sp>
        <p:nvSpPr>
          <p:cNvPr id="161" name="CustomShape 2"/>
          <p:cNvSpPr/>
          <p:nvPr/>
        </p:nvSpPr>
        <p:spPr>
          <a:xfrm>
            <a:off x="182880" y="1357920"/>
            <a:ext cx="3560400" cy="7108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cc0000"/>
                </a:solidFill>
                <a:latin typeface="Arial"/>
                <a:ea typeface="DejaVu Sans"/>
              </a:rPr>
              <a:t>You know that plants use their roots to soak up water and nutrients to help them grow.</a:t>
            </a:r>
            <a:endParaRPr b="0" lang="en-US" sz="2200" spc="-1" strike="noStrike">
              <a:latin typeface="Arial"/>
            </a:endParaRPr>
          </a:p>
          <a:p>
            <a:pPr marL="216000" indent="-211320">
              <a:lnSpc>
                <a:spcPct val="100000"/>
              </a:lnSpc>
              <a:buClr>
                <a:srgbClr val="ffffff"/>
              </a:buClr>
              <a:buSzPct val="45000"/>
              <a:buFont typeface="StarSymbol"/>
              <a:buChar char="l"/>
            </a:pPr>
            <a:r>
              <a:rPr b="1" lang="en-US" sz="2200" spc="-1" strike="noStrike">
                <a:solidFill>
                  <a:srgbClr val="cc0000"/>
                </a:solidFill>
                <a:latin typeface="Arial"/>
                <a:ea typeface="DejaVu Sans"/>
              </a:rPr>
              <a:t> </a:t>
            </a:r>
            <a:endParaRPr b="0" lang="en-US" sz="2200" spc="-1" strike="noStrike">
              <a:latin typeface="Arial"/>
            </a:endParaRPr>
          </a:p>
          <a:p>
            <a:pPr>
              <a:lnSpc>
                <a:spcPct val="100000"/>
              </a:lnSpc>
              <a:buNone/>
            </a:pPr>
            <a:r>
              <a:rPr b="1" lang="en-US" sz="2200" spc="-1" strike="noStrike">
                <a:solidFill>
                  <a:srgbClr val="cc0000"/>
                </a:solidFill>
                <a:latin typeface="Arial"/>
                <a:ea typeface="DejaVu Sans"/>
              </a:rPr>
              <a:t>One of the most important nutrients for plants is called </a:t>
            </a:r>
            <a:r>
              <a:rPr b="1" i="1" lang="en-US" sz="2200" spc="-1" strike="noStrike">
                <a:solidFill>
                  <a:srgbClr val="cc0000"/>
                </a:solidFill>
                <a:latin typeface="Arial"/>
                <a:ea typeface="DejaVu Sans"/>
              </a:rPr>
              <a:t>nitrogen.</a:t>
            </a:r>
            <a:r>
              <a:rPr b="1" lang="en-US" sz="2200" spc="-1" strike="noStrike">
                <a:solidFill>
                  <a:srgbClr val="cc0000"/>
                </a:solidFill>
                <a:latin typeface="Arial"/>
                <a:ea typeface="DejaVu Sans"/>
              </a:rPr>
              <a:t> There is a lot of nitrogen in the air around us, but plants cannot get nitrogen from the air. Plants must get nitrogen from the soil.</a:t>
            </a:r>
            <a:endParaRPr b="0" lang="en-US" sz="2200" spc="-1" strike="noStrike">
              <a:latin typeface="Arial"/>
            </a:endParaRPr>
          </a:p>
          <a:p>
            <a:pPr marL="216000" indent="-211320">
              <a:lnSpc>
                <a:spcPct val="100000"/>
              </a:lnSpc>
              <a:buClr>
                <a:srgbClr val="ffffff"/>
              </a:buClr>
              <a:buSzPct val="45000"/>
              <a:buFont typeface="StarSymbol"/>
              <a:buChar char="l"/>
            </a:pPr>
            <a:r>
              <a:rPr b="1" lang="en-US" sz="2400" spc="-1" strike="noStrike">
                <a:solidFill>
                  <a:srgbClr val="cc0000"/>
                </a:solidFill>
                <a:latin typeface="Comic Sans MS"/>
                <a:ea typeface="DejaVu Sans"/>
              </a:rPr>
              <a:t> </a:t>
            </a:r>
            <a:endParaRPr b="0" lang="en-US" sz="2400" spc="-1" strike="noStrike">
              <a:latin typeface="Arial"/>
            </a:endParaRPr>
          </a:p>
          <a:p>
            <a:pPr marL="216000" indent="-211320">
              <a:lnSpc>
                <a:spcPct val="100000"/>
              </a:lnSpc>
              <a:buClr>
                <a:srgbClr val="ffffff"/>
              </a:buClr>
              <a:buSzPct val="45000"/>
              <a:buFont typeface="StarSymbol"/>
              <a:buChar char="l"/>
            </a:pPr>
            <a:r>
              <a:rPr b="0" lang="en-US" sz="2200" spc="-1" strike="noStrike">
                <a:solidFill>
                  <a:srgbClr val="cc0000"/>
                </a:solidFill>
                <a:latin typeface="Comic Sans MS"/>
                <a:ea typeface="DejaVu Sans"/>
              </a:rPr>
              <a:t> </a:t>
            </a:r>
            <a:endParaRPr b="0" lang="en-US" sz="2200" spc="-1" strike="noStrike">
              <a:latin typeface="Arial"/>
            </a:endParaRPr>
          </a:p>
        </p:txBody>
      </p:sp>
      <p:sp>
        <p:nvSpPr>
          <p:cNvPr id="162" name="CustomShape 3"/>
          <p:cNvSpPr/>
          <p:nvPr/>
        </p:nvSpPr>
        <p:spPr>
          <a:xfrm>
            <a:off x="6779520" y="1345320"/>
            <a:ext cx="3307680" cy="6421320"/>
          </a:xfrm>
          <a:prstGeom prst="rect">
            <a:avLst/>
          </a:prstGeom>
          <a:noFill/>
          <a:ln w="0">
            <a:noFill/>
          </a:ln>
        </p:spPr>
        <p:style>
          <a:lnRef idx="0"/>
          <a:fillRef idx="0"/>
          <a:effectRef idx="0"/>
          <a:fontRef idx="minor"/>
        </p:style>
        <p:txBody>
          <a:bodyPr lIns="90000" rIns="90000" tIns="45000" bIns="45000" anchor="t">
            <a:noAutofit/>
          </a:bodyPr>
          <a:p>
            <a:pPr marL="216000" indent="-211320">
              <a:lnSpc>
                <a:spcPct val="100000"/>
              </a:lnSpc>
              <a:buClr>
                <a:srgbClr val="ffffff"/>
              </a:buClr>
              <a:buSzPct val="45000"/>
              <a:buFont typeface="StarSymbol"/>
              <a:buChar char="l"/>
            </a:pPr>
            <a:r>
              <a:rPr b="1" lang="en-US" sz="2200" spc="-1" strike="noStrike">
                <a:solidFill>
                  <a:srgbClr val="cc0000"/>
                </a:solidFill>
                <a:latin typeface="Arial"/>
                <a:ea typeface="DejaVu Sans"/>
              </a:rPr>
              <a:t>Some plants such as tomatoes, corn, and lettuce, soak up a lot of nitrogen from the soil. </a:t>
            </a:r>
            <a:endParaRPr b="0" lang="en-US" sz="2200" spc="-1" strike="noStrike">
              <a:latin typeface="Arial"/>
            </a:endParaRPr>
          </a:p>
          <a:p>
            <a:pPr marL="216000" indent="-211320">
              <a:lnSpc>
                <a:spcPct val="100000"/>
              </a:lnSpc>
              <a:buClr>
                <a:srgbClr val="ffffff"/>
              </a:buClr>
              <a:buSzPct val="45000"/>
              <a:buFont typeface="StarSymbol"/>
              <a:buChar char="l"/>
            </a:pPr>
            <a:r>
              <a:rPr b="1" lang="en-US" sz="2200" spc="-1" strike="noStrike">
                <a:solidFill>
                  <a:srgbClr val="cc0000"/>
                </a:solidFill>
                <a:latin typeface="Arial"/>
                <a:ea typeface="DejaVu Sans"/>
              </a:rPr>
              <a:t> </a:t>
            </a:r>
            <a:endParaRPr b="0" lang="en-US" sz="2200" spc="-1" strike="noStrike">
              <a:latin typeface="Arial"/>
            </a:endParaRPr>
          </a:p>
          <a:p>
            <a:pPr marL="216000" indent="-211320">
              <a:lnSpc>
                <a:spcPct val="100000"/>
              </a:lnSpc>
              <a:buClr>
                <a:srgbClr val="ffffff"/>
              </a:buClr>
              <a:buSzPct val="45000"/>
              <a:buFont typeface="StarSymbol"/>
              <a:buChar char="l"/>
            </a:pPr>
            <a:r>
              <a:rPr b="1" lang="en-US" sz="2200" spc="-1" strike="noStrike">
                <a:solidFill>
                  <a:srgbClr val="cc0000"/>
                </a:solidFill>
                <a:latin typeface="Arial"/>
                <a:ea typeface="DejaVu Sans"/>
              </a:rPr>
              <a:t>If tomatoes are planted in the same soil year after year, soon there will not be enough nitrogen left in the soil for more tomatoes to grow.</a:t>
            </a:r>
            <a:endParaRPr b="0" lang="en-US" sz="2200" spc="-1" strike="noStrike">
              <a:latin typeface="Arial"/>
            </a:endParaRPr>
          </a:p>
        </p:txBody>
      </p:sp>
      <p:pic>
        <p:nvPicPr>
          <p:cNvPr id="163" name="" descr=""/>
          <p:cNvPicPr/>
          <p:nvPr/>
        </p:nvPicPr>
        <p:blipFill>
          <a:blip r:embed="rId1"/>
          <a:srcRect l="5220" t="4274" r="7110" b="2981"/>
          <a:stretch/>
        </p:blipFill>
        <p:spPr>
          <a:xfrm>
            <a:off x="3736080" y="1280160"/>
            <a:ext cx="3038760" cy="52988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CustomShape 1"/>
          <p:cNvSpPr/>
          <p:nvPr/>
        </p:nvSpPr>
        <p:spPr>
          <a:xfrm>
            <a:off x="325800" y="1737360"/>
            <a:ext cx="4881600" cy="3104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000000"/>
                </a:solidFill>
                <a:latin typeface="Arial"/>
                <a:ea typeface="DejaVu Sans"/>
              </a:rPr>
              <a:t>Legumes such as soybeans are special. Only these plants can capture the nitrogen in the air and put it back in the soil. Legumes can't do this alone, though. They need help from tiny living things in the soil called </a:t>
            </a:r>
            <a:r>
              <a:rPr b="1" i="1" lang="en-US" sz="2200" spc="-1" strike="noStrike">
                <a:solidFill>
                  <a:srgbClr val="000000"/>
                </a:solidFill>
                <a:latin typeface="Arial"/>
                <a:ea typeface="DejaVu Sans"/>
              </a:rPr>
              <a:t>bacteria</a:t>
            </a:r>
            <a:r>
              <a:rPr b="1" lang="en-US" sz="2200" spc="-1" strike="noStrike">
                <a:solidFill>
                  <a:srgbClr val="000000"/>
                </a:solidFill>
                <a:latin typeface="Arial"/>
                <a:ea typeface="DejaVu Sans"/>
              </a:rPr>
              <a:t>.</a:t>
            </a:r>
            <a:endParaRPr b="0" lang="en-US" sz="2200" spc="-1" strike="noStrike">
              <a:latin typeface="Arial"/>
            </a:endParaRPr>
          </a:p>
          <a:p>
            <a:pPr>
              <a:lnSpc>
                <a:spcPct val="100000"/>
              </a:lnSpc>
              <a:buNone/>
            </a:pPr>
            <a:endParaRPr b="0" lang="en-US" sz="2400" spc="-1" strike="noStrike">
              <a:latin typeface="Arial"/>
            </a:endParaRPr>
          </a:p>
          <a:p>
            <a:pPr>
              <a:lnSpc>
                <a:spcPct val="100000"/>
              </a:lnSpc>
              <a:buNone/>
            </a:pPr>
            <a:endParaRPr b="0" lang="en-US" sz="2400" spc="-1" strike="noStrike">
              <a:latin typeface="Arial"/>
            </a:endParaRPr>
          </a:p>
          <a:p>
            <a:pPr>
              <a:lnSpc>
                <a:spcPct val="100000"/>
              </a:lnSpc>
              <a:buNone/>
            </a:pPr>
            <a:r>
              <a:rPr b="1" lang="en-US" sz="2200" spc="-1" strike="noStrike">
                <a:solidFill>
                  <a:srgbClr val="000000"/>
                </a:solidFill>
                <a:latin typeface="Comic Sans MS"/>
                <a:ea typeface="DejaVu Sans"/>
              </a:rPr>
              <a:t> </a:t>
            </a:r>
            <a:r>
              <a:rPr b="0" lang="en-US" sz="2200" spc="-1" strike="noStrike">
                <a:solidFill>
                  <a:srgbClr val="000000"/>
                </a:solidFill>
                <a:latin typeface="Comic Sans MS"/>
                <a:ea typeface="DejaVu Sans"/>
              </a:rPr>
              <a:t> </a:t>
            </a:r>
            <a:endParaRPr b="0" lang="en-US" sz="2200" spc="-1" strike="noStrike">
              <a:latin typeface="Arial"/>
            </a:endParaRPr>
          </a:p>
        </p:txBody>
      </p:sp>
      <p:sp>
        <p:nvSpPr>
          <p:cNvPr id="165" name="CustomShape 2"/>
          <p:cNvSpPr/>
          <p:nvPr/>
        </p:nvSpPr>
        <p:spPr>
          <a:xfrm>
            <a:off x="0" y="274320"/>
            <a:ext cx="9778320" cy="13327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2800" spc="-1" strike="noStrike">
                <a:solidFill>
                  <a:srgbClr val="000000"/>
                </a:solidFill>
                <a:latin typeface="Arial"/>
                <a:ea typeface="DejaVu Sans"/>
              </a:rPr>
              <a:t>TA DA!</a:t>
            </a:r>
            <a:endParaRPr b="0" lang="en-US" sz="2800" spc="-1" strike="noStrike">
              <a:latin typeface="Arial"/>
            </a:endParaRPr>
          </a:p>
          <a:p>
            <a:pPr algn="ctr">
              <a:lnSpc>
                <a:spcPct val="100000"/>
              </a:lnSpc>
              <a:buNone/>
            </a:pPr>
            <a:r>
              <a:rPr b="1" lang="en-US" sz="2800" spc="-1" strike="noStrike">
                <a:solidFill>
                  <a:srgbClr val="000000"/>
                </a:solidFill>
                <a:latin typeface="Arial"/>
                <a:ea typeface="DejaVu Sans"/>
              </a:rPr>
              <a:t>Legumes can fill the soil with NITROGEN!</a:t>
            </a:r>
            <a:endParaRPr b="0" lang="en-US" sz="2800" spc="-1" strike="noStrike">
              <a:latin typeface="Arial"/>
            </a:endParaRPr>
          </a:p>
        </p:txBody>
      </p:sp>
      <p:sp>
        <p:nvSpPr>
          <p:cNvPr id="166" name="CustomShape 3"/>
          <p:cNvSpPr/>
          <p:nvPr/>
        </p:nvSpPr>
        <p:spPr>
          <a:xfrm>
            <a:off x="264240" y="5343840"/>
            <a:ext cx="9696960" cy="2219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000000"/>
                </a:solidFill>
                <a:latin typeface="Arial"/>
                <a:ea typeface="DejaVu Sans"/>
              </a:rPr>
              <a:t>Bacteria are so small you cannot see them with just your eyes. You need a strong microscope to see them. This picture shows what bacteria look like under a microscope. The bacteria that team up with soybeans are called </a:t>
            </a:r>
            <a:r>
              <a:rPr b="1" i="1" lang="en-US" sz="2200" spc="-1" strike="noStrike">
                <a:solidFill>
                  <a:srgbClr val="000000"/>
                </a:solidFill>
                <a:latin typeface="Arial"/>
                <a:ea typeface="DejaVu Sans"/>
              </a:rPr>
              <a:t>rhizobia</a:t>
            </a:r>
            <a:r>
              <a:rPr b="1" lang="en-US" sz="2200" spc="-1" strike="noStrike">
                <a:solidFill>
                  <a:srgbClr val="000000"/>
                </a:solidFill>
                <a:latin typeface="Arial"/>
                <a:ea typeface="DejaVu Sans"/>
              </a:rPr>
              <a:t>.    </a:t>
            </a:r>
            <a:endParaRPr b="0" lang="en-US" sz="2200" spc="-1" strike="noStrike">
              <a:latin typeface="Arial"/>
            </a:endParaRPr>
          </a:p>
        </p:txBody>
      </p:sp>
      <p:pic>
        <p:nvPicPr>
          <p:cNvPr id="167" name="" descr=""/>
          <p:cNvPicPr/>
          <p:nvPr/>
        </p:nvPicPr>
        <p:blipFill>
          <a:blip r:embed="rId1"/>
          <a:stretch/>
        </p:blipFill>
        <p:spPr>
          <a:xfrm>
            <a:off x="5225040" y="1623240"/>
            <a:ext cx="4576320" cy="3377520"/>
          </a:xfrm>
          <a:prstGeom prst="rect">
            <a:avLst/>
          </a:prstGeom>
          <a:ln w="54720">
            <a:solidFill>
              <a:srgbClr val="000000"/>
            </a:solidFill>
            <a:round/>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CustomShape 1"/>
          <p:cNvSpPr/>
          <p:nvPr/>
        </p:nvSpPr>
        <p:spPr>
          <a:xfrm>
            <a:off x="365760" y="1188720"/>
            <a:ext cx="4189320" cy="4354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330033"/>
                </a:solidFill>
                <a:latin typeface="Arial"/>
                <a:ea typeface="DejaVu Sans"/>
              </a:rPr>
              <a:t>A soybean plant that needs nitrogen grows lumps on its roots. These lumps are called </a:t>
            </a:r>
            <a:r>
              <a:rPr b="1" i="1" lang="en-US" sz="2200" spc="-1" strike="noStrike">
                <a:solidFill>
                  <a:srgbClr val="330033"/>
                </a:solidFill>
                <a:latin typeface="Arial"/>
                <a:ea typeface="DejaVu Sans"/>
              </a:rPr>
              <a:t>nodules.</a:t>
            </a:r>
            <a:r>
              <a:rPr b="1" lang="en-US" sz="2200" spc="-1" strike="noStrike">
                <a:solidFill>
                  <a:srgbClr val="330033"/>
                </a:solidFill>
                <a:latin typeface="Arial"/>
                <a:ea typeface="DejaVu Sans"/>
              </a:rPr>
              <a:t> The bacteria that is in the soil move to live in the nodules. Together, the bacteria and the soybean plant pull nitrogen from the air and store it in the lumps.</a:t>
            </a:r>
            <a:endParaRPr b="0" lang="en-US" sz="2200" spc="-1" strike="noStrike">
              <a:latin typeface="Arial"/>
            </a:endParaRPr>
          </a:p>
        </p:txBody>
      </p:sp>
      <p:sp>
        <p:nvSpPr>
          <p:cNvPr id="169" name="CustomShape 2"/>
          <p:cNvSpPr/>
          <p:nvPr/>
        </p:nvSpPr>
        <p:spPr>
          <a:xfrm>
            <a:off x="242280" y="5529600"/>
            <a:ext cx="9358560" cy="938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400" spc="-1" strike="noStrike">
                <a:solidFill>
                  <a:srgbClr val="330033"/>
                </a:solidFill>
                <a:latin typeface="Arial"/>
                <a:ea typeface="DejaVu Sans"/>
              </a:rPr>
              <a:t>When the soybean plant is harvested, its lumpy roots stay behind and release all that stored nitrogen back into the soil.</a:t>
            </a:r>
            <a:endParaRPr b="0" lang="en-US" sz="2400" spc="-1" strike="noStrike">
              <a:latin typeface="Arial"/>
            </a:endParaRPr>
          </a:p>
        </p:txBody>
      </p:sp>
      <p:sp>
        <p:nvSpPr>
          <p:cNvPr id="170" name="CustomShape 3"/>
          <p:cNvSpPr/>
          <p:nvPr/>
        </p:nvSpPr>
        <p:spPr>
          <a:xfrm>
            <a:off x="457200" y="274320"/>
            <a:ext cx="5114880" cy="8146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4000" spc="-1" strike="noStrike">
                <a:solidFill>
                  <a:srgbClr val="330033"/>
                </a:solidFill>
                <a:latin typeface="Arial"/>
                <a:ea typeface="DejaVu Sans"/>
              </a:rPr>
              <a:t>Look! Lumpy roots!</a:t>
            </a:r>
            <a:endParaRPr b="0" lang="en-US" sz="4000" spc="-1" strike="noStrike">
              <a:latin typeface="Arial"/>
            </a:endParaRPr>
          </a:p>
        </p:txBody>
      </p:sp>
      <p:pic>
        <p:nvPicPr>
          <p:cNvPr id="171" name="" descr=""/>
          <p:cNvPicPr/>
          <p:nvPr/>
        </p:nvPicPr>
        <p:blipFill>
          <a:blip r:embed="rId1"/>
          <a:stretch/>
        </p:blipFill>
        <p:spPr>
          <a:xfrm>
            <a:off x="5079600" y="1268280"/>
            <a:ext cx="4608360" cy="3116160"/>
          </a:xfrm>
          <a:prstGeom prst="rect">
            <a:avLst/>
          </a:prstGeom>
          <a:ln w="36720">
            <a:solidFill>
              <a:srgbClr val="660066"/>
            </a:solidFill>
            <a:round/>
          </a:ln>
        </p:spPr>
      </p:pic>
      <p:sp>
        <p:nvSpPr>
          <p:cNvPr id="172" name="CustomShape 4"/>
          <p:cNvSpPr/>
          <p:nvPr/>
        </p:nvSpPr>
        <p:spPr>
          <a:xfrm>
            <a:off x="5670360" y="4572000"/>
            <a:ext cx="4017600" cy="299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US" sz="1400" spc="-1" strike="noStrike">
                <a:solidFill>
                  <a:srgbClr val="660066"/>
                </a:solidFill>
                <a:latin typeface="Arial"/>
                <a:ea typeface="DejaVu Sans"/>
              </a:rPr>
              <a:t>Photo by Scotty Real, dudegrows.com</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CustomShape 1"/>
          <p:cNvSpPr/>
          <p:nvPr/>
        </p:nvSpPr>
        <p:spPr>
          <a:xfrm>
            <a:off x="183960" y="91440"/>
            <a:ext cx="6212160" cy="1555560"/>
          </a:xfrm>
          <a:prstGeom prst="rect">
            <a:avLst/>
          </a:prstGeom>
          <a:noFill/>
          <a:ln w="0">
            <a:noFill/>
          </a:ln>
        </p:spPr>
        <p:style>
          <a:lnRef idx="0"/>
          <a:fillRef idx="0"/>
          <a:effectRef idx="0"/>
          <a:fontRef idx="minor"/>
        </p:style>
      </p:sp>
      <p:sp>
        <p:nvSpPr>
          <p:cNvPr id="174" name="CustomShape 2"/>
          <p:cNvSpPr/>
          <p:nvPr/>
        </p:nvSpPr>
        <p:spPr>
          <a:xfrm>
            <a:off x="4114800" y="1848240"/>
            <a:ext cx="5257080" cy="22748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0066cc"/>
                </a:solidFill>
                <a:latin typeface="Arial"/>
                <a:ea typeface="DejaVu Sans"/>
              </a:rPr>
              <a:t>If one year they plant a crop such as tomatoes that take a lot of nitrogen from the soil, the next year they will plant legumes such as soybeans that put nitrogen back in the soil.  This is called </a:t>
            </a:r>
            <a:r>
              <a:rPr b="1" i="1" lang="en-US" sz="2200" spc="-1" strike="noStrike">
                <a:solidFill>
                  <a:srgbClr val="0066cc"/>
                </a:solidFill>
                <a:latin typeface="Arial"/>
                <a:ea typeface="DejaVu Sans"/>
              </a:rPr>
              <a:t>crop rotation.</a:t>
            </a:r>
            <a:endParaRPr b="0" lang="en-US" sz="2200" spc="-1" strike="noStrike">
              <a:latin typeface="Arial"/>
            </a:endParaRPr>
          </a:p>
        </p:txBody>
      </p:sp>
      <p:sp>
        <p:nvSpPr>
          <p:cNvPr id="175" name="CustomShape 3"/>
          <p:cNvSpPr/>
          <p:nvPr/>
        </p:nvSpPr>
        <p:spPr>
          <a:xfrm>
            <a:off x="457200" y="1005840"/>
            <a:ext cx="9559080" cy="12448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0066cc"/>
                </a:solidFill>
                <a:latin typeface="Arial"/>
                <a:ea typeface="DejaVu Sans"/>
              </a:rPr>
              <a:t>Farmers have learned to switch their crops from year to year to keep their soil rich with nitrogen</a:t>
            </a:r>
            <a:r>
              <a:rPr b="0" lang="en-US" sz="2200" spc="-1" strike="noStrike">
                <a:solidFill>
                  <a:srgbClr val="0066cc"/>
                </a:solidFill>
                <a:latin typeface="Arial"/>
                <a:ea typeface="DejaVu Sans"/>
              </a:rPr>
              <a:t>. </a:t>
            </a:r>
            <a:endParaRPr b="0" lang="en-US" sz="2200" spc="-1" strike="noStrike">
              <a:latin typeface="Arial"/>
            </a:endParaRPr>
          </a:p>
        </p:txBody>
      </p:sp>
      <p:pic>
        <p:nvPicPr>
          <p:cNvPr id="176" name="" descr=""/>
          <p:cNvPicPr/>
          <p:nvPr/>
        </p:nvPicPr>
        <p:blipFill>
          <a:blip r:embed="rId1"/>
          <a:stretch/>
        </p:blipFill>
        <p:spPr>
          <a:xfrm>
            <a:off x="459000" y="1951920"/>
            <a:ext cx="3012840" cy="5360400"/>
          </a:xfrm>
          <a:prstGeom prst="rect">
            <a:avLst/>
          </a:prstGeom>
          <a:ln w="36720">
            <a:solidFill>
              <a:srgbClr val="0066cc"/>
            </a:solidFill>
            <a:round/>
          </a:ln>
        </p:spPr>
      </p:pic>
      <p:sp>
        <p:nvSpPr>
          <p:cNvPr id="177" name="CustomShape 4"/>
          <p:cNvSpPr/>
          <p:nvPr/>
        </p:nvSpPr>
        <p:spPr>
          <a:xfrm>
            <a:off x="2302200" y="211320"/>
            <a:ext cx="5865840" cy="7232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600" spc="-1" strike="noStrike">
                <a:solidFill>
                  <a:srgbClr val="0066cc"/>
                </a:solidFill>
                <a:latin typeface="Arial"/>
                <a:ea typeface="DejaVu Sans"/>
              </a:rPr>
              <a:t>The Farmer's Switcheroo</a:t>
            </a:r>
            <a:endParaRPr b="0" lang="en-US" sz="3600" spc="-1" strike="noStrike">
              <a:latin typeface="Arial"/>
            </a:endParaRPr>
          </a:p>
        </p:txBody>
      </p:sp>
      <p:pic>
        <p:nvPicPr>
          <p:cNvPr id="178" name="" descr=""/>
          <p:cNvPicPr/>
          <p:nvPr/>
        </p:nvPicPr>
        <p:blipFill>
          <a:blip r:embed="rId2"/>
          <a:stretch/>
        </p:blipFill>
        <p:spPr>
          <a:xfrm>
            <a:off x="4754880" y="4286160"/>
            <a:ext cx="4572360" cy="3026160"/>
          </a:xfrm>
          <a:prstGeom prst="rect">
            <a:avLst/>
          </a:prstGeom>
          <a:ln w="36720">
            <a:solidFill>
              <a:srgbClr val="0066ff"/>
            </a:solidFill>
            <a:round/>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CustomShape 1"/>
          <p:cNvSpPr/>
          <p:nvPr/>
        </p:nvSpPr>
        <p:spPr>
          <a:xfrm>
            <a:off x="504000" y="301320"/>
            <a:ext cx="9065880" cy="125640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4200" spc="-1" strike="noStrike">
                <a:solidFill>
                  <a:srgbClr val="990066"/>
                </a:solidFill>
                <a:latin typeface="Arial"/>
                <a:ea typeface="DejaVu Sans"/>
              </a:rPr>
              <a:t>Pod Protection</a:t>
            </a:r>
            <a:endParaRPr b="0" lang="en-US" sz="4200" spc="-1" strike="noStrike">
              <a:latin typeface="Arial"/>
            </a:endParaRPr>
          </a:p>
        </p:txBody>
      </p:sp>
      <p:sp>
        <p:nvSpPr>
          <p:cNvPr id="180" name="CustomShape 2"/>
          <p:cNvSpPr/>
          <p:nvPr/>
        </p:nvSpPr>
        <p:spPr>
          <a:xfrm>
            <a:off x="457200" y="1701720"/>
            <a:ext cx="9138240" cy="2864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400" spc="-1" strike="noStrike">
                <a:solidFill>
                  <a:srgbClr val="990066"/>
                </a:solidFill>
                <a:latin typeface="Arial"/>
                <a:ea typeface="DejaVu Sans"/>
              </a:rPr>
              <a:t>Legumes are also different from other plants because their seeds grow inside a pod instead of a fruit. Most soybeans are harvested when their pods are brown. Soybeans that are picked when their pods are green are used in salads and other dishes and are called edamame.  </a:t>
            </a:r>
            <a:endParaRPr b="0" lang="en-US" sz="2400" spc="-1" strike="noStrike">
              <a:latin typeface="Arial"/>
            </a:endParaRPr>
          </a:p>
        </p:txBody>
      </p:sp>
      <p:pic>
        <p:nvPicPr>
          <p:cNvPr id="181" name="" descr=""/>
          <p:cNvPicPr/>
          <p:nvPr/>
        </p:nvPicPr>
        <p:blipFill>
          <a:blip r:embed="rId1"/>
          <a:stretch/>
        </p:blipFill>
        <p:spPr>
          <a:xfrm>
            <a:off x="5893560" y="4480560"/>
            <a:ext cx="3885840" cy="2592360"/>
          </a:xfrm>
          <a:prstGeom prst="rect">
            <a:avLst/>
          </a:prstGeom>
          <a:ln w="0">
            <a:noFill/>
          </a:ln>
        </p:spPr>
      </p:pic>
      <p:pic>
        <p:nvPicPr>
          <p:cNvPr id="182" name="" descr=""/>
          <p:cNvPicPr/>
          <p:nvPr/>
        </p:nvPicPr>
        <p:blipFill>
          <a:blip r:embed="rId2"/>
          <a:stretch/>
        </p:blipFill>
        <p:spPr>
          <a:xfrm>
            <a:off x="776880" y="4127040"/>
            <a:ext cx="4007160" cy="281808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CustomShape 1"/>
          <p:cNvSpPr/>
          <p:nvPr/>
        </p:nvSpPr>
        <p:spPr>
          <a:xfrm>
            <a:off x="344160" y="182880"/>
            <a:ext cx="9617040" cy="182304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1" lang="en-US" sz="2400" spc="-1" strike="noStrike">
                <a:solidFill>
                  <a:srgbClr val="006600"/>
                </a:solidFill>
                <a:latin typeface="Arial"/>
                <a:ea typeface="DejaVu Sans"/>
              </a:rPr>
              <a:t>Soybeans are grown in New Jersey and many other states in this country. The green areas on this map show where soybeans are grown.  </a:t>
            </a:r>
            <a:endParaRPr b="0" lang="en-US" sz="2400" spc="-1" strike="noStrike">
              <a:latin typeface="Arial"/>
            </a:endParaRPr>
          </a:p>
        </p:txBody>
      </p:sp>
      <p:pic>
        <p:nvPicPr>
          <p:cNvPr id="184" name="" descr=""/>
          <p:cNvPicPr/>
          <p:nvPr/>
        </p:nvPicPr>
        <p:blipFill>
          <a:blip r:embed="rId1"/>
          <a:stretch/>
        </p:blipFill>
        <p:spPr>
          <a:xfrm>
            <a:off x="1689840" y="1850040"/>
            <a:ext cx="6768000" cy="523620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CustomShape 1"/>
          <p:cNvSpPr/>
          <p:nvPr/>
        </p:nvSpPr>
        <p:spPr>
          <a:xfrm>
            <a:off x="914400" y="548640"/>
            <a:ext cx="8000640" cy="822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cc3300"/>
                </a:solidFill>
                <a:latin typeface="Arial"/>
                <a:ea typeface="DejaVu Sans"/>
              </a:rPr>
              <a:t>In New Jersey, soybeans are planted in May and are harvested in October.</a:t>
            </a:r>
            <a:endParaRPr b="0" lang="en-US" sz="2200" spc="-1" strike="noStrike">
              <a:latin typeface="Arial"/>
            </a:endParaRPr>
          </a:p>
        </p:txBody>
      </p:sp>
      <p:pic>
        <p:nvPicPr>
          <p:cNvPr id="186" name="" descr=""/>
          <p:cNvPicPr/>
          <p:nvPr/>
        </p:nvPicPr>
        <p:blipFill>
          <a:blip r:embed="rId1"/>
          <a:stretch/>
        </p:blipFill>
        <p:spPr>
          <a:xfrm>
            <a:off x="1188720" y="2163240"/>
            <a:ext cx="7854120" cy="4415760"/>
          </a:xfrm>
          <a:prstGeom prst="rect">
            <a:avLst/>
          </a:prstGeom>
          <a:ln w="36720">
            <a:solidFill>
              <a:srgbClr val="cc3300"/>
            </a:solidFill>
            <a:round/>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CustomShape 1"/>
          <p:cNvSpPr/>
          <p:nvPr/>
        </p:nvSpPr>
        <p:spPr>
          <a:xfrm>
            <a:off x="504000" y="301320"/>
            <a:ext cx="9065880" cy="125640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3200" spc="-1" strike="noStrike">
                <a:solidFill>
                  <a:srgbClr val="006633"/>
                </a:solidFill>
                <a:latin typeface="Arial"/>
                <a:ea typeface="DejaVu Sans"/>
              </a:rPr>
              <a:t>How To Plant Soybeans</a:t>
            </a:r>
            <a:endParaRPr b="0" lang="en-US" sz="3200" spc="-1" strike="noStrike">
              <a:latin typeface="Arial"/>
            </a:endParaRPr>
          </a:p>
        </p:txBody>
      </p:sp>
      <p:sp>
        <p:nvSpPr>
          <p:cNvPr id="188" name="CustomShape 2"/>
          <p:cNvSpPr/>
          <p:nvPr/>
        </p:nvSpPr>
        <p:spPr>
          <a:xfrm>
            <a:off x="5394960" y="2057400"/>
            <a:ext cx="4474800" cy="5918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006633"/>
                </a:solidFill>
                <a:latin typeface="Arial"/>
                <a:ea typeface="DejaVu Sans"/>
              </a:rPr>
              <a:t>Soybeans should be planted one inch deep.  The soil should be kept moist but not too wet. Soybeans are big plants – they grow two or three feet tall – so they need a lot of space in the garden.  Seeds can be planted about four inches apart, but the rows should be about two feet apart. </a:t>
            </a:r>
            <a:endParaRPr b="0" lang="en-US" sz="2200" spc="-1" strike="noStrike">
              <a:latin typeface="Arial"/>
            </a:endParaRPr>
          </a:p>
        </p:txBody>
      </p:sp>
      <p:pic>
        <p:nvPicPr>
          <p:cNvPr id="189" name="" descr=""/>
          <p:cNvPicPr/>
          <p:nvPr/>
        </p:nvPicPr>
        <p:blipFill>
          <a:blip r:embed="rId1"/>
          <a:stretch/>
        </p:blipFill>
        <p:spPr>
          <a:xfrm>
            <a:off x="640080" y="2057400"/>
            <a:ext cx="4567320" cy="3424320"/>
          </a:xfrm>
          <a:prstGeom prst="rect">
            <a:avLst/>
          </a:prstGeom>
          <a:ln w="36720">
            <a:solidFill>
              <a:srgbClr val="006600"/>
            </a:solidFill>
            <a:round/>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CustomShape 1"/>
          <p:cNvSpPr/>
          <p:nvPr/>
        </p:nvSpPr>
        <p:spPr>
          <a:xfrm>
            <a:off x="346680" y="0"/>
            <a:ext cx="9065880" cy="125640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3200" spc="-1" strike="noStrike">
                <a:solidFill>
                  <a:srgbClr val="ff6600"/>
                </a:solidFill>
                <a:latin typeface="Arial"/>
                <a:ea typeface="DejaVu Sans"/>
              </a:rPr>
              <a:t>A Short History of Soybeans</a:t>
            </a:r>
            <a:endParaRPr b="0" lang="en-US" sz="3200" spc="-1" strike="noStrike">
              <a:latin typeface="Arial"/>
            </a:endParaRPr>
          </a:p>
        </p:txBody>
      </p:sp>
      <p:sp>
        <p:nvSpPr>
          <p:cNvPr id="191" name="CustomShape 2"/>
          <p:cNvSpPr/>
          <p:nvPr/>
        </p:nvSpPr>
        <p:spPr>
          <a:xfrm>
            <a:off x="5106240" y="2521800"/>
            <a:ext cx="4749120" cy="3650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ff6600"/>
                </a:solidFill>
                <a:latin typeface="Arial"/>
                <a:ea typeface="DejaVu Sans"/>
              </a:rPr>
              <a:t>Farmers in China grew soybeans as early as 5,000 years ago, and their use spread quickly to other Asian countries.</a:t>
            </a:r>
            <a:endParaRPr b="0" lang="en-US" sz="2200" spc="-1" strike="noStrike">
              <a:latin typeface="Arial"/>
            </a:endParaRPr>
          </a:p>
          <a:p>
            <a:pPr>
              <a:lnSpc>
                <a:spcPct val="100000"/>
              </a:lnSpc>
              <a:buNone/>
            </a:pPr>
            <a:endParaRPr b="0" lang="en-US" sz="2200" spc="-1" strike="noStrike">
              <a:latin typeface="Arial"/>
            </a:endParaRPr>
          </a:p>
          <a:p>
            <a:pPr>
              <a:lnSpc>
                <a:spcPct val="100000"/>
              </a:lnSpc>
              <a:buNone/>
            </a:pPr>
            <a:r>
              <a:rPr b="1" lang="en-US" sz="2200" spc="-1" strike="noStrike">
                <a:solidFill>
                  <a:srgbClr val="ff6600"/>
                </a:solidFill>
                <a:latin typeface="Arial"/>
                <a:ea typeface="DejaVu Sans"/>
              </a:rPr>
              <a:t>But the first soybeans were not brought to America until 1765 – only 250 years ago – when they were planted on a plantation in Georgia.</a:t>
            </a:r>
            <a:endParaRPr b="0" lang="en-US" sz="2200" spc="-1" strike="noStrike">
              <a:latin typeface="Arial"/>
            </a:endParaRPr>
          </a:p>
        </p:txBody>
      </p:sp>
      <p:sp>
        <p:nvSpPr>
          <p:cNvPr id="192" name="CustomShape 3"/>
          <p:cNvSpPr/>
          <p:nvPr/>
        </p:nvSpPr>
        <p:spPr>
          <a:xfrm>
            <a:off x="182880" y="1188720"/>
            <a:ext cx="9778320" cy="1457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ff6600"/>
                </a:solidFill>
                <a:latin typeface="Arial"/>
                <a:ea typeface="DejaVu Sans"/>
              </a:rPr>
              <a:t>Soybeans have been eaten in countries in Asia for thousands of years.  That's why some of the names we use for soybeans – edamame and tofu – are Japanese.</a:t>
            </a:r>
            <a:endParaRPr b="0" lang="en-US" sz="2200" spc="-1" strike="noStrike">
              <a:latin typeface="Arial"/>
            </a:endParaRPr>
          </a:p>
        </p:txBody>
      </p:sp>
      <p:pic>
        <p:nvPicPr>
          <p:cNvPr id="193" name="" descr=""/>
          <p:cNvPicPr/>
          <p:nvPr/>
        </p:nvPicPr>
        <p:blipFill>
          <a:blip r:embed="rId1"/>
          <a:srcRect l="14954" t="0" r="0" b="0"/>
          <a:stretch/>
        </p:blipFill>
        <p:spPr>
          <a:xfrm>
            <a:off x="548640" y="2710080"/>
            <a:ext cx="4134600" cy="3777480"/>
          </a:xfrm>
          <a:prstGeom prst="rect">
            <a:avLst/>
          </a:prstGeom>
          <a:ln w="36720">
            <a:solidFill>
              <a:srgbClr val="ff3300"/>
            </a:solidFill>
            <a:round/>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CustomShape 1"/>
          <p:cNvSpPr/>
          <p:nvPr/>
        </p:nvSpPr>
        <p:spPr>
          <a:xfrm>
            <a:off x="548640" y="182880"/>
            <a:ext cx="9065880" cy="90864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3200" spc="-1" strike="noStrike">
                <a:solidFill>
                  <a:srgbClr val="000000"/>
                </a:solidFill>
                <a:latin typeface="Arial"/>
                <a:ea typeface="DejaVu Sans"/>
              </a:rPr>
              <a:t>Soybean Discoveries</a:t>
            </a:r>
            <a:endParaRPr b="0" lang="en-US" sz="3200" spc="-1" strike="noStrike">
              <a:latin typeface="Arial"/>
            </a:endParaRPr>
          </a:p>
        </p:txBody>
      </p:sp>
      <p:sp>
        <p:nvSpPr>
          <p:cNvPr id="195" name="CustomShape 2"/>
          <p:cNvSpPr/>
          <p:nvPr/>
        </p:nvSpPr>
        <p:spPr>
          <a:xfrm>
            <a:off x="457200" y="1143000"/>
            <a:ext cx="9092520" cy="16455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0000"/>
                </a:solidFill>
                <a:latin typeface="Arial"/>
                <a:ea typeface="DejaVu Sans"/>
              </a:rPr>
              <a:t>Still, soybeans did not catch on in America until the early 1900s, when the famous American chemist George Washington Carver discovered that soybeans are a valuable source of protein and oil. He also realized the ways soybeans could preserve good soil. </a:t>
            </a:r>
            <a:endParaRPr b="0" lang="en-US" sz="2000" spc="-1" strike="noStrike">
              <a:latin typeface="Arial"/>
            </a:endParaRPr>
          </a:p>
        </p:txBody>
      </p:sp>
      <p:pic>
        <p:nvPicPr>
          <p:cNvPr id="196" name="" descr=""/>
          <p:cNvPicPr/>
          <p:nvPr/>
        </p:nvPicPr>
        <p:blipFill>
          <a:blip r:embed="rId1"/>
          <a:stretch/>
        </p:blipFill>
        <p:spPr>
          <a:xfrm>
            <a:off x="5840640" y="2765520"/>
            <a:ext cx="3969000" cy="4200480"/>
          </a:xfrm>
          <a:prstGeom prst="rect">
            <a:avLst/>
          </a:prstGeom>
          <a:ln w="36720">
            <a:solidFill>
              <a:srgbClr val="000000"/>
            </a:solidFill>
            <a:round/>
          </a:ln>
        </p:spPr>
      </p:pic>
      <p:sp>
        <p:nvSpPr>
          <p:cNvPr id="197" name="CustomShape 3"/>
          <p:cNvSpPr/>
          <p:nvPr/>
        </p:nvSpPr>
        <p:spPr>
          <a:xfrm>
            <a:off x="512640" y="2923560"/>
            <a:ext cx="4571640" cy="36572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0000"/>
                </a:solidFill>
                <a:latin typeface="Arial"/>
                <a:ea typeface="DejaVu Sans"/>
              </a:rPr>
              <a:t>Cotton is a crop that uses a lot of nitrogen.  Mr. Carver encouraged cotton farmers to </a:t>
            </a:r>
            <a:r>
              <a:rPr b="1" i="1" lang="en-US" sz="2000" spc="-1" strike="noStrike">
                <a:solidFill>
                  <a:srgbClr val="000000"/>
                </a:solidFill>
                <a:latin typeface="Arial"/>
                <a:ea typeface="DejaVu Sans"/>
              </a:rPr>
              <a:t>rotate</a:t>
            </a:r>
            <a:r>
              <a:rPr b="1" lang="en-US" sz="2000" spc="-1" strike="noStrike">
                <a:solidFill>
                  <a:srgbClr val="000000"/>
                </a:solidFill>
                <a:latin typeface="Arial"/>
                <a:ea typeface="DejaVu Sans"/>
              </a:rPr>
              <a:t> their crops every few years so that peanuts, soybeans, and other legumes would put nitrogen back into the soil.  </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1" lang="en-US" sz="2000" spc="-1" strike="noStrike">
                <a:solidFill>
                  <a:srgbClr val="000000"/>
                </a:solidFill>
                <a:latin typeface="Arial"/>
                <a:ea typeface="DejaVu Sans"/>
              </a:rPr>
              <a:t>Many farmers were surprised to find that rotating their crops like this produced a far better cotton crop than they had seen for many years.</a:t>
            </a:r>
            <a:endParaRPr b="0" lang="en-US" sz="2000" spc="-1" strike="noStrike">
              <a:latin typeface="Arial"/>
            </a:endParaRPr>
          </a:p>
        </p:txBody>
      </p:sp>
      <p:sp>
        <p:nvSpPr>
          <p:cNvPr id="198" name="CustomShape 4"/>
          <p:cNvSpPr/>
          <p:nvPr/>
        </p:nvSpPr>
        <p:spPr>
          <a:xfrm>
            <a:off x="5806440" y="7060320"/>
            <a:ext cx="4157640" cy="2581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US" sz="1200" spc="-1" strike="noStrike">
                <a:solidFill>
                  <a:srgbClr val="000000"/>
                </a:solidFill>
                <a:latin typeface="Arial"/>
                <a:ea typeface="DejaVu Sans"/>
              </a:rPr>
              <a:t>Courtesy Tuskegee University, Tuskegee, AL</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CustomShape 1"/>
          <p:cNvSpPr/>
          <p:nvPr/>
        </p:nvSpPr>
        <p:spPr>
          <a:xfrm>
            <a:off x="504000" y="91440"/>
            <a:ext cx="9065880" cy="136584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6000" spc="-1" strike="noStrike">
                <a:solidFill>
                  <a:srgbClr val="663300"/>
                </a:solidFill>
                <a:latin typeface="Arial"/>
                <a:ea typeface="DejaVu Sans"/>
              </a:rPr>
              <a:t>Soy What?</a:t>
            </a:r>
            <a:endParaRPr b="0" lang="en-US" sz="6000" spc="-1" strike="noStrike">
              <a:latin typeface="Arial"/>
            </a:endParaRPr>
          </a:p>
        </p:txBody>
      </p:sp>
      <p:sp>
        <p:nvSpPr>
          <p:cNvPr id="122" name="CustomShape 2"/>
          <p:cNvSpPr/>
          <p:nvPr/>
        </p:nvSpPr>
        <p:spPr>
          <a:xfrm>
            <a:off x="457200" y="1463040"/>
            <a:ext cx="9321120" cy="3056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400" spc="-1" strike="noStrike">
                <a:solidFill>
                  <a:srgbClr val="663300"/>
                </a:solidFill>
                <a:latin typeface="Arial"/>
                <a:ea typeface="DejaVu Sans"/>
              </a:rPr>
              <a:t>Meet the super soybean.  Soybeans are grown all over the world, but more soybeans are grown in the United States than in any other country.  In fact, soybeans are this country's second biggest crop.  Last year, 90 million tons of soybeans were grown here.    </a:t>
            </a:r>
            <a:endParaRPr b="0" lang="en-US" sz="2400" spc="-1" strike="noStrike">
              <a:latin typeface="Arial"/>
            </a:endParaRPr>
          </a:p>
        </p:txBody>
      </p:sp>
      <p:pic>
        <p:nvPicPr>
          <p:cNvPr id="123" name="" descr=""/>
          <p:cNvPicPr/>
          <p:nvPr/>
        </p:nvPicPr>
        <p:blipFill>
          <a:blip r:embed="rId1"/>
          <a:srcRect l="0" t="10916" r="0" b="0"/>
          <a:stretch/>
        </p:blipFill>
        <p:spPr>
          <a:xfrm>
            <a:off x="2377440" y="3840480"/>
            <a:ext cx="5847120" cy="3470040"/>
          </a:xfrm>
          <a:prstGeom prst="rect">
            <a:avLst/>
          </a:prstGeom>
          <a:ln w="36720">
            <a:solidFill>
              <a:srgbClr val="996600"/>
            </a:solidFill>
            <a:round/>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CustomShape 1"/>
          <p:cNvSpPr/>
          <p:nvPr/>
        </p:nvSpPr>
        <p:spPr>
          <a:xfrm>
            <a:off x="548640" y="91440"/>
            <a:ext cx="9065880" cy="88164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3200" spc="-1" strike="noStrike">
                <a:solidFill>
                  <a:srgbClr val="663399"/>
                </a:solidFill>
                <a:latin typeface="Arial"/>
                <a:ea typeface="DejaVu Sans"/>
              </a:rPr>
              <a:t>A Soybean Car? Really!</a:t>
            </a:r>
            <a:endParaRPr b="0" lang="en-US" sz="3200" spc="-1" strike="noStrike">
              <a:latin typeface="Arial"/>
            </a:endParaRPr>
          </a:p>
        </p:txBody>
      </p:sp>
      <p:sp>
        <p:nvSpPr>
          <p:cNvPr id="200" name="CustomShape 2"/>
          <p:cNvSpPr/>
          <p:nvPr/>
        </p:nvSpPr>
        <p:spPr>
          <a:xfrm>
            <a:off x="220680" y="937080"/>
            <a:ext cx="9799920" cy="1274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663399"/>
                </a:solidFill>
                <a:latin typeface="Arial"/>
                <a:ea typeface="DejaVu Sans"/>
              </a:rPr>
              <a:t>In 1908, Henry Ford made the first inexpensive automobile by producing his Model T car on an assembly line. He started the Ford Motor Co. </a:t>
            </a:r>
            <a:endParaRPr b="0" lang="en-US" sz="2000" spc="-1" strike="noStrike">
              <a:latin typeface="Arial"/>
            </a:endParaRPr>
          </a:p>
        </p:txBody>
      </p:sp>
      <p:sp>
        <p:nvSpPr>
          <p:cNvPr id="201" name="CustomShape 3"/>
          <p:cNvSpPr/>
          <p:nvPr/>
        </p:nvSpPr>
        <p:spPr>
          <a:xfrm>
            <a:off x="442800" y="2326320"/>
            <a:ext cx="3834720" cy="31597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663399"/>
                </a:solidFill>
                <a:latin typeface="Arial"/>
                <a:ea typeface="DejaVu Sans"/>
              </a:rPr>
              <a:t>Mr. Ford was also very interested in agriculture and wanted to explore using crops such as peanuts and soybeans to produce plastics, paint, fuel, and other products. In 1942, his company built a car with a plastic body made from soybeans. </a:t>
            </a:r>
            <a:endParaRPr b="0" lang="en-US" sz="2000" spc="-1" strike="noStrike">
              <a:latin typeface="Arial"/>
            </a:endParaRPr>
          </a:p>
        </p:txBody>
      </p:sp>
      <p:sp>
        <p:nvSpPr>
          <p:cNvPr id="202" name="CustomShape 4"/>
          <p:cNvSpPr/>
          <p:nvPr/>
        </p:nvSpPr>
        <p:spPr>
          <a:xfrm>
            <a:off x="345240" y="6217920"/>
            <a:ext cx="9068400" cy="1184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663399"/>
                </a:solidFill>
                <a:latin typeface="Arial"/>
                <a:ea typeface="DejaVu Sans"/>
              </a:rPr>
              <a:t>But then all production of U.S. cars stopped when World War II began.  When the war was over, the soybean car project was abandoned</a:t>
            </a:r>
            <a:endParaRPr b="0" lang="en-US" sz="2000" spc="-1" strike="noStrike">
              <a:latin typeface="Arial"/>
            </a:endParaRPr>
          </a:p>
        </p:txBody>
      </p:sp>
      <p:pic>
        <p:nvPicPr>
          <p:cNvPr id="203" name="" descr=""/>
          <p:cNvPicPr/>
          <p:nvPr/>
        </p:nvPicPr>
        <p:blipFill>
          <a:blip r:embed="rId1"/>
          <a:stretch/>
        </p:blipFill>
        <p:spPr>
          <a:xfrm>
            <a:off x="4414320" y="1828800"/>
            <a:ext cx="4725000" cy="3802320"/>
          </a:xfrm>
          <a:prstGeom prst="rect">
            <a:avLst/>
          </a:prstGeom>
          <a:ln w="36720">
            <a:solidFill>
              <a:srgbClr val="6600cc"/>
            </a:solidFill>
            <a:round/>
          </a:ln>
        </p:spPr>
      </p:pic>
      <p:sp>
        <p:nvSpPr>
          <p:cNvPr id="204" name="CustomShape 5"/>
          <p:cNvSpPr/>
          <p:nvPr/>
        </p:nvSpPr>
        <p:spPr>
          <a:xfrm>
            <a:off x="4389120" y="5746680"/>
            <a:ext cx="4841640" cy="285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US" sz="1200" spc="-1" strike="noStrike">
                <a:solidFill>
                  <a:srgbClr val="6600cc"/>
                </a:solidFill>
                <a:latin typeface="Arial"/>
                <a:ea typeface="DejaVu Sans"/>
              </a:rPr>
              <a:t>Photo from the Collections of The Henry Ford</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CustomShape 1"/>
          <p:cNvSpPr/>
          <p:nvPr/>
        </p:nvSpPr>
        <p:spPr>
          <a:xfrm>
            <a:off x="0" y="-151200"/>
            <a:ext cx="10074240" cy="141228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3200" spc="-1" strike="noStrike">
                <a:solidFill>
                  <a:srgbClr val="336633"/>
                </a:solidFill>
                <a:latin typeface="Arial"/>
                <a:ea typeface="DejaVu Sans"/>
              </a:rPr>
              <a:t>Now More Soybeans Here  Than Anywhere</a:t>
            </a:r>
            <a:endParaRPr b="0" lang="en-US" sz="3200" spc="-1" strike="noStrike">
              <a:latin typeface="Arial"/>
            </a:endParaRPr>
          </a:p>
        </p:txBody>
      </p:sp>
      <p:sp>
        <p:nvSpPr>
          <p:cNvPr id="206" name="CustomShape 2"/>
          <p:cNvSpPr/>
          <p:nvPr/>
        </p:nvSpPr>
        <p:spPr>
          <a:xfrm>
            <a:off x="274320" y="5578920"/>
            <a:ext cx="9412560" cy="28288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336633"/>
                </a:solidFill>
                <a:latin typeface="Comic Sans MS"/>
                <a:ea typeface="DejaVu Sans"/>
              </a:rPr>
              <a:t> </a:t>
            </a:r>
            <a:r>
              <a:rPr b="1" lang="en-US" sz="2000" spc="-1" strike="noStrike">
                <a:solidFill>
                  <a:srgbClr val="336633"/>
                </a:solidFill>
                <a:latin typeface="Arial"/>
                <a:ea typeface="DejaVu Sans"/>
              </a:rPr>
              <a:t>In the 1950s, farmers began to grow more soybeans to use to feed chickens, turkeys, cattle, and hogs.</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1" lang="en-US" sz="2000" spc="-1" strike="noStrike">
                <a:solidFill>
                  <a:srgbClr val="336633"/>
                </a:solidFill>
                <a:latin typeface="Arial"/>
                <a:ea typeface="DejaVu Sans"/>
              </a:rPr>
              <a:t>Since then the use of soybeans has grown and the United States has become the largest grower of soybeans in the world.  </a:t>
            </a:r>
            <a:endParaRPr b="0" lang="en-US" sz="2000" spc="-1" strike="noStrike">
              <a:latin typeface="Arial"/>
            </a:endParaRPr>
          </a:p>
        </p:txBody>
      </p:sp>
      <p:sp>
        <p:nvSpPr>
          <p:cNvPr id="207" name="CustomShape 3"/>
          <p:cNvSpPr/>
          <p:nvPr/>
        </p:nvSpPr>
        <p:spPr>
          <a:xfrm>
            <a:off x="457200" y="1293840"/>
            <a:ext cx="4017600" cy="28162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336633"/>
                </a:solidFill>
                <a:latin typeface="Arial"/>
                <a:ea typeface="DejaVu Sans"/>
              </a:rPr>
              <a:t>During World War II, the United States needed oils, plastics, and other products that could be made from soybeans, so U.S. farmers started growing them.</a:t>
            </a:r>
            <a:endParaRPr b="0" lang="en-US" sz="2000" spc="-1" strike="noStrike">
              <a:latin typeface="Arial"/>
            </a:endParaRPr>
          </a:p>
          <a:p>
            <a:pPr>
              <a:lnSpc>
                <a:spcPct val="100000"/>
              </a:lnSpc>
              <a:buNone/>
            </a:pPr>
            <a:endParaRPr b="0" lang="en-US" sz="2200" spc="-1" strike="noStrike">
              <a:latin typeface="Arial"/>
            </a:endParaRPr>
          </a:p>
          <a:p>
            <a:pPr>
              <a:lnSpc>
                <a:spcPct val="100000"/>
              </a:lnSpc>
              <a:buNone/>
            </a:pPr>
            <a:r>
              <a:rPr b="1" lang="en-US" sz="2000" spc="-1" strike="noStrike">
                <a:solidFill>
                  <a:srgbClr val="336633"/>
                </a:solidFill>
                <a:latin typeface="Arial"/>
                <a:ea typeface="DejaVu Sans"/>
              </a:rPr>
              <a:t>After the war, people in this country began to make more money, and they used their money to add more meat to their diets.</a:t>
            </a:r>
            <a:endParaRPr b="0" lang="en-US" sz="2000" spc="-1" strike="noStrike">
              <a:latin typeface="Arial"/>
            </a:endParaRPr>
          </a:p>
        </p:txBody>
      </p:sp>
      <p:pic>
        <p:nvPicPr>
          <p:cNvPr id="208" name="" descr=""/>
          <p:cNvPicPr/>
          <p:nvPr/>
        </p:nvPicPr>
        <p:blipFill>
          <a:blip r:embed="rId1"/>
          <a:stretch/>
        </p:blipFill>
        <p:spPr>
          <a:xfrm>
            <a:off x="4480560" y="1554480"/>
            <a:ext cx="5237640" cy="392724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CustomShape 1"/>
          <p:cNvSpPr/>
          <p:nvPr/>
        </p:nvSpPr>
        <p:spPr>
          <a:xfrm>
            <a:off x="832320" y="1665000"/>
            <a:ext cx="3834720" cy="32778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600" spc="-1" strike="noStrike">
                <a:solidFill>
                  <a:srgbClr val="cc3300"/>
                </a:solidFill>
                <a:latin typeface="Arial"/>
                <a:ea typeface="DejaVu Sans"/>
              </a:rPr>
              <a:t>Now you know all about soy.  Have you eaten or used any soybeans today?</a:t>
            </a:r>
            <a:endParaRPr b="0" lang="en-US" sz="3600" spc="-1" strike="noStrike">
              <a:latin typeface="Arial"/>
            </a:endParaRPr>
          </a:p>
        </p:txBody>
      </p:sp>
      <p:pic>
        <p:nvPicPr>
          <p:cNvPr id="210" name="" descr=""/>
          <p:cNvPicPr/>
          <p:nvPr/>
        </p:nvPicPr>
        <p:blipFill>
          <a:blip r:embed="rId1"/>
          <a:stretch/>
        </p:blipFill>
        <p:spPr>
          <a:xfrm>
            <a:off x="5009040" y="1463040"/>
            <a:ext cx="3947400" cy="3947400"/>
          </a:xfrm>
          <a:prstGeom prst="rect">
            <a:avLst/>
          </a:prstGeom>
          <a:ln w="0">
            <a:noFill/>
          </a:ln>
        </p:spPr>
      </p:pic>
      <p:sp>
        <p:nvSpPr>
          <p:cNvPr id="211" name="CustomShape 2"/>
          <p:cNvSpPr/>
          <p:nvPr/>
        </p:nvSpPr>
        <p:spPr>
          <a:xfrm>
            <a:off x="5394960" y="5760720"/>
            <a:ext cx="3561480" cy="332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200" spc="-1" strike="noStrike">
                <a:solidFill>
                  <a:srgbClr val="cc0000"/>
                </a:solidFill>
                <a:latin typeface="Arial"/>
                <a:ea typeface="DejaVu Sans"/>
              </a:rPr>
              <a:t>Graphics courtesy of pngtree.com</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274320" y="0"/>
            <a:ext cx="9595440" cy="934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4800" spc="-1" strike="noStrike">
                <a:solidFill>
                  <a:srgbClr val="c5000b"/>
                </a:solidFill>
                <a:latin typeface="Arial"/>
                <a:ea typeface="DejaVu Sans"/>
              </a:rPr>
              <a:t>Have you ever eaten a soybean?</a:t>
            </a:r>
            <a:endParaRPr b="0" lang="en-US" sz="4800" spc="-1" strike="noStrike">
              <a:latin typeface="Arial"/>
            </a:endParaRPr>
          </a:p>
        </p:txBody>
      </p:sp>
      <p:sp>
        <p:nvSpPr>
          <p:cNvPr id="125" name="CustomShape 2"/>
          <p:cNvSpPr/>
          <p:nvPr/>
        </p:nvSpPr>
        <p:spPr>
          <a:xfrm>
            <a:off x="457200" y="914400"/>
            <a:ext cx="9052200" cy="3633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c5000b"/>
                </a:solidFill>
                <a:latin typeface="Arial"/>
                <a:ea typeface="DejaVu Sans"/>
              </a:rPr>
              <a:t>You may not know it, but most likely the answer is yes. Soy is in many of the foods you eat. Soybeans are also called edamame.</a:t>
            </a:r>
            <a:endParaRPr b="0" lang="en-US" sz="2200" spc="-1" strike="noStrike">
              <a:latin typeface="Arial"/>
            </a:endParaRPr>
          </a:p>
          <a:p>
            <a:pPr>
              <a:lnSpc>
                <a:spcPct val="100000"/>
              </a:lnSpc>
              <a:buNone/>
            </a:pPr>
            <a:endParaRPr b="0" lang="en-US" sz="2200" spc="-1" strike="noStrike">
              <a:latin typeface="Arial"/>
            </a:endParaRPr>
          </a:p>
          <a:p>
            <a:pPr>
              <a:lnSpc>
                <a:spcPct val="100000"/>
              </a:lnSpc>
              <a:buNone/>
            </a:pPr>
            <a:r>
              <a:rPr b="1" lang="en-US" sz="2200" spc="-1" strike="noStrike">
                <a:solidFill>
                  <a:srgbClr val="c5000b"/>
                </a:solidFill>
                <a:latin typeface="Arial"/>
                <a:ea typeface="DejaVu Sans"/>
              </a:rPr>
              <a:t>Soybeans are packed with protein, more than any other bean. Vegetarians - people who do not eat meat – often eat a lot of soy for protein. Soybeans are frequently made into a dish that looks like soft cheese called tofu. </a:t>
            </a:r>
            <a:endParaRPr b="0" lang="en-US" sz="2200" spc="-1" strike="noStrike">
              <a:latin typeface="Arial"/>
            </a:endParaRPr>
          </a:p>
          <a:p>
            <a:pPr>
              <a:lnSpc>
                <a:spcPct val="100000"/>
              </a:lnSpc>
              <a:buNone/>
            </a:pPr>
            <a:endParaRPr b="0" lang="en-US" sz="2200" spc="-1" strike="noStrike">
              <a:latin typeface="Arial"/>
            </a:endParaRPr>
          </a:p>
          <a:p>
            <a:pPr>
              <a:lnSpc>
                <a:spcPct val="100000"/>
              </a:lnSpc>
              <a:buNone/>
            </a:pPr>
            <a:endParaRPr b="0" lang="en-US" sz="2200" spc="-1" strike="noStrike">
              <a:latin typeface="Arial"/>
            </a:endParaRPr>
          </a:p>
        </p:txBody>
      </p:sp>
      <p:pic>
        <p:nvPicPr>
          <p:cNvPr id="126" name="" descr=""/>
          <p:cNvPicPr/>
          <p:nvPr/>
        </p:nvPicPr>
        <p:blipFill>
          <a:blip r:embed="rId1"/>
          <a:stretch/>
        </p:blipFill>
        <p:spPr>
          <a:xfrm>
            <a:off x="1630440" y="2626920"/>
            <a:ext cx="6496200" cy="5572080"/>
          </a:xfrm>
          <a:prstGeom prst="rect">
            <a:avLst/>
          </a:prstGeom>
          <a:ln w="0">
            <a:noFill/>
          </a:ln>
        </p:spPr>
      </p:pic>
      <p:pic>
        <p:nvPicPr>
          <p:cNvPr id="127" name="" descr=""/>
          <p:cNvPicPr/>
          <p:nvPr/>
        </p:nvPicPr>
        <p:blipFill>
          <a:blip r:embed="rId2"/>
          <a:srcRect l="0" t="53013" r="54106" b="11948"/>
          <a:stretch/>
        </p:blipFill>
        <p:spPr>
          <a:xfrm>
            <a:off x="5669280" y="6400800"/>
            <a:ext cx="1700280" cy="9716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CustomShape 1"/>
          <p:cNvSpPr/>
          <p:nvPr/>
        </p:nvSpPr>
        <p:spPr>
          <a:xfrm>
            <a:off x="504000" y="-73440"/>
            <a:ext cx="9065880" cy="90864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4400" spc="-1" strike="noStrike">
                <a:solidFill>
                  <a:srgbClr val="ff3300"/>
                </a:solidFill>
                <a:latin typeface="Arial"/>
                <a:ea typeface="DejaVu Sans"/>
              </a:rPr>
              <a:t>Today, Soy is Everywhere!</a:t>
            </a:r>
            <a:endParaRPr b="0" lang="en-US" sz="4400" spc="-1" strike="noStrike">
              <a:latin typeface="Arial"/>
            </a:endParaRPr>
          </a:p>
        </p:txBody>
      </p:sp>
      <p:sp>
        <p:nvSpPr>
          <p:cNvPr id="129" name="CustomShape 2"/>
          <p:cNvSpPr/>
          <p:nvPr/>
        </p:nvSpPr>
        <p:spPr>
          <a:xfrm>
            <a:off x="219600" y="799920"/>
            <a:ext cx="5353920" cy="2967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400" spc="-1" strike="noStrike">
                <a:solidFill>
                  <a:srgbClr val="ff3300"/>
                </a:solidFill>
                <a:latin typeface="Arial"/>
                <a:ea typeface="DejaVu Sans"/>
              </a:rPr>
              <a:t>Soybeans are made into milk, flour, oil, and sauce.  You can find soy in salad dressings, candy bars, frozen food, soup, crackers, hot dogs, and cereal.  Check the labels on food in your kitchen pantry.  Do any contain soy?</a:t>
            </a:r>
            <a:endParaRPr b="0" lang="en-US" sz="2400" spc="-1" strike="noStrike">
              <a:latin typeface="Arial"/>
            </a:endParaRPr>
          </a:p>
        </p:txBody>
      </p:sp>
      <p:pic>
        <p:nvPicPr>
          <p:cNvPr id="130" name="" descr=""/>
          <p:cNvPicPr/>
          <p:nvPr/>
        </p:nvPicPr>
        <p:blipFill>
          <a:blip r:embed="rId1"/>
          <a:stretch/>
        </p:blipFill>
        <p:spPr>
          <a:xfrm>
            <a:off x="5626440" y="839520"/>
            <a:ext cx="4061880" cy="2791080"/>
          </a:xfrm>
          <a:prstGeom prst="rect">
            <a:avLst/>
          </a:prstGeom>
          <a:ln w="36720">
            <a:solidFill>
              <a:srgbClr val="ff3300"/>
            </a:solidFill>
            <a:round/>
          </a:ln>
        </p:spPr>
      </p:pic>
      <p:pic>
        <p:nvPicPr>
          <p:cNvPr id="131" name="" descr=""/>
          <p:cNvPicPr/>
          <p:nvPr/>
        </p:nvPicPr>
        <p:blipFill>
          <a:blip r:embed="rId2"/>
          <a:stretch/>
        </p:blipFill>
        <p:spPr>
          <a:xfrm>
            <a:off x="2468880" y="3749040"/>
            <a:ext cx="5482080" cy="3615840"/>
          </a:xfrm>
          <a:prstGeom prst="rect">
            <a:avLst/>
          </a:prstGeom>
          <a:ln w="36720">
            <a:solidFill>
              <a:srgbClr val="ff33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529560" y="182880"/>
            <a:ext cx="9065880" cy="97308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4400" spc="-1" strike="noStrike">
                <a:solidFill>
                  <a:srgbClr val="00cc00"/>
                </a:solidFill>
                <a:latin typeface="Arial"/>
                <a:ea typeface="DejaVu Sans"/>
              </a:rPr>
              <a:t>Soy – Much More Than Food</a:t>
            </a:r>
            <a:endParaRPr b="0" lang="en-US" sz="4400" spc="-1" strike="noStrike">
              <a:latin typeface="Arial"/>
            </a:endParaRPr>
          </a:p>
        </p:txBody>
      </p:sp>
      <p:sp>
        <p:nvSpPr>
          <p:cNvPr id="133" name="CustomShape 2"/>
          <p:cNvSpPr/>
          <p:nvPr/>
        </p:nvSpPr>
        <p:spPr>
          <a:xfrm>
            <a:off x="495720" y="1452960"/>
            <a:ext cx="8955360" cy="1789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200" spc="-1" strike="noStrike">
                <a:solidFill>
                  <a:srgbClr val="00cc00"/>
                </a:solidFill>
                <a:latin typeface="Arial"/>
                <a:ea typeface="DejaVu Sans"/>
              </a:rPr>
              <a:t>Soy is not just for eating.  Believe it or not, soybeans are used to make hundreds of things we see every day.  </a:t>
            </a:r>
            <a:endParaRPr b="0" lang="en-US" sz="3200" spc="-1" strike="noStrike">
              <a:latin typeface="Arial"/>
            </a:endParaRPr>
          </a:p>
        </p:txBody>
      </p:sp>
      <p:pic>
        <p:nvPicPr>
          <p:cNvPr id="134" name="" descr=""/>
          <p:cNvPicPr/>
          <p:nvPr/>
        </p:nvPicPr>
        <p:blipFill>
          <a:blip r:embed="rId1"/>
          <a:srcRect l="24049" t="10300" r="33333" b="37066"/>
          <a:stretch/>
        </p:blipFill>
        <p:spPr>
          <a:xfrm>
            <a:off x="530640" y="4114800"/>
            <a:ext cx="1994760" cy="2465280"/>
          </a:xfrm>
          <a:prstGeom prst="rect">
            <a:avLst/>
          </a:prstGeom>
          <a:ln w="0">
            <a:noFill/>
          </a:ln>
        </p:spPr>
      </p:pic>
      <p:pic>
        <p:nvPicPr>
          <p:cNvPr id="135" name="" descr=""/>
          <p:cNvPicPr/>
          <p:nvPr/>
        </p:nvPicPr>
        <p:blipFill>
          <a:blip r:embed="rId2"/>
          <a:srcRect l="24049" t="10300" r="33333" b="37066"/>
          <a:stretch/>
        </p:blipFill>
        <p:spPr>
          <a:xfrm flipH="1">
            <a:off x="7227360" y="4290120"/>
            <a:ext cx="1852920" cy="2289960"/>
          </a:xfrm>
          <a:prstGeom prst="rect">
            <a:avLst/>
          </a:prstGeom>
          <a:ln w="0">
            <a:noFill/>
          </a:ln>
        </p:spPr>
      </p:pic>
      <p:sp>
        <p:nvSpPr>
          <p:cNvPr id="136" name="CustomShape 3"/>
          <p:cNvSpPr/>
          <p:nvPr/>
        </p:nvSpPr>
        <p:spPr>
          <a:xfrm>
            <a:off x="2377440" y="3474720"/>
            <a:ext cx="2465280" cy="1185120"/>
          </a:xfrm>
          <a:prstGeom prst="wedgeEllipseCallout">
            <a:avLst>
              <a:gd name="adj1" fmla="val -35541"/>
              <a:gd name="adj2" fmla="val 87328"/>
            </a:avLst>
          </a:prstGeom>
          <a:solidFill>
            <a:srgbClr val="ffffff"/>
          </a:solidFill>
          <a:ln w="0">
            <a:solidFill>
              <a:srgbClr val="009900"/>
            </a:solidFill>
          </a:ln>
        </p:spPr>
        <p:style>
          <a:lnRef idx="0"/>
          <a:fillRef idx="0"/>
          <a:effectRef idx="0"/>
          <a:fontRef idx="minor"/>
        </p:style>
      </p:sp>
      <p:sp>
        <p:nvSpPr>
          <p:cNvPr id="137" name="CustomShape 4"/>
          <p:cNvSpPr/>
          <p:nvPr/>
        </p:nvSpPr>
        <p:spPr>
          <a:xfrm>
            <a:off x="2800440" y="3737160"/>
            <a:ext cx="1733760" cy="671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006600"/>
                </a:solidFill>
                <a:latin typeface="Arial"/>
                <a:ea typeface="DejaVu Sans"/>
              </a:rPr>
              <a:t>I’m going to be milk!</a:t>
            </a:r>
            <a:endParaRPr b="0" lang="en-US" sz="2200" spc="-1" strike="noStrike">
              <a:latin typeface="Arial"/>
            </a:endParaRPr>
          </a:p>
        </p:txBody>
      </p:sp>
      <p:sp>
        <p:nvSpPr>
          <p:cNvPr id="138" name="CustomShape 5"/>
          <p:cNvSpPr/>
          <p:nvPr/>
        </p:nvSpPr>
        <p:spPr>
          <a:xfrm flipH="1">
            <a:off x="5175000" y="3337560"/>
            <a:ext cx="2465280" cy="1185120"/>
          </a:xfrm>
          <a:prstGeom prst="wedgeEllipseCallout">
            <a:avLst>
              <a:gd name="adj1" fmla="val -35541"/>
              <a:gd name="adj2" fmla="val 87328"/>
            </a:avLst>
          </a:prstGeom>
          <a:solidFill>
            <a:srgbClr val="ffffff"/>
          </a:solidFill>
          <a:ln w="0">
            <a:solidFill>
              <a:srgbClr val="009900"/>
            </a:solidFill>
          </a:ln>
        </p:spPr>
        <p:style>
          <a:lnRef idx="0"/>
          <a:fillRef idx="0"/>
          <a:effectRef idx="0"/>
          <a:fontRef idx="minor"/>
        </p:style>
      </p:sp>
      <p:sp>
        <p:nvSpPr>
          <p:cNvPr id="139" name="CustomShape 6"/>
          <p:cNvSpPr/>
          <p:nvPr/>
        </p:nvSpPr>
        <p:spPr>
          <a:xfrm>
            <a:off x="5486400" y="3657600"/>
            <a:ext cx="1916640" cy="5655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6600"/>
                </a:solidFill>
                <a:latin typeface="Arial"/>
                <a:ea typeface="DejaVu Sans"/>
              </a:rPr>
              <a:t>I’m going to be a crayon!</a:t>
            </a:r>
            <a:endParaRPr b="0" lang="en-US" sz="2000" spc="-1" strike="noStrike">
              <a:latin typeface="Arial"/>
            </a:endParaRPr>
          </a:p>
        </p:txBody>
      </p:sp>
      <p:sp>
        <p:nvSpPr>
          <p:cNvPr id="140" name="CustomShape 7"/>
          <p:cNvSpPr/>
          <p:nvPr/>
        </p:nvSpPr>
        <p:spPr>
          <a:xfrm>
            <a:off x="548640" y="6949440"/>
            <a:ext cx="7311960" cy="599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200" spc="-1" strike="noStrike">
                <a:solidFill>
                  <a:srgbClr val="009900"/>
                </a:solidFill>
                <a:latin typeface="Arial"/>
                <a:ea typeface="DejaVu Sans"/>
              </a:rPr>
              <a:t>Graphics courtesy of pngtree.com</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CustomShape 1"/>
          <p:cNvSpPr/>
          <p:nvPr/>
        </p:nvSpPr>
        <p:spPr>
          <a:xfrm>
            <a:off x="274320" y="3200400"/>
            <a:ext cx="96879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800" spc="-1" strike="noStrike">
                <a:solidFill>
                  <a:srgbClr val="0000cc"/>
                </a:solidFill>
                <a:latin typeface="Arial"/>
                <a:ea typeface="DejaVu Sans"/>
              </a:rPr>
              <a:t>Soy is used to make shampoo, skin cream and makeup, as well as candles, crayons, and household cleaners</a:t>
            </a:r>
            <a:r>
              <a:rPr b="1" lang="en-US" sz="2400" spc="-1" strike="noStrike">
                <a:solidFill>
                  <a:srgbClr val="0000cc"/>
                </a:solidFill>
                <a:latin typeface="Arial"/>
                <a:ea typeface="DejaVu Sans"/>
              </a:rPr>
              <a:t>.</a:t>
            </a:r>
            <a:endParaRPr b="0" lang="en-US" sz="2400" spc="-1" strike="noStrike">
              <a:latin typeface="Arial"/>
            </a:endParaRPr>
          </a:p>
        </p:txBody>
      </p:sp>
      <p:sp>
        <p:nvSpPr>
          <p:cNvPr id="142" name="CustomShape 2"/>
          <p:cNvSpPr/>
          <p:nvPr/>
        </p:nvSpPr>
        <p:spPr>
          <a:xfrm>
            <a:off x="4389120" y="5212080"/>
            <a:ext cx="5078520" cy="19155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800" spc="-1" strike="noStrike">
                <a:solidFill>
                  <a:srgbClr val="0000cc"/>
                </a:solidFill>
                <a:latin typeface="Arial"/>
                <a:ea typeface="DejaVu Sans"/>
              </a:rPr>
              <a:t>Soy is also used to make padding for car seats and carpets and is even used to make clothes and shoes. </a:t>
            </a:r>
            <a:endParaRPr b="0" lang="en-US" sz="2800" spc="-1" strike="noStrike">
              <a:latin typeface="Arial"/>
            </a:endParaRPr>
          </a:p>
        </p:txBody>
      </p:sp>
      <p:pic>
        <p:nvPicPr>
          <p:cNvPr id="143" name="" descr=""/>
          <p:cNvPicPr/>
          <p:nvPr/>
        </p:nvPicPr>
        <p:blipFill>
          <a:blip r:embed="rId1"/>
          <a:stretch/>
        </p:blipFill>
        <p:spPr>
          <a:xfrm>
            <a:off x="220320" y="5051160"/>
            <a:ext cx="3524040" cy="2350800"/>
          </a:xfrm>
          <a:prstGeom prst="rect">
            <a:avLst/>
          </a:prstGeom>
          <a:ln w="0">
            <a:noFill/>
          </a:ln>
        </p:spPr>
      </p:pic>
      <p:pic>
        <p:nvPicPr>
          <p:cNvPr id="144" name="" descr=""/>
          <p:cNvPicPr/>
          <p:nvPr/>
        </p:nvPicPr>
        <p:blipFill>
          <a:blip r:embed="rId2"/>
          <a:stretch/>
        </p:blipFill>
        <p:spPr>
          <a:xfrm>
            <a:off x="182880" y="274320"/>
            <a:ext cx="3744360" cy="2492640"/>
          </a:xfrm>
          <a:prstGeom prst="rect">
            <a:avLst/>
          </a:prstGeom>
          <a:ln w="0">
            <a:noFill/>
          </a:ln>
        </p:spPr>
      </p:pic>
      <p:pic>
        <p:nvPicPr>
          <p:cNvPr id="145" name="" descr=""/>
          <p:cNvPicPr/>
          <p:nvPr/>
        </p:nvPicPr>
        <p:blipFill>
          <a:blip r:embed="rId3"/>
          <a:srcRect l="0" t="0" r="35951" b="0"/>
          <a:stretch/>
        </p:blipFill>
        <p:spPr>
          <a:xfrm>
            <a:off x="7223760" y="172080"/>
            <a:ext cx="2596680" cy="2657880"/>
          </a:xfrm>
          <a:prstGeom prst="rect">
            <a:avLst/>
          </a:prstGeom>
          <a:ln w="0">
            <a:noFill/>
          </a:ln>
        </p:spPr>
      </p:pic>
      <p:pic>
        <p:nvPicPr>
          <p:cNvPr id="146" name="" descr=""/>
          <p:cNvPicPr/>
          <p:nvPr/>
        </p:nvPicPr>
        <p:blipFill>
          <a:blip r:embed="rId4"/>
          <a:srcRect l="2850" t="2850" r="8580" b="0"/>
          <a:stretch/>
        </p:blipFill>
        <p:spPr>
          <a:xfrm>
            <a:off x="4389120" y="182880"/>
            <a:ext cx="2647080" cy="290412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CustomShape 1"/>
          <p:cNvSpPr/>
          <p:nvPr/>
        </p:nvSpPr>
        <p:spPr>
          <a:xfrm>
            <a:off x="6400800" y="914400"/>
            <a:ext cx="3468960" cy="2358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cc0000"/>
                </a:solidFill>
                <a:latin typeface="Arial"/>
                <a:ea typeface="DejaVu Sans"/>
              </a:rPr>
              <a:t>Soybean meal is fed to chickens, pigs, and cows.</a:t>
            </a:r>
            <a:endParaRPr b="0" lang="en-US" sz="2200" spc="-1" strike="noStrike">
              <a:latin typeface="Arial"/>
            </a:endParaRPr>
          </a:p>
        </p:txBody>
      </p:sp>
      <p:sp>
        <p:nvSpPr>
          <p:cNvPr id="148" name="CustomShape 2"/>
          <p:cNvSpPr/>
          <p:nvPr/>
        </p:nvSpPr>
        <p:spPr>
          <a:xfrm>
            <a:off x="640080" y="4572000"/>
            <a:ext cx="3931560" cy="29268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200" spc="-1" strike="noStrike">
                <a:solidFill>
                  <a:srgbClr val="cc0000"/>
                </a:solidFill>
                <a:latin typeface="Arial"/>
                <a:ea typeface="DejaVu Sans"/>
              </a:rPr>
              <a:t>Soy ink is used to print books, and soy is used to make toner for printers.</a:t>
            </a:r>
            <a:endParaRPr b="0" lang="en-US" sz="2200" spc="-1" strike="noStrike">
              <a:latin typeface="Arial"/>
            </a:endParaRPr>
          </a:p>
        </p:txBody>
      </p:sp>
      <p:pic>
        <p:nvPicPr>
          <p:cNvPr id="149" name="" descr=""/>
          <p:cNvPicPr/>
          <p:nvPr/>
        </p:nvPicPr>
        <p:blipFill>
          <a:blip r:embed="rId1"/>
          <a:stretch/>
        </p:blipFill>
        <p:spPr>
          <a:xfrm>
            <a:off x="668880" y="365760"/>
            <a:ext cx="5089680" cy="3379680"/>
          </a:xfrm>
          <a:prstGeom prst="rect">
            <a:avLst/>
          </a:prstGeom>
          <a:ln w="36720">
            <a:solidFill>
              <a:srgbClr val="cc0000"/>
            </a:solidFill>
            <a:round/>
          </a:ln>
        </p:spPr>
      </p:pic>
      <p:sp>
        <p:nvSpPr>
          <p:cNvPr id="150" name="CustomShape 3"/>
          <p:cNvSpPr/>
          <p:nvPr/>
        </p:nvSpPr>
        <p:spPr>
          <a:xfrm>
            <a:off x="651240" y="3805560"/>
            <a:ext cx="4935960" cy="259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US" sz="1200" spc="-1" strike="noStrike">
                <a:solidFill>
                  <a:srgbClr val="cc0000"/>
                </a:solidFill>
                <a:latin typeface="Arial"/>
                <a:ea typeface="DejaVu Sans"/>
              </a:rPr>
              <a:t>Photo courtesy United Soybean Board</a:t>
            </a:r>
            <a:endParaRPr b="0" lang="en-US" sz="1200" spc="-1" strike="noStrike">
              <a:latin typeface="Arial"/>
            </a:endParaRPr>
          </a:p>
        </p:txBody>
      </p:sp>
      <p:pic>
        <p:nvPicPr>
          <p:cNvPr id="151" name="" descr=""/>
          <p:cNvPicPr/>
          <p:nvPr/>
        </p:nvPicPr>
        <p:blipFill>
          <a:blip r:embed="rId2"/>
          <a:stretch/>
        </p:blipFill>
        <p:spPr>
          <a:xfrm>
            <a:off x="6028200" y="4199400"/>
            <a:ext cx="3115440" cy="3115440"/>
          </a:xfrm>
          <a:prstGeom prst="rect">
            <a:avLst/>
          </a:prstGeom>
          <a:ln w="36720">
            <a:solidFill>
              <a:srgbClr val="f10d0c"/>
            </a:solidFill>
            <a:round/>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CustomShape 1"/>
          <p:cNvSpPr/>
          <p:nvPr/>
        </p:nvSpPr>
        <p:spPr>
          <a:xfrm>
            <a:off x="554040" y="457200"/>
            <a:ext cx="4474800" cy="20570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400" spc="-1" strike="noStrike">
                <a:solidFill>
                  <a:srgbClr val="006600"/>
                </a:solidFill>
                <a:latin typeface="Arial"/>
                <a:ea typeface="DejaVu Sans"/>
              </a:rPr>
              <a:t>Soybeans are used to make biodiesel fuel that is used instead of gasoline to power cars, trucks, and farm machinery.</a:t>
            </a:r>
            <a:endParaRPr b="0" lang="en-US" sz="2400" spc="-1" strike="noStrike">
              <a:latin typeface="Arial"/>
            </a:endParaRPr>
          </a:p>
        </p:txBody>
      </p:sp>
      <p:sp>
        <p:nvSpPr>
          <p:cNvPr id="153" name="CustomShape 2"/>
          <p:cNvSpPr/>
          <p:nvPr/>
        </p:nvSpPr>
        <p:spPr>
          <a:xfrm>
            <a:off x="5257800" y="3017520"/>
            <a:ext cx="4212000" cy="3154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400" spc="-1" strike="noStrike">
                <a:solidFill>
                  <a:srgbClr val="006600"/>
                </a:solidFill>
                <a:latin typeface="Arial"/>
                <a:ea typeface="DejaVu Sans"/>
              </a:rPr>
              <a:t>Biodiesel fuel is what we call </a:t>
            </a:r>
            <a:r>
              <a:rPr b="1" i="1" lang="en-US" sz="2400" spc="-1" strike="noStrike">
                <a:solidFill>
                  <a:srgbClr val="006600"/>
                </a:solidFill>
                <a:latin typeface="Arial"/>
                <a:ea typeface="DejaVu Sans"/>
              </a:rPr>
              <a:t>renewable</a:t>
            </a:r>
            <a:r>
              <a:rPr b="1" lang="en-US" sz="2400" spc="-1" strike="noStrike">
                <a:solidFill>
                  <a:srgbClr val="006600"/>
                </a:solidFill>
                <a:latin typeface="Arial"/>
                <a:ea typeface="DejaVu Sans"/>
              </a:rPr>
              <a:t>. Farmers can always plant more soybeans to make more fuel. Scientists believe, however, that it takes hundreds of thousands of years for oil that is pumped from deep underground to form. Oil is a nonrenewable resource.    </a:t>
            </a:r>
            <a:endParaRPr b="0" lang="en-US" sz="2400" spc="-1" strike="noStrike">
              <a:latin typeface="Arial"/>
            </a:endParaRPr>
          </a:p>
        </p:txBody>
      </p:sp>
      <p:pic>
        <p:nvPicPr>
          <p:cNvPr id="154" name="" descr=""/>
          <p:cNvPicPr/>
          <p:nvPr/>
        </p:nvPicPr>
        <p:blipFill>
          <a:blip r:embed="rId1"/>
          <a:srcRect l="4677" t="26380" r="5818" b="27690"/>
          <a:stretch/>
        </p:blipFill>
        <p:spPr>
          <a:xfrm>
            <a:off x="91440" y="3657600"/>
            <a:ext cx="4842360" cy="2484720"/>
          </a:xfrm>
          <a:prstGeom prst="rect">
            <a:avLst/>
          </a:prstGeom>
          <a:ln w="0">
            <a:noFill/>
          </a:ln>
        </p:spPr>
      </p:pic>
      <p:pic>
        <p:nvPicPr>
          <p:cNvPr id="155" name="" descr=""/>
          <p:cNvPicPr/>
          <p:nvPr/>
        </p:nvPicPr>
        <p:blipFill>
          <a:blip r:embed="rId2"/>
          <a:stretch/>
        </p:blipFill>
        <p:spPr>
          <a:xfrm>
            <a:off x="6217920" y="274320"/>
            <a:ext cx="2281680" cy="22626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CustomShape 1"/>
          <p:cNvSpPr/>
          <p:nvPr/>
        </p:nvSpPr>
        <p:spPr>
          <a:xfrm>
            <a:off x="685800" y="272520"/>
            <a:ext cx="9143280" cy="155556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4400" spc="-1" strike="noStrike">
                <a:solidFill>
                  <a:srgbClr val="336633"/>
                </a:solidFill>
                <a:latin typeface="Arial"/>
                <a:ea typeface="DejaVu Sans"/>
              </a:rPr>
              <a:t>Let Me Tell You About Legumes</a:t>
            </a:r>
            <a:endParaRPr b="0" lang="en-US" sz="4400" spc="-1" strike="noStrike">
              <a:latin typeface="Arial"/>
            </a:endParaRPr>
          </a:p>
        </p:txBody>
      </p:sp>
      <p:sp>
        <p:nvSpPr>
          <p:cNvPr id="157" name="CustomShape 2"/>
          <p:cNvSpPr/>
          <p:nvPr/>
        </p:nvSpPr>
        <p:spPr>
          <a:xfrm>
            <a:off x="594720" y="1851480"/>
            <a:ext cx="4434120" cy="4548960"/>
          </a:xfrm>
          <a:prstGeom prst="rect">
            <a:avLst/>
          </a:prstGeom>
          <a:noFill/>
          <a:ln w="0">
            <a:noFill/>
          </a:ln>
        </p:spPr>
        <p:style>
          <a:lnRef idx="0"/>
          <a:fillRef idx="0"/>
          <a:effectRef idx="0"/>
          <a:fontRef idx="minor"/>
        </p:style>
        <p:txBody>
          <a:bodyPr lIns="90000" rIns="90000" tIns="45000" bIns="45000" anchor="t">
            <a:noAutofit/>
          </a:bodyPr>
          <a:p>
            <a:pPr marL="216000" indent="-211320">
              <a:lnSpc>
                <a:spcPct val="100000"/>
              </a:lnSpc>
              <a:buClr>
                <a:srgbClr val="ffffff"/>
              </a:buClr>
              <a:buSzPct val="45000"/>
              <a:buFont typeface="StarSymbol"/>
              <a:buChar char="l"/>
            </a:pPr>
            <a:r>
              <a:rPr b="1" lang="en-US" sz="2400" spc="-1" strike="noStrike">
                <a:solidFill>
                  <a:srgbClr val="336633"/>
                </a:solidFill>
                <a:latin typeface="Arial"/>
                <a:ea typeface="DejaVu Sans"/>
              </a:rPr>
              <a:t>Soy beans and all other beans are a type of plant called a </a:t>
            </a:r>
            <a:r>
              <a:rPr b="1" i="1" lang="en-US" sz="2400" spc="-1" strike="noStrike">
                <a:solidFill>
                  <a:srgbClr val="336633"/>
                </a:solidFill>
                <a:latin typeface="Arial"/>
                <a:ea typeface="DejaVu Sans"/>
              </a:rPr>
              <a:t>legume</a:t>
            </a:r>
            <a:r>
              <a:rPr b="1" lang="en-US" sz="2400" spc="-1" strike="noStrike">
                <a:solidFill>
                  <a:srgbClr val="336633"/>
                </a:solidFill>
                <a:latin typeface="Arial"/>
                <a:ea typeface="DejaVu Sans"/>
              </a:rPr>
              <a:t>. The word is pronounced</a:t>
            </a:r>
            <a:endParaRPr b="0" lang="en-US" sz="2400" spc="-1" strike="noStrike">
              <a:latin typeface="Arial"/>
            </a:endParaRPr>
          </a:p>
          <a:p>
            <a:pPr marL="216000" indent="-211320">
              <a:lnSpc>
                <a:spcPct val="100000"/>
              </a:lnSpc>
              <a:buClr>
                <a:srgbClr val="ffffff"/>
              </a:buClr>
              <a:buSzPct val="45000"/>
              <a:buFont typeface="StarSymbol"/>
              <a:buChar char="l"/>
            </a:pPr>
            <a:r>
              <a:rPr b="1" lang="en-US" sz="2400" spc="-1" strike="noStrike">
                <a:solidFill>
                  <a:srgbClr val="336633"/>
                </a:solidFill>
                <a:latin typeface="Arial"/>
                <a:ea typeface="DejaVu Sans"/>
              </a:rPr>
              <a:t>lay-goom.</a:t>
            </a:r>
            <a:endParaRPr b="0" lang="en-US" sz="2400" spc="-1" strike="noStrike">
              <a:latin typeface="Arial"/>
            </a:endParaRPr>
          </a:p>
          <a:p>
            <a:pPr marL="216000" indent="-211320">
              <a:lnSpc>
                <a:spcPct val="100000"/>
              </a:lnSpc>
              <a:buClr>
                <a:srgbClr val="ffffff"/>
              </a:buClr>
              <a:buSzPct val="45000"/>
              <a:buFont typeface="StarSymbol"/>
              <a:buChar char="l"/>
            </a:pPr>
            <a:r>
              <a:rPr b="1" lang="en-US" sz="2400" spc="-1" strike="noStrike">
                <a:solidFill>
                  <a:srgbClr val="336633"/>
                </a:solidFill>
                <a:latin typeface="Arial"/>
                <a:ea typeface="DejaVu Sans"/>
              </a:rPr>
              <a:t> </a:t>
            </a:r>
            <a:endParaRPr b="0" lang="en-US" sz="2400" spc="-1" strike="noStrike">
              <a:latin typeface="Arial"/>
            </a:endParaRPr>
          </a:p>
          <a:p>
            <a:pPr marL="216000" indent="-211320">
              <a:lnSpc>
                <a:spcPct val="100000"/>
              </a:lnSpc>
              <a:buClr>
                <a:srgbClr val="ffffff"/>
              </a:buClr>
              <a:buSzPct val="45000"/>
              <a:buFont typeface="StarSymbol"/>
              <a:buChar char="l"/>
            </a:pPr>
            <a:r>
              <a:rPr b="1" lang="en-US" sz="2400" spc="-1" strike="noStrike">
                <a:solidFill>
                  <a:srgbClr val="336633"/>
                </a:solidFill>
                <a:latin typeface="Arial"/>
                <a:ea typeface="DejaVu Sans"/>
              </a:rPr>
              <a:t>Lentils, peas, and peanuts are also legumes.</a:t>
            </a:r>
            <a:endParaRPr b="0" lang="en-US" sz="2400" spc="-1" strike="noStrike">
              <a:latin typeface="Arial"/>
            </a:endParaRPr>
          </a:p>
          <a:p>
            <a:pPr marL="216000" indent="-211320">
              <a:lnSpc>
                <a:spcPct val="100000"/>
              </a:lnSpc>
              <a:buClr>
                <a:srgbClr val="ffffff"/>
              </a:buClr>
              <a:buSzPct val="45000"/>
              <a:buFont typeface="StarSymbol"/>
              <a:buChar char="l"/>
            </a:pPr>
            <a:r>
              <a:rPr b="1" lang="en-US" sz="2400" spc="-1" strike="noStrike">
                <a:solidFill>
                  <a:srgbClr val="336633"/>
                </a:solidFill>
                <a:latin typeface="Arial"/>
                <a:ea typeface="DejaVu Sans"/>
              </a:rPr>
              <a:t> </a:t>
            </a:r>
            <a:endParaRPr b="0" lang="en-US" sz="2400" spc="-1" strike="noStrike">
              <a:latin typeface="Arial"/>
            </a:endParaRPr>
          </a:p>
          <a:p>
            <a:pPr marL="216000" indent="-211320">
              <a:lnSpc>
                <a:spcPct val="100000"/>
              </a:lnSpc>
              <a:buClr>
                <a:srgbClr val="ffffff"/>
              </a:buClr>
              <a:buSzPct val="45000"/>
              <a:buFont typeface="StarSymbol"/>
              <a:buChar char="l"/>
            </a:pPr>
            <a:r>
              <a:rPr b="1" lang="en-US" sz="2400" spc="-1" strike="noStrike">
                <a:solidFill>
                  <a:srgbClr val="336633"/>
                </a:solidFill>
                <a:latin typeface="Arial"/>
                <a:ea typeface="DejaVu Sans"/>
              </a:rPr>
              <a:t>Legumes can do something special that no other plants can.</a:t>
            </a:r>
            <a:endParaRPr b="0" lang="en-US" sz="2400" spc="-1" strike="noStrike">
              <a:latin typeface="Arial"/>
            </a:endParaRPr>
          </a:p>
          <a:p>
            <a:pPr marL="216000" indent="-211320">
              <a:lnSpc>
                <a:spcPct val="100000"/>
              </a:lnSpc>
              <a:buClr>
                <a:srgbClr val="ffffff"/>
              </a:buClr>
              <a:buSzPct val="45000"/>
              <a:buFont typeface="StarSymbol"/>
              <a:buChar char="l"/>
            </a:pPr>
            <a:r>
              <a:rPr b="1" lang="en-US" sz="2400" spc="-1" strike="noStrike">
                <a:solidFill>
                  <a:srgbClr val="336633"/>
                </a:solidFill>
                <a:latin typeface="Arial"/>
                <a:ea typeface="DejaVu Sans"/>
              </a:rPr>
              <a:t> </a:t>
            </a:r>
            <a:endParaRPr b="0" lang="en-US" sz="2400" spc="-1" strike="noStrike">
              <a:latin typeface="Arial"/>
            </a:endParaRPr>
          </a:p>
          <a:p>
            <a:pPr marL="216000" indent="-211320">
              <a:lnSpc>
                <a:spcPct val="100000"/>
              </a:lnSpc>
              <a:buClr>
                <a:srgbClr val="ffffff"/>
              </a:buClr>
              <a:buSzPct val="45000"/>
              <a:buFont typeface="StarSymbol"/>
              <a:buChar char="l"/>
            </a:pPr>
            <a:r>
              <a:rPr b="1" lang="en-US" sz="2400" spc="-1" strike="noStrike">
                <a:solidFill>
                  <a:srgbClr val="336633"/>
                </a:solidFill>
                <a:latin typeface="Arial"/>
                <a:ea typeface="DejaVu Sans"/>
              </a:rPr>
              <a:t> </a:t>
            </a:r>
            <a:endParaRPr b="0" lang="en-US" sz="2400" spc="-1" strike="noStrike">
              <a:latin typeface="Arial"/>
            </a:endParaRPr>
          </a:p>
        </p:txBody>
      </p:sp>
      <p:sp>
        <p:nvSpPr>
          <p:cNvPr id="158" name="CustomShape 3"/>
          <p:cNvSpPr/>
          <p:nvPr/>
        </p:nvSpPr>
        <p:spPr>
          <a:xfrm>
            <a:off x="5257800" y="4676760"/>
            <a:ext cx="4491000" cy="1494720"/>
          </a:xfrm>
          <a:prstGeom prst="rect">
            <a:avLst/>
          </a:prstGeom>
          <a:noFill/>
          <a:ln w="0">
            <a:noFill/>
          </a:ln>
        </p:spPr>
        <p:style>
          <a:lnRef idx="0"/>
          <a:fillRef idx="0"/>
          <a:effectRef idx="0"/>
          <a:fontRef idx="minor"/>
        </p:style>
      </p:sp>
      <p:pic>
        <p:nvPicPr>
          <p:cNvPr id="159" name="" descr=""/>
          <p:cNvPicPr/>
          <p:nvPr/>
        </p:nvPicPr>
        <p:blipFill>
          <a:blip r:embed="rId1"/>
          <a:stretch/>
        </p:blipFill>
        <p:spPr>
          <a:xfrm>
            <a:off x="5715000" y="2286000"/>
            <a:ext cx="4083840" cy="3061800"/>
          </a:xfrm>
          <a:prstGeom prst="rect">
            <a:avLst/>
          </a:prstGeom>
          <a:ln w="36720">
            <a:solidFill>
              <a:srgbClr val="006600"/>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483</TotalTime>
  <Application>LibreOffice/7.3.4.2$Linux_X86_64 LibreOffice_project/728fec16bd5f605073805c3c9e7c4212a0120dc5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2016-01-15T16:19:56Z</dcterms:created>
  <dc:creator>Carolyn Taylor</dc:creator>
  <dc:description/>
  <dc:language>en-US</dc:language>
  <cp:lastModifiedBy/>
  <dcterms:modified xsi:type="dcterms:W3CDTF">2026-05-18T12:18:34Z</dcterms:modified>
  <cp:revision>34</cp:revision>
  <dc:subject/>
  <dc:title/>
</cp:coreProperties>
</file>

<file path=docProps/custom.xml><?xml version="1.0" encoding="utf-8"?>
<Properties xmlns="http://schemas.openxmlformats.org/officeDocument/2006/custom-properties" xmlns:vt="http://schemas.openxmlformats.org/officeDocument/2006/docPropsVTypes"/>
</file>