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4.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2.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0.png" ContentType="image/png"/>
  <Override PartName="/ppt/media/image6.jpeg" ContentType="image/jpeg"/>
  <Override PartName="/ppt/media/image13.jpeg" ContentType="image/jpeg"/>
  <Override PartName="/ppt/media/image8.jpeg" ContentType="image/jpeg"/>
  <Override PartName="/ppt/media/image17.jpeg" ContentType="image/jpeg"/>
  <Override PartName="/ppt/media/image16.jpeg" ContentType="image/jpeg"/>
  <Override PartName="/ppt/media/image15.jpeg" ContentType="image/jpeg"/>
  <Override PartName="/ppt/media/image14.jpeg" ContentType="image/jpeg"/>
  <Override PartName="/ppt/media/image1.png" ContentType="image/png"/>
  <Override PartName="/ppt/media/image3.jpeg" ContentType="image/jpeg"/>
  <Override PartName="/ppt/media/image2.png" ContentType="image/png"/>
  <Override PartName="/ppt/media/image4.jpeg" ContentType="image/jpeg"/>
  <Override PartName="/ppt/media/image5.jpeg" ContentType="image/jpeg"/>
  <Override PartName="/ppt/media/image9.jpeg" ContentType="image/jpeg"/>
  <Override PartName="/ppt/media/image11.jpeg" ContentType="image/jpeg"/>
  <Override PartName="/ppt/media/image7.jpeg" ContentType="image/jpeg"/>
  <Override PartName="/ppt/media/image12.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1.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41"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42"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43"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30811905-A447-41B4-AF7D-4F03ECDEE7D5}"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4398840" y="9555120"/>
            <a:ext cx="3366360" cy="496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chor="b">
            <a:noAutofit/>
          </a:bodyPr>
          <a:p>
            <a:pPr algn="r">
              <a:lnSpc>
                <a:spcPct val="93000"/>
              </a:lnSpc>
            </a:pPr>
            <a:fld id="{5A30E8F6-D302-4954-8326-9528B1E526BF}"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118" name="CustomShape 2"/>
          <p:cNvSpPr/>
          <p:nvPr/>
        </p:nvSpPr>
        <p:spPr>
          <a:xfrm>
            <a:off x="777960" y="4776840"/>
            <a:ext cx="6215760" cy="452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4398840" y="9555120"/>
            <a:ext cx="3366360" cy="496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chor="b">
            <a:noAutofit/>
          </a:bodyPr>
          <a:p>
            <a:pPr algn="r">
              <a:lnSpc>
                <a:spcPct val="93000"/>
              </a:lnSpc>
            </a:pPr>
            <a:fld id="{302F46A3-D1E3-4956-A2CC-2607AA2EB0CF}"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120" name="CustomShape 2"/>
          <p:cNvSpPr/>
          <p:nvPr/>
        </p:nvSpPr>
        <p:spPr>
          <a:xfrm>
            <a:off x="777960" y="4776840"/>
            <a:ext cx="6215760" cy="452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4398840" y="9555120"/>
            <a:ext cx="3366360" cy="496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chor="b">
            <a:noAutofit/>
          </a:bodyPr>
          <a:p>
            <a:pPr algn="r">
              <a:lnSpc>
                <a:spcPct val="93000"/>
              </a:lnSpc>
            </a:pPr>
            <a:fld id="{F3F3228F-FADC-4BDB-862B-5D58A9AE22C5}"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122" name="CustomShape 2"/>
          <p:cNvSpPr/>
          <p:nvPr/>
        </p:nvSpPr>
        <p:spPr>
          <a:xfrm>
            <a:off x="777960" y="4776840"/>
            <a:ext cx="6215760" cy="452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4398840" y="9555120"/>
            <a:ext cx="3366360" cy="496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chor="b">
            <a:noAutofit/>
          </a:bodyPr>
          <a:p>
            <a:pPr algn="r">
              <a:lnSpc>
                <a:spcPct val="93000"/>
              </a:lnSpc>
            </a:pPr>
            <a:fld id="{B50F5CDB-D061-4519-A8F4-C4DDC7788424}"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124" name="CustomShape 2"/>
          <p:cNvSpPr/>
          <p:nvPr/>
        </p:nvSpPr>
        <p:spPr>
          <a:xfrm>
            <a:off x="777960" y="4776840"/>
            <a:ext cx="6215760" cy="452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4398840" y="9555120"/>
            <a:ext cx="3366360" cy="496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chor="b">
            <a:noAutofit/>
          </a:bodyPr>
          <a:p>
            <a:pPr algn="r">
              <a:lnSpc>
                <a:spcPct val="93000"/>
              </a:lnSpc>
            </a:pPr>
            <a:fld id="{235D1C22-E147-4B6B-B6DE-E1AF35A9F0C2}"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102" name="CustomShape 2"/>
          <p:cNvSpPr/>
          <p:nvPr/>
        </p:nvSpPr>
        <p:spPr>
          <a:xfrm>
            <a:off x="777960" y="4776840"/>
            <a:ext cx="6215760" cy="452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4398840" y="9555120"/>
            <a:ext cx="3366360" cy="496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chor="b">
            <a:noAutofit/>
          </a:bodyPr>
          <a:p>
            <a:pPr algn="r">
              <a:lnSpc>
                <a:spcPct val="93000"/>
              </a:lnSpc>
            </a:pPr>
            <a:fld id="{5616237C-FD04-4EC1-AFE0-E04580B3916E}"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104" name="CustomShape 2"/>
          <p:cNvSpPr/>
          <p:nvPr/>
        </p:nvSpPr>
        <p:spPr>
          <a:xfrm>
            <a:off x="777960" y="4776840"/>
            <a:ext cx="6215760" cy="452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4398840" y="9555120"/>
            <a:ext cx="3366360" cy="496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chor="b">
            <a:noAutofit/>
          </a:bodyPr>
          <a:p>
            <a:pPr algn="r">
              <a:lnSpc>
                <a:spcPct val="93000"/>
              </a:lnSpc>
            </a:pPr>
            <a:fld id="{BC3F4637-8B45-4CE2-BDC9-433CDFD4B3EE}"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106" name="CustomShape 2"/>
          <p:cNvSpPr/>
          <p:nvPr/>
        </p:nvSpPr>
        <p:spPr>
          <a:xfrm>
            <a:off x="777960" y="4776840"/>
            <a:ext cx="6215760" cy="452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4398840" y="9555120"/>
            <a:ext cx="3366360" cy="496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chor="b">
            <a:noAutofit/>
          </a:bodyPr>
          <a:p>
            <a:pPr algn="r">
              <a:lnSpc>
                <a:spcPct val="93000"/>
              </a:lnSpc>
            </a:pPr>
            <a:fld id="{C4726C29-7D3A-474A-BF9A-D3C51516FC44}"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108" name="CustomShape 2"/>
          <p:cNvSpPr/>
          <p:nvPr/>
        </p:nvSpPr>
        <p:spPr>
          <a:xfrm>
            <a:off x="777960" y="4776840"/>
            <a:ext cx="6215760" cy="452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4398840" y="9555120"/>
            <a:ext cx="3366360" cy="496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chor="b">
            <a:noAutofit/>
          </a:bodyPr>
          <a:p>
            <a:pPr algn="r">
              <a:lnSpc>
                <a:spcPct val="93000"/>
              </a:lnSpc>
            </a:pPr>
            <a:fld id="{093CA5FB-90F8-4D06-A54A-CCB54B577BB6}"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110" name="CustomShape 2"/>
          <p:cNvSpPr/>
          <p:nvPr/>
        </p:nvSpPr>
        <p:spPr>
          <a:xfrm>
            <a:off x="777960" y="4776840"/>
            <a:ext cx="6215760" cy="452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4398840" y="9555120"/>
            <a:ext cx="3366360" cy="496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chor="b">
            <a:noAutofit/>
          </a:bodyPr>
          <a:p>
            <a:pPr algn="r">
              <a:lnSpc>
                <a:spcPct val="93000"/>
              </a:lnSpc>
            </a:pPr>
            <a:fld id="{85DC8A1E-B1B5-464E-B21D-92AF7B532498}"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112" name="CustomShape 2"/>
          <p:cNvSpPr/>
          <p:nvPr/>
        </p:nvSpPr>
        <p:spPr>
          <a:xfrm>
            <a:off x="777960" y="4776840"/>
            <a:ext cx="6215760" cy="452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4398840" y="9555120"/>
            <a:ext cx="3366360" cy="496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chor="b">
            <a:noAutofit/>
          </a:bodyPr>
          <a:p>
            <a:pPr algn="r">
              <a:lnSpc>
                <a:spcPct val="93000"/>
              </a:lnSpc>
            </a:pPr>
            <a:fld id="{787C71FE-5A32-4050-AA92-C314681085E2}"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114" name="CustomShape 2"/>
          <p:cNvSpPr/>
          <p:nvPr/>
        </p:nvSpPr>
        <p:spPr>
          <a:xfrm>
            <a:off x="777960" y="4776840"/>
            <a:ext cx="6215760" cy="452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4398840" y="9555120"/>
            <a:ext cx="3366360" cy="496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nchor="b">
            <a:noAutofit/>
          </a:bodyPr>
          <a:p>
            <a:pPr algn="r">
              <a:lnSpc>
                <a:spcPct val="93000"/>
              </a:lnSpc>
            </a:pPr>
            <a:fld id="{53D07434-2D0B-456E-BE72-9E969143A76B}" type="slidenum">
              <a:rPr b="0" lang="en-US" sz="1400" spc="-1" strike="noStrike">
                <a:solidFill>
                  <a:srgbClr val="000000"/>
                </a:solidFill>
                <a:latin typeface="Times New Roman"/>
                <a:ea typeface="DejaVu Sans"/>
              </a:rPr>
              <a:t>&lt;number&gt;</a:t>
            </a:fld>
            <a:endParaRPr b="0" lang="en-US" sz="1400" spc="-1" strike="noStrike">
              <a:latin typeface="Arial"/>
            </a:endParaRPr>
          </a:p>
        </p:txBody>
      </p:sp>
      <p:sp>
        <p:nvSpPr>
          <p:cNvPr id="116" name="CustomShape 2"/>
          <p:cNvSpPr/>
          <p:nvPr/>
        </p:nvSpPr>
        <p:spPr>
          <a:xfrm>
            <a:off x="777960" y="4776840"/>
            <a:ext cx="6215760" cy="452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n-US" sz="4400" spc="-1" strike="noStrike">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504000" y="4058640"/>
            <a:ext cx="4426920" cy="209088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5152680" y="4058640"/>
            <a:ext cx="44269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504000" y="1768680"/>
            <a:ext cx="2921040" cy="209088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571560" y="1768680"/>
            <a:ext cx="2921040" cy="209088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639120" y="1768680"/>
            <a:ext cx="2921040" cy="209088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504000" y="4058640"/>
            <a:ext cx="2921040" cy="209088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571560" y="4058640"/>
            <a:ext cx="2921040" cy="209088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639120" y="4058640"/>
            <a:ext cx="292104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n-US" sz="4400" spc="-1" strike="noStrike">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n-US" sz="4400" spc="-1" strike="noStrike">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n-US" sz="4400" spc="-1" strike="noStrike">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5152680" y="1768680"/>
            <a:ext cx="4426920" cy="43840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504000" y="4058640"/>
            <a:ext cx="44269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1.xml"/><Relationship Id="rId4"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CustomShape 1"/>
          <p:cNvSpPr/>
          <p:nvPr/>
        </p:nvSpPr>
        <p:spPr>
          <a:xfrm>
            <a:off x="1645920" y="640080"/>
            <a:ext cx="7497000" cy="9414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6000" spc="-1" strike="noStrike">
                <a:solidFill>
                  <a:srgbClr val="4c1900"/>
                </a:solidFill>
                <a:latin typeface="Arial"/>
                <a:ea typeface="DejaVu Sans"/>
              </a:rPr>
              <a:t>The Cleanup Crew</a:t>
            </a:r>
            <a:endParaRPr b="0" lang="en-US" sz="6000" spc="-1" strike="noStrike">
              <a:latin typeface="Arial"/>
            </a:endParaRPr>
          </a:p>
        </p:txBody>
      </p:sp>
      <p:pic>
        <p:nvPicPr>
          <p:cNvPr id="45" name="" descr=""/>
          <p:cNvPicPr/>
          <p:nvPr/>
        </p:nvPicPr>
        <p:blipFill>
          <a:blip r:embed="rId1"/>
          <a:stretch/>
        </p:blipFill>
        <p:spPr>
          <a:xfrm>
            <a:off x="548640" y="1954440"/>
            <a:ext cx="4532760" cy="3530160"/>
          </a:xfrm>
          <a:prstGeom prst="rect">
            <a:avLst/>
          </a:prstGeom>
          <a:ln>
            <a:noFill/>
          </a:ln>
        </p:spPr>
      </p:pic>
      <p:sp>
        <p:nvSpPr>
          <p:cNvPr id="46" name="CustomShape 2"/>
          <p:cNvSpPr/>
          <p:nvPr/>
        </p:nvSpPr>
        <p:spPr>
          <a:xfrm>
            <a:off x="5212080" y="2286000"/>
            <a:ext cx="4232880" cy="22978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4800" spc="-1" strike="noStrike">
                <a:solidFill>
                  <a:srgbClr val="4c1900"/>
                </a:solidFill>
                <a:latin typeface="Arial"/>
                <a:ea typeface="DejaVu Sans"/>
              </a:rPr>
              <a:t>Worms</a:t>
            </a:r>
            <a:endParaRPr b="0" lang="en-US" sz="4800" spc="-1" strike="noStrike">
              <a:latin typeface="Arial"/>
            </a:endParaRPr>
          </a:p>
          <a:p>
            <a:pPr>
              <a:lnSpc>
                <a:spcPct val="100000"/>
              </a:lnSpc>
            </a:pPr>
            <a:r>
              <a:rPr b="1" lang="en-US" sz="4800" spc="-1" strike="noStrike">
                <a:solidFill>
                  <a:srgbClr val="4c1900"/>
                </a:solidFill>
                <a:latin typeface="Arial"/>
                <a:ea typeface="DejaVu Sans"/>
              </a:rPr>
              <a:t>and Other Decomposers</a:t>
            </a:r>
            <a:endParaRPr b="0" lang="en-US" sz="4800" spc="-1" strike="noStrike">
              <a:latin typeface="Arial"/>
            </a:endParaRPr>
          </a:p>
        </p:txBody>
      </p:sp>
      <p:sp>
        <p:nvSpPr>
          <p:cNvPr id="47" name="CustomShape 3"/>
          <p:cNvSpPr/>
          <p:nvPr/>
        </p:nvSpPr>
        <p:spPr>
          <a:xfrm>
            <a:off x="1188720" y="5760720"/>
            <a:ext cx="8228520" cy="939240"/>
          </a:xfrm>
          <a:prstGeom prst="rect">
            <a:avLst/>
          </a:prstGeom>
          <a:noFill/>
          <a:ln>
            <a:noFill/>
          </a:ln>
        </p:spPr>
        <p:style>
          <a:lnRef idx="0"/>
          <a:fillRef idx="0"/>
          <a:effectRef idx="0"/>
          <a:fontRef idx="minor"/>
        </p:style>
      </p:sp>
      <p:sp>
        <p:nvSpPr>
          <p:cNvPr id="48" name="CustomShape 4"/>
          <p:cNvSpPr/>
          <p:nvPr/>
        </p:nvSpPr>
        <p:spPr>
          <a:xfrm>
            <a:off x="548640" y="6403680"/>
            <a:ext cx="3291840" cy="455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i="1" lang="en-US" sz="2000" spc="-1" strike="noStrike">
                <a:solidFill>
                  <a:srgbClr val="c9211e"/>
                </a:solidFill>
                <a:latin typeface="Arial"/>
                <a:ea typeface="DejaVu Sans"/>
              </a:rPr>
              <a:t>A presentation by </a:t>
            </a:r>
            <a:endParaRPr b="0" lang="en-US" sz="2000" spc="-1" strike="noStrike">
              <a:latin typeface="Arial"/>
            </a:endParaRPr>
          </a:p>
          <a:p>
            <a:pPr algn="ctr">
              <a:lnSpc>
                <a:spcPct val="100000"/>
              </a:lnSpc>
            </a:pPr>
            <a:endParaRPr b="0" lang="en-US" sz="2000" spc="-1" strike="noStrike">
              <a:latin typeface="Arial"/>
            </a:endParaRPr>
          </a:p>
        </p:txBody>
      </p:sp>
      <p:pic>
        <p:nvPicPr>
          <p:cNvPr id="49" name="" descr=""/>
          <p:cNvPicPr/>
          <p:nvPr/>
        </p:nvPicPr>
        <p:blipFill>
          <a:blip r:embed="rId2"/>
          <a:stretch/>
        </p:blipFill>
        <p:spPr>
          <a:xfrm>
            <a:off x="4737600" y="5634000"/>
            <a:ext cx="5061600" cy="158328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CustomShape 1"/>
          <p:cNvSpPr/>
          <p:nvPr/>
        </p:nvSpPr>
        <p:spPr>
          <a:xfrm>
            <a:off x="502920" y="301680"/>
            <a:ext cx="9068400" cy="611640"/>
          </a:xfrm>
          <a:prstGeom prst="rect">
            <a:avLst/>
          </a:prstGeom>
          <a:noFill/>
          <a:ln>
            <a:noFill/>
          </a:ln>
        </p:spPr>
        <p:style>
          <a:lnRef idx="0"/>
          <a:fillRef idx="0"/>
          <a:effectRef idx="0"/>
          <a:fontRef idx="minor"/>
        </p:style>
        <p:txBody>
          <a:bodyPr lIns="0" rIns="0" tIns="33120" bIns="0" anchor="ctr">
            <a:noAutofit/>
          </a:bodyPr>
          <a:p>
            <a:pPr algn="ctr">
              <a:lnSpc>
                <a:spcPct val="100000"/>
              </a:lnSpc>
            </a:pPr>
            <a:r>
              <a:rPr b="1" lang="en-US" sz="4400" spc="-1" strike="noStrike">
                <a:solidFill>
                  <a:srgbClr val="333300"/>
                </a:solidFill>
                <a:latin typeface="Arial"/>
                <a:ea typeface="DejaVu Sans"/>
              </a:rPr>
              <a:t>Nightcrawlers</a:t>
            </a:r>
            <a:endParaRPr b="1" lang="en-US" sz="4400" spc="-1" strike="noStrike">
              <a:latin typeface="Arial"/>
            </a:endParaRPr>
          </a:p>
        </p:txBody>
      </p:sp>
      <p:sp>
        <p:nvSpPr>
          <p:cNvPr id="82" name="CustomShape 2"/>
          <p:cNvSpPr/>
          <p:nvPr/>
        </p:nvSpPr>
        <p:spPr>
          <a:xfrm>
            <a:off x="754920" y="4905000"/>
            <a:ext cx="8866800" cy="2317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3000" bIns="45000">
            <a:noAutofit/>
          </a:bodyPr>
          <a:p>
            <a:pPr>
              <a:lnSpc>
                <a:spcPct val="100000"/>
              </a:lnSpc>
            </a:pPr>
            <a:r>
              <a:rPr b="1" lang="en-US" sz="2400" spc="-1" strike="noStrike">
                <a:solidFill>
                  <a:srgbClr val="4c1900"/>
                </a:solidFill>
                <a:latin typeface="Arial"/>
                <a:ea typeface="DejaVu Sans"/>
              </a:rPr>
              <a:t>Earthworms are also called night crawlers because they are most active at night, and they tend to shy away from the sunlight, which can dry them out.  Earthworms are invertebrates which means they have no skeleton.  And because they have no skeleton, there are no fossils of earthworms.</a:t>
            </a:r>
            <a:endParaRPr b="0" lang="en-US" sz="2400" spc="-1" strike="noStrike">
              <a:latin typeface="Arial"/>
            </a:endParaRPr>
          </a:p>
        </p:txBody>
      </p:sp>
      <p:pic>
        <p:nvPicPr>
          <p:cNvPr id="83" name="" descr=""/>
          <p:cNvPicPr/>
          <p:nvPr/>
        </p:nvPicPr>
        <p:blipFill>
          <a:blip r:embed="rId1"/>
          <a:stretch/>
        </p:blipFill>
        <p:spPr>
          <a:xfrm>
            <a:off x="3300840" y="1188720"/>
            <a:ext cx="3281760" cy="3199320"/>
          </a:xfrm>
          <a:prstGeom prst="rect">
            <a:avLst/>
          </a:prstGeom>
          <a:ln w="36720">
            <a:solidFill>
              <a:srgbClr val="663300"/>
            </a:solidFill>
            <a:round/>
          </a:ln>
        </p:spPr>
      </p:pic>
      <p:sp>
        <p:nvSpPr>
          <p:cNvPr id="84" name="CustomShape 3"/>
          <p:cNvSpPr/>
          <p:nvPr/>
        </p:nvSpPr>
        <p:spPr>
          <a:xfrm>
            <a:off x="3017520" y="4572000"/>
            <a:ext cx="5211000" cy="2325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i="1" lang="en-US" sz="1200" spc="-1" strike="noStrike">
                <a:solidFill>
                  <a:srgbClr val="461900"/>
                </a:solidFill>
                <a:latin typeface="Arial"/>
                <a:ea typeface="DejaVu Sans"/>
              </a:rPr>
              <a:t>Photo courtesy Uncle Jim’s Worm Farm</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 descr=""/>
          <p:cNvPicPr/>
          <p:nvPr/>
        </p:nvPicPr>
        <p:blipFill>
          <a:blip r:embed="rId1"/>
          <a:srcRect l="2400" t="2400" r="3760" b="1342"/>
          <a:stretch/>
        </p:blipFill>
        <p:spPr>
          <a:xfrm>
            <a:off x="5852160" y="2103120"/>
            <a:ext cx="3833280" cy="3931560"/>
          </a:xfrm>
          <a:prstGeom prst="rect">
            <a:avLst/>
          </a:prstGeom>
          <a:ln w="36720">
            <a:solidFill>
              <a:srgbClr val="a7074b"/>
            </a:solidFill>
            <a:round/>
          </a:ln>
        </p:spPr>
      </p:pic>
      <p:sp>
        <p:nvSpPr>
          <p:cNvPr id="86" name="CustomShape 1"/>
          <p:cNvSpPr/>
          <p:nvPr/>
        </p:nvSpPr>
        <p:spPr>
          <a:xfrm>
            <a:off x="457200" y="457200"/>
            <a:ext cx="8595000" cy="4590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3600" spc="-1" strike="noStrike">
                <a:solidFill>
                  <a:srgbClr val="a7074b"/>
                </a:solidFill>
                <a:latin typeface="Arial"/>
              </a:rPr>
              <a:t>Red </a:t>
            </a:r>
            <a:r>
              <a:rPr b="1" lang="en-US" sz="3600" spc="-1" strike="noStrike">
                <a:solidFill>
                  <a:srgbClr val="a7074b"/>
                </a:solidFill>
                <a:latin typeface="Arial"/>
              </a:rPr>
              <a:t>Wigglers</a:t>
            </a:r>
            <a:endParaRPr b="0" lang="en-US" sz="3600" spc="-1" strike="noStrike">
              <a:latin typeface="Arial"/>
            </a:endParaRPr>
          </a:p>
          <a:p>
            <a:pPr algn="ctr">
              <a:lnSpc>
                <a:spcPct val="100000"/>
              </a:lnSpc>
            </a:pPr>
            <a:r>
              <a:rPr b="1" i="1" lang="en-US" sz="2600" spc="-1" strike="noStrike">
                <a:solidFill>
                  <a:srgbClr val="a7074b"/>
                </a:solidFill>
                <a:latin typeface="Arial"/>
              </a:rPr>
              <a:t>the common composting worm</a:t>
            </a:r>
            <a:endParaRPr b="0" lang="en-US" sz="2600" spc="-1" strike="noStrike">
              <a:latin typeface="Arial"/>
            </a:endParaRPr>
          </a:p>
        </p:txBody>
      </p:sp>
      <p:sp>
        <p:nvSpPr>
          <p:cNvPr id="87" name="CustomShape 2"/>
          <p:cNvSpPr/>
          <p:nvPr/>
        </p:nvSpPr>
        <p:spPr>
          <a:xfrm>
            <a:off x="309600" y="1817640"/>
            <a:ext cx="5085360" cy="49064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000" spc="-1" strike="noStrike">
                <a:solidFill>
                  <a:srgbClr val="a7074b"/>
                </a:solidFill>
                <a:latin typeface="Arial"/>
              </a:rPr>
              <a:t>Red wigglers are the variety of worm most commonly used in worm composting.  They are not native to New Jersey and cannot survive outside in temperatures lower than 40 degrees.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a7074b"/>
                </a:solidFill>
                <a:latin typeface="Arial"/>
              </a:rPr>
              <a:t>They live in the upper layers of soil and among dead leaves on the ground, and are often found in compost or manure piles.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a7074b"/>
                </a:solidFill>
                <a:latin typeface="Arial"/>
              </a:rPr>
              <a:t>They are voracious eaters – they eat up to half their body weight every day. That’s why they have become a popular worm to use in making compost.</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CustomShape 1"/>
          <p:cNvSpPr/>
          <p:nvPr/>
        </p:nvSpPr>
        <p:spPr>
          <a:xfrm>
            <a:off x="620280" y="365040"/>
            <a:ext cx="9068400" cy="1259640"/>
          </a:xfrm>
          <a:prstGeom prst="rect">
            <a:avLst/>
          </a:prstGeom>
          <a:noFill/>
          <a:ln>
            <a:noFill/>
          </a:ln>
        </p:spPr>
        <p:style>
          <a:lnRef idx="0"/>
          <a:fillRef idx="0"/>
          <a:effectRef idx="0"/>
          <a:fontRef idx="minor"/>
        </p:style>
        <p:txBody>
          <a:bodyPr lIns="0" rIns="0" tIns="33120" bIns="0" anchor="ctr">
            <a:noAutofit/>
          </a:bodyPr>
          <a:p>
            <a:pPr algn="ctr">
              <a:lnSpc>
                <a:spcPct val="100000"/>
              </a:lnSpc>
            </a:pPr>
            <a:r>
              <a:rPr b="1" lang="en-US" sz="4400" spc="-1" strike="noStrike">
                <a:solidFill>
                  <a:srgbClr val="000000"/>
                </a:solidFill>
                <a:latin typeface="Arial"/>
                <a:ea typeface="DejaVu Sans"/>
              </a:rPr>
              <a:t>The Pillbug </a:t>
            </a:r>
            <a:endParaRPr b="0" lang="en-US" sz="4400" spc="-1" strike="noStrike">
              <a:latin typeface="Arial"/>
            </a:endParaRPr>
          </a:p>
        </p:txBody>
      </p:sp>
      <p:sp>
        <p:nvSpPr>
          <p:cNvPr id="89" name="CustomShape 2"/>
          <p:cNvSpPr/>
          <p:nvPr/>
        </p:nvSpPr>
        <p:spPr>
          <a:xfrm>
            <a:off x="731520" y="5212080"/>
            <a:ext cx="8776800" cy="1553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3000" bIns="45000">
            <a:noAutofit/>
          </a:bodyPr>
          <a:p>
            <a:pPr>
              <a:lnSpc>
                <a:spcPct val="100000"/>
              </a:lnSpc>
            </a:pPr>
            <a:r>
              <a:rPr b="1" lang="en-US" sz="2400" spc="-1" strike="noStrike">
                <a:solidFill>
                  <a:srgbClr val="000000"/>
                </a:solidFill>
                <a:latin typeface="Arial"/>
                <a:ea typeface="DejaVu Sans"/>
              </a:rPr>
              <a:t>Pillbugs eat dead leaves and other dead plant matter and help break down their nutrients into the soil.  A pillbug is also called a doodlebug or a rolypoly because it will roll into a ball when it faces an enemy.</a:t>
            </a:r>
            <a:endParaRPr b="0" lang="en-US" sz="2400" spc="-1" strike="noStrike">
              <a:latin typeface="Arial"/>
            </a:endParaRPr>
          </a:p>
        </p:txBody>
      </p:sp>
      <p:pic>
        <p:nvPicPr>
          <p:cNvPr id="90" name="" descr=""/>
          <p:cNvPicPr/>
          <p:nvPr/>
        </p:nvPicPr>
        <p:blipFill>
          <a:blip r:embed="rId1"/>
          <a:srcRect l="20655" t="20861" r="28091" b="13509"/>
          <a:stretch/>
        </p:blipFill>
        <p:spPr>
          <a:xfrm>
            <a:off x="6035040" y="1579320"/>
            <a:ext cx="3290040" cy="2808360"/>
          </a:xfrm>
          <a:prstGeom prst="rect">
            <a:avLst/>
          </a:prstGeom>
          <a:ln w="36720">
            <a:solidFill>
              <a:srgbClr val="000000"/>
            </a:solidFill>
            <a:round/>
          </a:ln>
        </p:spPr>
      </p:pic>
      <p:sp>
        <p:nvSpPr>
          <p:cNvPr id="91" name="CustomShape 3"/>
          <p:cNvSpPr/>
          <p:nvPr/>
        </p:nvSpPr>
        <p:spPr>
          <a:xfrm>
            <a:off x="3749040" y="4572000"/>
            <a:ext cx="3107520" cy="3448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i="1" lang="en-US" sz="1200" spc="-1" strike="noStrike">
                <a:solidFill>
                  <a:srgbClr val="000000"/>
                </a:solidFill>
                <a:latin typeface="Arial"/>
                <a:ea typeface="DejaVu Sans"/>
              </a:rPr>
              <a:t>Photos by Joseph Berger, Bugwood.org</a:t>
            </a:r>
            <a:endParaRPr b="0" lang="en-US" sz="1200" spc="-1" strike="noStrike">
              <a:latin typeface="Arial"/>
            </a:endParaRPr>
          </a:p>
        </p:txBody>
      </p:sp>
      <p:pic>
        <p:nvPicPr>
          <p:cNvPr id="92" name="" descr=""/>
          <p:cNvPicPr/>
          <p:nvPr/>
        </p:nvPicPr>
        <p:blipFill>
          <a:blip r:embed="rId2"/>
          <a:srcRect l="0" t="0" r="0" b="7072"/>
          <a:stretch/>
        </p:blipFill>
        <p:spPr>
          <a:xfrm>
            <a:off x="457200" y="1617480"/>
            <a:ext cx="4620600" cy="2861640"/>
          </a:xfrm>
          <a:prstGeom prst="rect">
            <a:avLst/>
          </a:prstGeom>
          <a:ln w="36720">
            <a:solidFill>
              <a:srgbClr val="000000"/>
            </a:solidFill>
            <a:round/>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CustomShape 1"/>
          <p:cNvSpPr/>
          <p:nvPr/>
        </p:nvSpPr>
        <p:spPr>
          <a:xfrm>
            <a:off x="502920" y="301680"/>
            <a:ext cx="9068400" cy="1259640"/>
          </a:xfrm>
          <a:prstGeom prst="rect">
            <a:avLst/>
          </a:prstGeom>
          <a:noFill/>
          <a:ln>
            <a:noFill/>
          </a:ln>
        </p:spPr>
        <p:style>
          <a:lnRef idx="0"/>
          <a:fillRef idx="0"/>
          <a:effectRef idx="0"/>
          <a:fontRef idx="minor"/>
        </p:style>
        <p:txBody>
          <a:bodyPr lIns="0" rIns="0" tIns="33120" bIns="0" anchor="ctr">
            <a:noAutofit/>
          </a:bodyPr>
          <a:p>
            <a:pPr algn="ctr">
              <a:lnSpc>
                <a:spcPct val="100000"/>
              </a:lnSpc>
            </a:pPr>
            <a:r>
              <a:rPr b="1" lang="en-US" sz="4400" spc="-1" strike="noStrike">
                <a:solidFill>
                  <a:srgbClr val="5e11a6"/>
                </a:solidFill>
                <a:latin typeface="Arial"/>
                <a:ea typeface="DejaVu Sans"/>
              </a:rPr>
              <a:t>The Springtail</a:t>
            </a:r>
            <a:endParaRPr b="0" lang="en-US" sz="4400" spc="-1" strike="noStrike">
              <a:latin typeface="Arial"/>
            </a:endParaRPr>
          </a:p>
        </p:txBody>
      </p:sp>
      <p:sp>
        <p:nvSpPr>
          <p:cNvPr id="94" name="CustomShape 2"/>
          <p:cNvSpPr/>
          <p:nvPr/>
        </p:nvSpPr>
        <p:spPr>
          <a:xfrm>
            <a:off x="822240" y="1736640"/>
            <a:ext cx="8868600" cy="1644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4800" bIns="45000">
            <a:noAutofit/>
          </a:bodyPr>
          <a:p>
            <a:pPr>
              <a:lnSpc>
                <a:spcPct val="100000"/>
              </a:lnSpc>
            </a:pPr>
            <a:r>
              <a:rPr b="1" lang="en-US" sz="2600" spc="-1" strike="noStrike">
                <a:solidFill>
                  <a:srgbClr val="5e11a6"/>
                </a:solidFill>
                <a:latin typeface="Arial"/>
                <a:ea typeface="DejaVu Sans"/>
              </a:rPr>
              <a:t>Springtails eat dead leaves and plant matter and help decompose them into the soil.  The springtail gets its name because it can bend its tail back and jump when it is threatened.</a:t>
            </a:r>
            <a:endParaRPr b="0" lang="en-US" sz="2600" spc="-1" strike="noStrike">
              <a:latin typeface="Arial"/>
            </a:endParaRPr>
          </a:p>
        </p:txBody>
      </p:sp>
      <p:pic>
        <p:nvPicPr>
          <p:cNvPr id="95" name="" descr=""/>
          <p:cNvPicPr/>
          <p:nvPr/>
        </p:nvPicPr>
        <p:blipFill>
          <a:blip r:embed="rId1"/>
          <a:stretch/>
        </p:blipFill>
        <p:spPr>
          <a:xfrm>
            <a:off x="2560320" y="3657600"/>
            <a:ext cx="5210280" cy="3505680"/>
          </a:xfrm>
          <a:prstGeom prst="rect">
            <a:avLst/>
          </a:prstGeom>
          <a:ln w="36720">
            <a:solidFill>
              <a:srgbClr val="6600cc"/>
            </a:solidFill>
            <a:round/>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6" name="CustomShape 1"/>
          <p:cNvSpPr/>
          <p:nvPr/>
        </p:nvSpPr>
        <p:spPr>
          <a:xfrm>
            <a:off x="595080" y="301680"/>
            <a:ext cx="9068400" cy="1259640"/>
          </a:xfrm>
          <a:prstGeom prst="rect">
            <a:avLst/>
          </a:prstGeom>
          <a:noFill/>
          <a:ln>
            <a:noFill/>
          </a:ln>
        </p:spPr>
        <p:style>
          <a:lnRef idx="0"/>
          <a:fillRef idx="0"/>
          <a:effectRef idx="0"/>
          <a:fontRef idx="minor"/>
        </p:style>
        <p:txBody>
          <a:bodyPr lIns="0" rIns="0" tIns="33120" bIns="0" anchor="ctr">
            <a:noAutofit/>
          </a:bodyPr>
          <a:p>
            <a:pPr algn="ctr">
              <a:lnSpc>
                <a:spcPct val="100000"/>
              </a:lnSpc>
            </a:pPr>
            <a:r>
              <a:rPr b="1" lang="en-US" sz="4400" spc="-1" strike="noStrike">
                <a:solidFill>
                  <a:srgbClr val="99284c"/>
                </a:solidFill>
                <a:latin typeface="Arial"/>
                <a:ea typeface="DejaVu Sans"/>
              </a:rPr>
              <a:t>Millipedes</a:t>
            </a:r>
            <a:endParaRPr b="0" lang="en-US" sz="4400" spc="-1" strike="noStrike">
              <a:latin typeface="Arial"/>
            </a:endParaRPr>
          </a:p>
        </p:txBody>
      </p:sp>
      <p:pic>
        <p:nvPicPr>
          <p:cNvPr id="97" name="Picture 2" descr=""/>
          <p:cNvPicPr/>
          <p:nvPr/>
        </p:nvPicPr>
        <p:blipFill>
          <a:blip r:embed="rId1"/>
          <a:stretch/>
        </p:blipFill>
        <p:spPr>
          <a:xfrm>
            <a:off x="6035040" y="1463760"/>
            <a:ext cx="2989800" cy="2666160"/>
          </a:xfrm>
          <a:prstGeom prst="rect">
            <a:avLst/>
          </a:prstGeom>
          <a:ln w="36720">
            <a:solidFill>
              <a:srgbClr val="990000"/>
            </a:solidFill>
            <a:round/>
          </a:ln>
        </p:spPr>
      </p:pic>
      <p:pic>
        <p:nvPicPr>
          <p:cNvPr id="98" name="Picture 3" descr=""/>
          <p:cNvPicPr/>
          <p:nvPr/>
        </p:nvPicPr>
        <p:blipFill>
          <a:blip r:embed="rId2"/>
          <a:stretch/>
        </p:blipFill>
        <p:spPr>
          <a:xfrm>
            <a:off x="639720" y="4114800"/>
            <a:ext cx="3105720" cy="2466000"/>
          </a:xfrm>
          <a:prstGeom prst="rect">
            <a:avLst/>
          </a:prstGeom>
          <a:ln w="36720">
            <a:solidFill>
              <a:srgbClr val="990000"/>
            </a:solidFill>
            <a:round/>
          </a:ln>
        </p:spPr>
      </p:pic>
      <p:sp>
        <p:nvSpPr>
          <p:cNvPr id="99" name="CustomShape 2"/>
          <p:cNvSpPr/>
          <p:nvPr/>
        </p:nvSpPr>
        <p:spPr>
          <a:xfrm>
            <a:off x="914400" y="2241720"/>
            <a:ext cx="4569480" cy="883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6240" bIns="45000">
            <a:noAutofit/>
          </a:bodyPr>
          <a:p>
            <a:pPr>
              <a:lnSpc>
                <a:spcPct val="100000"/>
              </a:lnSpc>
            </a:pPr>
            <a:r>
              <a:rPr b="1" lang="en-US" sz="2800" spc="-1" strike="noStrike">
                <a:solidFill>
                  <a:srgbClr val="99284c"/>
                </a:solidFill>
                <a:latin typeface="Arial"/>
                <a:ea typeface="DejaVu Sans"/>
              </a:rPr>
              <a:t>The millipede is another eater of dead plant matter.</a:t>
            </a:r>
            <a:endParaRPr b="0" lang="en-US" sz="2800" spc="-1" strike="noStrike">
              <a:latin typeface="Arial"/>
            </a:endParaRPr>
          </a:p>
        </p:txBody>
      </p:sp>
      <p:sp>
        <p:nvSpPr>
          <p:cNvPr id="100" name="CustomShape 3"/>
          <p:cNvSpPr/>
          <p:nvPr/>
        </p:nvSpPr>
        <p:spPr>
          <a:xfrm>
            <a:off x="4023360" y="4479840"/>
            <a:ext cx="5942520" cy="2872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6240" bIns="45000">
            <a:noAutofit/>
          </a:bodyPr>
          <a:p>
            <a:pPr>
              <a:lnSpc>
                <a:spcPct val="100000"/>
              </a:lnSpc>
            </a:pPr>
            <a:r>
              <a:rPr b="1" lang="en-US" sz="2800" spc="-1" strike="noStrike">
                <a:solidFill>
                  <a:srgbClr val="99284c"/>
                </a:solidFill>
                <a:latin typeface="Arial"/>
                <a:ea typeface="DejaVu Sans"/>
              </a:rPr>
              <a:t>Despite their name – 'milli' means thousand – they do not have one thousand legs.  Millipedes have two legs per segment, or between 36 to 400 legs for the more common types.</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CustomShape 1"/>
          <p:cNvSpPr/>
          <p:nvPr/>
        </p:nvSpPr>
        <p:spPr>
          <a:xfrm>
            <a:off x="502920" y="301680"/>
            <a:ext cx="9068400" cy="1259640"/>
          </a:xfrm>
          <a:prstGeom prst="rect">
            <a:avLst/>
          </a:prstGeom>
          <a:noFill/>
          <a:ln>
            <a:noFill/>
          </a:ln>
        </p:spPr>
        <p:style>
          <a:lnRef idx="0"/>
          <a:fillRef idx="0"/>
          <a:effectRef idx="0"/>
          <a:fontRef idx="minor"/>
        </p:style>
        <p:txBody>
          <a:bodyPr lIns="0" rIns="0" tIns="33120" bIns="0" anchor="ctr">
            <a:noAutofit/>
          </a:bodyPr>
          <a:p>
            <a:pPr algn="ctr">
              <a:lnSpc>
                <a:spcPct val="100000"/>
              </a:lnSpc>
            </a:pPr>
            <a:r>
              <a:rPr b="1" lang="en-US" sz="4400" spc="-1" strike="noStrike">
                <a:solidFill>
                  <a:srgbClr val="cc6633"/>
                </a:solidFill>
                <a:latin typeface="Arial"/>
                <a:ea typeface="DejaVu Sans"/>
              </a:rPr>
              <a:t>Decomposition</a:t>
            </a:r>
            <a:endParaRPr b="0" lang="en-US" sz="4400" spc="-1" strike="noStrike">
              <a:latin typeface="Arial"/>
            </a:endParaRPr>
          </a:p>
        </p:txBody>
      </p:sp>
      <p:sp>
        <p:nvSpPr>
          <p:cNvPr id="51" name="CustomShape 2"/>
          <p:cNvSpPr/>
          <p:nvPr/>
        </p:nvSpPr>
        <p:spPr>
          <a:xfrm>
            <a:off x="6675480" y="1736640"/>
            <a:ext cx="3105720" cy="3726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6240" bIns="45000">
            <a:noAutofit/>
          </a:bodyPr>
          <a:p>
            <a:pPr>
              <a:lnSpc>
                <a:spcPct val="100000"/>
              </a:lnSpc>
            </a:pPr>
            <a:r>
              <a:rPr b="1" lang="en-US" sz="2800" spc="-1" strike="noStrike">
                <a:solidFill>
                  <a:srgbClr val="cc6633"/>
                </a:solidFill>
                <a:latin typeface="Arial"/>
                <a:ea typeface="DejaVu Sans"/>
              </a:rPr>
              <a:t>Where do all the leaves go that fall from the trees in autumn? </a:t>
            </a:r>
            <a:endParaRPr b="0" lang="en-US" sz="2800" spc="-1" strike="noStrike">
              <a:latin typeface="Arial"/>
            </a:endParaRPr>
          </a:p>
          <a:p>
            <a:pPr>
              <a:lnSpc>
                <a:spcPct val="100000"/>
              </a:lnSpc>
            </a:pPr>
            <a:endParaRPr b="0" lang="en-US" sz="2800" spc="-1" strike="noStrike">
              <a:latin typeface="Arial"/>
            </a:endParaRPr>
          </a:p>
          <a:p>
            <a:pPr>
              <a:lnSpc>
                <a:spcPct val="100000"/>
              </a:lnSpc>
            </a:pPr>
            <a:r>
              <a:rPr b="1" lang="en-US" sz="2800" spc="-1" strike="noStrike">
                <a:solidFill>
                  <a:srgbClr val="cc6633"/>
                </a:solidFill>
                <a:latin typeface="Arial"/>
                <a:ea typeface="DejaVu Sans"/>
              </a:rPr>
              <a:t>They become part of the soil in a natural process called decomposition</a:t>
            </a:r>
            <a:r>
              <a:rPr b="1" lang="en-US" sz="3200" spc="-1" strike="noStrike">
                <a:solidFill>
                  <a:srgbClr val="cc6633"/>
                </a:solidFill>
                <a:latin typeface="Arial"/>
                <a:ea typeface="DejaVu Sans"/>
              </a:rPr>
              <a:t>.</a:t>
            </a:r>
            <a:endParaRPr b="0" lang="en-US" sz="3200" spc="-1" strike="noStrike">
              <a:latin typeface="Arial"/>
            </a:endParaRPr>
          </a:p>
        </p:txBody>
      </p:sp>
      <p:pic>
        <p:nvPicPr>
          <p:cNvPr id="52" name="" descr=""/>
          <p:cNvPicPr/>
          <p:nvPr/>
        </p:nvPicPr>
        <p:blipFill>
          <a:blip r:embed="rId1"/>
          <a:stretch/>
        </p:blipFill>
        <p:spPr>
          <a:xfrm>
            <a:off x="274320" y="1737360"/>
            <a:ext cx="6170400" cy="4112640"/>
          </a:xfrm>
          <a:prstGeom prst="rect">
            <a:avLst/>
          </a:prstGeom>
          <a:ln w="36720">
            <a:solidFill>
              <a:srgbClr val="cc3300"/>
            </a:solidFill>
            <a:round/>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CustomShape 1"/>
          <p:cNvSpPr/>
          <p:nvPr/>
        </p:nvSpPr>
        <p:spPr>
          <a:xfrm>
            <a:off x="502920" y="301320"/>
            <a:ext cx="9068400" cy="792720"/>
          </a:xfrm>
          <a:prstGeom prst="rect">
            <a:avLst/>
          </a:prstGeom>
          <a:noFill/>
          <a:ln>
            <a:noFill/>
          </a:ln>
        </p:spPr>
        <p:style>
          <a:lnRef idx="0"/>
          <a:fillRef idx="0"/>
          <a:effectRef idx="0"/>
          <a:fontRef idx="minor"/>
        </p:style>
        <p:txBody>
          <a:bodyPr lIns="0" rIns="0" tIns="33120" bIns="0" anchor="ctr">
            <a:noAutofit/>
          </a:bodyPr>
          <a:p>
            <a:pPr algn="ctr">
              <a:lnSpc>
                <a:spcPct val="100000"/>
              </a:lnSpc>
            </a:pPr>
            <a:r>
              <a:rPr b="1" lang="en-US" sz="4400" spc="-1" strike="noStrike">
                <a:solidFill>
                  <a:srgbClr val="ff3300"/>
                </a:solidFill>
                <a:latin typeface="Arial"/>
                <a:ea typeface="DejaVu Sans"/>
              </a:rPr>
              <a:t>Decomposers</a:t>
            </a:r>
            <a:endParaRPr b="0" lang="en-US" sz="4400" spc="-1" strike="noStrike">
              <a:latin typeface="Arial"/>
            </a:endParaRPr>
          </a:p>
        </p:txBody>
      </p:sp>
      <p:sp>
        <p:nvSpPr>
          <p:cNvPr id="54" name="CustomShape 2"/>
          <p:cNvSpPr/>
          <p:nvPr/>
        </p:nvSpPr>
        <p:spPr>
          <a:xfrm>
            <a:off x="5394960" y="2011680"/>
            <a:ext cx="4296600" cy="3747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3000" bIns="45000">
            <a:noAutofit/>
          </a:bodyPr>
          <a:p>
            <a:pPr>
              <a:lnSpc>
                <a:spcPct val="100000"/>
              </a:lnSpc>
            </a:pPr>
            <a:r>
              <a:rPr b="1" lang="en-US" sz="2400" spc="-1" strike="noStrike">
                <a:solidFill>
                  <a:srgbClr val="ff420e"/>
                </a:solidFill>
                <a:latin typeface="Arial"/>
                <a:ea typeface="DejaVu Sans"/>
              </a:rPr>
              <a:t>There are many small creatures that speed the process of decomposition by eating dead leaves and plant matter and releasing their nutrients into the soil.</a:t>
            </a:r>
            <a:endParaRPr b="0" lang="en-US" sz="2400" spc="-1" strike="noStrike">
              <a:latin typeface="Arial"/>
            </a:endParaRPr>
          </a:p>
          <a:p>
            <a:pPr>
              <a:lnSpc>
                <a:spcPct val="100000"/>
              </a:lnSpc>
            </a:pPr>
            <a:endParaRPr b="0" lang="en-US" sz="2400" spc="-1" strike="noStrike">
              <a:latin typeface="Arial"/>
            </a:endParaRPr>
          </a:p>
          <a:p>
            <a:pPr>
              <a:lnSpc>
                <a:spcPct val="100000"/>
              </a:lnSpc>
            </a:pPr>
            <a:r>
              <a:rPr b="1" lang="en-US" sz="2400" spc="-1" strike="noStrike">
                <a:solidFill>
                  <a:srgbClr val="ff420e"/>
                </a:solidFill>
                <a:latin typeface="Arial"/>
                <a:ea typeface="DejaVu Sans"/>
              </a:rPr>
              <a:t>Some of these creatures are worms, pillbugs, springtails, and millipedes.</a:t>
            </a:r>
            <a:endParaRPr b="0" lang="en-US" sz="2400" spc="-1" strike="noStrike">
              <a:latin typeface="Arial"/>
            </a:endParaRPr>
          </a:p>
        </p:txBody>
      </p:sp>
      <p:pic>
        <p:nvPicPr>
          <p:cNvPr id="55" name="" descr=""/>
          <p:cNvPicPr/>
          <p:nvPr/>
        </p:nvPicPr>
        <p:blipFill>
          <a:blip r:embed="rId1"/>
          <a:stretch/>
        </p:blipFill>
        <p:spPr>
          <a:xfrm>
            <a:off x="640080" y="1371600"/>
            <a:ext cx="4295520" cy="5728320"/>
          </a:xfrm>
          <a:prstGeom prst="rect">
            <a:avLst/>
          </a:prstGeom>
          <a:ln w="36720">
            <a:solidFill>
              <a:srgbClr val="ff3300"/>
            </a:solidFill>
            <a:round/>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CustomShape 1"/>
          <p:cNvSpPr/>
          <p:nvPr/>
        </p:nvSpPr>
        <p:spPr>
          <a:xfrm>
            <a:off x="502920" y="301680"/>
            <a:ext cx="9068400" cy="1259640"/>
          </a:xfrm>
          <a:prstGeom prst="rect">
            <a:avLst/>
          </a:prstGeom>
          <a:noFill/>
          <a:ln>
            <a:noFill/>
          </a:ln>
        </p:spPr>
        <p:style>
          <a:lnRef idx="0"/>
          <a:fillRef idx="0"/>
          <a:effectRef idx="0"/>
          <a:fontRef idx="minor"/>
        </p:style>
        <p:txBody>
          <a:bodyPr lIns="0" rIns="0" tIns="33120" bIns="0" anchor="ctr">
            <a:noAutofit/>
          </a:bodyPr>
          <a:p>
            <a:pPr algn="ctr">
              <a:lnSpc>
                <a:spcPct val="100000"/>
              </a:lnSpc>
            </a:pPr>
            <a:r>
              <a:rPr b="1" lang="en-US" sz="4400" spc="-1" strike="noStrike">
                <a:solidFill>
                  <a:srgbClr val="000000"/>
                </a:solidFill>
                <a:latin typeface="Arial"/>
                <a:ea typeface="DejaVu Sans"/>
              </a:rPr>
              <a:t>Worms</a:t>
            </a:r>
            <a:endParaRPr b="1" lang="en-US" sz="4400" spc="-1" strike="noStrike">
              <a:latin typeface="Arial"/>
            </a:endParaRPr>
          </a:p>
        </p:txBody>
      </p:sp>
      <p:sp>
        <p:nvSpPr>
          <p:cNvPr id="57" name="CustomShape 2"/>
          <p:cNvSpPr/>
          <p:nvPr/>
        </p:nvSpPr>
        <p:spPr>
          <a:xfrm>
            <a:off x="639720" y="1371600"/>
            <a:ext cx="3655080" cy="6855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nSpc>
                <a:spcPct val="118000"/>
              </a:lnSpc>
            </a:pPr>
            <a:r>
              <a:rPr b="1" lang="en-US" sz="2400" spc="-1" strike="noStrike">
                <a:solidFill>
                  <a:srgbClr val="000000"/>
                </a:solidFill>
                <a:latin typeface="Arial"/>
                <a:ea typeface="DejaVu Sans"/>
              </a:rPr>
              <a:t>Worms tunnel through hard-packed soil by eating it.  The soil is ground up by tiny stones and fine grains of sand in the worm's gizzard.  The worm digests some leaves and other plant matter for its food.  The rest of the ground-up soil is released from the back end of the worm. </a:t>
            </a:r>
            <a:endParaRPr b="1" lang="en-US" sz="2400" spc="-1" strike="noStrike">
              <a:latin typeface="Arial"/>
            </a:endParaRPr>
          </a:p>
        </p:txBody>
      </p:sp>
      <p:sp>
        <p:nvSpPr>
          <p:cNvPr id="58" name="CustomShape 3"/>
          <p:cNvSpPr/>
          <p:nvPr/>
        </p:nvSpPr>
        <p:spPr>
          <a:xfrm>
            <a:off x="4600080" y="5691240"/>
            <a:ext cx="5212440" cy="136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nSpc>
                <a:spcPct val="118000"/>
              </a:lnSpc>
            </a:pPr>
            <a:r>
              <a:rPr b="1" lang="en-US" sz="2400" spc="-1" strike="noStrike">
                <a:solidFill>
                  <a:srgbClr val="000000"/>
                </a:solidFill>
                <a:latin typeface="Arial"/>
                <a:ea typeface="DejaVu Sans"/>
              </a:rPr>
              <a:t>An earthworm can eat as much as one-third of its weight in one day.   Imagine if you ate that much!</a:t>
            </a:r>
            <a:endParaRPr b="1" lang="en-US" sz="2400" spc="-1" strike="noStrike">
              <a:solidFill>
                <a:srgbClr val="000000"/>
              </a:solidFill>
              <a:latin typeface="Arial"/>
            </a:endParaRPr>
          </a:p>
        </p:txBody>
      </p:sp>
      <p:pic>
        <p:nvPicPr>
          <p:cNvPr id="59" name="" descr=""/>
          <p:cNvPicPr/>
          <p:nvPr/>
        </p:nvPicPr>
        <p:blipFill>
          <a:blip r:embed="rId1"/>
          <a:stretch/>
        </p:blipFill>
        <p:spPr>
          <a:xfrm>
            <a:off x="4846320" y="1737360"/>
            <a:ext cx="4630680" cy="3472560"/>
          </a:xfrm>
          <a:prstGeom prst="rect">
            <a:avLst/>
          </a:prstGeom>
          <a:ln w="36720">
            <a:solidFill>
              <a:srgbClr val="000000"/>
            </a:solidFill>
            <a:round/>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CustomShape 1"/>
          <p:cNvSpPr/>
          <p:nvPr/>
        </p:nvSpPr>
        <p:spPr>
          <a:xfrm>
            <a:off x="623160" y="476640"/>
            <a:ext cx="9068400" cy="1259640"/>
          </a:xfrm>
          <a:prstGeom prst="rect">
            <a:avLst/>
          </a:prstGeom>
          <a:noFill/>
          <a:ln>
            <a:noFill/>
          </a:ln>
        </p:spPr>
        <p:style>
          <a:lnRef idx="0"/>
          <a:fillRef idx="0"/>
          <a:effectRef idx="0"/>
          <a:fontRef idx="minor"/>
        </p:style>
        <p:txBody>
          <a:bodyPr lIns="0" rIns="0" tIns="33120" bIns="0" anchor="ctr">
            <a:noAutofit/>
          </a:bodyPr>
          <a:p>
            <a:pPr algn="ctr">
              <a:lnSpc>
                <a:spcPct val="100000"/>
              </a:lnSpc>
            </a:pPr>
            <a:r>
              <a:rPr b="1" lang="en-US" sz="4400" spc="-1" strike="noStrike">
                <a:solidFill>
                  <a:srgbClr val="492300"/>
                </a:solidFill>
                <a:latin typeface="Arial"/>
                <a:ea typeface="DejaVu Sans"/>
              </a:rPr>
              <a:t>Worm Poop – Nature's Fertilizer</a:t>
            </a:r>
            <a:endParaRPr b="0" lang="en-US" sz="4400" spc="-1" strike="noStrike">
              <a:solidFill>
                <a:srgbClr val="492300"/>
              </a:solidFill>
              <a:latin typeface="Arial"/>
            </a:endParaRPr>
          </a:p>
        </p:txBody>
      </p:sp>
      <p:sp>
        <p:nvSpPr>
          <p:cNvPr id="61" name="CustomShape 2"/>
          <p:cNvSpPr/>
          <p:nvPr/>
        </p:nvSpPr>
        <p:spPr>
          <a:xfrm>
            <a:off x="4663440" y="1944000"/>
            <a:ext cx="4936680" cy="418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6240" bIns="45000">
            <a:noAutofit/>
          </a:bodyPr>
          <a:p>
            <a:pPr>
              <a:lnSpc>
                <a:spcPct val="100000"/>
              </a:lnSpc>
            </a:pPr>
            <a:r>
              <a:rPr b="1" lang="en-US" sz="2800" spc="-1" strike="noStrike">
                <a:solidFill>
                  <a:srgbClr val="492300"/>
                </a:solidFill>
                <a:latin typeface="Arial"/>
                <a:ea typeface="DejaVu Sans"/>
              </a:rPr>
              <a:t>The pellets the worm releases are called castings.  This is actually worm poop.  Castings are filled with nutrients that make great plant food.  Worms are great to have in your garden, because they feed the plants!   </a:t>
            </a:r>
            <a:endParaRPr b="0" lang="en-US" sz="2800" spc="-1" strike="noStrike">
              <a:solidFill>
                <a:srgbClr val="492300"/>
              </a:solidFill>
              <a:latin typeface="Arial"/>
            </a:endParaRPr>
          </a:p>
        </p:txBody>
      </p:sp>
      <p:pic>
        <p:nvPicPr>
          <p:cNvPr id="62" name="" descr=""/>
          <p:cNvPicPr/>
          <p:nvPr/>
        </p:nvPicPr>
        <p:blipFill>
          <a:blip r:embed="rId1"/>
          <a:stretch/>
        </p:blipFill>
        <p:spPr>
          <a:xfrm>
            <a:off x="640080" y="1825200"/>
            <a:ext cx="3746880" cy="4398480"/>
          </a:xfrm>
          <a:prstGeom prst="rect">
            <a:avLst/>
          </a:prstGeom>
          <a:ln>
            <a:noFill/>
          </a:ln>
        </p:spPr>
      </p:pic>
      <p:sp>
        <p:nvSpPr>
          <p:cNvPr id="63" name="CustomShape 3"/>
          <p:cNvSpPr/>
          <p:nvPr/>
        </p:nvSpPr>
        <p:spPr>
          <a:xfrm>
            <a:off x="731520" y="6492240"/>
            <a:ext cx="3838320" cy="303120"/>
          </a:xfrm>
          <a:prstGeom prst="rect">
            <a:avLst/>
          </a:prstGeom>
          <a:noFill/>
          <a:ln>
            <a:noFill/>
          </a:ln>
        </p:spPr>
        <p:style>
          <a:lnRef idx="0"/>
          <a:fillRef idx="0"/>
          <a:effectRef idx="0"/>
          <a:fontRef idx="minor"/>
        </p:style>
      </p:sp>
      <p:sp>
        <p:nvSpPr>
          <p:cNvPr id="64" name="CustomShape 4"/>
          <p:cNvSpPr/>
          <p:nvPr/>
        </p:nvSpPr>
        <p:spPr>
          <a:xfrm>
            <a:off x="628200" y="6247800"/>
            <a:ext cx="4022280" cy="2433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i="1" lang="en-US" sz="1200" spc="-1" strike="noStrike">
                <a:solidFill>
                  <a:srgbClr val="000000"/>
                </a:solidFill>
                <a:latin typeface="Arial"/>
                <a:ea typeface="DejaVu Sans"/>
              </a:rPr>
              <a:t>Photo courtesy Uncle Jim’s Worm Farm</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CustomShape 1"/>
          <p:cNvSpPr/>
          <p:nvPr/>
        </p:nvSpPr>
        <p:spPr>
          <a:xfrm>
            <a:off x="502920" y="301680"/>
            <a:ext cx="9068400" cy="1259640"/>
          </a:xfrm>
          <a:prstGeom prst="rect">
            <a:avLst/>
          </a:prstGeom>
          <a:noFill/>
          <a:ln>
            <a:noFill/>
          </a:ln>
        </p:spPr>
        <p:style>
          <a:lnRef idx="0"/>
          <a:fillRef idx="0"/>
          <a:effectRef idx="0"/>
          <a:fontRef idx="minor"/>
        </p:style>
        <p:txBody>
          <a:bodyPr lIns="0" rIns="0" tIns="33120" bIns="0" anchor="ctr">
            <a:noAutofit/>
          </a:bodyPr>
          <a:p>
            <a:pPr algn="ctr">
              <a:lnSpc>
                <a:spcPct val="100000"/>
              </a:lnSpc>
            </a:pPr>
            <a:r>
              <a:rPr b="1" lang="en-US" sz="4400" spc="-1" strike="noStrike">
                <a:solidFill>
                  <a:srgbClr val="007826"/>
                </a:solidFill>
                <a:latin typeface="Arial"/>
                <a:ea typeface="DejaVu Sans"/>
              </a:rPr>
              <a:t>Worms Help Roots to Grow</a:t>
            </a:r>
            <a:endParaRPr b="0" lang="en-US" sz="4400" spc="-1" strike="noStrike">
              <a:latin typeface="Arial"/>
            </a:endParaRPr>
          </a:p>
        </p:txBody>
      </p:sp>
      <p:sp>
        <p:nvSpPr>
          <p:cNvPr id="66" name="CustomShape 2"/>
          <p:cNvSpPr/>
          <p:nvPr/>
        </p:nvSpPr>
        <p:spPr>
          <a:xfrm>
            <a:off x="457200" y="5443560"/>
            <a:ext cx="9507600" cy="1778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9120" bIns="45000">
            <a:noAutofit/>
          </a:bodyPr>
          <a:p>
            <a:pPr>
              <a:lnSpc>
                <a:spcPct val="100000"/>
              </a:lnSpc>
            </a:pPr>
            <a:r>
              <a:rPr b="1" lang="en-US" sz="3200" spc="-1" strike="noStrike">
                <a:solidFill>
                  <a:srgbClr val="007826"/>
                </a:solidFill>
                <a:latin typeface="Arial"/>
                <a:ea typeface="DejaVu Sans"/>
              </a:rPr>
              <a:t>As worms burrow through the ground, they also break up the soil, allowing air and water into the soil and making it easier for roots to grow.</a:t>
            </a:r>
            <a:endParaRPr b="0" lang="en-US" sz="3200" spc="-1" strike="noStrike">
              <a:latin typeface="Arial"/>
            </a:endParaRPr>
          </a:p>
        </p:txBody>
      </p:sp>
      <p:pic>
        <p:nvPicPr>
          <p:cNvPr id="67" name="" descr=""/>
          <p:cNvPicPr/>
          <p:nvPr/>
        </p:nvPicPr>
        <p:blipFill>
          <a:blip r:embed="rId1"/>
          <a:stretch/>
        </p:blipFill>
        <p:spPr>
          <a:xfrm>
            <a:off x="2103120" y="1332000"/>
            <a:ext cx="5960160" cy="3969360"/>
          </a:xfrm>
          <a:prstGeom prst="rect">
            <a:avLst/>
          </a:prstGeom>
          <a:ln w="36720">
            <a:solidFill>
              <a:srgbClr val="007826"/>
            </a:solidFill>
            <a:round/>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8" name="Picture 1" descr=""/>
          <p:cNvPicPr/>
          <p:nvPr/>
        </p:nvPicPr>
        <p:blipFill>
          <a:blip r:embed="rId1"/>
          <a:stretch/>
        </p:blipFill>
        <p:spPr>
          <a:xfrm>
            <a:off x="1916280" y="1563840"/>
            <a:ext cx="6218640" cy="3715200"/>
          </a:xfrm>
          <a:prstGeom prst="rect">
            <a:avLst/>
          </a:prstGeom>
          <a:ln w="36720">
            <a:solidFill>
              <a:srgbClr val="cc3300"/>
            </a:solidFill>
            <a:round/>
          </a:ln>
        </p:spPr>
      </p:pic>
      <p:sp>
        <p:nvSpPr>
          <p:cNvPr id="69" name="CustomShape 1"/>
          <p:cNvSpPr/>
          <p:nvPr/>
        </p:nvSpPr>
        <p:spPr>
          <a:xfrm>
            <a:off x="502920" y="301680"/>
            <a:ext cx="9068400" cy="1259640"/>
          </a:xfrm>
          <a:prstGeom prst="rect">
            <a:avLst/>
          </a:prstGeom>
          <a:noFill/>
          <a:ln>
            <a:noFill/>
          </a:ln>
        </p:spPr>
        <p:style>
          <a:lnRef idx="0"/>
          <a:fillRef idx="0"/>
          <a:effectRef idx="0"/>
          <a:fontRef idx="minor"/>
        </p:style>
        <p:txBody>
          <a:bodyPr lIns="0" rIns="0" tIns="33120" bIns="0" anchor="ctr">
            <a:noAutofit/>
          </a:bodyPr>
          <a:p>
            <a:pPr algn="ctr">
              <a:lnSpc>
                <a:spcPct val="100000"/>
              </a:lnSpc>
            </a:pPr>
            <a:r>
              <a:rPr b="1" lang="en-US" sz="4400" spc="-1" strike="noStrike">
                <a:solidFill>
                  <a:srgbClr val="cc3300"/>
                </a:solidFill>
                <a:latin typeface="Arial"/>
                <a:ea typeface="DejaVu Sans"/>
              </a:rPr>
              <a:t>Worms Make Tunnels</a:t>
            </a:r>
            <a:endParaRPr b="0" lang="en-US" sz="4400" spc="-1" strike="noStrike">
              <a:latin typeface="Arial"/>
            </a:endParaRPr>
          </a:p>
        </p:txBody>
      </p:sp>
      <p:sp>
        <p:nvSpPr>
          <p:cNvPr id="70" name="CustomShape 2"/>
          <p:cNvSpPr/>
          <p:nvPr/>
        </p:nvSpPr>
        <p:spPr>
          <a:xfrm>
            <a:off x="1737360" y="5394960"/>
            <a:ext cx="6948360" cy="1644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9120" bIns="45000">
            <a:noAutofit/>
          </a:bodyPr>
          <a:p>
            <a:pPr>
              <a:lnSpc>
                <a:spcPct val="100000"/>
              </a:lnSpc>
            </a:pPr>
            <a:r>
              <a:rPr b="1" lang="en-US" sz="3200" spc="-1" strike="noStrike">
                <a:solidFill>
                  <a:srgbClr val="cc3300"/>
                </a:solidFill>
                <a:latin typeface="Arial"/>
                <a:ea typeface="DejaVu Sans"/>
              </a:rPr>
              <a:t>Earthworms usually live near the surface but they can burrow under the soil as much as 6 ½ feet.</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CustomShape 1"/>
          <p:cNvSpPr/>
          <p:nvPr/>
        </p:nvSpPr>
        <p:spPr>
          <a:xfrm>
            <a:off x="529920" y="-92160"/>
            <a:ext cx="9068400" cy="1259640"/>
          </a:xfrm>
          <a:prstGeom prst="rect">
            <a:avLst/>
          </a:prstGeom>
          <a:noFill/>
          <a:ln>
            <a:noFill/>
          </a:ln>
        </p:spPr>
        <p:style>
          <a:lnRef idx="0"/>
          <a:fillRef idx="0"/>
          <a:effectRef idx="0"/>
          <a:fontRef idx="minor"/>
        </p:style>
        <p:txBody>
          <a:bodyPr lIns="0" rIns="0" tIns="33120" bIns="0" anchor="ctr">
            <a:noAutofit/>
          </a:bodyPr>
          <a:p>
            <a:pPr algn="ctr">
              <a:lnSpc>
                <a:spcPct val="100000"/>
              </a:lnSpc>
            </a:pPr>
            <a:r>
              <a:rPr b="1" lang="en-US" sz="4400" spc="-1" strike="noStrike">
                <a:solidFill>
                  <a:srgbClr val="006600"/>
                </a:solidFill>
                <a:latin typeface="Arial"/>
                <a:ea typeface="DejaVu Sans"/>
              </a:rPr>
              <a:t>A Close Look at the Worm</a:t>
            </a:r>
            <a:endParaRPr b="0" lang="en-US" sz="4400" spc="-1" strike="noStrike">
              <a:latin typeface="Arial"/>
            </a:endParaRPr>
          </a:p>
        </p:txBody>
      </p:sp>
      <p:sp>
        <p:nvSpPr>
          <p:cNvPr id="72" name="CustomShape 2"/>
          <p:cNvSpPr/>
          <p:nvPr/>
        </p:nvSpPr>
        <p:spPr>
          <a:xfrm>
            <a:off x="365040" y="1004760"/>
            <a:ext cx="4294800" cy="5758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3000" bIns="45000">
            <a:noAutofit/>
          </a:bodyPr>
          <a:p>
            <a:pPr>
              <a:lnSpc>
                <a:spcPct val="100000"/>
              </a:lnSpc>
            </a:pPr>
            <a:r>
              <a:rPr b="1" lang="en-US" sz="2400" spc="-1" strike="noStrike">
                <a:solidFill>
                  <a:srgbClr val="006600"/>
                </a:solidFill>
                <a:latin typeface="Arial"/>
                <a:ea typeface="DejaVu Sans"/>
              </a:rPr>
              <a:t>Earthworms can grow to seven or eight inches long, but there are some that grow to as much as 14 inches long. </a:t>
            </a:r>
            <a:endParaRPr b="0" lang="en-US" sz="2400" spc="-1" strike="noStrike">
              <a:latin typeface="Arial"/>
            </a:endParaRPr>
          </a:p>
          <a:p>
            <a:pPr>
              <a:lnSpc>
                <a:spcPct val="100000"/>
              </a:lnSpc>
            </a:pPr>
            <a:endParaRPr b="0" lang="en-US" sz="2400" spc="-1" strike="noStrike">
              <a:latin typeface="Arial"/>
            </a:endParaRPr>
          </a:p>
          <a:p>
            <a:pPr>
              <a:lnSpc>
                <a:spcPct val="100000"/>
              </a:lnSpc>
            </a:pPr>
            <a:r>
              <a:rPr b="1" lang="en-US" sz="2400" spc="-1" strike="noStrike">
                <a:solidFill>
                  <a:srgbClr val="006600"/>
                </a:solidFill>
                <a:latin typeface="Arial"/>
                <a:ea typeface="DejaVu Sans"/>
              </a:rPr>
              <a:t>Their bodies are made up of ring-like segments called annuli.  The different-colored segment or saddle part in the middle of the earthworm is called the clitellum.  That's where the earthworm's eggs will form after mating.  The earthworm's head is at the end closest to the clitellum.  </a:t>
            </a:r>
            <a:endParaRPr b="0" lang="en-US" sz="2400" spc="-1" strike="noStrike">
              <a:latin typeface="Arial"/>
            </a:endParaRPr>
          </a:p>
        </p:txBody>
      </p:sp>
      <p:sp>
        <p:nvSpPr>
          <p:cNvPr id="73" name="CustomShape 3"/>
          <p:cNvSpPr/>
          <p:nvPr/>
        </p:nvSpPr>
        <p:spPr>
          <a:xfrm>
            <a:off x="5120640" y="4757400"/>
            <a:ext cx="4752000" cy="2099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3000" bIns="45000">
            <a:noAutofit/>
          </a:bodyPr>
          <a:p>
            <a:pPr>
              <a:lnSpc>
                <a:spcPct val="100000"/>
              </a:lnSpc>
            </a:pPr>
            <a:r>
              <a:rPr b="1" lang="en-US" sz="2400" spc="-1" strike="noStrike">
                <a:solidFill>
                  <a:srgbClr val="006600"/>
                </a:solidFill>
                <a:latin typeface="Arial"/>
                <a:ea typeface="DejaVu Sans"/>
              </a:rPr>
              <a:t>Only adult worms have a clitellum; young worms do not. Each earthworm is both male and female, but it still takes two worms to produce baby worms.</a:t>
            </a:r>
            <a:endParaRPr b="0" lang="en-US" sz="2400" spc="-1" strike="noStrike">
              <a:latin typeface="Arial"/>
            </a:endParaRPr>
          </a:p>
        </p:txBody>
      </p:sp>
      <p:pic>
        <p:nvPicPr>
          <p:cNvPr id="74" name="" descr=""/>
          <p:cNvPicPr/>
          <p:nvPr/>
        </p:nvPicPr>
        <p:blipFill>
          <a:blip r:embed="rId1"/>
          <a:srcRect l="0" t="0" r="0" b="7884"/>
          <a:stretch/>
        </p:blipFill>
        <p:spPr>
          <a:xfrm>
            <a:off x="4889880" y="1053360"/>
            <a:ext cx="4984560" cy="3060360"/>
          </a:xfrm>
          <a:prstGeom prst="rect">
            <a:avLst/>
          </a:prstGeom>
          <a:ln w="36720">
            <a:solidFill>
              <a:srgbClr val="006600"/>
            </a:solidFill>
            <a:round/>
          </a:ln>
        </p:spPr>
      </p:pic>
      <p:sp>
        <p:nvSpPr>
          <p:cNvPr id="75" name="CustomShape 4"/>
          <p:cNvSpPr/>
          <p:nvPr/>
        </p:nvSpPr>
        <p:spPr>
          <a:xfrm>
            <a:off x="4846320" y="4247280"/>
            <a:ext cx="3565080" cy="232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i="1" lang="en-US" sz="1200" spc="-1" strike="noStrike">
                <a:solidFill>
                  <a:srgbClr val="006600"/>
                </a:solidFill>
                <a:latin typeface="Arial"/>
                <a:ea typeface="DejaVu Sans"/>
              </a:rPr>
              <a:t>Photo by Joseph Berger, Bugwood.org</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CustomShape 1"/>
          <p:cNvSpPr/>
          <p:nvPr/>
        </p:nvSpPr>
        <p:spPr>
          <a:xfrm>
            <a:off x="502920" y="301680"/>
            <a:ext cx="9068400" cy="1259640"/>
          </a:xfrm>
          <a:prstGeom prst="rect">
            <a:avLst/>
          </a:prstGeom>
          <a:noFill/>
          <a:ln>
            <a:noFill/>
          </a:ln>
        </p:spPr>
        <p:style>
          <a:lnRef idx="0"/>
          <a:fillRef idx="0"/>
          <a:effectRef idx="0"/>
          <a:fontRef idx="minor"/>
        </p:style>
        <p:txBody>
          <a:bodyPr lIns="0" rIns="0" tIns="33120" bIns="0" anchor="ctr">
            <a:noAutofit/>
          </a:bodyPr>
          <a:p>
            <a:pPr algn="ctr">
              <a:lnSpc>
                <a:spcPct val="100000"/>
              </a:lnSpc>
            </a:pPr>
            <a:r>
              <a:rPr b="1" lang="en-US" sz="4400" spc="-1" strike="noStrike">
                <a:solidFill>
                  <a:srgbClr val="006699"/>
                </a:solidFill>
                <a:latin typeface="Arial"/>
                <a:ea typeface="DejaVu Sans"/>
              </a:rPr>
              <a:t>Rainy Days are Bad for Worms</a:t>
            </a:r>
            <a:endParaRPr b="0" lang="en-US" sz="4400" spc="-1" strike="noStrike">
              <a:latin typeface="Arial"/>
            </a:endParaRPr>
          </a:p>
        </p:txBody>
      </p:sp>
      <p:pic>
        <p:nvPicPr>
          <p:cNvPr id="77" name="Picture 2" descr=""/>
          <p:cNvPicPr/>
          <p:nvPr/>
        </p:nvPicPr>
        <p:blipFill>
          <a:blip r:embed="rId1"/>
          <a:stretch/>
        </p:blipFill>
        <p:spPr>
          <a:xfrm>
            <a:off x="4848120" y="1324440"/>
            <a:ext cx="4020120" cy="2880360"/>
          </a:xfrm>
          <a:prstGeom prst="rect">
            <a:avLst/>
          </a:prstGeom>
          <a:ln>
            <a:noFill/>
          </a:ln>
        </p:spPr>
      </p:pic>
      <p:sp>
        <p:nvSpPr>
          <p:cNvPr id="78" name="CustomShape 2"/>
          <p:cNvSpPr/>
          <p:nvPr/>
        </p:nvSpPr>
        <p:spPr>
          <a:xfrm>
            <a:off x="419040" y="1406520"/>
            <a:ext cx="4204440" cy="2147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3000" bIns="45000">
            <a:noAutofit/>
          </a:bodyPr>
          <a:p>
            <a:pPr>
              <a:lnSpc>
                <a:spcPct val="100000"/>
              </a:lnSpc>
            </a:pPr>
            <a:r>
              <a:rPr b="1" lang="en-US" sz="2400" spc="-1" strike="noStrike">
                <a:solidFill>
                  <a:srgbClr val="006699"/>
                </a:solidFill>
                <a:latin typeface="Arial"/>
                <a:ea typeface="DejaVu Sans"/>
              </a:rPr>
              <a:t>An earthworm's skin is covered by small hairs called setae that help it move through the ground and allow it to cling to its tunnels when it is attacked by predators.</a:t>
            </a:r>
            <a:endParaRPr b="0" lang="en-US" sz="2400" spc="-1" strike="noStrike">
              <a:latin typeface="Arial"/>
            </a:endParaRPr>
          </a:p>
        </p:txBody>
      </p:sp>
      <p:sp>
        <p:nvSpPr>
          <p:cNvPr id="79" name="CustomShape 3"/>
          <p:cNvSpPr/>
          <p:nvPr/>
        </p:nvSpPr>
        <p:spPr>
          <a:xfrm>
            <a:off x="457200" y="4726800"/>
            <a:ext cx="9326880" cy="2588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1560" bIns="45000">
            <a:noAutofit/>
          </a:bodyPr>
          <a:p>
            <a:pPr>
              <a:lnSpc>
                <a:spcPct val="100000"/>
              </a:lnSpc>
            </a:pPr>
            <a:r>
              <a:rPr b="1" lang="en-US" sz="2200" spc="-1" strike="noStrike">
                <a:solidFill>
                  <a:srgbClr val="006699"/>
                </a:solidFill>
                <a:latin typeface="Arial"/>
                <a:ea typeface="DejaVu Sans"/>
              </a:rPr>
              <a:t>Earthworms breathe though their skin and can only breathe easily when it is cool and damp.  On very rainy days, however, a worm's air pockets underground fill with water and the worms have to go up to the surface.  Otherwise, they would drown underground.  During this time, if they get stranded on a driveway or a place where the ground is too hard, they will die.  Above ground, worms are also vulnerable to predators such as birds, rats, toads, and people.</a:t>
            </a:r>
            <a:endParaRPr b="0" lang="en-US" sz="2200" spc="-1" strike="noStrike">
              <a:latin typeface="Arial"/>
            </a:endParaRPr>
          </a:p>
        </p:txBody>
      </p:sp>
      <p:sp>
        <p:nvSpPr>
          <p:cNvPr id="80" name="CustomShape 4"/>
          <p:cNvSpPr/>
          <p:nvPr/>
        </p:nvSpPr>
        <p:spPr>
          <a:xfrm>
            <a:off x="5349600" y="4182840"/>
            <a:ext cx="2650320" cy="232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i="1" lang="en-US" sz="1200" spc="-1" strike="noStrike">
                <a:solidFill>
                  <a:srgbClr val="000000"/>
                </a:solidFill>
                <a:latin typeface="Arial"/>
                <a:ea typeface="DejaVu Sans"/>
              </a:rPr>
              <a:t>Courtesy dumielauxepices.net</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154</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2014-01-22T16:16:09Z</dcterms:created>
  <dc:creator>Carolyn Taylor</dc:creator>
  <dc:description/>
  <dc:language>en-US</dc:language>
  <cp:lastModifiedBy/>
  <dcterms:modified xsi:type="dcterms:W3CDTF">2023-02-12T17:20:00Z</dcterms:modified>
  <cp:revision>12</cp:revision>
  <dc:subject/>
  <dc:title>The Cleanup Crew</dc:title>
</cp:coreProperties>
</file>