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12.jpeg" ContentType="image/jpeg"/>
  <Override PartName="/ppt/media/image9.jpeg" ContentType="image/jpeg"/>
  <Override PartName="/ppt/media/image11.jpeg" ContentType="image/jpeg"/>
  <Override PartName="/ppt/media/image13.jpeg" ContentType="image/jpeg"/>
  <Override PartName="/ppt/media/image8.jpeg" ContentType="image/jpeg"/>
  <Override PartName="/ppt/media/image10.jpeg" ContentType="image/jpeg"/>
  <Override PartName="/ppt/media/image29.jpeg" ContentType="image/jpeg"/>
  <Override PartName="/ppt/media/image7.png" ContentType="image/png"/>
  <Override PartName="/ppt/media/image1.jpeg" ContentType="image/jpeg"/>
  <Override PartName="/ppt/media/image22.jpeg" ContentType="image/jpeg"/>
  <Override PartName="/ppt/media/image6.jpeg" ContentType="image/jpeg"/>
  <Override PartName="/ppt/media/image27.jpeg" ContentType="image/jpeg"/>
  <Override PartName="/ppt/media/image5.jpeg" ContentType="image/jpeg"/>
  <Override PartName="/ppt/media/image26.jpeg" ContentType="image/jpeg"/>
  <Override PartName="/ppt/media/image4.jpeg" ContentType="image/jpeg"/>
  <Override PartName="/ppt/media/image25.jpeg" ContentType="image/jpeg"/>
  <Override PartName="/ppt/media/image24.jpeg" ContentType="image/jpeg"/>
  <Override PartName="/ppt/media/image19.jpeg" ContentType="image/jpeg"/>
  <Override PartName="/ppt/media/image21.png" ContentType="image/png"/>
  <Override PartName="/ppt/media/image28.jpeg" ContentType="image/jpeg"/>
  <Override PartName="/ppt/media/image20.png" ContentType="image/png"/>
  <Override PartName="/ppt/media/image18.jpeg" ContentType="image/jpeg"/>
  <Override PartName="/ppt/media/image2.jpeg" ContentType="image/jpeg"/>
  <Override PartName="/ppt/media/image23.jpeg" ContentType="image/jpeg"/>
  <Override PartName="/ppt/media/image16.jpeg" ContentType="image/jpeg"/>
  <Override PartName="/ppt/media/image15.jpeg" ContentType="image/jpeg"/>
  <Override PartName="/ppt/media/image14.jpeg" ContentType="image/jpeg"/>
  <Override PartName="/ppt/media/image3.png" ContentType="image/png"/>
  <Override PartName="/ppt/media/image17.jpeg" ContentType="image/jpeg"/>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1.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163800" y="-61560"/>
            <a:ext cx="9914040" cy="12481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ea7500"/>
                </a:solidFill>
                <a:latin typeface="Arial"/>
                <a:ea typeface="DejaVu Sans"/>
              </a:rPr>
              <a:t>New Jersey Farming and Climate Change</a:t>
            </a:r>
            <a:endParaRPr b="0" lang="en-US" sz="3600" spc="-1" strike="noStrike">
              <a:latin typeface="Arial"/>
            </a:endParaRPr>
          </a:p>
        </p:txBody>
      </p:sp>
      <p:pic>
        <p:nvPicPr>
          <p:cNvPr id="77" name="Picture 82" descr=""/>
          <p:cNvPicPr/>
          <p:nvPr/>
        </p:nvPicPr>
        <p:blipFill>
          <a:blip r:embed="rId1"/>
          <a:stretch/>
        </p:blipFill>
        <p:spPr>
          <a:xfrm>
            <a:off x="2245680" y="1046880"/>
            <a:ext cx="5444640" cy="3061080"/>
          </a:xfrm>
          <a:prstGeom prst="rect">
            <a:avLst/>
          </a:prstGeom>
          <a:ln w="54720">
            <a:solidFill>
              <a:srgbClr val="ed4c05"/>
            </a:solidFill>
            <a:round/>
          </a:ln>
        </p:spPr>
      </p:pic>
      <p:pic>
        <p:nvPicPr>
          <p:cNvPr id="78" name="Picture 83" descr=""/>
          <p:cNvPicPr/>
          <p:nvPr/>
        </p:nvPicPr>
        <p:blipFill>
          <a:blip r:embed="rId2"/>
          <a:stretch/>
        </p:blipFill>
        <p:spPr>
          <a:xfrm>
            <a:off x="3383280" y="4638600"/>
            <a:ext cx="3015360" cy="937080"/>
          </a:xfrm>
          <a:prstGeom prst="rect">
            <a:avLst/>
          </a:prstGeom>
          <a:ln>
            <a:noFill/>
          </a:ln>
        </p:spPr>
      </p:pic>
      <p:sp>
        <p:nvSpPr>
          <p:cNvPr id="79" name="CustomShape 2"/>
          <p:cNvSpPr/>
          <p:nvPr/>
        </p:nvSpPr>
        <p:spPr>
          <a:xfrm>
            <a:off x="3291840" y="4206240"/>
            <a:ext cx="3198240" cy="4006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i="1" lang="en-US" sz="2200" spc="-1" strike="noStrike">
                <a:solidFill>
                  <a:srgbClr val="ea7500"/>
                </a:solidFill>
                <a:latin typeface="Arial"/>
                <a:ea typeface="DejaVu Sans"/>
              </a:rPr>
              <a:t>a presentation by </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CustomShape 1"/>
          <p:cNvSpPr/>
          <p:nvPr/>
        </p:nvSpPr>
        <p:spPr>
          <a:xfrm>
            <a:off x="162360" y="1074960"/>
            <a:ext cx="4386960" cy="43790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0373"/>
                </a:solidFill>
                <a:latin typeface="Arial"/>
                <a:ea typeface="Arial"/>
              </a:rPr>
              <a:t>When temperatures are higher, more water evaporates into the atmosphere. This causes storms to develop that are stronger than normal.</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80373"/>
                </a:solidFill>
                <a:latin typeface="Arial"/>
                <a:ea typeface="Arial"/>
              </a:rPr>
              <a:t>The wind that these storms bring can damage crops in the fields.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80373"/>
                </a:solidFill>
                <a:latin typeface="Arial"/>
                <a:ea typeface="Arial"/>
              </a:rPr>
              <a:t>The storms also bring heavier rain in a shorter amount of time. This increased rainfall can flood fields. It can also cause the nutrient-rich topsoil, which plants need to grow, to </a:t>
            </a:r>
            <a:r>
              <a:rPr b="1" i="1" lang="en-US" sz="1800" spc="-1" strike="noStrike">
                <a:solidFill>
                  <a:srgbClr val="780373"/>
                </a:solidFill>
                <a:latin typeface="Arial"/>
                <a:ea typeface="Arial"/>
              </a:rPr>
              <a:t>erode</a:t>
            </a:r>
            <a:r>
              <a:rPr b="1" lang="en-US" sz="1800" spc="-1" strike="noStrike">
                <a:solidFill>
                  <a:srgbClr val="780373"/>
                </a:solidFill>
                <a:latin typeface="Arial"/>
                <a:ea typeface="Arial"/>
              </a:rPr>
              <a:t> – or run off – into streams and rivers.</a:t>
            </a:r>
            <a:endParaRPr b="0" lang="en-US" sz="1800" spc="-1" strike="noStrike">
              <a:latin typeface="Arial"/>
            </a:endParaRPr>
          </a:p>
        </p:txBody>
      </p:sp>
      <p:sp>
        <p:nvSpPr>
          <p:cNvPr id="112" name="CustomShape 2"/>
          <p:cNvSpPr/>
          <p:nvPr/>
        </p:nvSpPr>
        <p:spPr>
          <a:xfrm>
            <a:off x="4686840" y="4657680"/>
            <a:ext cx="4752720" cy="25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300" spc="-1" strike="noStrike">
                <a:solidFill>
                  <a:srgbClr val="780373"/>
                </a:solidFill>
                <a:latin typeface="Arial"/>
                <a:ea typeface="DejaVu Sans"/>
              </a:rPr>
              <a:t>Photo courtesy nj.com</a:t>
            </a:r>
            <a:endParaRPr b="0" lang="en-US" sz="1300" spc="-1" strike="noStrike">
              <a:latin typeface="Arial"/>
            </a:endParaRPr>
          </a:p>
        </p:txBody>
      </p:sp>
      <p:pic>
        <p:nvPicPr>
          <p:cNvPr id="113" name="Picture 110" descr=""/>
          <p:cNvPicPr/>
          <p:nvPr/>
        </p:nvPicPr>
        <p:blipFill>
          <a:blip r:embed="rId1"/>
          <a:stretch/>
        </p:blipFill>
        <p:spPr>
          <a:xfrm>
            <a:off x="4747320" y="1097280"/>
            <a:ext cx="5217480" cy="3472560"/>
          </a:xfrm>
          <a:prstGeom prst="rect">
            <a:avLst/>
          </a:prstGeom>
          <a:ln w="36720">
            <a:solidFill>
              <a:srgbClr val="780373"/>
            </a:solidFill>
            <a:round/>
          </a:ln>
        </p:spPr>
      </p:pic>
      <p:sp>
        <p:nvSpPr>
          <p:cNvPr id="114" name="CustomShape 3"/>
          <p:cNvSpPr/>
          <p:nvPr/>
        </p:nvSpPr>
        <p:spPr>
          <a:xfrm>
            <a:off x="274320" y="365760"/>
            <a:ext cx="3472560" cy="4280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2400" spc="-1" strike="noStrike">
                <a:solidFill>
                  <a:srgbClr val="780373"/>
                </a:solidFill>
                <a:latin typeface="Arial"/>
                <a:ea typeface="DejaVu Sans"/>
              </a:rPr>
              <a:t>And too much water</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Picture 112" descr=""/>
          <p:cNvPicPr/>
          <p:nvPr/>
        </p:nvPicPr>
        <p:blipFill>
          <a:blip r:embed="rId1"/>
          <a:stretch/>
        </p:blipFill>
        <p:spPr>
          <a:xfrm>
            <a:off x="5029200" y="1098000"/>
            <a:ext cx="4935600" cy="3701160"/>
          </a:xfrm>
          <a:prstGeom prst="rect">
            <a:avLst/>
          </a:prstGeom>
          <a:ln w="36720">
            <a:solidFill>
              <a:srgbClr val="d62e4e"/>
            </a:solidFill>
            <a:round/>
          </a:ln>
        </p:spPr>
      </p:pic>
      <p:sp>
        <p:nvSpPr>
          <p:cNvPr id="116" name="CustomShape 1"/>
          <p:cNvSpPr/>
          <p:nvPr/>
        </p:nvSpPr>
        <p:spPr>
          <a:xfrm>
            <a:off x="267480" y="1131480"/>
            <a:ext cx="4605840" cy="40381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d62e4e"/>
                </a:solidFill>
                <a:latin typeface="Arial"/>
                <a:ea typeface="DejaVu Sans"/>
              </a:rPr>
              <a:t>A warming climate also means that temperatures are warmer in the winter. That can be a problem for the fruits that grow in New Jersey.</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d62e4e"/>
                </a:solidFill>
                <a:latin typeface="Arial"/>
                <a:ea typeface="DejaVu Sans"/>
              </a:rPr>
              <a:t>Peaches, blueberries and cranberries are major crops in this state.  All three of these fruits need what is called </a:t>
            </a:r>
            <a:r>
              <a:rPr b="1" i="1" lang="en-US" sz="2000" spc="-1" strike="noStrike">
                <a:solidFill>
                  <a:srgbClr val="d62e4e"/>
                </a:solidFill>
                <a:latin typeface="Arial"/>
                <a:ea typeface="DejaVu Sans"/>
              </a:rPr>
              <a:t>chilling time</a:t>
            </a:r>
            <a:r>
              <a:rPr b="1" lang="en-US" sz="2000" spc="-1" strike="noStrike">
                <a:solidFill>
                  <a:srgbClr val="d62e4e"/>
                </a:solidFill>
                <a:latin typeface="Arial"/>
                <a:ea typeface="DejaVu Sans"/>
              </a:rPr>
              <a:t> before the tree will blossom in the spring.</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d62e4e"/>
                </a:solidFill>
                <a:latin typeface="Arial"/>
                <a:ea typeface="DejaVu Sans"/>
              </a:rPr>
              <a:t>Without blossoms, a plant cannot produce fruit.</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sp>
        <p:nvSpPr>
          <p:cNvPr id="117" name="CustomShape 2"/>
          <p:cNvSpPr/>
          <p:nvPr/>
        </p:nvSpPr>
        <p:spPr>
          <a:xfrm>
            <a:off x="5131800" y="3795120"/>
            <a:ext cx="5107680" cy="1668240"/>
          </a:xfrm>
          <a:prstGeom prst="rect">
            <a:avLst/>
          </a:prstGeom>
          <a:noFill/>
          <a:ln>
            <a:noFill/>
          </a:ln>
        </p:spPr>
        <p:style>
          <a:lnRef idx="0"/>
          <a:fillRef idx="0"/>
          <a:effectRef idx="0"/>
          <a:fontRef idx="minor"/>
        </p:style>
      </p:sp>
      <p:sp>
        <p:nvSpPr>
          <p:cNvPr id="118" name="CustomShape 3"/>
          <p:cNvSpPr/>
          <p:nvPr/>
        </p:nvSpPr>
        <p:spPr>
          <a:xfrm>
            <a:off x="394200" y="408240"/>
            <a:ext cx="9507600" cy="4280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400" spc="-1" strike="noStrike">
                <a:solidFill>
                  <a:srgbClr val="e16173"/>
                </a:solidFill>
                <a:latin typeface="Arial"/>
                <a:ea typeface="DejaVu Sans"/>
              </a:rPr>
              <a:t>Warmer Weather Means Trouble for Fruit Crops</a:t>
            </a:r>
            <a:endParaRPr b="0" lang="en-US" sz="2400" spc="-1" strike="noStrike">
              <a:latin typeface="Arial"/>
            </a:endParaRPr>
          </a:p>
        </p:txBody>
      </p:sp>
      <p:sp>
        <p:nvSpPr>
          <p:cNvPr id="119" name="CustomShape 4"/>
          <p:cNvSpPr/>
          <p:nvPr/>
        </p:nvSpPr>
        <p:spPr>
          <a:xfrm>
            <a:off x="5029200" y="5029200"/>
            <a:ext cx="4799160" cy="2732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300" spc="-1" strike="noStrike">
                <a:solidFill>
                  <a:srgbClr val="d62e4e"/>
                </a:solidFill>
                <a:latin typeface="Arial"/>
                <a:ea typeface="DejaVu Sans"/>
              </a:rPr>
              <a:t>Peach trees in bloom.</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4705200" y="870120"/>
            <a:ext cx="5027760" cy="43419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5983b0"/>
                </a:solidFill>
                <a:latin typeface="Arial"/>
                <a:ea typeface="DejaVu Sans"/>
              </a:rPr>
              <a:t>Chilling time is a period of time when the temperature is lower than 45</a:t>
            </a:r>
            <a:r>
              <a:rPr b="1" lang="en-US" sz="2000" spc="-1" strike="noStrike">
                <a:solidFill>
                  <a:srgbClr val="5983b0"/>
                </a:solidFill>
                <a:latin typeface="Arial"/>
                <a:ea typeface="Arial"/>
              </a:rPr>
              <a:t>°F and higher than the freezing temperature of 32°F.  The scientific word for chilling time is </a:t>
            </a:r>
            <a:r>
              <a:rPr b="1" i="1" lang="en-US" sz="2000" spc="-1" strike="noStrike">
                <a:solidFill>
                  <a:srgbClr val="5983b0"/>
                </a:solidFill>
                <a:latin typeface="Arial"/>
                <a:ea typeface="Arial"/>
              </a:rPr>
              <a:t>vernalization</a:t>
            </a:r>
            <a:r>
              <a:rPr b="1" lang="en-US" sz="2000" spc="-1" strike="noStrike">
                <a:solidFill>
                  <a:srgbClr val="5983b0"/>
                </a:solidFill>
                <a:latin typeface="Arial"/>
                <a:ea typeface="Arial"/>
              </a:rPr>
              <a:t>.</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5983b0"/>
                </a:solidFill>
                <a:latin typeface="Arial"/>
                <a:ea typeface="Arial"/>
              </a:rPr>
              <a:t>Peach trees need 800 hours of chilling time. Blueberry bushes need 500 hours and cranberry vines need to chill for at least 1,500 hours.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5983b0"/>
                </a:solidFill>
                <a:latin typeface="Arial"/>
                <a:ea typeface="Arial"/>
              </a:rPr>
              <a:t>If the fruit plants don’t have these vital low temperatures, they will not produce fruit the following year.</a:t>
            </a:r>
            <a:endParaRPr b="0" lang="en-US" sz="2000" spc="-1" strike="noStrike">
              <a:latin typeface="Arial"/>
            </a:endParaRPr>
          </a:p>
        </p:txBody>
      </p:sp>
      <p:pic>
        <p:nvPicPr>
          <p:cNvPr id="121" name="" descr=""/>
          <p:cNvPicPr/>
          <p:nvPr/>
        </p:nvPicPr>
        <p:blipFill>
          <a:blip r:embed="rId1"/>
          <a:srcRect l="0" t="0" r="45556" b="0"/>
          <a:stretch/>
        </p:blipFill>
        <p:spPr>
          <a:xfrm>
            <a:off x="526320" y="457200"/>
            <a:ext cx="4044240" cy="4953240"/>
          </a:xfrm>
          <a:prstGeom prst="rect">
            <a:avLst/>
          </a:prstGeom>
          <a:ln w="36720">
            <a:solidFill>
              <a:srgbClr val="5983b0"/>
            </a:solidFill>
            <a:round/>
          </a:ln>
        </p:spPr>
      </p:pic>
      <p:sp>
        <p:nvSpPr>
          <p:cNvPr id="122" name="CustomShape 2"/>
          <p:cNvSpPr/>
          <p:nvPr/>
        </p:nvSpPr>
        <p:spPr>
          <a:xfrm>
            <a:off x="4800600" y="228600"/>
            <a:ext cx="4799160" cy="457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3465a4"/>
                </a:solidFill>
                <a:latin typeface="Arial"/>
                <a:ea typeface="DejaVu Sans"/>
              </a:rPr>
              <a:t>No cold, no fruit!</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Picture 116" descr=""/>
          <p:cNvPicPr/>
          <p:nvPr/>
        </p:nvPicPr>
        <p:blipFill>
          <a:blip r:embed="rId1"/>
          <a:srcRect l="41164" t="0" r="14843" b="32287"/>
          <a:stretch/>
        </p:blipFill>
        <p:spPr>
          <a:xfrm>
            <a:off x="6990840" y="1600200"/>
            <a:ext cx="2911680" cy="2980800"/>
          </a:xfrm>
          <a:prstGeom prst="rect">
            <a:avLst/>
          </a:prstGeom>
          <a:ln w="36720">
            <a:solidFill>
              <a:srgbClr val="a1467e"/>
            </a:solidFill>
            <a:round/>
          </a:ln>
        </p:spPr>
      </p:pic>
      <p:pic>
        <p:nvPicPr>
          <p:cNvPr id="124" name="Picture 117" descr=""/>
          <p:cNvPicPr/>
          <p:nvPr/>
        </p:nvPicPr>
        <p:blipFill>
          <a:blip r:embed="rId2"/>
          <a:srcRect l="19656" t="3186" r="35164" b="35509"/>
          <a:stretch/>
        </p:blipFill>
        <p:spPr>
          <a:xfrm>
            <a:off x="158400" y="1613160"/>
            <a:ext cx="3269160" cy="2957400"/>
          </a:xfrm>
          <a:prstGeom prst="rect">
            <a:avLst/>
          </a:prstGeom>
          <a:ln w="36720">
            <a:solidFill>
              <a:srgbClr val="a1467e"/>
            </a:solidFill>
            <a:round/>
          </a:ln>
        </p:spPr>
      </p:pic>
      <p:sp>
        <p:nvSpPr>
          <p:cNvPr id="125" name="CustomShape 1"/>
          <p:cNvSpPr/>
          <p:nvPr/>
        </p:nvSpPr>
        <p:spPr>
          <a:xfrm>
            <a:off x="424080" y="4678920"/>
            <a:ext cx="2283840" cy="299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500" spc="-1" strike="noStrike">
                <a:solidFill>
                  <a:srgbClr val="8d1d75"/>
                </a:solidFill>
                <a:latin typeface="Arial"/>
                <a:ea typeface="DejaVu Sans"/>
              </a:rPr>
              <a:t>Blueberry blossoms</a:t>
            </a:r>
            <a:endParaRPr b="0" lang="en-US" sz="1500" spc="-1" strike="noStrike">
              <a:latin typeface="Arial"/>
            </a:endParaRPr>
          </a:p>
        </p:txBody>
      </p:sp>
      <p:sp>
        <p:nvSpPr>
          <p:cNvPr id="126" name="CustomShape 2"/>
          <p:cNvSpPr/>
          <p:nvPr/>
        </p:nvSpPr>
        <p:spPr>
          <a:xfrm>
            <a:off x="7543800" y="4572000"/>
            <a:ext cx="2513160" cy="79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500" spc="-1" strike="noStrike">
                <a:solidFill>
                  <a:srgbClr val="a1467e"/>
                </a:solidFill>
                <a:latin typeface="Arial"/>
                <a:ea typeface="DejaVu Sans"/>
              </a:rPr>
              <a:t>Cranberry blossoms</a:t>
            </a:r>
            <a:endParaRPr b="0" lang="en-US" sz="1500" spc="-1" strike="noStrike">
              <a:latin typeface="Arial"/>
            </a:endParaRPr>
          </a:p>
        </p:txBody>
      </p:sp>
      <p:sp>
        <p:nvSpPr>
          <p:cNvPr id="127" name="CustomShape 3"/>
          <p:cNvSpPr/>
          <p:nvPr/>
        </p:nvSpPr>
        <p:spPr>
          <a:xfrm>
            <a:off x="196920" y="91080"/>
            <a:ext cx="9599760" cy="457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8d1d75"/>
                </a:solidFill>
                <a:latin typeface="Arial"/>
                <a:ea typeface="DejaVu Sans"/>
              </a:rPr>
              <a:t>Crazy spring weather is tough on flowers</a:t>
            </a:r>
            <a:endParaRPr b="0" lang="en-US" sz="2600" spc="-1" strike="noStrike">
              <a:latin typeface="Arial"/>
            </a:endParaRPr>
          </a:p>
        </p:txBody>
      </p:sp>
      <p:sp>
        <p:nvSpPr>
          <p:cNvPr id="128" name="CustomShape 4"/>
          <p:cNvSpPr/>
          <p:nvPr/>
        </p:nvSpPr>
        <p:spPr>
          <a:xfrm>
            <a:off x="239040" y="630000"/>
            <a:ext cx="9828360" cy="7401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a1467e"/>
                </a:solidFill>
                <a:latin typeface="Arial"/>
                <a:ea typeface="DejaVu Sans"/>
              </a:rPr>
              <a:t>In the spring, fruit trees and bushes begin to flower. After the flowers are pollinated by bees, they begin growing into fruit with seeds inside.</a:t>
            </a:r>
            <a:endParaRPr b="0" lang="en-US" sz="2000" spc="-1" strike="noStrike">
              <a:latin typeface="Arial"/>
            </a:endParaRPr>
          </a:p>
        </p:txBody>
      </p:sp>
      <p:sp>
        <p:nvSpPr>
          <p:cNvPr id="129" name="CustomShape 5"/>
          <p:cNvSpPr/>
          <p:nvPr/>
        </p:nvSpPr>
        <p:spPr>
          <a:xfrm>
            <a:off x="3625920" y="1600200"/>
            <a:ext cx="3331800" cy="3779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a1467e"/>
                </a:solidFill>
                <a:latin typeface="Arial"/>
                <a:ea typeface="DejaVu Sans"/>
              </a:rPr>
              <a:t>When the climate is changing, spring weather can be dangerous for flowering fruit plants because there can be wild swings in temperatures.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a1467e"/>
                </a:solidFill>
                <a:latin typeface="Arial"/>
                <a:ea typeface="DejaVu Sans"/>
              </a:rPr>
              <a:t>You may be wearing a sweatshirt on a warm day in March, and the next week, you may need your heavy winter coat.</a:t>
            </a:r>
            <a:endParaRPr b="0" lang="en-US" sz="2000" spc="-1" strike="noStrike">
              <a:latin typeface="Arial"/>
            </a:endParaRPr>
          </a:p>
          <a:p>
            <a:pPr>
              <a:lnSpc>
                <a:spcPct val="100000"/>
              </a:lnSpc>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189720" y="877680"/>
            <a:ext cx="4224240" cy="4184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e16173"/>
                </a:solidFill>
                <a:latin typeface="Arial"/>
                <a:ea typeface="DejaVu Sans"/>
              </a:rPr>
              <a:t>An unusual period of warm weather in February or March will signal the fruit trees and shrubs to begin growing flower buds.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e16173"/>
                </a:solidFill>
                <a:latin typeface="Arial"/>
                <a:ea typeface="DejaVu Sans"/>
              </a:rPr>
              <a:t>If that warm weather is followed by a period of freezing temperatures, those new buds will die, and the plants will not grow any fruit that year.</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e16173"/>
                </a:solidFill>
                <a:latin typeface="Arial"/>
                <a:ea typeface="DejaVu Sans"/>
              </a:rPr>
              <a:t>Fruit blossoms cannot survive in freezing temperatures.  A sudden drop in temperature will kill blossoms on a cranberry vine or a blueberry bush.</a:t>
            </a:r>
            <a:endParaRPr b="0" lang="en-US" sz="1800" spc="-1" strike="noStrike">
              <a:latin typeface="Arial"/>
            </a:endParaRPr>
          </a:p>
        </p:txBody>
      </p:sp>
      <p:pic>
        <p:nvPicPr>
          <p:cNvPr id="131" name="" descr=""/>
          <p:cNvPicPr/>
          <p:nvPr/>
        </p:nvPicPr>
        <p:blipFill>
          <a:blip r:embed="rId1"/>
          <a:stretch/>
        </p:blipFill>
        <p:spPr>
          <a:xfrm>
            <a:off x="4523400" y="968760"/>
            <a:ext cx="5462640" cy="3907080"/>
          </a:xfrm>
          <a:prstGeom prst="rect">
            <a:avLst/>
          </a:prstGeom>
          <a:ln w="36720">
            <a:solidFill>
              <a:srgbClr val="e16173"/>
            </a:solidFill>
            <a:round/>
          </a:ln>
        </p:spPr>
      </p:pic>
      <p:sp>
        <p:nvSpPr>
          <p:cNvPr id="132" name="CustomShape 2"/>
          <p:cNvSpPr/>
          <p:nvPr/>
        </p:nvSpPr>
        <p:spPr>
          <a:xfrm>
            <a:off x="274320" y="182880"/>
            <a:ext cx="9873360" cy="457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e16173"/>
                </a:solidFill>
                <a:latin typeface="Arial"/>
                <a:ea typeface="DejaVu Sans"/>
              </a:rPr>
              <a:t>Brrr, Flowers Don’t Like the Cold!</a:t>
            </a:r>
            <a:endParaRPr b="0" lang="en-US" sz="2600" spc="-1" strike="noStrike">
              <a:latin typeface="Arial"/>
            </a:endParaRPr>
          </a:p>
        </p:txBody>
      </p:sp>
      <p:sp>
        <p:nvSpPr>
          <p:cNvPr id="133" name="CustomShape 3"/>
          <p:cNvSpPr/>
          <p:nvPr/>
        </p:nvSpPr>
        <p:spPr>
          <a:xfrm>
            <a:off x="4520160" y="4982760"/>
            <a:ext cx="5256360" cy="45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400" spc="-1" strike="noStrike">
                <a:solidFill>
                  <a:srgbClr val="e16173"/>
                </a:solidFill>
                <a:latin typeface="Arial"/>
                <a:ea typeface="DejaVu Sans"/>
              </a:rPr>
              <a:t>Frost damaged peach blossom</a:t>
            </a:r>
            <a:endParaRPr b="0" lang="en-US" sz="1400" spc="-1" strike="noStrike">
              <a:latin typeface="Arial"/>
            </a:endParaRPr>
          </a:p>
          <a:p>
            <a:pPr>
              <a:lnSpc>
                <a:spcPct val="100000"/>
              </a:lnSpc>
            </a:pPr>
            <a:r>
              <a:rPr b="1" i="1" lang="en-US" sz="1300" spc="-1" strike="noStrike">
                <a:solidFill>
                  <a:srgbClr val="e16173"/>
                </a:solidFill>
                <a:latin typeface="Arial"/>
                <a:ea typeface="DejaVu Sans"/>
              </a:rPr>
              <a:t>photo courtesy Utah State University Extension</a:t>
            </a:r>
            <a:endParaRPr b="0" lang="en-US" sz="1300" spc="-1" strike="noStrike">
              <a:latin typeface="Arial"/>
            </a:endParaRPr>
          </a:p>
        </p:txBody>
      </p:sp>
      <p:sp>
        <p:nvSpPr>
          <p:cNvPr id="134" name="CustomShape 4"/>
          <p:cNvSpPr/>
          <p:nvPr/>
        </p:nvSpPr>
        <p:spPr>
          <a:xfrm>
            <a:off x="3084480" y="2433240"/>
            <a:ext cx="4686480" cy="323604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a1467e"/>
                </a:solidFill>
                <a:latin typeface="Arial"/>
                <a:ea typeface="DejaVu Sans"/>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3574080" y="1361520"/>
            <a:ext cx="8318880" cy="457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ff5429"/>
                </a:solidFill>
                <a:latin typeface="Arial"/>
                <a:ea typeface="DejaVu Sans"/>
              </a:rPr>
              <a:t>All Fruit Crops</a:t>
            </a:r>
            <a:endParaRPr b="0" lang="en-US" sz="3200" spc="-1" strike="noStrike">
              <a:latin typeface="Arial"/>
            </a:endParaRPr>
          </a:p>
          <a:p>
            <a:pPr algn="ctr">
              <a:lnSpc>
                <a:spcPct val="100000"/>
              </a:lnSpc>
            </a:pPr>
            <a:r>
              <a:rPr b="1" lang="en-US" sz="3200" spc="-1" strike="noStrike">
                <a:solidFill>
                  <a:srgbClr val="ff5429"/>
                </a:solidFill>
                <a:latin typeface="Arial"/>
                <a:ea typeface="DejaVu Sans"/>
              </a:rPr>
              <a:t> </a:t>
            </a:r>
            <a:r>
              <a:rPr b="1" lang="en-US" sz="3200" spc="-1" strike="noStrike">
                <a:solidFill>
                  <a:srgbClr val="ff5429"/>
                </a:solidFill>
                <a:latin typeface="Arial"/>
                <a:ea typeface="DejaVu Sans"/>
              </a:rPr>
              <a:t>Need Bees</a:t>
            </a:r>
            <a:endParaRPr b="0" lang="en-US" sz="3200" spc="-1" strike="noStrike">
              <a:latin typeface="Arial"/>
            </a:endParaRPr>
          </a:p>
        </p:txBody>
      </p:sp>
      <p:sp>
        <p:nvSpPr>
          <p:cNvPr id="136" name="CustomShape 2"/>
          <p:cNvSpPr/>
          <p:nvPr/>
        </p:nvSpPr>
        <p:spPr>
          <a:xfrm>
            <a:off x="292320" y="3834360"/>
            <a:ext cx="9828360" cy="1698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ff5429"/>
                </a:solidFill>
                <a:latin typeface="Arial"/>
                <a:ea typeface="DejaVu Sans"/>
              </a:rPr>
              <a:t>In order for peach trees, blueberry bushes, or cranberry vines to grow fruit, their flowers must first be pollinated by bees.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ff5429"/>
                </a:solidFill>
                <a:latin typeface="Arial"/>
                <a:ea typeface="DejaVu Sans"/>
              </a:rPr>
              <a:t>Pollination happens when bees transfer pollen from one flower to another. Without pollination, plants will not produce seeds or fruit</a:t>
            </a:r>
            <a:r>
              <a:rPr b="1" lang="en-US" sz="1600" spc="-1" strike="noStrike">
                <a:solidFill>
                  <a:srgbClr val="ff5429"/>
                </a:solidFill>
                <a:latin typeface="Arial"/>
                <a:ea typeface="DejaVu Sans"/>
              </a:rPr>
              <a:t>.</a:t>
            </a:r>
            <a:endParaRPr b="0" lang="en-US" sz="1600" spc="-1" strike="noStrike">
              <a:latin typeface="Arial"/>
            </a:endParaRPr>
          </a:p>
        </p:txBody>
      </p:sp>
      <p:pic>
        <p:nvPicPr>
          <p:cNvPr id="137" name="Picture 129" descr=""/>
          <p:cNvPicPr/>
          <p:nvPr/>
        </p:nvPicPr>
        <p:blipFill>
          <a:blip r:embed="rId1"/>
          <a:srcRect l="29675" t="25773" r="0" b="0"/>
          <a:stretch/>
        </p:blipFill>
        <p:spPr>
          <a:xfrm>
            <a:off x="457200" y="228600"/>
            <a:ext cx="4872960" cy="3427560"/>
          </a:xfrm>
          <a:prstGeom prst="rect">
            <a:avLst/>
          </a:prstGeom>
          <a:ln w="36720">
            <a:solidFill>
              <a:srgbClr val="ff5429"/>
            </a:solidFill>
            <a:round/>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4114800" y="861480"/>
            <a:ext cx="5942160" cy="48078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f10d0c"/>
                </a:solidFill>
                <a:latin typeface="Arial"/>
                <a:ea typeface="DejaVu Sans"/>
              </a:rPr>
              <a:t>Fruit crops need a lot of bees. It takes bees from 18,000 bee hives just to pollinate all of New Jersey’s blueberry fields.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f10d0c"/>
                </a:solidFill>
                <a:latin typeface="Arial"/>
                <a:ea typeface="DejaVu Sans"/>
              </a:rPr>
              <a:t>To make sure all their fruit crop is pollinated, farmers hire beekeepers to bring large boxes of bee hives to their fields.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f10d0c"/>
                </a:solidFill>
                <a:latin typeface="Arial"/>
                <a:ea typeface="DejaVu Sans"/>
              </a:rPr>
              <a:t>They sit these hives beside the fields. The bees collect nectar and pollen from flowers, pollinating the crop at the same time.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f10d0c"/>
                </a:solidFill>
                <a:latin typeface="Arial"/>
                <a:ea typeface="DejaVu Sans"/>
              </a:rPr>
              <a:t>Beekeeping is a big business. Many beekeepers travel all over the country, taking their bees to fields where crops are flowering.</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pic>
        <p:nvPicPr>
          <p:cNvPr id="139" name="Picture 126" descr=""/>
          <p:cNvPicPr/>
          <p:nvPr/>
        </p:nvPicPr>
        <p:blipFill>
          <a:blip r:embed="rId1"/>
          <a:srcRect l="0" t="0" r="0" b="21872"/>
          <a:stretch/>
        </p:blipFill>
        <p:spPr>
          <a:xfrm>
            <a:off x="253800" y="977760"/>
            <a:ext cx="3743280" cy="3898440"/>
          </a:xfrm>
          <a:prstGeom prst="rect">
            <a:avLst/>
          </a:prstGeom>
          <a:ln w="36720">
            <a:solidFill>
              <a:srgbClr val="f10d0c"/>
            </a:solidFill>
            <a:round/>
          </a:ln>
        </p:spPr>
      </p:pic>
      <p:sp>
        <p:nvSpPr>
          <p:cNvPr id="140" name="CustomShape 2"/>
          <p:cNvSpPr/>
          <p:nvPr/>
        </p:nvSpPr>
        <p:spPr>
          <a:xfrm>
            <a:off x="228600" y="4868280"/>
            <a:ext cx="3695400" cy="546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400" spc="-1" strike="noStrike">
                <a:solidFill>
                  <a:srgbClr val="f10d0c"/>
                </a:solidFill>
                <a:latin typeface="Arial"/>
                <a:ea typeface="DejaVu Sans"/>
              </a:rPr>
              <a:t>Beekeepers move boxes like these</a:t>
            </a:r>
            <a:endParaRPr b="0" lang="en-US" sz="1400" spc="-1" strike="noStrike">
              <a:latin typeface="Arial"/>
            </a:endParaRPr>
          </a:p>
          <a:p>
            <a:pPr>
              <a:lnSpc>
                <a:spcPct val="100000"/>
              </a:lnSpc>
            </a:pPr>
            <a:r>
              <a:rPr b="1" i="1" lang="en-US" sz="1400" spc="-1" strike="noStrike">
                <a:solidFill>
                  <a:srgbClr val="f10d0c"/>
                </a:solidFill>
                <a:latin typeface="Arial"/>
                <a:ea typeface="DejaVu Sans"/>
              </a:rPr>
              <a:t>filled with bee hives from field to field.</a:t>
            </a:r>
            <a:endParaRPr b="0" lang="en-US" sz="1400" spc="-1" strike="noStrike">
              <a:latin typeface="Arial"/>
            </a:endParaRPr>
          </a:p>
        </p:txBody>
      </p:sp>
      <p:sp>
        <p:nvSpPr>
          <p:cNvPr id="141" name="CustomShape 3"/>
          <p:cNvSpPr/>
          <p:nvPr/>
        </p:nvSpPr>
        <p:spPr>
          <a:xfrm>
            <a:off x="457200" y="228600"/>
            <a:ext cx="9371160" cy="5446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f10d0c"/>
                </a:solidFill>
                <a:latin typeface="Arial"/>
                <a:ea typeface="DejaVu Sans"/>
              </a:rPr>
              <a:t>Beekeeping is a Big Business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CustomShape 1"/>
          <p:cNvSpPr/>
          <p:nvPr/>
        </p:nvSpPr>
        <p:spPr>
          <a:xfrm>
            <a:off x="4114800" y="659880"/>
            <a:ext cx="5850000" cy="48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168253"/>
                </a:solidFill>
                <a:latin typeface="Arial"/>
                <a:ea typeface="DejaVu Sans"/>
              </a:rPr>
              <a:t>Changes in weather due to climate change can cause problems with the beekeepers’  travel  schedule.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168253"/>
                </a:solidFill>
                <a:latin typeface="Arial"/>
                <a:ea typeface="DejaVu Sans"/>
              </a:rPr>
              <a:t>Because of unusually warm spring weather in 2023, one type of New Jersey blueberry began to bloom too early.</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168253"/>
                </a:solidFill>
                <a:latin typeface="Arial"/>
                <a:ea typeface="DejaVu Sans"/>
              </a:rPr>
              <a:t>Most commercial bee hives were in California at the time, pollinating the almond trees there.</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168253"/>
                </a:solidFill>
                <a:latin typeface="Arial"/>
                <a:ea typeface="DejaVu Sans"/>
              </a:rPr>
              <a:t>There were not enough bees available to pollinate the early-blooming blueberry bushes, so fewer blueberries were harvested from that crop.  </a:t>
            </a:r>
            <a:endParaRPr b="0" lang="en-US" sz="2000" spc="-1" strike="noStrike">
              <a:latin typeface="Arial"/>
            </a:endParaRPr>
          </a:p>
        </p:txBody>
      </p:sp>
      <p:pic>
        <p:nvPicPr>
          <p:cNvPr id="143" name="Picture 131" descr=""/>
          <p:cNvPicPr/>
          <p:nvPr/>
        </p:nvPicPr>
        <p:blipFill>
          <a:blip r:embed="rId1"/>
          <a:srcRect l="0" t="0" r="27788" b="0"/>
          <a:stretch/>
        </p:blipFill>
        <p:spPr>
          <a:xfrm>
            <a:off x="275400" y="820440"/>
            <a:ext cx="3609360" cy="3750120"/>
          </a:xfrm>
          <a:prstGeom prst="rect">
            <a:avLst/>
          </a:prstGeom>
          <a:ln w="36720">
            <a:solidFill>
              <a:srgbClr val="168253"/>
            </a:solidFill>
            <a:round/>
          </a:ln>
        </p:spPr>
      </p:pic>
      <p:sp>
        <p:nvSpPr>
          <p:cNvPr id="144" name="CustomShape 2"/>
          <p:cNvSpPr/>
          <p:nvPr/>
        </p:nvSpPr>
        <p:spPr>
          <a:xfrm>
            <a:off x="232560" y="4763160"/>
            <a:ext cx="3381120" cy="560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400" spc="-1" strike="noStrike">
                <a:solidFill>
                  <a:srgbClr val="168253"/>
                </a:solidFill>
                <a:latin typeface="Arial"/>
                <a:ea typeface="DejaVu Sans"/>
              </a:rPr>
              <a:t>Beekeepers move their hives at night, when the bees are resting.</a:t>
            </a:r>
            <a:r>
              <a:rPr b="1" i="1" lang="en-US" sz="1800" spc="-1" strike="noStrike">
                <a:solidFill>
                  <a:srgbClr val="168253"/>
                </a:solidFill>
                <a:latin typeface="Arial"/>
                <a:ea typeface="DejaVu Sans"/>
              </a:rPr>
              <a:t> </a:t>
            </a:r>
            <a:endParaRPr b="0" lang="en-US" sz="1800" spc="-1" strike="noStrike">
              <a:latin typeface="Arial"/>
            </a:endParaRPr>
          </a:p>
        </p:txBody>
      </p:sp>
      <p:sp>
        <p:nvSpPr>
          <p:cNvPr id="145" name="CustomShape 3"/>
          <p:cNvSpPr/>
          <p:nvPr/>
        </p:nvSpPr>
        <p:spPr>
          <a:xfrm>
            <a:off x="1077840" y="58320"/>
            <a:ext cx="8227440" cy="484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800" spc="-1" strike="noStrike">
                <a:solidFill>
                  <a:srgbClr val="168253"/>
                </a:solidFill>
                <a:latin typeface="Arial"/>
                <a:ea typeface="DejaVu Sans"/>
              </a:rPr>
              <a:t>But Where Are the Bees?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436680" y="274320"/>
            <a:ext cx="9803520" cy="484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c9211e"/>
                </a:solidFill>
                <a:latin typeface="Arial"/>
                <a:ea typeface="DejaVu Sans"/>
              </a:rPr>
              <a:t>Watch out for warm weather bugs!</a:t>
            </a:r>
            <a:endParaRPr b="0" lang="en-US" sz="2800" spc="-1" strike="noStrike">
              <a:latin typeface="Arial"/>
            </a:endParaRPr>
          </a:p>
        </p:txBody>
      </p:sp>
      <p:sp>
        <p:nvSpPr>
          <p:cNvPr id="147" name="CustomShape 2"/>
          <p:cNvSpPr/>
          <p:nvPr/>
        </p:nvSpPr>
        <p:spPr>
          <a:xfrm>
            <a:off x="467640" y="1556640"/>
            <a:ext cx="5256360" cy="26564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c9211e"/>
                </a:solidFill>
                <a:latin typeface="Arial"/>
                <a:ea typeface="DejaVu Sans"/>
              </a:rPr>
              <a:t>Warmer weather throughout the year means that harmful insects that feed on crops are active longer and may survive winter in greater numbers.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c9211e"/>
                </a:solidFill>
                <a:latin typeface="Arial"/>
                <a:ea typeface="DejaVu Sans"/>
              </a:rPr>
              <a:t>Rising temperatures also encourage insect pests, weeds, and plant diseases that are usually found only in the South to move north into New Jersey.</a:t>
            </a:r>
            <a:endParaRPr b="0" lang="en-US" sz="1800" spc="-1" strike="noStrike">
              <a:latin typeface="Arial"/>
            </a:endParaRPr>
          </a:p>
        </p:txBody>
      </p:sp>
      <p:sp>
        <p:nvSpPr>
          <p:cNvPr id="148" name="CustomShape 3"/>
          <p:cNvSpPr/>
          <p:nvPr/>
        </p:nvSpPr>
        <p:spPr>
          <a:xfrm>
            <a:off x="91440" y="2743200"/>
            <a:ext cx="9986400" cy="315972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DejaVu Sans"/>
              </a:rPr>
              <a:t> </a:t>
            </a:r>
            <a:endParaRPr b="0" lang="en-US" sz="1800" spc="-1" strike="noStrike">
              <a:latin typeface="Arial"/>
            </a:endParaRPr>
          </a:p>
        </p:txBody>
      </p:sp>
      <p:pic>
        <p:nvPicPr>
          <p:cNvPr id="149" name="" descr=""/>
          <p:cNvPicPr/>
          <p:nvPr/>
        </p:nvPicPr>
        <p:blipFill>
          <a:blip r:embed="rId1"/>
          <a:stretch/>
        </p:blipFill>
        <p:spPr>
          <a:xfrm>
            <a:off x="6311160" y="962280"/>
            <a:ext cx="3288600" cy="424872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228600" y="816120"/>
            <a:ext cx="6627960" cy="2904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465a4"/>
                </a:solidFill>
                <a:latin typeface="Arial"/>
                <a:ea typeface="DejaVu Sans"/>
              </a:rPr>
              <a:t>Take for example, the spotted wing drosophila, an insect that lays its eggs on blueberries.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465a4"/>
                </a:solidFill>
                <a:latin typeface="Arial"/>
                <a:ea typeface="DejaVu Sans"/>
              </a:rPr>
              <a:t>When its larva hatch, they feed on the berries and cause much damage to the crop.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465a4"/>
                </a:solidFill>
                <a:latin typeface="Arial"/>
                <a:ea typeface="DejaVu Sans"/>
              </a:rPr>
              <a:t>The spotted wing drosophila is not native to New Jersey and normally would be dormant in the cold winter months.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465a4"/>
                </a:solidFill>
                <a:latin typeface="Arial"/>
                <a:ea typeface="DejaVu Sans"/>
              </a:rPr>
              <a:t>But as winters become warmer, these flying pests emerge earlier in the spring. </a:t>
            </a:r>
            <a:endParaRPr b="0" lang="en-US" sz="1800" spc="-1" strike="noStrike">
              <a:latin typeface="Arial"/>
            </a:endParaRPr>
          </a:p>
        </p:txBody>
      </p:sp>
      <p:grpSp>
        <p:nvGrpSpPr>
          <p:cNvPr id="151" name="Group 2"/>
          <p:cNvGrpSpPr/>
          <p:nvPr/>
        </p:nvGrpSpPr>
        <p:grpSpPr>
          <a:xfrm>
            <a:off x="6858000" y="228600"/>
            <a:ext cx="3154320" cy="3427560"/>
            <a:chOff x="6858000" y="228600"/>
            <a:chExt cx="3154320" cy="3427560"/>
          </a:xfrm>
        </p:grpSpPr>
        <p:pic>
          <p:nvPicPr>
            <p:cNvPr id="152" name="Picture 1" descr=""/>
            <p:cNvPicPr/>
            <p:nvPr/>
          </p:nvPicPr>
          <p:blipFill>
            <a:blip r:embed="rId1"/>
            <a:srcRect l="5439" t="19485" r="6398" b="21788"/>
            <a:stretch/>
          </p:blipFill>
          <p:spPr>
            <a:xfrm>
              <a:off x="6865560" y="228600"/>
              <a:ext cx="3045240" cy="3427560"/>
            </a:xfrm>
            <a:prstGeom prst="rect">
              <a:avLst/>
            </a:prstGeom>
            <a:ln>
              <a:noFill/>
            </a:ln>
          </p:spPr>
        </p:pic>
        <p:sp>
          <p:nvSpPr>
            <p:cNvPr id="153" name="CustomShape 3"/>
            <p:cNvSpPr/>
            <p:nvPr/>
          </p:nvSpPr>
          <p:spPr>
            <a:xfrm>
              <a:off x="6858000" y="3186720"/>
              <a:ext cx="315432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Arial"/>
                  <a:ea typeface="ヒラギノ角ゴ Pro W3"/>
                </a:rPr>
                <a:t>Cesar Rodriguez-Saona</a:t>
              </a:r>
              <a:endParaRPr b="0" lang="en-US" sz="1200" spc="-1" strike="noStrike">
                <a:latin typeface="Arial"/>
              </a:endParaRPr>
            </a:p>
          </p:txBody>
        </p:sp>
      </p:grpSp>
      <p:sp>
        <p:nvSpPr>
          <p:cNvPr id="154" name="CustomShape 4"/>
          <p:cNvSpPr/>
          <p:nvPr/>
        </p:nvSpPr>
        <p:spPr>
          <a:xfrm>
            <a:off x="1600200" y="199080"/>
            <a:ext cx="3656160" cy="485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3465a4"/>
                </a:solidFill>
                <a:latin typeface="Arial"/>
                <a:ea typeface="DejaVu Sans"/>
              </a:rPr>
              <a:t>A Blueberry Enemy</a:t>
            </a:r>
            <a:endParaRPr b="0" lang="en-US" sz="2800" spc="-1" strike="noStrike">
              <a:latin typeface="Arial"/>
            </a:endParaRPr>
          </a:p>
        </p:txBody>
      </p:sp>
      <p:sp>
        <p:nvSpPr>
          <p:cNvPr id="155" name="CustomShape 5"/>
          <p:cNvSpPr/>
          <p:nvPr/>
        </p:nvSpPr>
        <p:spPr>
          <a:xfrm>
            <a:off x="228600" y="3965400"/>
            <a:ext cx="9828360" cy="13687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465a4"/>
                </a:solidFill>
                <a:latin typeface="Arial"/>
                <a:ea typeface="DejaVu Sans"/>
              </a:rPr>
              <a:t>They can lay eggs a number of times throughout the growing season, causing more and more damage to blueberry crops.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465a4"/>
                </a:solidFill>
                <a:latin typeface="Arial"/>
                <a:ea typeface="DejaVu Sans"/>
              </a:rPr>
              <a:t>To combat these pests, farmers have to spray their blueberry fields more often with insecticide, which costs farmers more money and is not good for the environment.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CustomShape 1"/>
          <p:cNvSpPr/>
          <p:nvPr/>
        </p:nvSpPr>
        <p:spPr>
          <a:xfrm>
            <a:off x="320400" y="1371600"/>
            <a:ext cx="5393160" cy="231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ea7500"/>
                </a:solidFill>
                <a:latin typeface="Arial"/>
                <a:ea typeface="DejaVu Sans"/>
              </a:rPr>
              <a:t>The climate is changing.  All over the world, in every season, it is getting hotter.</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ea7500"/>
                </a:solidFill>
                <a:latin typeface="Arial"/>
                <a:ea typeface="DejaVu Sans"/>
              </a:rPr>
              <a:t>In fact, 2023 was the hottest year since records have been kept. This is called </a:t>
            </a:r>
            <a:r>
              <a:rPr b="1" i="1" lang="en-US" sz="2000" spc="-1" strike="noStrike">
                <a:solidFill>
                  <a:srgbClr val="ea7500"/>
                </a:solidFill>
                <a:latin typeface="Arial"/>
                <a:ea typeface="DejaVu Sans"/>
              </a:rPr>
              <a:t>global warming</a:t>
            </a:r>
            <a:r>
              <a:rPr b="1" lang="en-US" sz="2000" spc="-1" strike="noStrike">
                <a:solidFill>
                  <a:srgbClr val="ea7500"/>
                </a:solidFill>
                <a:latin typeface="Arial"/>
                <a:ea typeface="DejaVu Sans"/>
              </a:rPr>
              <a:t>.</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ea7500"/>
                </a:solidFill>
                <a:latin typeface="Arial"/>
                <a:ea typeface="DejaVu Sans"/>
              </a:rPr>
              <a:t>Over thousands of years, it is normal for the climate to change, sometimes getting hotter and sometimes getting colder.</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pic>
        <p:nvPicPr>
          <p:cNvPr id="81" name="Picture 86" descr=""/>
          <p:cNvPicPr/>
          <p:nvPr/>
        </p:nvPicPr>
        <p:blipFill>
          <a:blip r:embed="rId1"/>
          <a:stretch/>
        </p:blipFill>
        <p:spPr>
          <a:xfrm>
            <a:off x="5577840" y="1079280"/>
            <a:ext cx="4224240" cy="4224240"/>
          </a:xfrm>
          <a:prstGeom prst="rect">
            <a:avLst/>
          </a:prstGeom>
          <a:ln>
            <a:noFill/>
          </a:ln>
        </p:spPr>
      </p:pic>
      <p:sp>
        <p:nvSpPr>
          <p:cNvPr id="82" name="CustomShape 2"/>
          <p:cNvSpPr/>
          <p:nvPr/>
        </p:nvSpPr>
        <p:spPr>
          <a:xfrm>
            <a:off x="685800" y="274320"/>
            <a:ext cx="9187560" cy="880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ff860d"/>
                </a:solidFill>
                <a:latin typeface="Arial"/>
                <a:ea typeface="DejaVu Sans"/>
              </a:rPr>
              <a:t>The Earth is Getting Hotter</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0" y="182880"/>
            <a:ext cx="10077840" cy="9727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3200" spc="-1" strike="noStrike">
                <a:solidFill>
                  <a:srgbClr val="ff860d"/>
                </a:solidFill>
                <a:latin typeface="Arial"/>
                <a:ea typeface="DejaVu Sans"/>
              </a:rPr>
              <a:t>Be Careful People, It’s Hot Out There</a:t>
            </a:r>
            <a:endParaRPr b="0" lang="en-US" sz="3200" spc="-1" strike="noStrike">
              <a:solidFill>
                <a:srgbClr val="ff860d"/>
              </a:solidFill>
              <a:latin typeface="Arial"/>
            </a:endParaRPr>
          </a:p>
        </p:txBody>
      </p:sp>
      <p:sp>
        <p:nvSpPr>
          <p:cNvPr id="157" name="CustomShape 2"/>
          <p:cNvSpPr/>
          <p:nvPr/>
        </p:nvSpPr>
        <p:spPr>
          <a:xfrm>
            <a:off x="6126480" y="1157760"/>
            <a:ext cx="3746880" cy="3927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ff860d"/>
                </a:solidFill>
                <a:latin typeface="Arial"/>
                <a:ea typeface="DejaVu Sans"/>
              </a:rPr>
              <a:t>Hotter weather makes it more difficult for farm workers to work outside, tending the crops and picking the harvest.</a:t>
            </a:r>
            <a:endParaRPr b="0" lang="en-US" sz="1800" spc="-1" strike="noStrike">
              <a:solidFill>
                <a:srgbClr val="ff860d"/>
              </a:solidFill>
              <a:latin typeface="Arial"/>
            </a:endParaRPr>
          </a:p>
          <a:p>
            <a:pPr>
              <a:lnSpc>
                <a:spcPct val="100000"/>
              </a:lnSpc>
            </a:pPr>
            <a:endParaRPr b="0" lang="en-US" sz="1800" spc="-1" strike="noStrike">
              <a:solidFill>
                <a:srgbClr val="ff860d"/>
              </a:solidFill>
              <a:latin typeface="Arial"/>
            </a:endParaRPr>
          </a:p>
          <a:p>
            <a:pPr>
              <a:lnSpc>
                <a:spcPct val="100000"/>
              </a:lnSpc>
            </a:pPr>
            <a:r>
              <a:rPr b="1" lang="en-US" sz="1800" spc="-1" strike="noStrike">
                <a:solidFill>
                  <a:srgbClr val="ff860d"/>
                </a:solidFill>
                <a:latin typeface="Arial"/>
                <a:ea typeface="DejaVu Sans"/>
              </a:rPr>
              <a:t>People can become sick from working outside in extreme heat if they are not careful.</a:t>
            </a:r>
            <a:endParaRPr b="0" lang="en-US" sz="1800" spc="-1" strike="noStrike">
              <a:solidFill>
                <a:srgbClr val="ff860d"/>
              </a:solidFill>
              <a:latin typeface="Arial"/>
            </a:endParaRPr>
          </a:p>
          <a:p>
            <a:pPr>
              <a:lnSpc>
                <a:spcPct val="100000"/>
              </a:lnSpc>
            </a:pPr>
            <a:endParaRPr b="0" lang="en-US" sz="1800" spc="-1" strike="noStrike">
              <a:solidFill>
                <a:srgbClr val="ff860d"/>
              </a:solidFill>
              <a:latin typeface="Arial"/>
            </a:endParaRPr>
          </a:p>
          <a:p>
            <a:pPr>
              <a:lnSpc>
                <a:spcPct val="100000"/>
              </a:lnSpc>
            </a:pPr>
            <a:r>
              <a:rPr b="1" lang="en-US" sz="1800" spc="-1" strike="noStrike">
                <a:solidFill>
                  <a:srgbClr val="ff860d"/>
                </a:solidFill>
                <a:latin typeface="Arial"/>
                <a:ea typeface="DejaVu Sans"/>
              </a:rPr>
              <a:t>Workers must drink a lot of water, cover their skin, and take many breaks if they must work in the high temperatures of a heat wave.  </a:t>
            </a:r>
            <a:endParaRPr b="0" lang="en-US" sz="1800" spc="-1" strike="noStrike">
              <a:solidFill>
                <a:srgbClr val="ff860d"/>
              </a:solidFill>
              <a:latin typeface="Arial"/>
            </a:endParaRPr>
          </a:p>
        </p:txBody>
      </p:sp>
      <p:pic>
        <p:nvPicPr>
          <p:cNvPr id="158" name="Picture 142" descr=""/>
          <p:cNvPicPr/>
          <p:nvPr/>
        </p:nvPicPr>
        <p:blipFill>
          <a:blip r:embed="rId1"/>
          <a:stretch/>
        </p:blipFill>
        <p:spPr>
          <a:xfrm>
            <a:off x="315000" y="1157760"/>
            <a:ext cx="5535000" cy="4150800"/>
          </a:xfrm>
          <a:prstGeom prst="rect">
            <a:avLst/>
          </a:prstGeom>
          <a:ln w="36720">
            <a:solidFill>
              <a:srgbClr val="ff860d"/>
            </a:solidFill>
            <a:round/>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391320" y="0"/>
            <a:ext cx="9482040" cy="5468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2600" spc="-1" strike="noStrike">
                <a:solidFill>
                  <a:srgbClr val="a7074b"/>
                </a:solidFill>
                <a:latin typeface="Arial"/>
                <a:ea typeface="DejaVu Sans"/>
              </a:rPr>
              <a:t> </a:t>
            </a:r>
            <a:endParaRPr b="0" lang="en-US" sz="2600" spc="-1" strike="noStrike">
              <a:latin typeface="Arial"/>
            </a:endParaRPr>
          </a:p>
        </p:txBody>
      </p:sp>
      <p:sp>
        <p:nvSpPr>
          <p:cNvPr id="160" name="CustomShape 2"/>
          <p:cNvSpPr/>
          <p:nvPr/>
        </p:nvSpPr>
        <p:spPr>
          <a:xfrm>
            <a:off x="95400" y="3507120"/>
            <a:ext cx="9732960" cy="1827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a7074b"/>
                </a:solidFill>
                <a:latin typeface="Arial"/>
                <a:ea typeface="DejaVu Sans"/>
              </a:rPr>
              <a:t>Climate change is changing the weather in New Jersey and farmers have to </a:t>
            </a:r>
            <a:r>
              <a:rPr b="1" i="1" lang="en-US" sz="1800" spc="-1" strike="noStrike">
                <a:solidFill>
                  <a:srgbClr val="a7074b"/>
                </a:solidFill>
                <a:latin typeface="Arial"/>
                <a:ea typeface="DejaVu Sans"/>
              </a:rPr>
              <a:t>adapt</a:t>
            </a:r>
            <a:r>
              <a:rPr b="1" lang="en-US" sz="1800" spc="-1" strike="noStrike">
                <a:solidFill>
                  <a:srgbClr val="a7074b"/>
                </a:solidFill>
                <a:latin typeface="Arial"/>
                <a:ea typeface="DejaVu Sans"/>
              </a:rPr>
              <a:t> to these changes to keep their crops alive. </a:t>
            </a:r>
            <a:r>
              <a:rPr b="1" i="1" lang="en-US" sz="1800" spc="-1" strike="noStrike">
                <a:solidFill>
                  <a:srgbClr val="a7074b"/>
                </a:solidFill>
                <a:latin typeface="Arial"/>
                <a:ea typeface="DejaVu Sans"/>
              </a:rPr>
              <a:t>Adapt </a:t>
            </a:r>
            <a:r>
              <a:rPr b="1" lang="en-US" sz="1800" spc="-1" strike="noStrike">
                <a:solidFill>
                  <a:srgbClr val="a7074b"/>
                </a:solidFill>
                <a:latin typeface="Arial"/>
                <a:ea typeface="DejaVu Sans"/>
              </a:rPr>
              <a:t>means to change your actions to live and thrive</a:t>
            </a:r>
            <a:r>
              <a:rPr b="1" i="1" lang="en-US" sz="1800" spc="-1" strike="noStrike">
                <a:solidFill>
                  <a:srgbClr val="a7074b"/>
                </a:solidFill>
                <a:latin typeface="Arial"/>
                <a:ea typeface="DejaVu Sans"/>
              </a:rPr>
              <a:t> </a:t>
            </a:r>
            <a:r>
              <a:rPr b="1" lang="en-US" sz="1800" spc="-1" strike="noStrike">
                <a:solidFill>
                  <a:srgbClr val="a7074b"/>
                </a:solidFill>
                <a:latin typeface="Arial"/>
                <a:ea typeface="DejaVu Sans"/>
              </a:rPr>
              <a:t>in a new situation.</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a7074b"/>
                </a:solidFill>
                <a:latin typeface="Arial"/>
                <a:ea typeface="DejaVu Sans"/>
              </a:rPr>
              <a:t>New Jersey summers are becoming hotter, with some long periods without any rain.  Farmers have to</a:t>
            </a:r>
            <a:r>
              <a:rPr b="1" i="1" lang="en-US" sz="1800" spc="-1" strike="noStrike">
                <a:solidFill>
                  <a:srgbClr val="a7074b"/>
                </a:solidFill>
                <a:latin typeface="Arial"/>
                <a:ea typeface="DejaVu Sans"/>
              </a:rPr>
              <a:t> irrigate</a:t>
            </a:r>
            <a:r>
              <a:rPr b="1" lang="en-US" sz="1800" spc="-1" strike="noStrike">
                <a:solidFill>
                  <a:srgbClr val="a7074b"/>
                </a:solidFill>
                <a:latin typeface="Arial"/>
                <a:ea typeface="DejaVu Sans"/>
              </a:rPr>
              <a:t> by setting up long pipes to bring water to their fields. </a:t>
            </a:r>
            <a:endParaRPr b="0" lang="en-US" sz="1800" spc="-1" strike="noStrike">
              <a:latin typeface="Arial"/>
            </a:endParaRPr>
          </a:p>
        </p:txBody>
      </p:sp>
      <p:pic>
        <p:nvPicPr>
          <p:cNvPr id="161" name="Picture 145" descr=""/>
          <p:cNvPicPr/>
          <p:nvPr/>
        </p:nvPicPr>
        <p:blipFill>
          <a:blip r:embed="rId1"/>
          <a:srcRect l="0" t="0" r="0" b="13945"/>
          <a:stretch/>
        </p:blipFill>
        <p:spPr>
          <a:xfrm>
            <a:off x="4266000" y="228600"/>
            <a:ext cx="5459040" cy="3198960"/>
          </a:xfrm>
          <a:prstGeom prst="rect">
            <a:avLst/>
          </a:prstGeom>
          <a:ln w="36720">
            <a:solidFill>
              <a:srgbClr val="a7074b"/>
            </a:solidFill>
            <a:round/>
          </a:ln>
        </p:spPr>
      </p:pic>
      <p:sp>
        <p:nvSpPr>
          <p:cNvPr id="162" name="CustomShape 3"/>
          <p:cNvSpPr/>
          <p:nvPr/>
        </p:nvSpPr>
        <p:spPr>
          <a:xfrm>
            <a:off x="228600" y="548280"/>
            <a:ext cx="3656160" cy="23677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a7074b"/>
                </a:solidFill>
                <a:latin typeface="Arial"/>
                <a:ea typeface="DejaVu Sans"/>
              </a:rPr>
              <a:t>How Do</a:t>
            </a:r>
            <a:endParaRPr b="0" lang="en-US" sz="3200" spc="-1" strike="noStrike">
              <a:latin typeface="Arial"/>
            </a:endParaRPr>
          </a:p>
          <a:p>
            <a:pPr algn="ctr">
              <a:lnSpc>
                <a:spcPct val="100000"/>
              </a:lnSpc>
            </a:pPr>
            <a:r>
              <a:rPr b="1" lang="en-US" sz="3200" spc="-1" strike="noStrike">
                <a:solidFill>
                  <a:srgbClr val="a7074b"/>
                </a:solidFill>
                <a:latin typeface="Arial"/>
                <a:ea typeface="DejaVu Sans"/>
              </a:rPr>
              <a:t> </a:t>
            </a:r>
            <a:r>
              <a:rPr b="1" lang="en-US" sz="3200" spc="-1" strike="noStrike">
                <a:solidFill>
                  <a:srgbClr val="a7074b"/>
                </a:solidFill>
                <a:latin typeface="Arial"/>
                <a:ea typeface="DejaVu Sans"/>
              </a:rPr>
              <a:t>New Jersey Farmers</a:t>
            </a:r>
            <a:endParaRPr b="0" lang="en-US" sz="3200" spc="-1" strike="noStrike">
              <a:latin typeface="Arial"/>
            </a:endParaRPr>
          </a:p>
          <a:p>
            <a:pPr algn="ctr">
              <a:lnSpc>
                <a:spcPct val="100000"/>
              </a:lnSpc>
            </a:pPr>
            <a:r>
              <a:rPr b="1" lang="en-US" sz="3200" spc="-1" strike="noStrike">
                <a:solidFill>
                  <a:srgbClr val="a7074b"/>
                </a:solidFill>
                <a:latin typeface="Arial"/>
                <a:ea typeface="DejaVu Sans"/>
              </a:rPr>
              <a:t> </a:t>
            </a:r>
            <a:r>
              <a:rPr b="1" lang="en-US" sz="3200" spc="-1" strike="noStrike">
                <a:solidFill>
                  <a:srgbClr val="a7074b"/>
                </a:solidFill>
                <a:latin typeface="Arial"/>
                <a:ea typeface="DejaVu Sans"/>
              </a:rPr>
              <a:t>Adapt to</a:t>
            </a:r>
            <a:endParaRPr b="0" lang="en-US" sz="3200" spc="-1" strike="noStrike">
              <a:latin typeface="Arial"/>
            </a:endParaRPr>
          </a:p>
          <a:p>
            <a:pPr algn="ctr">
              <a:lnSpc>
                <a:spcPct val="100000"/>
              </a:lnSpc>
            </a:pPr>
            <a:r>
              <a:rPr b="1" lang="en-US" sz="3200" spc="-1" strike="noStrike">
                <a:solidFill>
                  <a:srgbClr val="a7074b"/>
                </a:solidFill>
                <a:latin typeface="Arial"/>
                <a:ea typeface="DejaVu Sans"/>
              </a:rPr>
              <a:t> </a:t>
            </a:r>
            <a:r>
              <a:rPr b="1" lang="en-US" sz="3200" spc="-1" strike="noStrike">
                <a:solidFill>
                  <a:srgbClr val="a7074b"/>
                </a:solidFill>
                <a:latin typeface="Arial"/>
                <a:ea typeface="DejaVu Sans"/>
              </a:rPr>
              <a:t>Climate Change?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 name="Picture 147" descr=""/>
          <p:cNvPicPr/>
          <p:nvPr/>
        </p:nvPicPr>
        <p:blipFill>
          <a:blip r:embed="rId1"/>
          <a:srcRect l="0" t="21094" r="0" b="35323"/>
          <a:stretch/>
        </p:blipFill>
        <p:spPr>
          <a:xfrm>
            <a:off x="228600" y="228600"/>
            <a:ext cx="5256360" cy="2859480"/>
          </a:xfrm>
          <a:prstGeom prst="rect">
            <a:avLst/>
          </a:prstGeom>
          <a:ln w="36720">
            <a:solidFill>
              <a:srgbClr val="1e6a39"/>
            </a:solidFill>
            <a:round/>
          </a:ln>
        </p:spPr>
      </p:pic>
      <p:sp>
        <p:nvSpPr>
          <p:cNvPr id="164" name="CustomShape 1"/>
          <p:cNvSpPr/>
          <p:nvPr/>
        </p:nvSpPr>
        <p:spPr>
          <a:xfrm>
            <a:off x="260640" y="3190320"/>
            <a:ext cx="9850680" cy="2135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1e6a39"/>
                </a:solidFill>
                <a:latin typeface="Arial"/>
                <a:ea typeface="DejaVu Sans"/>
              </a:rPr>
              <a:t>Farmers have to work to keep the fragile flowers of fruit crops alive if temperatures drop to freezing.</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1e6a39"/>
                </a:solidFill>
                <a:latin typeface="Arial"/>
                <a:ea typeface="DejaVu Sans"/>
              </a:rPr>
              <a:t>They cover fruit crops on the ground with plastic to keep them warm.</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1e6a39"/>
                </a:solidFill>
                <a:latin typeface="Arial"/>
                <a:ea typeface="DejaVu Sans"/>
              </a:rPr>
              <a:t>And they set up wind machines or fans to keep flowers on trees and bushes warm.  These machines mix cold air close to the ground with warmer air above. They blow the warm air on the blossoms to keep them from freezing.</a:t>
            </a:r>
            <a:endParaRPr b="0" lang="en-US" sz="1800" spc="-1" strike="noStrike">
              <a:latin typeface="Arial"/>
            </a:endParaRPr>
          </a:p>
        </p:txBody>
      </p:sp>
      <p:sp>
        <p:nvSpPr>
          <p:cNvPr id="165" name="CustomShape 2"/>
          <p:cNvSpPr/>
          <p:nvPr/>
        </p:nvSpPr>
        <p:spPr>
          <a:xfrm>
            <a:off x="6172200" y="1174320"/>
            <a:ext cx="3656160" cy="1278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800" spc="-1" strike="noStrike">
                <a:solidFill>
                  <a:srgbClr val="1e6a39"/>
                </a:solidFill>
                <a:latin typeface="Arial"/>
                <a:ea typeface="DejaVu Sans"/>
              </a:rPr>
              <a:t>Cover Those Plants</a:t>
            </a:r>
            <a:endParaRPr b="0" lang="en-US" sz="2800" spc="-1" strike="noStrike">
              <a:latin typeface="Arial"/>
            </a:endParaRPr>
          </a:p>
          <a:p>
            <a:pPr algn="ctr">
              <a:lnSpc>
                <a:spcPct val="100000"/>
              </a:lnSpc>
            </a:pPr>
            <a:endParaRPr b="0" lang="en-US" sz="2800" spc="-1" strike="noStrike">
              <a:latin typeface="Arial"/>
            </a:endParaRPr>
          </a:p>
          <a:p>
            <a:pPr algn="ctr">
              <a:lnSpc>
                <a:spcPct val="100000"/>
              </a:lnSpc>
            </a:pPr>
            <a:r>
              <a:rPr b="1" lang="en-US" sz="2800" spc="-1" strike="noStrike">
                <a:solidFill>
                  <a:srgbClr val="1e6a39"/>
                </a:solidFill>
                <a:latin typeface="Arial"/>
                <a:ea typeface="DejaVu Sans"/>
              </a:rPr>
              <a:t> </a:t>
            </a:r>
            <a:r>
              <a:rPr b="1" lang="en-US" sz="2800" spc="-1" strike="noStrike">
                <a:solidFill>
                  <a:srgbClr val="1e6a39"/>
                </a:solidFill>
                <a:latin typeface="Arial"/>
                <a:ea typeface="DejaVu Sans"/>
              </a:rPr>
              <a:t>It’s Cold Outside!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365760" y="61920"/>
            <a:ext cx="9050400" cy="484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800" spc="-1" strike="noStrike">
                <a:solidFill>
                  <a:srgbClr val="813709"/>
                </a:solidFill>
                <a:latin typeface="Arial"/>
                <a:ea typeface="DejaVu Sans"/>
              </a:rPr>
              <a:t>Healthy Soil is Important in a Changing Climate</a:t>
            </a:r>
            <a:endParaRPr b="0" lang="en-US" sz="2800" spc="-1" strike="noStrike">
              <a:latin typeface="Arial"/>
            </a:endParaRPr>
          </a:p>
        </p:txBody>
      </p:sp>
      <p:sp>
        <p:nvSpPr>
          <p:cNvPr id="167" name="CustomShape 2"/>
          <p:cNvSpPr/>
          <p:nvPr/>
        </p:nvSpPr>
        <p:spPr>
          <a:xfrm>
            <a:off x="228600" y="738360"/>
            <a:ext cx="4437000" cy="43419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b3d00"/>
                </a:solidFill>
                <a:latin typeface="Arial"/>
                <a:ea typeface="Noto Sans CJK SC"/>
              </a:rPr>
              <a:t>As the climate changes, farmers work to improve the health of their soil.</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b3d00"/>
                </a:solidFill>
                <a:latin typeface="Arial"/>
                <a:ea typeface="Noto Sans CJK SC"/>
              </a:rPr>
              <a:t>Healthy soil is filled with living creatures called </a:t>
            </a:r>
            <a:r>
              <a:rPr b="1" i="1" lang="en-US" sz="1800" spc="-1" strike="noStrike">
                <a:solidFill>
                  <a:srgbClr val="7b3d00"/>
                </a:solidFill>
                <a:latin typeface="Arial"/>
                <a:ea typeface="Noto Sans CJK SC"/>
              </a:rPr>
              <a:t>decomposers</a:t>
            </a:r>
            <a:r>
              <a:rPr b="1" lang="en-US" sz="1800" spc="-1" strike="noStrike">
                <a:solidFill>
                  <a:srgbClr val="7b3d00"/>
                </a:solidFill>
                <a:latin typeface="Arial"/>
                <a:ea typeface="Noto Sans CJK SC"/>
              </a:rPr>
              <a: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b3d00"/>
                </a:solidFill>
                <a:latin typeface="Arial"/>
                <a:ea typeface="Noto Sans CJK SC"/>
              </a:rPr>
              <a:t>Some of these decomposers are bacteria and fungi that are so small that you can only see them with a microscope, Others, like worms, are easy to spot.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b3d00"/>
                </a:solidFill>
                <a:latin typeface="Arial"/>
                <a:ea typeface="Noto Sans CJK SC"/>
              </a:rPr>
              <a:t>All</a:t>
            </a:r>
            <a:r>
              <a:rPr b="1" lang="en-US" sz="1800" spc="-1" strike="noStrike">
                <a:solidFill>
                  <a:srgbClr val="7b3d00"/>
                </a:solidFill>
                <a:latin typeface="Arial"/>
                <a:ea typeface="DejaVu Sans"/>
              </a:rPr>
              <a:t> of these decomposers feed on dead plants and animals in the soil. They then release important nutrients back into the soil.</a:t>
            </a:r>
            <a:endParaRPr b="0" lang="en-US" sz="1800" spc="-1" strike="noStrike">
              <a:latin typeface="Arial"/>
            </a:endParaRPr>
          </a:p>
          <a:p>
            <a:pPr>
              <a:lnSpc>
                <a:spcPct val="100000"/>
              </a:lnSpc>
            </a:pPr>
            <a:endParaRPr b="0" lang="en-US" sz="1800" spc="-1" strike="noStrike">
              <a:latin typeface="Arial"/>
            </a:endParaRPr>
          </a:p>
        </p:txBody>
      </p:sp>
      <p:sp>
        <p:nvSpPr>
          <p:cNvPr id="168" name="CustomShape 3"/>
          <p:cNvSpPr/>
          <p:nvPr/>
        </p:nvSpPr>
        <p:spPr>
          <a:xfrm>
            <a:off x="365760" y="3200400"/>
            <a:ext cx="5209920" cy="1879920"/>
          </a:xfrm>
          <a:prstGeom prst="rect">
            <a:avLst/>
          </a:prstGeom>
          <a:noFill/>
          <a:ln>
            <a:noFill/>
          </a:ln>
        </p:spPr>
        <p:style>
          <a:lnRef idx="0"/>
          <a:fillRef idx="0"/>
          <a:effectRef idx="0"/>
          <a:fontRef idx="minor"/>
        </p:style>
      </p:sp>
      <p:pic>
        <p:nvPicPr>
          <p:cNvPr id="169" name="Picture 154" descr=""/>
          <p:cNvPicPr/>
          <p:nvPr/>
        </p:nvPicPr>
        <p:blipFill>
          <a:blip r:embed="rId1"/>
          <a:stretch/>
        </p:blipFill>
        <p:spPr>
          <a:xfrm>
            <a:off x="4911480" y="833760"/>
            <a:ext cx="4876560" cy="3656880"/>
          </a:xfrm>
          <a:prstGeom prst="rect">
            <a:avLst/>
          </a:prstGeom>
          <a:ln w="36720">
            <a:solidFill>
              <a:srgbClr val="7b3d00"/>
            </a:solidFill>
            <a:round/>
          </a:ln>
        </p:spPr>
      </p:pic>
      <p:sp>
        <p:nvSpPr>
          <p:cNvPr id="170" name="CustomShape 4"/>
          <p:cNvSpPr/>
          <p:nvPr/>
        </p:nvSpPr>
        <p:spPr>
          <a:xfrm>
            <a:off x="5029200" y="4628160"/>
            <a:ext cx="4799160" cy="8568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b3d00"/>
                </a:solidFill>
                <a:latin typeface="Arial"/>
                <a:ea typeface="DejaVu Sans"/>
              </a:rPr>
              <a:t>Plants need these nutrients, such as nitrogen, phosphorus, and potassium, in order to live and grow.</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CustomShape 1"/>
          <p:cNvSpPr/>
          <p:nvPr/>
        </p:nvSpPr>
        <p:spPr>
          <a:xfrm>
            <a:off x="291960" y="3994200"/>
            <a:ext cx="9605880" cy="3234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0373"/>
                </a:solidFill>
                <a:latin typeface="Arial"/>
                <a:ea typeface="DejaVu Sans"/>
              </a:rPr>
              <a:t>To improve the health of their soil, many farmers do not plow their fields or just plow a little. This is called </a:t>
            </a:r>
            <a:r>
              <a:rPr b="1" i="1" lang="en-US" sz="1800" spc="-1" strike="noStrike">
                <a:solidFill>
                  <a:srgbClr val="780373"/>
                </a:solidFill>
                <a:latin typeface="Arial"/>
                <a:ea typeface="DejaVu Sans"/>
              </a:rPr>
              <a:t>no-till or low-till</a:t>
            </a:r>
            <a:r>
              <a:rPr b="1" lang="en-US" sz="1800" spc="-1" strike="noStrike">
                <a:solidFill>
                  <a:srgbClr val="780373"/>
                </a:solidFill>
                <a:latin typeface="Arial"/>
                <a:ea typeface="DejaVu Sans"/>
              </a:rPr>
              <a:t> farming.</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80373"/>
                </a:solidFill>
                <a:latin typeface="Arial"/>
                <a:ea typeface="DejaVu Sans"/>
              </a:rPr>
              <a:t>Some farmers plant what’s called a </a:t>
            </a:r>
            <a:r>
              <a:rPr b="1" i="1" lang="en-US" sz="1800" spc="-1" strike="noStrike">
                <a:solidFill>
                  <a:srgbClr val="780373"/>
                </a:solidFill>
                <a:latin typeface="Arial"/>
                <a:ea typeface="DejaVu Sans"/>
              </a:rPr>
              <a:t>cover crop</a:t>
            </a:r>
            <a:r>
              <a:rPr b="1" lang="en-US" sz="1800" spc="-1" strike="noStrike">
                <a:solidFill>
                  <a:srgbClr val="780373"/>
                </a:solidFill>
                <a:latin typeface="Arial"/>
                <a:ea typeface="DejaVu Sans"/>
              </a:rPr>
              <a:t> in winter when the fields are normally bare, so that the healthy soil on top won’t run off  - or </a:t>
            </a:r>
            <a:r>
              <a:rPr b="1" i="1" lang="en-US" sz="1800" spc="-1" strike="noStrike">
                <a:solidFill>
                  <a:srgbClr val="780373"/>
                </a:solidFill>
                <a:latin typeface="Arial"/>
                <a:ea typeface="DejaVu Sans"/>
              </a:rPr>
              <a:t>erode</a:t>
            </a:r>
            <a:r>
              <a:rPr b="1" lang="en-US" sz="1800" spc="-1" strike="noStrike">
                <a:solidFill>
                  <a:srgbClr val="780373"/>
                </a:solidFill>
                <a:latin typeface="Arial"/>
                <a:ea typeface="DejaVu Sans"/>
              </a:rPr>
              <a:t> - during winter storms. </a:t>
            </a:r>
            <a:endParaRPr b="0" lang="en-US" sz="1800" spc="-1" strike="noStrike">
              <a:latin typeface="Arial"/>
            </a:endParaRPr>
          </a:p>
        </p:txBody>
      </p:sp>
      <p:sp>
        <p:nvSpPr>
          <p:cNvPr id="172" name="CustomShape 2"/>
          <p:cNvSpPr/>
          <p:nvPr/>
        </p:nvSpPr>
        <p:spPr>
          <a:xfrm>
            <a:off x="486360" y="97200"/>
            <a:ext cx="8958960" cy="4280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400" spc="-1" strike="noStrike">
                <a:solidFill>
                  <a:srgbClr val="780373"/>
                </a:solidFill>
                <a:latin typeface="Arial"/>
                <a:ea typeface="DejaVu Sans"/>
              </a:rPr>
              <a:t>Farmers Work to Keep the Soil Alive and Well</a:t>
            </a:r>
            <a:endParaRPr b="0" lang="en-US" sz="2400" spc="-1" strike="noStrike">
              <a:latin typeface="Arial"/>
            </a:endParaRPr>
          </a:p>
        </p:txBody>
      </p:sp>
      <p:pic>
        <p:nvPicPr>
          <p:cNvPr id="173" name="Picture 148" descr=""/>
          <p:cNvPicPr/>
          <p:nvPr/>
        </p:nvPicPr>
        <p:blipFill>
          <a:blip r:embed="rId1"/>
          <a:srcRect l="0" t="0" r="13970" b="0"/>
          <a:stretch/>
        </p:blipFill>
        <p:spPr>
          <a:xfrm>
            <a:off x="366480" y="930240"/>
            <a:ext cx="3812760" cy="2954520"/>
          </a:xfrm>
          <a:prstGeom prst="rect">
            <a:avLst/>
          </a:prstGeom>
          <a:ln w="36720">
            <a:solidFill>
              <a:srgbClr val="780373"/>
            </a:solidFill>
            <a:round/>
          </a:ln>
        </p:spPr>
      </p:pic>
      <p:sp>
        <p:nvSpPr>
          <p:cNvPr id="174" name="CustomShape 3"/>
          <p:cNvSpPr/>
          <p:nvPr/>
        </p:nvSpPr>
        <p:spPr>
          <a:xfrm>
            <a:off x="4290480" y="641880"/>
            <a:ext cx="5789160" cy="31604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0373"/>
                </a:solidFill>
                <a:latin typeface="Arial"/>
                <a:ea typeface="DejaVu Sans"/>
              </a:rPr>
              <a:t>Soil filled with decomposers that provide nutrients for plants is healthy soil.  This type of soil is an </a:t>
            </a:r>
            <a:r>
              <a:rPr b="1" i="1" lang="en-US" sz="1800" spc="-1" strike="noStrike">
                <a:solidFill>
                  <a:srgbClr val="780373"/>
                </a:solidFill>
                <a:latin typeface="Arial"/>
                <a:ea typeface="DejaVu Sans"/>
              </a:rPr>
              <a:t>ecosystem, </a:t>
            </a:r>
            <a:r>
              <a:rPr b="1" lang="en-US" sz="1800" spc="-1" strike="noStrike">
                <a:solidFill>
                  <a:srgbClr val="780373"/>
                </a:solidFill>
                <a:latin typeface="Arial"/>
                <a:ea typeface="DejaVu Sans"/>
              </a:rPr>
              <a:t>a community of living things.</a:t>
            </a:r>
            <a:br/>
            <a:r>
              <a:rPr b="1" lang="en-US" sz="1800" spc="-1" strike="noStrike">
                <a:solidFill>
                  <a:srgbClr val="780373"/>
                </a:solidFill>
                <a:latin typeface="Arial"/>
                <a:ea typeface="DejaVu Sans"/>
              </a:rPr>
              <a:t> </a:t>
            </a:r>
            <a:endParaRPr b="0" lang="en-US" sz="1800" spc="-1" strike="noStrike">
              <a:latin typeface="Arial"/>
            </a:endParaRPr>
          </a:p>
          <a:p>
            <a:pPr>
              <a:lnSpc>
                <a:spcPct val="100000"/>
              </a:lnSpc>
            </a:pPr>
            <a:r>
              <a:rPr b="1" lang="en-US" sz="1800" spc="-1" strike="noStrike">
                <a:solidFill>
                  <a:srgbClr val="780373"/>
                </a:solidFill>
                <a:latin typeface="Arial"/>
                <a:ea typeface="DejaVu Sans"/>
              </a:rPr>
              <a:t>Healthy soil can hold onto more water during droughts and can soak up more water during heavy rains.</a:t>
            </a:r>
            <a:endParaRPr b="0" lang="en-US" sz="1800" spc="-1" strike="noStrike">
              <a:latin typeface="Arial"/>
            </a:endParaRPr>
          </a:p>
          <a:p>
            <a:pPr>
              <a:lnSpc>
                <a:spcPct val="100000"/>
              </a:lnSpc>
            </a:pPr>
            <a:r>
              <a:rPr b="1" lang="en-US" sz="1800" spc="-1" strike="noStrike">
                <a:solidFill>
                  <a:srgbClr val="7b3d00"/>
                </a:solidFill>
                <a:latin typeface="Arial"/>
                <a:ea typeface="DejaVu Sans"/>
              </a:rPr>
              <a:t> </a:t>
            </a:r>
            <a:endParaRPr b="0" lang="en-US" sz="1800" spc="-1" strike="noStrike">
              <a:latin typeface="Arial"/>
            </a:endParaRPr>
          </a:p>
          <a:p>
            <a:pPr>
              <a:lnSpc>
                <a:spcPct val="100000"/>
              </a:lnSpc>
            </a:pPr>
            <a:r>
              <a:rPr b="1" lang="en-US" sz="1800" spc="-1" strike="noStrike">
                <a:solidFill>
                  <a:srgbClr val="650953"/>
                </a:solidFill>
                <a:latin typeface="Arial"/>
                <a:ea typeface="DejaVu Sans"/>
              </a:rPr>
              <a:t>When farmers use a plow to turn over the soil in the field, it breaks up the soil’s ecosystem and makes the soil weaker.</a:t>
            </a:r>
            <a:endParaRPr b="0" lang="en-US" sz="1800" spc="-1" strike="noStrike">
              <a:latin typeface="Arial"/>
            </a:endParaRPr>
          </a:p>
          <a:p>
            <a:pPr>
              <a:lnSpc>
                <a:spcPct val="100000"/>
              </a:lnSpc>
            </a:pPr>
            <a:r>
              <a:rPr b="1" lang="en-US" sz="1800" spc="-1" strike="noStrike">
                <a:solidFill>
                  <a:srgbClr val="650953"/>
                </a:solidFill>
                <a:latin typeface="Arial"/>
                <a:ea typeface="DejaVu Sans"/>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 descr=""/>
          <p:cNvPicPr/>
          <p:nvPr/>
        </p:nvPicPr>
        <p:blipFill>
          <a:blip r:embed="rId1"/>
          <a:stretch/>
        </p:blipFill>
        <p:spPr>
          <a:xfrm>
            <a:off x="584640" y="2862000"/>
            <a:ext cx="3529440" cy="2349360"/>
          </a:xfrm>
          <a:prstGeom prst="rect">
            <a:avLst/>
          </a:prstGeom>
          <a:ln w="36720">
            <a:solidFill>
              <a:srgbClr val="f10d0c"/>
            </a:solidFill>
            <a:round/>
          </a:ln>
        </p:spPr>
      </p:pic>
      <p:pic>
        <p:nvPicPr>
          <p:cNvPr id="176" name="" descr=""/>
          <p:cNvPicPr/>
          <p:nvPr/>
        </p:nvPicPr>
        <p:blipFill>
          <a:blip r:embed="rId2"/>
          <a:stretch/>
        </p:blipFill>
        <p:spPr>
          <a:xfrm>
            <a:off x="601560" y="348840"/>
            <a:ext cx="3512520" cy="2363760"/>
          </a:xfrm>
          <a:prstGeom prst="rect">
            <a:avLst/>
          </a:prstGeom>
          <a:ln w="36720">
            <a:solidFill>
              <a:srgbClr val="f10d0c"/>
            </a:solidFill>
            <a:round/>
          </a:ln>
        </p:spPr>
      </p:pic>
      <p:pic>
        <p:nvPicPr>
          <p:cNvPr id="177" name="" descr=""/>
          <p:cNvPicPr/>
          <p:nvPr/>
        </p:nvPicPr>
        <p:blipFill>
          <a:blip r:embed="rId3"/>
          <a:stretch/>
        </p:blipFill>
        <p:spPr>
          <a:xfrm>
            <a:off x="4725000" y="2651760"/>
            <a:ext cx="4875480" cy="2744640"/>
          </a:xfrm>
          <a:prstGeom prst="rect">
            <a:avLst/>
          </a:prstGeom>
          <a:ln w="36720">
            <a:solidFill>
              <a:srgbClr val="f10d0c"/>
            </a:solidFill>
            <a:round/>
          </a:ln>
        </p:spPr>
      </p:pic>
      <p:sp>
        <p:nvSpPr>
          <p:cNvPr id="178" name="CustomShape 1"/>
          <p:cNvSpPr/>
          <p:nvPr/>
        </p:nvSpPr>
        <p:spPr>
          <a:xfrm>
            <a:off x="4572000" y="457200"/>
            <a:ext cx="5211360" cy="1789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f10d0c"/>
                </a:solidFill>
                <a:latin typeface="Arial"/>
                <a:ea typeface="DejaVu Sans"/>
              </a:rPr>
              <a:t>Climate change is definitely changing New Jersey’s weather.  New Jersey farmers are working to make sure that they can continue to grow all the fruits and vegetables we all enjoy from the Garden State.</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ustomShape 1"/>
          <p:cNvSpPr/>
          <p:nvPr/>
        </p:nvSpPr>
        <p:spPr>
          <a:xfrm>
            <a:off x="5257800" y="914400"/>
            <a:ext cx="4799160" cy="43387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ff3838"/>
                </a:solidFill>
                <a:latin typeface="Arial"/>
                <a:ea typeface="DejaVu Sans"/>
              </a:rPr>
              <a:t>But over the last 100 years, the climate has been changing much faster than usual.  And people are causing this change.</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ff3838"/>
                </a:solidFill>
                <a:latin typeface="Arial"/>
                <a:ea typeface="DejaVu Sans"/>
              </a:rPr>
              <a:t>We burn fuel to power factories, cars, and planes, and to supply electricity to our homes and schools.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ff3838"/>
                </a:solidFill>
                <a:latin typeface="Arial"/>
                <a:ea typeface="DejaVu Sans"/>
              </a:rPr>
              <a:t>When we burn fuel, gases are released into the Earth’s atmosphere, where they are trapped, causing the Earth to become hotter.</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ff3838"/>
                </a:solidFill>
                <a:latin typeface="Arial"/>
                <a:ea typeface="DejaVu Sans"/>
              </a:rPr>
              <a:t> </a:t>
            </a:r>
            <a:r>
              <a:rPr b="1" lang="en-US" sz="2000" spc="-1" strike="noStrike">
                <a:solidFill>
                  <a:srgbClr val="ff3838"/>
                </a:solidFill>
                <a:latin typeface="Arial"/>
                <a:ea typeface="DejaVu Sans"/>
              </a:rPr>
              <a:t>This is called the </a:t>
            </a:r>
            <a:r>
              <a:rPr b="1" i="1" lang="en-US" sz="2000" spc="-1" strike="noStrike">
                <a:solidFill>
                  <a:srgbClr val="ff3838"/>
                </a:solidFill>
                <a:latin typeface="Arial"/>
                <a:ea typeface="DejaVu Sans"/>
              </a:rPr>
              <a:t>greenhouse effect</a:t>
            </a:r>
            <a:r>
              <a:rPr b="1" lang="en-US" sz="2000" spc="-1" strike="noStrike">
                <a:solidFill>
                  <a:srgbClr val="ff3838"/>
                </a:solidFill>
                <a:latin typeface="Arial"/>
                <a:ea typeface="DejaVu Sans"/>
              </a:rPr>
              <a:t>.</a:t>
            </a:r>
            <a:endParaRPr b="0" lang="en-US" sz="2000" spc="-1" strike="noStrike">
              <a:latin typeface="Arial"/>
            </a:endParaRPr>
          </a:p>
        </p:txBody>
      </p:sp>
      <p:pic>
        <p:nvPicPr>
          <p:cNvPr id="84" name="" descr=""/>
          <p:cNvPicPr/>
          <p:nvPr/>
        </p:nvPicPr>
        <p:blipFill>
          <a:blip r:embed="rId1"/>
          <a:srcRect l="0" t="4418" r="34449" b="10918"/>
          <a:stretch/>
        </p:blipFill>
        <p:spPr>
          <a:xfrm>
            <a:off x="287280" y="1143000"/>
            <a:ext cx="4511880" cy="3884760"/>
          </a:xfrm>
          <a:prstGeom prst="rect">
            <a:avLst/>
          </a:prstGeom>
          <a:ln w="36720">
            <a:solidFill>
              <a:srgbClr val="ff3838"/>
            </a:solidFill>
            <a:round/>
          </a:ln>
        </p:spPr>
      </p:pic>
      <p:sp>
        <p:nvSpPr>
          <p:cNvPr id="85" name="CustomShape 2"/>
          <p:cNvSpPr/>
          <p:nvPr/>
        </p:nvSpPr>
        <p:spPr>
          <a:xfrm>
            <a:off x="685800" y="228600"/>
            <a:ext cx="8913960" cy="457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ff3838"/>
                </a:solidFill>
                <a:latin typeface="Arial"/>
                <a:ea typeface="DejaVu Sans"/>
              </a:rPr>
              <a:t>People Are Causing Faster Climate Change </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228600" y="3657600"/>
            <a:ext cx="9668880" cy="1830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127622"/>
                </a:solidFill>
                <a:latin typeface="Arial"/>
                <a:ea typeface="DejaVu Sans"/>
              </a:rPr>
              <a:t>The atmosphere surrounding Earth is a layer of gases that blocks heat from escaping and keeps the Earth warm for people, animals, and plants to live. This is called the </a:t>
            </a:r>
            <a:r>
              <a:rPr b="1" i="1" lang="en-US" sz="1800" spc="-1" strike="noStrike">
                <a:solidFill>
                  <a:srgbClr val="127622"/>
                </a:solidFill>
                <a:latin typeface="Arial"/>
                <a:ea typeface="DejaVu Sans"/>
              </a:rPr>
              <a:t>greenhouse effect.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127622"/>
                </a:solidFill>
                <a:latin typeface="Arial"/>
                <a:ea typeface="DejaVu Sans"/>
              </a:rPr>
              <a:t>These gases keep Earth warm just like the glass in a greenhouse traps heat to keep plants warm.</a:t>
            </a:r>
            <a:endParaRPr b="0" lang="en-US" sz="1800" spc="-1" strike="noStrike">
              <a:latin typeface="Arial"/>
            </a:endParaRPr>
          </a:p>
        </p:txBody>
      </p:sp>
      <p:pic>
        <p:nvPicPr>
          <p:cNvPr id="87" name="Picture 89" descr=""/>
          <p:cNvPicPr/>
          <p:nvPr/>
        </p:nvPicPr>
        <p:blipFill>
          <a:blip r:embed="rId1"/>
          <a:srcRect l="0" t="18109" r="3419" b="24250"/>
          <a:stretch/>
        </p:blipFill>
        <p:spPr>
          <a:xfrm>
            <a:off x="1232640" y="852120"/>
            <a:ext cx="7681320" cy="2575440"/>
          </a:xfrm>
          <a:prstGeom prst="rect">
            <a:avLst/>
          </a:prstGeom>
          <a:ln w="36720">
            <a:solidFill>
              <a:srgbClr val="127622"/>
            </a:solidFill>
            <a:round/>
          </a:ln>
        </p:spPr>
      </p:pic>
      <p:sp>
        <p:nvSpPr>
          <p:cNvPr id="88" name="CustomShape 2"/>
          <p:cNvSpPr/>
          <p:nvPr/>
        </p:nvSpPr>
        <p:spPr>
          <a:xfrm>
            <a:off x="1575000" y="161280"/>
            <a:ext cx="7221600" cy="5439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1e6a39"/>
                </a:solidFill>
                <a:latin typeface="Arial"/>
                <a:ea typeface="DejaVu Sans"/>
              </a:rPr>
              <a:t>The Greenhouse Effect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Picture 90" descr=""/>
          <p:cNvPicPr/>
          <p:nvPr/>
        </p:nvPicPr>
        <p:blipFill>
          <a:blip r:embed="rId1"/>
          <a:stretch/>
        </p:blipFill>
        <p:spPr>
          <a:xfrm>
            <a:off x="4846320" y="1143000"/>
            <a:ext cx="4982040" cy="3319200"/>
          </a:xfrm>
          <a:prstGeom prst="rect">
            <a:avLst/>
          </a:prstGeom>
          <a:ln w="36720">
            <a:solidFill>
              <a:srgbClr val="000000"/>
            </a:solidFill>
            <a:round/>
          </a:ln>
        </p:spPr>
      </p:pic>
      <p:sp>
        <p:nvSpPr>
          <p:cNvPr id="90" name="CustomShape 1"/>
          <p:cNvSpPr/>
          <p:nvPr/>
        </p:nvSpPr>
        <p:spPr>
          <a:xfrm>
            <a:off x="228600" y="1143000"/>
            <a:ext cx="4113360" cy="36561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As people use more and more fuel to power all of the machines in our lives, this natural greenhouse effect has been changing.</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The fuel we use – coal, oil, and natural gas, – is releasing more and more gases into the atmosphere.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This causes the atmosphere to trap more heat than usual, making the Earth warmer. </a:t>
            </a:r>
            <a:endParaRPr b="0" lang="en-US" sz="1800" spc="-1" strike="noStrike">
              <a:latin typeface="Arial"/>
            </a:endParaRPr>
          </a:p>
        </p:txBody>
      </p:sp>
      <p:sp>
        <p:nvSpPr>
          <p:cNvPr id="91" name="CustomShape 2"/>
          <p:cNvSpPr/>
          <p:nvPr/>
        </p:nvSpPr>
        <p:spPr>
          <a:xfrm>
            <a:off x="228600" y="228600"/>
            <a:ext cx="9599760" cy="485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800" spc="-1" strike="noStrike">
                <a:solidFill>
                  <a:srgbClr val="000000"/>
                </a:solidFill>
                <a:latin typeface="Arial"/>
                <a:ea typeface="DejaVu Sans"/>
              </a:rPr>
              <a:t>Gases from fuel are heating up the Earth</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CustomShape 1"/>
          <p:cNvSpPr/>
          <p:nvPr/>
        </p:nvSpPr>
        <p:spPr>
          <a:xfrm>
            <a:off x="228600" y="4160880"/>
            <a:ext cx="9599760" cy="2391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55269"/>
                </a:solidFill>
                <a:latin typeface="Arial"/>
                <a:ea typeface="Noto Sans CJK SC"/>
              </a:rPr>
              <a:t>Two degrees may not sound like much, but this increase can cause big changes.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55269"/>
                </a:solidFill>
                <a:latin typeface="Arial"/>
                <a:ea typeface="Noto Sans CJK SC"/>
              </a:rPr>
              <a:t>Storms such as hurricanes become stronger, bringing more rain in a shorter amount of time. This causes flooding.</a:t>
            </a:r>
            <a:endParaRPr b="0" lang="en-US" sz="1800" spc="-1" strike="noStrike">
              <a:latin typeface="Arial"/>
            </a:endParaRPr>
          </a:p>
        </p:txBody>
      </p:sp>
      <p:pic>
        <p:nvPicPr>
          <p:cNvPr id="93" name="Picture 94" descr=""/>
          <p:cNvPicPr/>
          <p:nvPr/>
        </p:nvPicPr>
        <p:blipFill>
          <a:blip r:embed="rId1"/>
          <a:srcRect l="0" t="0" r="22476" b="3235"/>
          <a:stretch/>
        </p:blipFill>
        <p:spPr>
          <a:xfrm>
            <a:off x="416520" y="288360"/>
            <a:ext cx="4154040" cy="3387240"/>
          </a:xfrm>
          <a:prstGeom prst="rect">
            <a:avLst/>
          </a:prstGeom>
          <a:ln w="36720">
            <a:solidFill>
              <a:srgbClr val="3465a4"/>
            </a:solidFill>
            <a:round/>
          </a:ln>
        </p:spPr>
      </p:pic>
      <p:sp>
        <p:nvSpPr>
          <p:cNvPr id="94" name="CustomShape 2"/>
          <p:cNvSpPr/>
          <p:nvPr/>
        </p:nvSpPr>
        <p:spPr>
          <a:xfrm>
            <a:off x="404640" y="3675600"/>
            <a:ext cx="3564000" cy="2300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300" spc="-1" strike="noStrike">
                <a:solidFill>
                  <a:srgbClr val="355269"/>
                </a:solidFill>
                <a:latin typeface="Arial"/>
                <a:ea typeface="DejaVu Sans"/>
              </a:rPr>
              <a:t>Photo courtesy USDA</a:t>
            </a:r>
            <a:endParaRPr b="0" lang="en-US" sz="1300" spc="-1" strike="noStrike">
              <a:latin typeface="Arial"/>
            </a:endParaRPr>
          </a:p>
        </p:txBody>
      </p:sp>
      <p:sp>
        <p:nvSpPr>
          <p:cNvPr id="95" name="CustomShape 3"/>
          <p:cNvSpPr/>
          <p:nvPr/>
        </p:nvSpPr>
        <p:spPr>
          <a:xfrm>
            <a:off x="5303880" y="520920"/>
            <a:ext cx="4113360" cy="13082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400" spc="-1" strike="noStrike">
                <a:solidFill>
                  <a:srgbClr val="355269"/>
                </a:solidFill>
                <a:latin typeface="Arial"/>
                <a:ea typeface="DejaVu Sans"/>
              </a:rPr>
              <a:t>Hotter Air Causes</a:t>
            </a:r>
            <a:endParaRPr b="0" lang="en-US" sz="2400" spc="-1" strike="noStrike">
              <a:latin typeface="Arial"/>
            </a:endParaRPr>
          </a:p>
          <a:p>
            <a:pPr algn="ctr">
              <a:lnSpc>
                <a:spcPct val="100000"/>
              </a:lnSpc>
            </a:pPr>
            <a:r>
              <a:rPr b="1" lang="en-US" sz="2400" spc="-1" strike="noStrike">
                <a:solidFill>
                  <a:srgbClr val="355269"/>
                </a:solidFill>
                <a:latin typeface="Arial"/>
                <a:ea typeface="DejaVu Sans"/>
              </a:rPr>
              <a:t> </a:t>
            </a:r>
            <a:r>
              <a:rPr b="1" lang="en-US" sz="2400" spc="-1" strike="noStrike">
                <a:solidFill>
                  <a:srgbClr val="355269"/>
                </a:solidFill>
                <a:latin typeface="Arial"/>
                <a:ea typeface="DejaVu Sans"/>
              </a:rPr>
              <a:t>More Extreme Weather</a:t>
            </a:r>
            <a:endParaRPr b="0" lang="en-US" sz="2400" spc="-1" strike="noStrike">
              <a:latin typeface="Arial"/>
            </a:endParaRPr>
          </a:p>
        </p:txBody>
      </p:sp>
      <p:sp>
        <p:nvSpPr>
          <p:cNvPr id="96" name="CustomShape 4"/>
          <p:cNvSpPr/>
          <p:nvPr/>
        </p:nvSpPr>
        <p:spPr>
          <a:xfrm>
            <a:off x="5029200" y="1830240"/>
            <a:ext cx="4570560" cy="1624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55269"/>
                </a:solidFill>
                <a:latin typeface="Arial"/>
                <a:ea typeface="DejaVu Sans"/>
              </a:rPr>
              <a:t>Air temperatures near Earth's surface have gone up about 2</a:t>
            </a:r>
            <a:r>
              <a:rPr b="1" lang="en-US" sz="1800" spc="-1" strike="noStrike">
                <a:solidFill>
                  <a:srgbClr val="355269"/>
                </a:solidFill>
                <a:latin typeface="Arial"/>
                <a:ea typeface="Arial"/>
              </a:rPr>
              <a:t>°F in the past 100 years.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355269"/>
                </a:solidFill>
                <a:latin typeface="Arial"/>
                <a:ea typeface="Arial"/>
              </a:rPr>
              <a:t>In fact, the past five years have been the warmest years in centuries.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Picture 95" descr=""/>
          <p:cNvPicPr/>
          <p:nvPr/>
        </p:nvPicPr>
        <p:blipFill>
          <a:blip r:embed="rId1"/>
          <a:stretch/>
        </p:blipFill>
        <p:spPr>
          <a:xfrm>
            <a:off x="5820840" y="1353240"/>
            <a:ext cx="4007520" cy="3748680"/>
          </a:xfrm>
          <a:prstGeom prst="rect">
            <a:avLst/>
          </a:prstGeom>
          <a:ln w="36720">
            <a:solidFill>
              <a:srgbClr val="b85c00"/>
            </a:solidFill>
            <a:round/>
          </a:ln>
        </p:spPr>
      </p:pic>
      <p:sp>
        <p:nvSpPr>
          <p:cNvPr id="98" name="CustomShape 1"/>
          <p:cNvSpPr/>
          <p:nvPr/>
        </p:nvSpPr>
        <p:spPr>
          <a:xfrm>
            <a:off x="342000" y="1804320"/>
            <a:ext cx="5371560" cy="29037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be480a"/>
                </a:solidFill>
                <a:latin typeface="Arial"/>
                <a:ea typeface="DejaVu Sans"/>
              </a:rPr>
              <a:t>Droughts and heat waves are also expected to become more intense as the climate warms.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be480a"/>
                </a:solidFill>
                <a:latin typeface="Arial"/>
                <a:ea typeface="DejaVu Sans"/>
              </a:rPr>
              <a:t>Sea levels rise as the ocean water warms and the ice in glaciers melt.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be480a"/>
                </a:solidFill>
                <a:latin typeface="Arial"/>
                <a:ea typeface="DejaVu Sans"/>
              </a:rPr>
              <a:t>These changes in climate have a big impact on the farms where our food is grown.  </a:t>
            </a:r>
            <a:endParaRPr b="0" lang="en-US" sz="1800" spc="-1" strike="noStrike">
              <a:latin typeface="Arial"/>
            </a:endParaRPr>
          </a:p>
        </p:txBody>
      </p:sp>
      <p:sp>
        <p:nvSpPr>
          <p:cNvPr id="99" name="CustomShape 2"/>
          <p:cNvSpPr/>
          <p:nvPr/>
        </p:nvSpPr>
        <p:spPr>
          <a:xfrm>
            <a:off x="228600" y="457200"/>
            <a:ext cx="9599760" cy="457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be480a"/>
                </a:solidFill>
                <a:latin typeface="Arial"/>
                <a:ea typeface="DejaVu Sans"/>
              </a:rPr>
              <a:t>More Heat Also Means Dryer Weather</a:t>
            </a:r>
            <a:endParaRPr b="0" lang="en-US" sz="2600" spc="-1" strike="noStrike">
              <a:latin typeface="Arial"/>
            </a:endParaRPr>
          </a:p>
        </p:txBody>
      </p:sp>
      <p:sp>
        <p:nvSpPr>
          <p:cNvPr id="100" name="CustomShape 3"/>
          <p:cNvSpPr/>
          <p:nvPr/>
        </p:nvSpPr>
        <p:spPr>
          <a:xfrm>
            <a:off x="5760720" y="5212080"/>
            <a:ext cx="2925000" cy="273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300" spc="-1" strike="noStrike">
                <a:solidFill>
                  <a:srgbClr val="be480a"/>
                </a:solidFill>
                <a:latin typeface="Arial"/>
                <a:ea typeface="DejaVu Sans"/>
              </a:rPr>
              <a:t>Photo courtesy USDA</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icture 99" descr=""/>
          <p:cNvPicPr/>
          <p:nvPr/>
        </p:nvPicPr>
        <p:blipFill>
          <a:blip r:embed="rId1"/>
          <a:srcRect l="26662" t="12149" r="0" b="0"/>
          <a:stretch/>
        </p:blipFill>
        <p:spPr>
          <a:xfrm>
            <a:off x="228600" y="1143000"/>
            <a:ext cx="5435640" cy="3655440"/>
          </a:xfrm>
          <a:prstGeom prst="rect">
            <a:avLst/>
          </a:prstGeom>
          <a:ln w="36720">
            <a:solidFill>
              <a:srgbClr val="1e6a39"/>
            </a:solidFill>
            <a:round/>
          </a:ln>
        </p:spPr>
      </p:pic>
      <p:sp>
        <p:nvSpPr>
          <p:cNvPr id="102" name="CustomShape 1"/>
          <p:cNvSpPr/>
          <p:nvPr/>
        </p:nvSpPr>
        <p:spPr>
          <a:xfrm>
            <a:off x="5943600" y="914400"/>
            <a:ext cx="4112640" cy="44395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1e6a39"/>
                </a:solidFill>
                <a:latin typeface="Arial"/>
                <a:ea typeface="DejaVu Sans"/>
              </a:rPr>
              <a:t>New Jersey is called the Garden State because of the 100 different kinds of fruits and vegetables that are grown here.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1e6a39"/>
                </a:solidFill>
                <a:latin typeface="Arial"/>
                <a:ea typeface="DejaVu Sans"/>
              </a:rPr>
              <a:t>There are 9,000 farms in New Jersey. In fact, </a:t>
            </a:r>
            <a:r>
              <a:rPr b="1" i="1" lang="en-US" sz="1800" spc="-1" strike="noStrike">
                <a:solidFill>
                  <a:srgbClr val="1e6a39"/>
                </a:solidFill>
                <a:latin typeface="Arial"/>
                <a:ea typeface="DejaVu Sans"/>
              </a:rPr>
              <a:t>agriculture</a:t>
            </a:r>
            <a:r>
              <a:rPr b="1" lang="en-US" sz="1800" spc="-1" strike="noStrike">
                <a:solidFill>
                  <a:srgbClr val="1e6a39"/>
                </a:solidFill>
                <a:latin typeface="Arial"/>
                <a:ea typeface="DejaVu Sans"/>
              </a:rPr>
              <a:t> is New Jersey’s third largest industry.  </a:t>
            </a:r>
            <a:r>
              <a:rPr b="1" i="1" lang="en-US" sz="1800" spc="-1" strike="noStrike">
                <a:solidFill>
                  <a:srgbClr val="1e6a39"/>
                </a:solidFill>
                <a:latin typeface="Arial"/>
                <a:ea typeface="DejaVu Sans"/>
              </a:rPr>
              <a:t>Agriculture</a:t>
            </a:r>
            <a:r>
              <a:rPr b="1" lang="en-US" sz="1800" spc="-1" strike="noStrike">
                <a:solidFill>
                  <a:srgbClr val="1e6a39"/>
                </a:solidFill>
                <a:latin typeface="Arial"/>
                <a:ea typeface="DejaVu Sans"/>
              </a:rPr>
              <a:t> is another word for farming.</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1e6a39"/>
                </a:solidFill>
                <a:latin typeface="Arial"/>
                <a:ea typeface="DejaVu Sans"/>
              </a:rPr>
              <a:t>Plants need the right amount of sun and water to grow, so changes in the climate can make big difference in whether farmers can grow crops successfully.</a:t>
            </a:r>
            <a:endParaRPr b="0" lang="en-US" sz="1800" spc="-1" strike="noStrike">
              <a:latin typeface="Arial"/>
            </a:endParaRPr>
          </a:p>
        </p:txBody>
      </p:sp>
      <p:sp>
        <p:nvSpPr>
          <p:cNvPr id="103" name="CustomShape 2"/>
          <p:cNvSpPr/>
          <p:nvPr/>
        </p:nvSpPr>
        <p:spPr>
          <a:xfrm>
            <a:off x="548640" y="244800"/>
            <a:ext cx="8593200" cy="484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800" spc="-1" strike="noStrike">
                <a:solidFill>
                  <a:srgbClr val="1e6a39"/>
                </a:solidFill>
                <a:latin typeface="Arial"/>
                <a:ea typeface="DejaVu Sans"/>
              </a:rPr>
              <a:t>Farming is a Big Business in New Jersey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CustomShape 1"/>
          <p:cNvSpPr/>
          <p:nvPr/>
        </p:nvSpPr>
        <p:spPr>
          <a:xfrm>
            <a:off x="56520" y="1147320"/>
            <a:ext cx="9894960" cy="6512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4b04"/>
                </a:solidFill>
                <a:latin typeface="Arial"/>
                <a:ea typeface="DejaVu Sans"/>
              </a:rPr>
              <a:t>Temperatures in New Jersey are climbing even faster than the world as a whole, rising 4</a:t>
            </a:r>
            <a:r>
              <a:rPr b="1" lang="en-US" sz="1800" spc="-1" strike="noStrike">
                <a:solidFill>
                  <a:srgbClr val="784b04"/>
                </a:solidFill>
                <a:latin typeface="Arial"/>
                <a:ea typeface="Arial"/>
              </a:rPr>
              <a:t>°F since the year 1900. And 2023 was the hottest year on record.</a:t>
            </a:r>
            <a:endParaRPr b="0" lang="en-US" sz="1800" spc="-1" strike="noStrike">
              <a:latin typeface="Arial"/>
            </a:endParaRPr>
          </a:p>
        </p:txBody>
      </p:sp>
      <p:sp>
        <p:nvSpPr>
          <p:cNvPr id="105" name="CustomShape 2"/>
          <p:cNvSpPr/>
          <p:nvPr/>
        </p:nvSpPr>
        <p:spPr>
          <a:xfrm>
            <a:off x="40320" y="204840"/>
            <a:ext cx="9964800" cy="484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600" spc="-1" strike="noStrike">
                <a:solidFill>
                  <a:srgbClr val="784b04"/>
                </a:solidFill>
                <a:latin typeface="Arial"/>
                <a:ea typeface="DejaVu Sans"/>
              </a:rPr>
              <a:t>What Does Climate Change Mean for New Jersey Farmers?</a:t>
            </a:r>
            <a:endParaRPr b="0" lang="en-US" sz="2600" spc="-1" strike="noStrike">
              <a:latin typeface="Arial"/>
            </a:endParaRPr>
          </a:p>
        </p:txBody>
      </p:sp>
      <p:pic>
        <p:nvPicPr>
          <p:cNvPr id="106" name="Picture 104" descr=""/>
          <p:cNvPicPr/>
          <p:nvPr/>
        </p:nvPicPr>
        <p:blipFill>
          <a:blip r:embed="rId1"/>
          <a:stretch/>
        </p:blipFill>
        <p:spPr>
          <a:xfrm>
            <a:off x="4562280" y="1809720"/>
            <a:ext cx="5119560" cy="2878560"/>
          </a:xfrm>
          <a:prstGeom prst="rect">
            <a:avLst/>
          </a:prstGeom>
          <a:ln w="36720">
            <a:solidFill>
              <a:srgbClr val="784b04"/>
            </a:solidFill>
            <a:round/>
          </a:ln>
        </p:spPr>
      </p:pic>
      <p:sp>
        <p:nvSpPr>
          <p:cNvPr id="107" name="CustomShape 3"/>
          <p:cNvSpPr/>
          <p:nvPr/>
        </p:nvSpPr>
        <p:spPr>
          <a:xfrm>
            <a:off x="47880" y="1843200"/>
            <a:ext cx="4122000" cy="2547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4b04"/>
                </a:solidFill>
                <a:latin typeface="Arial"/>
                <a:ea typeface="Arial"/>
              </a:rPr>
              <a:t>Warmer weather causes more </a:t>
            </a:r>
            <a:r>
              <a:rPr b="1" i="1" lang="en-US" sz="1800" spc="-1" strike="noStrike">
                <a:solidFill>
                  <a:srgbClr val="784b04"/>
                </a:solidFill>
                <a:latin typeface="Arial"/>
                <a:ea typeface="Arial"/>
              </a:rPr>
              <a:t>heat waves</a:t>
            </a:r>
            <a:r>
              <a:rPr b="1" lang="en-US" sz="1800" spc="-1" strike="noStrike">
                <a:solidFill>
                  <a:srgbClr val="784b04"/>
                </a:solidFill>
                <a:latin typeface="Arial"/>
                <a:ea typeface="Arial"/>
              </a:rPr>
              <a:t>, when the temperature reaches 90°F or warmer for 3 days or more in a row.</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784b04"/>
                </a:solidFill>
                <a:latin typeface="Arial"/>
                <a:ea typeface="Arial"/>
              </a:rPr>
              <a:t>Higher temperatures also bring more periods of </a:t>
            </a:r>
            <a:r>
              <a:rPr b="1" i="1" lang="en-US" sz="1800" spc="-1" strike="noStrike">
                <a:solidFill>
                  <a:srgbClr val="784b04"/>
                </a:solidFill>
                <a:latin typeface="Arial"/>
                <a:ea typeface="Arial"/>
              </a:rPr>
              <a:t>drought,</a:t>
            </a:r>
            <a:r>
              <a:rPr b="1" lang="en-US" sz="1800" spc="-1" strike="noStrike">
                <a:solidFill>
                  <a:srgbClr val="784b04"/>
                </a:solidFill>
                <a:latin typeface="Arial"/>
                <a:ea typeface="Arial"/>
              </a:rPr>
              <a:t> which is when there is no rain for an unusually long time.</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108" name="CustomShape 4"/>
          <p:cNvSpPr/>
          <p:nvPr/>
        </p:nvSpPr>
        <p:spPr>
          <a:xfrm>
            <a:off x="0" y="4704480"/>
            <a:ext cx="9968040" cy="913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784b04"/>
                </a:solidFill>
                <a:latin typeface="Arial"/>
                <a:ea typeface="Arial"/>
              </a:rPr>
              <a:t>When summers become hot and dry in New Jersey, plants struggle to survive and farmers have to spend more money to water their crops by setting up long pipes in fields. This is called </a:t>
            </a:r>
            <a:r>
              <a:rPr b="1" i="1" lang="en-US" sz="1800" spc="-1" strike="noStrike">
                <a:solidFill>
                  <a:srgbClr val="784b04"/>
                </a:solidFill>
                <a:latin typeface="Arial"/>
                <a:ea typeface="Arial"/>
              </a:rPr>
              <a:t>irrigation</a:t>
            </a:r>
            <a:r>
              <a:rPr b="1" lang="en-US" sz="1800" spc="-1" strike="noStrike">
                <a:solidFill>
                  <a:srgbClr val="784b04"/>
                </a:solidFill>
                <a:latin typeface="Arial"/>
                <a:ea typeface="Arial"/>
              </a:rPr>
              <a:t>.</a:t>
            </a:r>
            <a:endParaRPr b="0" lang="en-US" sz="1800" spc="-1" strike="noStrike">
              <a:latin typeface="Arial"/>
            </a:endParaRPr>
          </a:p>
        </p:txBody>
      </p:sp>
      <p:sp>
        <p:nvSpPr>
          <p:cNvPr id="109" name="CustomShape 5"/>
          <p:cNvSpPr/>
          <p:nvPr/>
        </p:nvSpPr>
        <p:spPr>
          <a:xfrm>
            <a:off x="384480" y="180360"/>
            <a:ext cx="3655440" cy="42804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110" name="CustomShape 6"/>
          <p:cNvSpPr/>
          <p:nvPr/>
        </p:nvSpPr>
        <p:spPr>
          <a:xfrm>
            <a:off x="202320" y="717120"/>
            <a:ext cx="2833560" cy="4291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2400" spc="-1" strike="noStrike">
                <a:solidFill>
                  <a:srgbClr val="784b04"/>
                </a:solidFill>
                <a:latin typeface="Arial"/>
                <a:ea typeface="DejaVu Sans"/>
              </a:rPr>
              <a:t>Too little water</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754</TotalTime>
  <Application>LibreOffice/6.4.7.2$Linux_X86_64 LibreOffice_project/40$Build-2</Application>
  <Words>2439</Words>
  <Paragraphs>153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2024-01-10T11:10:53Z</dcterms:created>
  <dc:creator/>
  <dc:description/>
  <dc:language>en-US</dc:language>
  <cp:lastModifiedBy/>
  <dcterms:modified xsi:type="dcterms:W3CDTF">2024-03-02T10:58:13Z</dcterms:modified>
  <cp:revision>22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PresentationFormat">
    <vt:lpwstr>Custom</vt:lpwstr>
  </property>
  <property fmtid="{D5CDD505-2E9C-101B-9397-08002B2CF9AE}" pid="4" name="Slides">
    <vt:i4>20</vt:i4>
  </property>
</Properties>
</file>