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30"/>
  </p:notesMasterIdLst>
  <p:sldIdLst>
    <p:sldId id="418" r:id="rId4"/>
    <p:sldId id="422" r:id="rId5"/>
    <p:sldId id="286" r:id="rId6"/>
    <p:sldId id="433" r:id="rId7"/>
    <p:sldId id="423" r:id="rId8"/>
    <p:sldId id="438" r:id="rId9"/>
    <p:sldId id="439" r:id="rId10"/>
    <p:sldId id="275" r:id="rId11"/>
    <p:sldId id="285" r:id="rId12"/>
    <p:sldId id="437" r:id="rId13"/>
    <p:sldId id="420" r:id="rId14"/>
    <p:sldId id="366" r:id="rId15"/>
    <p:sldId id="424" r:id="rId16"/>
    <p:sldId id="430" r:id="rId17"/>
    <p:sldId id="387" r:id="rId18"/>
    <p:sldId id="431" r:id="rId19"/>
    <p:sldId id="388" r:id="rId20"/>
    <p:sldId id="385" r:id="rId21"/>
    <p:sldId id="436" r:id="rId22"/>
    <p:sldId id="435" r:id="rId23"/>
    <p:sldId id="374" r:id="rId24"/>
    <p:sldId id="429" r:id="rId25"/>
    <p:sldId id="426" r:id="rId26"/>
    <p:sldId id="425" r:id="rId27"/>
    <p:sldId id="413" r:id="rId28"/>
    <p:sldId id="43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34" autoAdjust="0"/>
    <p:restoredTop sz="79698" autoAdjust="0"/>
  </p:normalViewPr>
  <p:slideViewPr>
    <p:cSldViewPr>
      <p:cViewPr varScale="1">
        <p:scale>
          <a:sx n="141" d="100"/>
          <a:sy n="141" d="100"/>
        </p:scale>
        <p:origin x="1493" y="101"/>
      </p:cViewPr>
      <p:guideLst>
        <p:guide orient="horz" pos="2160"/>
        <p:guide pos="2880"/>
      </p:guideLst>
    </p:cSldViewPr>
  </p:slideViewPr>
  <p:notesTextViewPr>
    <p:cViewPr>
      <p:scale>
        <a:sx n="1" d="1"/>
        <a:sy n="1" d="1"/>
      </p:scale>
      <p:origin x="0" y="0"/>
    </p:cViewPr>
  </p:notesTextViewPr>
  <p:sorterViewPr>
    <p:cViewPr varScale="1">
      <p:scale>
        <a:sx n="1" d="1"/>
        <a:sy n="1" d="1"/>
      </p:scale>
      <p:origin x="0" y="-6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CCF5E-7CB9-4530-9CCF-16A60BE7D17C}"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F19B5-BD94-49ED-ADF1-F1F4C60BB1E1}" type="slidenum">
              <a:rPr lang="en-US" smtClean="0"/>
              <a:t>‹#›</a:t>
            </a:fld>
            <a:endParaRPr lang="en-US"/>
          </a:p>
        </p:txBody>
      </p:sp>
    </p:spTree>
    <p:extLst>
      <p:ext uri="{BB962C8B-B14F-4D97-AF65-F5344CB8AC3E}">
        <p14:creationId xmlns:p14="http://schemas.microsoft.com/office/powerpoint/2010/main" val="423400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nap.edu/openbook.php?record_id=13165&amp;page=169" TargetMode="External"/><Relationship Id="rId3" Type="http://schemas.openxmlformats.org/officeDocument/2006/relationships/hyperlink" Target="http://www.nap.edu/openbook.php?record_id=13165&amp;page=41" TargetMode="External"/><Relationship Id="rId7" Type="http://schemas.openxmlformats.org/officeDocument/2006/relationships/hyperlink" Target="http://www.nap.edu/openbook.php?record_id=13165&amp;page=13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ap.edu/openbook.php?record_id=13165&amp;page=103" TargetMode="External"/><Relationship Id="rId5" Type="http://schemas.openxmlformats.org/officeDocument/2006/relationships/hyperlink" Target="http://www.nap.edu/openbook.php?record_id=13165&amp;page=3" TargetMode="External"/><Relationship Id="rId10" Type="http://schemas.openxmlformats.org/officeDocument/2006/relationships/hyperlink" Target="http://www.nap.edu/openbook.php?record_id=13165&amp;page=7" TargetMode="External"/><Relationship Id="rId4" Type="http://schemas.openxmlformats.org/officeDocument/2006/relationships/hyperlink" Target="http://www.nap.edu/openbook.php?record_id=13165&amp;page=83" TargetMode="External"/><Relationship Id="rId9" Type="http://schemas.openxmlformats.org/officeDocument/2006/relationships/hyperlink" Target="http://www.nap.edu/openbook.php?record_id=13165&amp;page=20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u="sng" dirty="0"/>
              <a:t>Max: (2-3</a:t>
            </a:r>
            <a:r>
              <a:rPr lang="en-US" b="1" u="sng" baseline="0" dirty="0"/>
              <a:t> min)</a:t>
            </a:r>
            <a:r>
              <a:rPr lang="en-US" b="1" u="sng" dirty="0"/>
              <a:t> </a:t>
            </a:r>
          </a:p>
          <a:p>
            <a:pPr marL="171450" indent="-171450">
              <a:buFont typeface="Arial" charset="0"/>
              <a:buChar char="•"/>
            </a:pPr>
            <a:r>
              <a:rPr lang="en-US" baseline="0" dirty="0"/>
              <a:t>Position and background introduction</a:t>
            </a:r>
          </a:p>
          <a:p>
            <a:pPr marL="628650" lvl="1" indent="-171450">
              <a:buFont typeface="Arial" charset="0"/>
              <a:buChar char="•"/>
            </a:pPr>
            <a:r>
              <a:rPr lang="en-US" baseline="0" dirty="0"/>
              <a:t>Teaching teachers – Professional Learning for classroom teachers in Science Education</a:t>
            </a:r>
          </a:p>
          <a:p>
            <a:pPr marL="628650" lvl="1" indent="-171450">
              <a:buFont typeface="Arial" charset="0"/>
              <a:buChar char="•"/>
            </a:pPr>
            <a:r>
              <a:rPr lang="en-US" baseline="0" dirty="0"/>
              <a:t>Preservice methods courses</a:t>
            </a:r>
          </a:p>
          <a:p>
            <a:pPr marL="628650" lvl="1" indent="-171450">
              <a:buFont typeface="Arial" charset="0"/>
              <a:buChar char="•"/>
            </a:pPr>
            <a:r>
              <a:rPr lang="en-US" baseline="0" dirty="0"/>
              <a:t>State and local level implementation</a:t>
            </a:r>
          </a:p>
          <a:p>
            <a:pPr marL="171450" indent="-171450">
              <a:buFont typeface="Arial" charset="0"/>
              <a:buChar char="•"/>
            </a:pPr>
            <a:r>
              <a:rPr lang="en-US" baseline="0" dirty="0"/>
              <a:t>What are the Next Generation Science Standards</a:t>
            </a:r>
          </a:p>
          <a:p>
            <a:pPr marL="628650" lvl="1" indent="-171450">
              <a:buFont typeface="Arial"/>
              <a:buChar char="•"/>
            </a:pPr>
            <a:r>
              <a:rPr lang="en-US" sz="1200" dirty="0"/>
              <a:t>Historical</a:t>
            </a:r>
            <a:r>
              <a:rPr lang="en-US" sz="1200" baseline="0" dirty="0"/>
              <a:t> influences on Framework – 1990’s (Science Standards, Benchmark documents), 2000’s (Taking Science to School, Ready Set Science) 2011 (Framework), NGSS</a:t>
            </a:r>
          </a:p>
          <a:p>
            <a:pPr marL="628650" lvl="1" indent="-171450">
              <a:buFont typeface="Arial"/>
              <a:buChar char="•"/>
            </a:pPr>
            <a:r>
              <a:rPr lang="en-US" sz="1200" baseline="0" dirty="0"/>
              <a:t>What influenced the work? Solid research foundation.</a:t>
            </a:r>
            <a:endParaRPr lang="en-US" sz="1200" dirty="0"/>
          </a:p>
        </p:txBody>
      </p:sp>
      <p:sp>
        <p:nvSpPr>
          <p:cNvPr id="4" name="Slide Number Placeholder 3"/>
          <p:cNvSpPr>
            <a:spLocks noGrp="1"/>
          </p:cNvSpPr>
          <p:nvPr>
            <p:ph type="sldNum" sz="quarter" idx="10"/>
          </p:nvPr>
        </p:nvSpPr>
        <p:spPr/>
        <p:txBody>
          <a:bodyPr/>
          <a:lstStyle/>
          <a:p>
            <a:fld id="{FE5F1AAB-6AE4-4FE1-A739-ABE1743B4E57}" type="slidenum">
              <a:rPr lang="en-US" smtClean="0"/>
              <a:t>1</a:t>
            </a:fld>
            <a:endParaRPr lang="en-US"/>
          </a:p>
        </p:txBody>
      </p:sp>
    </p:spTree>
    <p:extLst>
      <p:ext uri="{BB962C8B-B14F-4D97-AF65-F5344CB8AC3E}">
        <p14:creationId xmlns:p14="http://schemas.microsoft.com/office/powerpoint/2010/main" val="273377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 (3 min)</a:t>
            </a:r>
            <a:r>
              <a:rPr lang="en-US" b="1" u="sng" baseline="0" dirty="0">
                <a:sym typeface="Wingdings"/>
              </a:rPr>
              <a:t> </a:t>
            </a:r>
          </a:p>
          <a:p>
            <a:endParaRPr lang="en-US" b="1" u="sng" baseline="0" dirty="0">
              <a:sym typeface="Wingdings"/>
            </a:endParaRPr>
          </a:p>
          <a:p>
            <a:r>
              <a:rPr lang="en-US" b="0" u="none" baseline="0" dirty="0">
                <a:sym typeface="Wingdings"/>
              </a:rPr>
              <a:t>Exposure level to what is available on the web for the NGSS standards.</a:t>
            </a:r>
            <a:endParaRPr lang="en-US" b="0" u="none" dirty="0"/>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10</a:t>
            </a:fld>
            <a:endParaRPr lang="en-US"/>
          </a:p>
        </p:txBody>
      </p:sp>
    </p:spTree>
    <p:extLst>
      <p:ext uri="{BB962C8B-B14F-4D97-AF65-F5344CB8AC3E}">
        <p14:creationId xmlns:p14="http://schemas.microsoft.com/office/powerpoint/2010/main" val="139492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u="sng" dirty="0"/>
              <a:t>Max/Deb: (5</a:t>
            </a:r>
            <a:r>
              <a:rPr lang="en-US" b="1" u="sng" baseline="0" dirty="0"/>
              <a:t> min)</a:t>
            </a:r>
            <a:r>
              <a:rPr lang="en-US" b="1" u="sng" dirty="0"/>
              <a:t> </a:t>
            </a:r>
          </a:p>
          <a:p>
            <a:pPr marL="171450" indent="-171450">
              <a:buFont typeface="Arial" charset="0"/>
              <a:buChar char="•"/>
            </a:pPr>
            <a:r>
              <a:rPr lang="en-US" baseline="0" dirty="0"/>
              <a:t>Discussion of what a phenomena is and is not.</a:t>
            </a:r>
          </a:p>
          <a:p>
            <a:pPr marL="628650" lvl="1" indent="-171450">
              <a:buFont typeface="Arial" charset="0"/>
              <a:buChar char="•"/>
            </a:pPr>
            <a:r>
              <a:rPr lang="en-US" baseline="0" dirty="0"/>
              <a:t>Example from Science Scope Dec. 2017 – Life vest chart</a:t>
            </a:r>
          </a:p>
          <a:p>
            <a:pPr marL="628650" lvl="1" indent="-171450">
              <a:buFont typeface="Arial" charset="0"/>
              <a:buChar char="•"/>
            </a:pPr>
            <a:r>
              <a:rPr lang="en-US" baseline="0" dirty="0"/>
              <a:t> </a:t>
            </a:r>
          </a:p>
          <a:p>
            <a:pPr marL="171450" lvl="0" indent="-171450">
              <a:buFont typeface="Arial" charset="0"/>
              <a:buChar char="•"/>
            </a:pPr>
            <a:r>
              <a:rPr lang="en-US" baseline="0" dirty="0"/>
              <a:t> We will be sharing additional models for using a phenomenon in classrooms.</a:t>
            </a:r>
          </a:p>
          <a:p>
            <a:pPr marL="171450" lvl="0" indent="-171450">
              <a:buFont typeface="Arial" charset="0"/>
              <a:buChar char="•"/>
            </a:pPr>
            <a:r>
              <a:rPr lang="en-US" baseline="0" dirty="0"/>
              <a:t>NOTE that these resources are models for Phenomenon, Storylines, and Episodes.</a:t>
            </a:r>
          </a:p>
        </p:txBody>
      </p:sp>
      <p:sp>
        <p:nvSpPr>
          <p:cNvPr id="4" name="Slide Number Placeholder 3"/>
          <p:cNvSpPr>
            <a:spLocks noGrp="1"/>
          </p:cNvSpPr>
          <p:nvPr>
            <p:ph type="sldNum" sz="quarter" idx="10"/>
          </p:nvPr>
        </p:nvSpPr>
        <p:spPr/>
        <p:txBody>
          <a:bodyPr/>
          <a:lstStyle/>
          <a:p>
            <a:fld id="{F80F19B5-BD94-49ED-ADF1-F1F4C60BB1E1}" type="slidenum">
              <a:rPr lang="en-US" smtClean="0"/>
              <a:t>11</a:t>
            </a:fld>
            <a:endParaRPr lang="en-US"/>
          </a:p>
        </p:txBody>
      </p:sp>
    </p:spTree>
    <p:extLst>
      <p:ext uri="{BB962C8B-B14F-4D97-AF65-F5344CB8AC3E}">
        <p14:creationId xmlns:p14="http://schemas.microsoft.com/office/powerpoint/2010/main" val="41156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 (3 min)</a:t>
            </a:r>
          </a:p>
          <a:p>
            <a:endParaRPr lang="en-US" b="1" u="sng" baseline="0" dirty="0">
              <a:sym typeface="Wingdings"/>
            </a:endParaRPr>
          </a:p>
          <a:p>
            <a:r>
              <a:rPr lang="en-US" b="0" u="none" baseline="0" dirty="0">
                <a:sym typeface="Wingdings"/>
              </a:rPr>
              <a:t>Discuss phenomena.</a:t>
            </a:r>
          </a:p>
          <a:p>
            <a:pPr marL="171450" indent="-171450">
              <a:buFont typeface="Arial" panose="020B0604020202020204" pitchFamily="34" charset="0"/>
              <a:buChar char="•"/>
            </a:pPr>
            <a:r>
              <a:rPr lang="en-US" b="0" u="none" baseline="0" dirty="0">
                <a:sym typeface="Wingdings"/>
              </a:rPr>
              <a:t>Question: What are the attributes of a phenomenon?</a:t>
            </a:r>
          </a:p>
          <a:p>
            <a:pPr marL="171450" indent="-171450">
              <a:buFont typeface="Arial" panose="020B0604020202020204" pitchFamily="34" charset="0"/>
              <a:buChar char="•"/>
            </a:pPr>
            <a:r>
              <a:rPr lang="en-US" b="1" u="sng" baseline="0" dirty="0">
                <a:sym typeface="Wingdings"/>
              </a:rPr>
              <a:t> </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12</a:t>
            </a:fld>
            <a:endParaRPr lang="en-US"/>
          </a:p>
        </p:txBody>
      </p:sp>
    </p:spTree>
    <p:extLst>
      <p:ext uri="{BB962C8B-B14F-4D97-AF65-F5344CB8AC3E}">
        <p14:creationId xmlns:p14="http://schemas.microsoft.com/office/powerpoint/2010/main" val="88137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 (3 min)</a:t>
            </a:r>
          </a:p>
          <a:p>
            <a:endParaRPr lang="en-US" b="1" u="sng" baseline="0" dirty="0">
              <a:sym typeface="Wingdings"/>
            </a:endParaRPr>
          </a:p>
          <a:p>
            <a:r>
              <a:rPr lang="en-US" b="0" u="none" baseline="0" dirty="0">
                <a:sym typeface="Wingdings"/>
              </a:rPr>
              <a:t>Discuss storylines.</a:t>
            </a:r>
          </a:p>
          <a:p>
            <a:pPr marL="171450" indent="-171450">
              <a:buFont typeface="Arial" panose="020B0604020202020204" pitchFamily="34" charset="0"/>
              <a:buChar char="•"/>
            </a:pPr>
            <a:r>
              <a:rPr lang="en-US" b="0" u="none" baseline="0" dirty="0">
                <a:sym typeface="Wingdings"/>
              </a:rPr>
              <a:t>Question: What are the aspects of a storyline? </a:t>
            </a:r>
          </a:p>
          <a:p>
            <a:pPr marL="171450" indent="-171450">
              <a:buFont typeface="Arial" panose="020B0604020202020204" pitchFamily="34" charset="0"/>
              <a:buChar char="•"/>
            </a:pPr>
            <a:r>
              <a:rPr lang="en-US" dirty="0"/>
              <a:t>Show Skeleton from the website.</a:t>
            </a:r>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13</a:t>
            </a:fld>
            <a:endParaRPr lang="en-US"/>
          </a:p>
        </p:txBody>
      </p:sp>
    </p:spTree>
    <p:extLst>
      <p:ext uri="{BB962C8B-B14F-4D97-AF65-F5344CB8AC3E}">
        <p14:creationId xmlns:p14="http://schemas.microsoft.com/office/powerpoint/2010/main" val="269003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Max: (3-4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sym typeface="Wingding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a:rPr>
              <a:t>Why Storylines…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ym typeface="Wingding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a:rPr>
              <a:t>What do episodes offer?</a:t>
            </a:r>
            <a:endParaRPr lang="en-US" b="0" u="none" dirty="0"/>
          </a:p>
        </p:txBody>
      </p:sp>
      <p:sp>
        <p:nvSpPr>
          <p:cNvPr id="4" name="Slide Number Placeholder 3"/>
          <p:cNvSpPr>
            <a:spLocks noGrp="1"/>
          </p:cNvSpPr>
          <p:nvPr>
            <p:ph type="sldNum" sz="quarter" idx="10"/>
          </p:nvPr>
        </p:nvSpPr>
        <p:spPr/>
        <p:txBody>
          <a:bodyPr/>
          <a:lstStyle/>
          <a:p>
            <a:fld id="{F80F19B5-BD94-49ED-ADF1-F1F4C60BB1E1}" type="slidenum">
              <a:rPr lang="en-US" smtClean="0"/>
              <a:t>14</a:t>
            </a:fld>
            <a:endParaRPr lang="en-US"/>
          </a:p>
        </p:txBody>
      </p:sp>
    </p:spTree>
    <p:extLst>
      <p:ext uri="{BB962C8B-B14F-4D97-AF65-F5344CB8AC3E}">
        <p14:creationId xmlns:p14="http://schemas.microsoft.com/office/powerpoint/2010/main" val="110805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Lynn: (2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a:t>Introduce a model storyline with episodes.</a:t>
            </a:r>
          </a:p>
        </p:txBody>
      </p:sp>
      <p:sp>
        <p:nvSpPr>
          <p:cNvPr id="4" name="Slide Number Placeholder 3"/>
          <p:cNvSpPr>
            <a:spLocks noGrp="1"/>
          </p:cNvSpPr>
          <p:nvPr>
            <p:ph type="sldNum" sz="quarter" idx="10"/>
          </p:nvPr>
        </p:nvSpPr>
        <p:spPr/>
        <p:txBody>
          <a:bodyPr/>
          <a:lstStyle/>
          <a:p>
            <a:fld id="{F80F19B5-BD94-49ED-ADF1-F1F4C60BB1E1}" type="slidenum">
              <a:rPr lang="en-US" smtClean="0"/>
              <a:t>15</a:t>
            </a:fld>
            <a:endParaRPr lang="en-US"/>
          </a:p>
        </p:txBody>
      </p:sp>
    </p:spTree>
    <p:extLst>
      <p:ext uri="{BB962C8B-B14F-4D97-AF65-F5344CB8AC3E}">
        <p14:creationId xmlns:p14="http://schemas.microsoft.com/office/powerpoint/2010/main" val="294011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Lynn: (2-3 min)</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16</a:t>
            </a:fld>
            <a:endParaRPr lang="en-US"/>
          </a:p>
        </p:txBody>
      </p:sp>
    </p:spTree>
    <p:extLst>
      <p:ext uri="{BB962C8B-B14F-4D97-AF65-F5344CB8AC3E}">
        <p14:creationId xmlns:p14="http://schemas.microsoft.com/office/powerpoint/2010/main" val="165389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Lynn: (5 min)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Stuff Works: Popcorn (2:58 Min) - https://www.youtube.com/watch?v=q2lKV02JzPc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Google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https://books.google.com/books?id=sk69rBru61YC&amp;printsec=frontcover#v=onepage&amp;q&amp;f=false </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17</a:t>
            </a:fld>
            <a:endParaRPr lang="en-US"/>
          </a:p>
        </p:txBody>
      </p:sp>
    </p:spTree>
    <p:extLst>
      <p:ext uri="{BB962C8B-B14F-4D97-AF65-F5344CB8AC3E}">
        <p14:creationId xmlns:p14="http://schemas.microsoft.com/office/powerpoint/2010/main" val="296675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Lynn: (3-4 min)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Stuff Works: Popcorn (2:58 Min) - https://www.youtube.com/watch?v=q2lKV02JzPc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Google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https://books.google.com/books?id=sk69rBru61YC&amp;printsec=frontcover#v=onepage&amp;q&amp;f=false </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18</a:t>
            </a:fld>
            <a:endParaRPr lang="en-US"/>
          </a:p>
        </p:txBody>
      </p:sp>
    </p:spTree>
    <p:extLst>
      <p:ext uri="{BB962C8B-B14F-4D97-AF65-F5344CB8AC3E}">
        <p14:creationId xmlns:p14="http://schemas.microsoft.com/office/powerpoint/2010/main" val="2648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Deb: (10 min)</a:t>
            </a:r>
            <a:endParaRPr lang="en-US" dirty="0"/>
          </a:p>
          <a:p>
            <a:endParaRPr lang="en-US" dirty="0"/>
          </a:p>
          <a:p>
            <a:r>
              <a:rPr lang="en-US" dirty="0"/>
              <a:t>Post it Pile it…</a:t>
            </a:r>
          </a:p>
          <a:p>
            <a:endParaRPr lang="en-US" dirty="0"/>
          </a:p>
          <a:p>
            <a:r>
              <a:rPr lang="en-US" dirty="0"/>
              <a:t>Participants will follow sequence of PPT and have each person share ideas for phenomenon. </a:t>
            </a:r>
          </a:p>
        </p:txBody>
      </p:sp>
      <p:sp>
        <p:nvSpPr>
          <p:cNvPr id="4" name="Slide Number Placeholder 3"/>
          <p:cNvSpPr>
            <a:spLocks noGrp="1"/>
          </p:cNvSpPr>
          <p:nvPr>
            <p:ph type="sldNum" sz="quarter" idx="10"/>
          </p:nvPr>
        </p:nvSpPr>
        <p:spPr/>
        <p:txBody>
          <a:bodyPr/>
          <a:lstStyle/>
          <a:p>
            <a:fld id="{F80F19B5-BD94-49ED-ADF1-F1F4C60BB1E1}" type="slidenum">
              <a:rPr lang="en-US" smtClean="0"/>
              <a:t>19</a:t>
            </a:fld>
            <a:endParaRPr lang="en-US"/>
          </a:p>
        </p:txBody>
      </p:sp>
    </p:spTree>
    <p:extLst>
      <p:ext uri="{BB962C8B-B14F-4D97-AF65-F5344CB8AC3E}">
        <p14:creationId xmlns:p14="http://schemas.microsoft.com/office/powerpoint/2010/main" val="230424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u="sng" dirty="0"/>
              <a:t>Max: (5-8</a:t>
            </a:r>
            <a:r>
              <a:rPr lang="en-US" b="1" u="sng" baseline="0" dirty="0"/>
              <a:t> min)</a:t>
            </a:r>
            <a:r>
              <a:rPr lang="en-US" b="1" u="sng" dirty="0"/>
              <a:t> </a:t>
            </a:r>
          </a:p>
          <a:p>
            <a:pPr marL="171450" indent="-171450">
              <a:buFont typeface="Arial" charset="0"/>
              <a:buChar char="•"/>
            </a:pPr>
            <a:r>
              <a:rPr lang="en-US" baseline="0" dirty="0"/>
              <a:t>Where is the conversation?</a:t>
            </a:r>
          </a:p>
          <a:p>
            <a:pPr marL="628650" lvl="1" indent="-171450">
              <a:buFont typeface="Arial" charset="0"/>
              <a:buChar char="•"/>
            </a:pPr>
            <a:r>
              <a:rPr lang="en-US" baseline="0" dirty="0"/>
              <a:t>19 states have adopted, 19 additional states have connected standards.</a:t>
            </a:r>
          </a:p>
          <a:p>
            <a:pPr marL="628650" lvl="1" indent="-171450">
              <a:buFont typeface="Arial" charset="0"/>
              <a:buChar char="•"/>
            </a:pPr>
            <a:r>
              <a:rPr lang="en-US" baseline="0" dirty="0"/>
              <a:t>Less memorizing, grounding research in practice, apply knowledge in context, </a:t>
            </a:r>
          </a:p>
          <a:p>
            <a:pPr marL="171450" indent="-171450">
              <a:buFont typeface="Arial" charset="0"/>
              <a:buChar char="•"/>
            </a:pPr>
            <a:r>
              <a:rPr lang="en-US" baseline="0" dirty="0"/>
              <a:t>What are the Next Generation Science Standards</a:t>
            </a:r>
          </a:p>
          <a:p>
            <a:pPr marL="628650" lvl="1" indent="-171450">
              <a:buFont typeface="Arial"/>
              <a:buChar char="•"/>
            </a:pPr>
            <a:r>
              <a:rPr lang="en-US" sz="1200" dirty="0"/>
              <a:t>Science</a:t>
            </a:r>
            <a:r>
              <a:rPr lang="en-US" sz="1200" baseline="0" dirty="0"/>
              <a:t> and Engineering </a:t>
            </a:r>
            <a:r>
              <a:rPr lang="en-US" sz="1200" b="1" baseline="0" dirty="0"/>
              <a:t>Practices</a:t>
            </a:r>
          </a:p>
          <a:p>
            <a:pPr marL="628650" lvl="1" indent="-171450">
              <a:buFont typeface="Arial"/>
              <a:buChar char="•"/>
            </a:pPr>
            <a:r>
              <a:rPr lang="en-US" sz="1200" b="0" baseline="0" dirty="0"/>
              <a:t>Disciplinary </a:t>
            </a:r>
            <a:r>
              <a:rPr lang="en-US" sz="1200" b="1" baseline="0" dirty="0"/>
              <a:t>Core Ideas</a:t>
            </a:r>
          </a:p>
          <a:p>
            <a:pPr marL="628650" lvl="1" indent="-171450">
              <a:buFont typeface="Arial"/>
              <a:buChar char="•"/>
            </a:pPr>
            <a:r>
              <a:rPr lang="en-US" sz="1200" b="1" baseline="0" dirty="0"/>
              <a:t>Crosscutting Concept</a:t>
            </a:r>
          </a:p>
          <a:p>
            <a:pPr marL="171450" lvl="0" indent="-171450">
              <a:buFont typeface="Arial"/>
              <a:buChar char="•"/>
            </a:pPr>
            <a:r>
              <a:rPr lang="en-US" sz="1200" b="0" baseline="0" dirty="0"/>
              <a:t>A New Vision for Science Education (HANDOUT)</a:t>
            </a:r>
          </a:p>
          <a:p>
            <a:pPr marL="628650" lvl="1" indent="-171450">
              <a:buFont typeface="Arial"/>
              <a:buChar char="•"/>
            </a:pPr>
            <a:r>
              <a:rPr lang="en-US" sz="1200" b="0" baseline="0" dirty="0"/>
              <a:t>Discuss </a:t>
            </a:r>
          </a:p>
          <a:p>
            <a:pPr marL="171450" lvl="0" indent="-171450">
              <a:buFont typeface="Arial"/>
              <a:buChar char="•"/>
            </a:pPr>
            <a:r>
              <a:rPr lang="en-US" sz="1200" b="0" baseline="0" dirty="0"/>
              <a:t>Performance Expectation</a:t>
            </a:r>
            <a:endParaRPr lang="en-US" b="0" dirty="0"/>
          </a:p>
        </p:txBody>
      </p:sp>
      <p:sp>
        <p:nvSpPr>
          <p:cNvPr id="4" name="Slide Number Placeholder 3"/>
          <p:cNvSpPr>
            <a:spLocks noGrp="1"/>
          </p:cNvSpPr>
          <p:nvPr>
            <p:ph type="sldNum" sz="quarter" idx="10"/>
          </p:nvPr>
        </p:nvSpPr>
        <p:spPr/>
        <p:txBody>
          <a:bodyPr/>
          <a:lstStyle/>
          <a:p>
            <a:fld id="{F80F19B5-BD94-49ED-ADF1-F1F4C60BB1E1}" type="slidenum">
              <a:rPr lang="en-US" smtClean="0"/>
              <a:t>2</a:t>
            </a:fld>
            <a:endParaRPr lang="en-US"/>
          </a:p>
        </p:txBody>
      </p:sp>
    </p:spTree>
    <p:extLst>
      <p:ext uri="{BB962C8B-B14F-4D97-AF65-F5344CB8AC3E}">
        <p14:creationId xmlns:p14="http://schemas.microsoft.com/office/powerpoint/2010/main" val="103490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Deb: (10 min)</a:t>
            </a: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lang="en-US" dirty="0"/>
          </a:p>
          <a:p>
            <a:pPr marL="457200" indent="-457200">
              <a:buNone/>
            </a:pPr>
            <a:r>
              <a:rPr lang="en-US" sz="1200" dirty="0">
                <a:solidFill>
                  <a:schemeClr val="bg1"/>
                </a:solidFill>
                <a:effectLst>
                  <a:outerShdw blurRad="38100" dist="38100" dir="2700000" algn="tl">
                    <a:srgbClr val="000000">
                      <a:alpha val="43137"/>
                    </a:srgbClr>
                  </a:outerShdw>
                </a:effectLst>
              </a:rPr>
              <a:t>Deb will</a:t>
            </a:r>
            <a:r>
              <a:rPr lang="en-US" sz="1200" baseline="0" dirty="0">
                <a:solidFill>
                  <a:schemeClr val="bg1"/>
                </a:solidFill>
                <a:effectLst>
                  <a:outerShdw blurRad="38100" dist="38100" dir="2700000" algn="tl">
                    <a:srgbClr val="000000">
                      <a:alpha val="43137"/>
                    </a:srgbClr>
                  </a:outerShdw>
                </a:effectLst>
              </a:rPr>
              <a:t> take this slide – Explain Playlist of phenomena</a:t>
            </a:r>
          </a:p>
          <a:p>
            <a:pPr marL="457200" indent="-457200">
              <a:buNone/>
            </a:pPr>
            <a:r>
              <a:rPr lang="en-US" sz="1200" baseline="0" dirty="0">
                <a:solidFill>
                  <a:schemeClr val="bg1"/>
                </a:solidFill>
                <a:effectLst>
                  <a:outerShdw blurRad="38100" dist="38100" dir="2700000" algn="tl">
                    <a:srgbClr val="000000">
                      <a:alpha val="43137"/>
                    </a:srgbClr>
                  </a:outerShdw>
                </a:effectLst>
              </a:rPr>
              <a:t>I created a YouTube list for storyline engagement in ag phenomena:</a:t>
            </a:r>
          </a:p>
          <a:p>
            <a:pPr marL="342900" indent="-342900" algn="l">
              <a:buFont typeface="Arial" panose="020B0604020202020204" pitchFamily="34" charset="0"/>
              <a:buChar char="•"/>
            </a:pPr>
            <a:r>
              <a:rPr lang="en-US" dirty="0"/>
              <a:t>popcorn</a:t>
            </a:r>
          </a:p>
          <a:p>
            <a:pPr marL="342900" indent="-342900" algn="l">
              <a:buFont typeface="Arial" panose="020B0604020202020204" pitchFamily="34" charset="0"/>
              <a:buChar char="•"/>
            </a:pPr>
            <a:r>
              <a:rPr lang="en-US" dirty="0"/>
              <a:t>ice cream</a:t>
            </a:r>
          </a:p>
          <a:p>
            <a:pPr marL="342900" indent="-342900" algn="l">
              <a:buFont typeface="Arial" panose="020B0604020202020204" pitchFamily="34" charset="0"/>
              <a:buChar char="•"/>
            </a:pPr>
            <a:r>
              <a:rPr lang="en-US" dirty="0"/>
              <a:t>butter making</a:t>
            </a:r>
          </a:p>
          <a:p>
            <a:pPr marL="342900" indent="-342900" algn="l">
              <a:buFont typeface="Arial" panose="020B0604020202020204" pitchFamily="34" charset="0"/>
              <a:buChar char="•"/>
            </a:pPr>
            <a:r>
              <a:rPr lang="en-US" dirty="0"/>
              <a:t>browning apple</a:t>
            </a:r>
          </a:p>
          <a:p>
            <a:pPr marL="342900" indent="-342900" algn="l">
              <a:buFont typeface="Arial" panose="020B0604020202020204" pitchFamily="34" charset="0"/>
              <a:buChar char="•"/>
            </a:pPr>
            <a:r>
              <a:rPr lang="en-US" dirty="0"/>
              <a:t>plants growing toward the light</a:t>
            </a:r>
          </a:p>
          <a:p>
            <a:pPr marL="342900" indent="-342900" algn="l">
              <a:buFont typeface="Arial" panose="020B0604020202020204" pitchFamily="34" charset="0"/>
              <a:buChar char="•"/>
            </a:pPr>
            <a:r>
              <a:rPr lang="en-US" dirty="0"/>
              <a:t>air holes and rising bread </a:t>
            </a:r>
          </a:p>
          <a:p>
            <a:pPr marL="342900" indent="-342900" algn="l">
              <a:buFont typeface="Arial" panose="020B0604020202020204" pitchFamily="34" charset="0"/>
              <a:buChar char="•"/>
            </a:pPr>
            <a:r>
              <a:rPr lang="en-US" dirty="0"/>
              <a:t>free range chicken egg cost in the winter</a:t>
            </a:r>
          </a:p>
          <a:p>
            <a:pPr marL="342900" indent="-342900" algn="l">
              <a:buFont typeface="Arial" panose="020B0604020202020204" pitchFamily="34" charset="0"/>
              <a:buChar char="•"/>
            </a:pPr>
            <a:r>
              <a:rPr lang="en-US" dirty="0"/>
              <a:t>pumpkin meltdown</a:t>
            </a:r>
          </a:p>
          <a:p>
            <a:pPr marL="342900" indent="-342900" algn="l">
              <a:buFont typeface="Arial" panose="020B0604020202020204" pitchFamily="34" charset="0"/>
              <a:buChar char="•"/>
            </a:pPr>
            <a:r>
              <a:rPr lang="en-US" dirty="0"/>
              <a:t>food scraps to compost</a:t>
            </a:r>
            <a:r>
              <a:rPr lang="en-US" sz="1200" baseline="0" dirty="0">
                <a:solidFill>
                  <a:schemeClr val="bg1"/>
                </a:solidFill>
                <a:effectLst>
                  <a:outerShdw blurRad="38100" dist="38100" dir="2700000" algn="tl">
                    <a:srgbClr val="000000">
                      <a:alpha val="43137"/>
                    </a:srgbClr>
                  </a:outerShdw>
                </a:effectLst>
              </a:rPr>
              <a:t> </a:t>
            </a:r>
            <a:endParaRPr lang="en-US" sz="1200" dirty="0">
              <a:solidFill>
                <a:schemeClr val="bg1"/>
              </a:solidFill>
              <a:effectLst>
                <a:outerShdw blurRad="38100" dist="38100" dir="2700000" algn="tl">
                  <a:srgbClr val="000000">
                    <a:alpha val="43137"/>
                  </a:srgbClr>
                </a:outerShdw>
              </a:effectLst>
            </a:endParaRPr>
          </a:p>
          <a:p>
            <a:pPr marL="457200" indent="-457200">
              <a:buNone/>
            </a:pPr>
            <a:endParaRPr lang="en-US" sz="1200" dirty="0">
              <a:solidFill>
                <a:schemeClr val="bg1"/>
              </a:solidFill>
              <a:effectLst>
                <a:outerShdw blurRad="38100" dist="38100" dir="2700000" algn="tl">
                  <a:srgbClr val="000000">
                    <a:alpha val="43137"/>
                  </a:srgbClr>
                </a:outerShdw>
              </a:effectLst>
            </a:endParaRPr>
          </a:p>
          <a:p>
            <a:pPr marL="457200" indent="-457200">
              <a:buNone/>
            </a:pPr>
            <a:r>
              <a:rPr lang="en-US" sz="1200" dirty="0">
                <a:solidFill>
                  <a:schemeClr val="bg1"/>
                </a:solidFill>
                <a:effectLst>
                  <a:outerShdw blurRad="38100" dist="38100" dir="2700000" algn="tl">
                    <a:srgbClr val="000000">
                      <a:alpha val="43137"/>
                    </a:srgbClr>
                  </a:outerShdw>
                </a:effectLst>
              </a:rPr>
              <a:t> </a:t>
            </a:r>
          </a:p>
          <a:p>
            <a:pPr marL="457200" indent="-457200">
              <a:buNone/>
            </a:pPr>
            <a:r>
              <a:rPr lang="en-US" sz="1200" dirty="0">
                <a:solidFill>
                  <a:schemeClr val="bg1"/>
                </a:solidFill>
                <a:effectLst>
                  <a:outerShdw blurRad="38100" dist="38100" dir="2700000" algn="tl">
                    <a:srgbClr val="000000">
                      <a:alpha val="43137"/>
                    </a:srgbClr>
                  </a:outerShdw>
                </a:effectLst>
              </a:rPr>
              <a:t> </a:t>
            </a:r>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20</a:t>
            </a:fld>
            <a:endParaRPr lang="en-US"/>
          </a:p>
        </p:txBody>
      </p:sp>
    </p:spTree>
    <p:extLst>
      <p:ext uri="{BB962C8B-B14F-4D97-AF65-F5344CB8AC3E}">
        <p14:creationId xmlns:p14="http://schemas.microsoft.com/office/powerpoint/2010/main" val="405182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Deb: (If time allows)</a:t>
            </a:r>
            <a:endParaRPr lang="en-US" dirty="0"/>
          </a:p>
          <a:p>
            <a:endParaRPr lang="en-US" dirty="0"/>
          </a:p>
          <a:p>
            <a:r>
              <a:rPr lang="en-US" dirty="0"/>
              <a:t>Watch 1:12</a:t>
            </a:r>
            <a:r>
              <a:rPr lang="en-US" baseline="0" dirty="0"/>
              <a:t> of the </a:t>
            </a:r>
            <a:r>
              <a:rPr lang="en-US" dirty="0"/>
              <a:t>2017 1st Place Winner - Food Science In Action (FSIA) - The Mystery of The Flabby Pizza</a:t>
            </a:r>
          </a:p>
          <a:p>
            <a:r>
              <a:rPr lang="en-US" dirty="0"/>
              <a:t>Resist</a:t>
            </a:r>
            <a:r>
              <a:rPr lang="en-US" baseline="0" dirty="0"/>
              <a:t> going on for now. What is going on? What : </a:t>
            </a:r>
          </a:p>
          <a:p>
            <a:endParaRPr lang="en-US" baseline="0" dirty="0"/>
          </a:p>
          <a:p>
            <a:r>
              <a:rPr lang="en-US" baseline="0" dirty="0"/>
              <a:t>https://www.youtube.com/watch?v=yZ5O0MCHHBY  </a:t>
            </a:r>
          </a:p>
          <a:p>
            <a:endParaRPr lang="en-US" dirty="0"/>
          </a:p>
          <a:p>
            <a:r>
              <a:rPr lang="en-US" dirty="0"/>
              <a:t>1st place: ($1,000 prize) “Food Science Investigation - The Mystery of The Flabby Pizza” by Amadeus </a:t>
            </a:r>
            <a:r>
              <a:rPr lang="en-US" dirty="0" err="1"/>
              <a:t>Driando</a:t>
            </a:r>
            <a:r>
              <a:rPr lang="en-US" dirty="0"/>
              <a:t> </a:t>
            </a:r>
            <a:r>
              <a:rPr lang="en-US" dirty="0" err="1"/>
              <a:t>Ahnan</a:t>
            </a:r>
            <a:r>
              <a:rPr lang="en-US" dirty="0"/>
              <a:t>, from University of Massachusetts Amherst, Food Science Department</a:t>
            </a:r>
            <a:endParaRPr lang="en-US" baseline="0" dirty="0"/>
          </a:p>
        </p:txBody>
      </p:sp>
      <p:sp>
        <p:nvSpPr>
          <p:cNvPr id="4" name="Slide Number Placeholder 3"/>
          <p:cNvSpPr>
            <a:spLocks noGrp="1"/>
          </p:cNvSpPr>
          <p:nvPr>
            <p:ph type="sldNum" sz="quarter" idx="10"/>
          </p:nvPr>
        </p:nvSpPr>
        <p:spPr/>
        <p:txBody>
          <a:bodyPr/>
          <a:lstStyle/>
          <a:p>
            <a:fld id="{F80F19B5-BD94-49ED-ADF1-F1F4C60BB1E1}" type="slidenum">
              <a:rPr lang="en-US" smtClean="0"/>
              <a:t>21</a:t>
            </a:fld>
            <a:endParaRPr lang="en-US"/>
          </a:p>
        </p:txBody>
      </p:sp>
    </p:spTree>
    <p:extLst>
      <p:ext uri="{BB962C8B-B14F-4D97-AF65-F5344CB8AC3E}">
        <p14:creationId xmlns:p14="http://schemas.microsoft.com/office/powerpoint/2010/main" val="3478837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Max: (2-3 min)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Discuss the power of connecting to the NGSS DCI.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smtClean="0"/>
              <a:t>Disciplinary </a:t>
            </a:r>
            <a:r>
              <a:rPr lang="en-US" b="0" u="none" dirty="0"/>
              <a:t>Core Idea.</a:t>
            </a:r>
          </a:p>
        </p:txBody>
      </p:sp>
      <p:sp>
        <p:nvSpPr>
          <p:cNvPr id="4" name="Slide Number Placeholder 3"/>
          <p:cNvSpPr>
            <a:spLocks noGrp="1"/>
          </p:cNvSpPr>
          <p:nvPr>
            <p:ph type="sldNum" sz="quarter" idx="10"/>
          </p:nvPr>
        </p:nvSpPr>
        <p:spPr/>
        <p:txBody>
          <a:bodyPr/>
          <a:lstStyle/>
          <a:p>
            <a:fld id="{F80F19B5-BD94-49ED-ADF1-F1F4C60BB1E1}" type="slidenum">
              <a:rPr lang="en-US" smtClean="0"/>
              <a:t>22</a:t>
            </a:fld>
            <a:endParaRPr lang="en-US"/>
          </a:p>
        </p:txBody>
      </p:sp>
    </p:spTree>
    <p:extLst>
      <p:ext uri="{BB962C8B-B14F-4D97-AF65-F5344CB8AC3E}">
        <p14:creationId xmlns:p14="http://schemas.microsoft.com/office/powerpoint/2010/main" val="740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sz="1200" b="1" u="sng" dirty="0">
                <a:solidFill>
                  <a:srgbClr val="FFFFFF"/>
                </a:solidFill>
              </a:rPr>
              <a:t>Max: (5 min)</a:t>
            </a:r>
          </a:p>
          <a:p>
            <a:endParaRPr lang="en-US" altLang="x-none" sz="1200" dirty="0">
              <a:solidFill>
                <a:srgbClr val="FFFFFF"/>
              </a:solidFill>
            </a:endParaRPr>
          </a:p>
          <a:p>
            <a:pPr marL="171450" indent="-171450">
              <a:buFont typeface="Arial" charset="0"/>
              <a:buChar char="•"/>
            </a:pPr>
            <a:r>
              <a:rPr lang="en-US" altLang="x-none" sz="1200" dirty="0" err="1">
                <a:solidFill>
                  <a:srgbClr val="FFFFFF"/>
                </a:solidFill>
              </a:rPr>
              <a:t>Berland</a:t>
            </a:r>
            <a:r>
              <a:rPr lang="en-US" altLang="x-none" sz="1200" dirty="0">
                <a:solidFill>
                  <a:srgbClr val="FFFFFF"/>
                </a:solidFill>
              </a:rPr>
              <a:t> (2011) describes practices as the habits of mind and processes undertaken by communities of scientists as they work to develop explanations and arguments for explaining natural phenomena and/or leverage science for making informed decisions as citizens.</a:t>
            </a:r>
          </a:p>
        </p:txBody>
      </p:sp>
      <p:sp>
        <p:nvSpPr>
          <p:cNvPr id="4" name="Slide Number Placeholder 3"/>
          <p:cNvSpPr>
            <a:spLocks noGrp="1"/>
          </p:cNvSpPr>
          <p:nvPr>
            <p:ph type="sldNum" sz="quarter" idx="10"/>
          </p:nvPr>
        </p:nvSpPr>
        <p:spPr/>
        <p:txBody>
          <a:bodyPr/>
          <a:lstStyle/>
          <a:p>
            <a:fld id="{F80F19B5-BD94-49ED-ADF1-F1F4C60BB1E1}" type="slidenum">
              <a:rPr lang="en-US" smtClean="0"/>
              <a:t>23</a:t>
            </a:fld>
            <a:endParaRPr lang="en-US"/>
          </a:p>
        </p:txBody>
      </p:sp>
    </p:spTree>
    <p:extLst>
      <p:ext uri="{BB962C8B-B14F-4D97-AF65-F5344CB8AC3E}">
        <p14:creationId xmlns:p14="http://schemas.microsoft.com/office/powerpoint/2010/main" val="341970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Max: (2-3 min)</a:t>
            </a:r>
            <a:endParaRPr lang="en-US" dirty="0"/>
          </a:p>
          <a:p>
            <a:endParaRPr lang="en-US" dirty="0"/>
          </a:p>
          <a:p>
            <a:r>
              <a:rPr lang="en-US" dirty="0"/>
              <a:t>Who is asking the questions when we work with storylines, episodes, or specific phenomenon.</a:t>
            </a:r>
          </a:p>
        </p:txBody>
      </p:sp>
      <p:sp>
        <p:nvSpPr>
          <p:cNvPr id="4" name="Slide Number Placeholder 3"/>
          <p:cNvSpPr>
            <a:spLocks noGrp="1"/>
          </p:cNvSpPr>
          <p:nvPr>
            <p:ph type="sldNum" sz="quarter" idx="10"/>
          </p:nvPr>
        </p:nvSpPr>
        <p:spPr/>
        <p:txBody>
          <a:bodyPr/>
          <a:lstStyle/>
          <a:p>
            <a:fld id="{F80F19B5-BD94-49ED-ADF1-F1F4C60BB1E1}" type="slidenum">
              <a:rPr lang="en-US" smtClean="0"/>
              <a:t>24</a:t>
            </a:fld>
            <a:endParaRPr lang="en-US"/>
          </a:p>
        </p:txBody>
      </p:sp>
    </p:spTree>
    <p:extLst>
      <p:ext uri="{BB962C8B-B14F-4D97-AF65-F5344CB8AC3E}">
        <p14:creationId xmlns:p14="http://schemas.microsoft.com/office/powerpoint/2010/main" val="382567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ym typeface="Wingdings"/>
              </a:rPr>
              <a:t>Max: (5 min)</a:t>
            </a:r>
            <a:endParaRPr lang="en-US" dirty="0"/>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25</a:t>
            </a:fld>
            <a:endParaRPr lang="en-US"/>
          </a:p>
        </p:txBody>
      </p:sp>
    </p:spTree>
    <p:extLst>
      <p:ext uri="{BB962C8B-B14F-4D97-AF65-F5344CB8AC3E}">
        <p14:creationId xmlns:p14="http://schemas.microsoft.com/office/powerpoint/2010/main" val="47926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r>
              <a:rPr lang="is-IS" b="1" dirty="0"/>
              <a:t>…</a:t>
            </a:r>
            <a:endParaRPr lang="en-US" b="1" dirty="0"/>
          </a:p>
        </p:txBody>
      </p:sp>
      <p:sp>
        <p:nvSpPr>
          <p:cNvPr id="4" name="Slide Number Placeholder 3"/>
          <p:cNvSpPr>
            <a:spLocks noGrp="1"/>
          </p:cNvSpPr>
          <p:nvPr>
            <p:ph type="sldNum" sz="quarter" idx="10"/>
          </p:nvPr>
        </p:nvSpPr>
        <p:spPr/>
        <p:txBody>
          <a:bodyPr/>
          <a:lstStyle/>
          <a:p>
            <a:fld id="{FE5F1AAB-6AE4-4FE1-A739-ABE1743B4E5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6398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pitchFamily="2" charset="2"/>
              </a:rPr>
              <a:t>: (3 min)</a:t>
            </a:r>
            <a:r>
              <a:rPr lang="en-US" b="1" u="sng" baseline="0" dirty="0">
                <a:sym typeface="Wingdings"/>
              </a:rPr>
              <a:t> </a:t>
            </a:r>
          </a:p>
          <a:p>
            <a:r>
              <a:rPr lang="en-US" sz="1200" b="1" i="0" u="sng" kern="1200" dirty="0">
                <a:solidFill>
                  <a:schemeClr val="tx1"/>
                </a:solidFill>
                <a:effectLst/>
                <a:latin typeface="+mn-lt"/>
                <a:ea typeface="+mn-ea"/>
                <a:cs typeface="+mn-cs"/>
                <a:hlinkClick r:id="rId3"/>
              </a:rPr>
              <a:t>Dimension 1: Practices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practices describe behaviors that scientists engage in as they investigate and build models and theories about the natural world and the key set of engineering practices that engineers use as they design and build models and systems. The NRC uses the term practices instead of a term like “skills” to emphasize that engaging in scientific investigation requires not only skill but also knowledge that is specific to each practice. Part of the NRC’s intent is to better explain and extend what is meant by “inquiry” in science and the range of cognitive, social, and physical practices that it requires.</a:t>
            </a:r>
          </a:p>
          <a:p>
            <a:r>
              <a:rPr lang="en-US" sz="1200" b="0" i="0" kern="1200" dirty="0">
                <a:solidFill>
                  <a:schemeClr val="tx1"/>
                </a:solidFill>
                <a:effectLst/>
                <a:latin typeface="+mn-lt"/>
                <a:ea typeface="+mn-ea"/>
                <a:cs typeface="+mn-cs"/>
              </a:rPr>
              <a:t>Although engineering design is similar to scientific inquiry, there are significant differences. </a:t>
            </a:r>
            <a:r>
              <a:rPr lang="en-US" sz="1200" b="1" i="0" kern="1200" dirty="0">
                <a:solidFill>
                  <a:srgbClr val="FFFF00"/>
                </a:solidFill>
                <a:effectLst/>
                <a:latin typeface="+mn-lt"/>
                <a:ea typeface="+mn-ea"/>
                <a:cs typeface="+mn-cs"/>
              </a:rPr>
              <a:t>For example, scientific inquiry involves the formulation of a question that can be answered through investigation, while engineering design involves the formulation of a problem that can be solved through design. </a:t>
            </a:r>
            <a:r>
              <a:rPr lang="en-US" sz="1200" b="0" i="0" kern="1200" dirty="0">
                <a:solidFill>
                  <a:schemeClr val="tx1"/>
                </a:solidFill>
                <a:effectLst/>
                <a:latin typeface="+mn-lt"/>
                <a:ea typeface="+mn-ea"/>
                <a:cs typeface="+mn-cs"/>
              </a:rPr>
              <a:t>Strengthening the engineering aspects of the Next Generation Science Standards will clarify for students the relevance of science, technology, engineering and mathematics (the four STEM fields) to everyday life.</a:t>
            </a:r>
          </a:p>
          <a:p>
            <a:r>
              <a:rPr lang="en-US" sz="1200" b="1" i="0" u="sng" kern="1200" dirty="0">
                <a:solidFill>
                  <a:schemeClr val="tx1"/>
                </a:solidFill>
                <a:effectLst/>
                <a:latin typeface="+mn-lt"/>
                <a:ea typeface="+mn-ea"/>
                <a:cs typeface="+mn-cs"/>
                <a:hlinkClick r:id="rId4"/>
              </a:rPr>
              <a:t>Dimension 2: Crosscutting Concepts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Crosscutting concepts have application across all domains of science. As such, they are a way of linking the different domains of science. They include</a:t>
            </a:r>
            <a:r>
              <a:rPr lang="en-US" sz="1200" b="1" i="0" kern="1200" dirty="0">
                <a:solidFill>
                  <a:schemeClr val="tx1"/>
                </a:solidFill>
                <a:effectLst/>
                <a:latin typeface="+mn-lt"/>
                <a:ea typeface="+mn-ea"/>
                <a:cs typeface="+mn-cs"/>
              </a:rPr>
              <a:t>: Patterns, similarity, and diversity; Cause and effect; Scale, proportion and quantity; Systems and system models; Energy and matter; Structure and function; Stability and change</a:t>
            </a:r>
            <a:r>
              <a:rPr lang="en-US" sz="1200" b="0" i="0" kern="1200" dirty="0">
                <a:solidFill>
                  <a:schemeClr val="tx1"/>
                </a:solidFill>
                <a:effectLst/>
                <a:latin typeface="+mn-lt"/>
                <a:ea typeface="+mn-ea"/>
                <a:cs typeface="+mn-cs"/>
              </a:rPr>
              <a:t>. The Framework emphasizes that these concepts need to be made explicit for students because they provide an organizational schema for interrelating knowledge from various science fields into a coherent and scientifically-based view of the world.</a:t>
            </a:r>
          </a:p>
          <a:p>
            <a:r>
              <a:rPr lang="en-US" sz="1200" b="1" i="0" u="sng" kern="1200" dirty="0">
                <a:solidFill>
                  <a:schemeClr val="tx1"/>
                </a:solidFill>
                <a:effectLst/>
                <a:latin typeface="+mn-lt"/>
                <a:ea typeface="+mn-ea"/>
                <a:cs typeface="+mn-cs"/>
                <a:hlinkClick r:id="rId5"/>
              </a:rPr>
              <a:t>Dimension 3: Disciplinary Core Ideas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Disciplinary core ideas have the power to focus K–12 science curriculum, instruction and assessments on the most important aspects of science. To be considered core, the ideas should meet at least two of the following criteria and ideally all four:</a:t>
            </a:r>
          </a:p>
          <a:p>
            <a:r>
              <a:rPr lang="en-US" sz="1200" b="0" i="0" kern="1200" dirty="0">
                <a:solidFill>
                  <a:schemeClr val="tx1"/>
                </a:solidFill>
                <a:effectLst/>
                <a:latin typeface="+mn-lt"/>
                <a:ea typeface="+mn-ea"/>
                <a:cs typeface="+mn-cs"/>
              </a:rPr>
              <a:t>Have </a:t>
            </a:r>
            <a:r>
              <a:rPr lang="en-US" sz="1200" b="1" i="0" kern="1200" dirty="0">
                <a:solidFill>
                  <a:schemeClr val="tx1"/>
                </a:solidFill>
                <a:effectLst/>
                <a:latin typeface="+mn-lt"/>
                <a:ea typeface="+mn-ea"/>
                <a:cs typeface="+mn-cs"/>
              </a:rPr>
              <a:t>broad importance </a:t>
            </a:r>
            <a:r>
              <a:rPr lang="en-US" sz="1200" b="0" i="0" kern="1200" dirty="0">
                <a:solidFill>
                  <a:schemeClr val="tx1"/>
                </a:solidFill>
                <a:effectLst/>
                <a:latin typeface="+mn-lt"/>
                <a:ea typeface="+mn-ea"/>
                <a:cs typeface="+mn-cs"/>
              </a:rPr>
              <a:t>across multiple  sciences or engineering disciplines or be a </a:t>
            </a:r>
            <a:r>
              <a:rPr lang="en-US" sz="1200" b="1" i="0" kern="1200" dirty="0">
                <a:solidFill>
                  <a:schemeClr val="tx1"/>
                </a:solidFill>
                <a:effectLst/>
                <a:latin typeface="+mn-lt"/>
                <a:ea typeface="+mn-ea"/>
                <a:cs typeface="+mn-cs"/>
              </a:rPr>
              <a:t>key organizing concept </a:t>
            </a:r>
            <a:r>
              <a:rPr lang="en-US" sz="1200" b="0" i="0" kern="1200" dirty="0">
                <a:solidFill>
                  <a:schemeClr val="tx1"/>
                </a:solidFill>
                <a:effectLst/>
                <a:latin typeface="+mn-lt"/>
                <a:ea typeface="+mn-ea"/>
                <a:cs typeface="+mn-cs"/>
              </a:rPr>
              <a:t>of a single discipline; </a:t>
            </a:r>
          </a:p>
          <a:p>
            <a:r>
              <a:rPr lang="en-US" sz="1200" b="0" i="0" kern="1200" dirty="0">
                <a:solidFill>
                  <a:schemeClr val="tx1"/>
                </a:solidFill>
                <a:effectLst/>
                <a:latin typeface="+mn-lt"/>
                <a:ea typeface="+mn-ea"/>
                <a:cs typeface="+mn-cs"/>
              </a:rPr>
              <a:t>Provide a </a:t>
            </a:r>
            <a:r>
              <a:rPr lang="en-US" sz="1200" b="1" i="0" kern="1200" dirty="0">
                <a:solidFill>
                  <a:schemeClr val="tx1"/>
                </a:solidFill>
                <a:effectLst/>
                <a:latin typeface="+mn-lt"/>
                <a:ea typeface="+mn-ea"/>
                <a:cs typeface="+mn-cs"/>
              </a:rPr>
              <a:t>key tool </a:t>
            </a:r>
            <a:r>
              <a:rPr lang="en-US" sz="1200" b="0" i="0" kern="1200" dirty="0">
                <a:solidFill>
                  <a:schemeClr val="tx1"/>
                </a:solidFill>
                <a:effectLst/>
                <a:latin typeface="+mn-lt"/>
                <a:ea typeface="+mn-ea"/>
                <a:cs typeface="+mn-cs"/>
              </a:rPr>
              <a:t>for understanding or investigating more complex ideas and solving problems;</a:t>
            </a:r>
          </a:p>
          <a:p>
            <a:r>
              <a:rPr lang="en-US" sz="1200" b="0" i="0" kern="1200" dirty="0">
                <a:solidFill>
                  <a:schemeClr val="tx1"/>
                </a:solidFill>
                <a:effectLst/>
                <a:latin typeface="+mn-lt"/>
                <a:ea typeface="+mn-ea"/>
                <a:cs typeface="+mn-cs"/>
              </a:rPr>
              <a:t>Relate to the </a:t>
            </a:r>
            <a:r>
              <a:rPr lang="en-US" sz="1200" b="1" i="0" kern="1200" dirty="0">
                <a:solidFill>
                  <a:schemeClr val="tx1"/>
                </a:solidFill>
                <a:effectLst/>
                <a:latin typeface="+mn-lt"/>
                <a:ea typeface="+mn-ea"/>
                <a:cs typeface="+mn-cs"/>
              </a:rPr>
              <a:t>interests and life experiences of students </a:t>
            </a:r>
            <a:r>
              <a:rPr lang="en-US" sz="1200" b="0" i="0" kern="1200" dirty="0">
                <a:solidFill>
                  <a:schemeClr val="tx1"/>
                </a:solidFill>
                <a:effectLst/>
                <a:latin typeface="+mn-lt"/>
                <a:ea typeface="+mn-ea"/>
                <a:cs typeface="+mn-cs"/>
              </a:rPr>
              <a:t>or be connected to </a:t>
            </a:r>
            <a:r>
              <a:rPr lang="en-US" sz="1200" b="1" i="0" kern="1200" dirty="0">
                <a:solidFill>
                  <a:schemeClr val="tx1"/>
                </a:solidFill>
                <a:effectLst/>
                <a:latin typeface="+mn-lt"/>
                <a:ea typeface="+mn-ea"/>
                <a:cs typeface="+mn-cs"/>
              </a:rPr>
              <a:t>societal or personal concerns </a:t>
            </a:r>
            <a:r>
              <a:rPr lang="en-US" sz="1200" b="0" i="0" kern="1200" dirty="0">
                <a:solidFill>
                  <a:schemeClr val="tx1"/>
                </a:solidFill>
                <a:effectLst/>
                <a:latin typeface="+mn-lt"/>
                <a:ea typeface="+mn-ea"/>
                <a:cs typeface="+mn-cs"/>
              </a:rPr>
              <a:t>that require scientific or technological knowledge;</a:t>
            </a:r>
          </a:p>
          <a:p>
            <a:r>
              <a:rPr lang="en-US" sz="1200" b="0" i="0" kern="1200" dirty="0">
                <a:solidFill>
                  <a:schemeClr val="tx1"/>
                </a:solidFill>
                <a:effectLst/>
                <a:latin typeface="+mn-lt"/>
                <a:ea typeface="+mn-ea"/>
                <a:cs typeface="+mn-cs"/>
              </a:rPr>
              <a:t>Be </a:t>
            </a:r>
            <a:r>
              <a:rPr lang="en-US" sz="1200" b="1" i="0" kern="1200" dirty="0">
                <a:solidFill>
                  <a:schemeClr val="tx1"/>
                </a:solidFill>
                <a:effectLst/>
                <a:latin typeface="+mn-lt"/>
                <a:ea typeface="+mn-ea"/>
                <a:cs typeface="+mn-cs"/>
              </a:rPr>
              <a:t>teachable</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learnable</a:t>
            </a:r>
            <a:r>
              <a:rPr lang="en-US" sz="1200" b="0" i="0" kern="1200" dirty="0">
                <a:solidFill>
                  <a:schemeClr val="tx1"/>
                </a:solidFill>
                <a:effectLst/>
                <a:latin typeface="+mn-lt"/>
                <a:ea typeface="+mn-ea"/>
                <a:cs typeface="+mn-cs"/>
              </a:rPr>
              <a:t> over multiple grades at increasing levels of depth and sophistication.</a:t>
            </a:r>
          </a:p>
          <a:p>
            <a:r>
              <a:rPr lang="en-US" sz="1200" b="0" i="0" kern="1200" dirty="0">
                <a:solidFill>
                  <a:schemeClr val="tx1"/>
                </a:solidFill>
                <a:effectLst/>
                <a:latin typeface="+mn-lt"/>
                <a:ea typeface="+mn-ea"/>
                <a:cs typeface="+mn-cs"/>
              </a:rPr>
              <a:t>Disciplinary ideas are grouped in four domains: the </a:t>
            </a:r>
            <a:r>
              <a:rPr lang="en-US" sz="1200" b="0" i="0" u="sng" kern="1200" dirty="0">
                <a:solidFill>
                  <a:schemeClr val="tx1"/>
                </a:solidFill>
                <a:effectLst/>
                <a:latin typeface="+mn-lt"/>
                <a:ea typeface="+mn-ea"/>
                <a:cs typeface="+mn-cs"/>
                <a:hlinkClick r:id="rId6"/>
              </a:rPr>
              <a:t>physical sciences</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7"/>
              </a:rPr>
              <a:t>life sciences</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8"/>
              </a:rPr>
              <a:t>earth and space sciences</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9"/>
              </a:rPr>
              <a:t>engineering, technology and applications of science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Read more about the three dimensions in the NRC </a:t>
            </a:r>
            <a:r>
              <a:rPr lang="en-US" sz="1200" b="0" i="1" kern="1200" dirty="0">
                <a:solidFill>
                  <a:schemeClr val="tx1"/>
                </a:solidFill>
                <a:effectLst/>
                <a:latin typeface="+mn-lt"/>
                <a:ea typeface="+mn-ea"/>
                <a:cs typeface="+mn-cs"/>
              </a:rPr>
              <a:t>Framework</a:t>
            </a:r>
            <a:r>
              <a:rPr lang="en-US" sz="1200" b="0" i="0" kern="1200" dirty="0">
                <a:solidFill>
                  <a:schemeClr val="tx1"/>
                </a:solidFill>
                <a:effectLst/>
                <a:latin typeface="+mn-lt"/>
                <a:ea typeface="+mn-ea"/>
                <a:cs typeface="+mn-cs"/>
              </a:rPr>
              <a:t> online </a:t>
            </a:r>
            <a:r>
              <a:rPr lang="en-US" sz="1200" b="0" i="0" u="sng" kern="1200" dirty="0">
                <a:solidFill>
                  <a:schemeClr val="tx1"/>
                </a:solidFill>
                <a:effectLst/>
                <a:latin typeface="+mn-lt"/>
                <a:ea typeface="+mn-ea"/>
                <a:cs typeface="+mn-cs"/>
                <a:hlinkClick r:id="rId10"/>
              </a:rPr>
              <a:t>here</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9BC8AC1-D8CA-4071-81B4-9F6FBB00637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4235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Deb/Max</a:t>
            </a:r>
            <a:r>
              <a:rPr lang="en-US" b="1" u="sng" dirty="0">
                <a:sym typeface="Wingdings"/>
              </a:rPr>
              <a:t>: (5 min)</a:t>
            </a:r>
            <a:r>
              <a:rPr lang="en-US" b="1" u="sng" baseline="0" dirty="0">
                <a:sym typeface="Wingdings"/>
              </a:rPr>
              <a:t> </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4</a:t>
            </a:fld>
            <a:endParaRPr lang="en-US"/>
          </a:p>
        </p:txBody>
      </p:sp>
    </p:spTree>
    <p:extLst>
      <p:ext uri="{BB962C8B-B14F-4D97-AF65-F5344CB8AC3E}">
        <p14:creationId xmlns:p14="http://schemas.microsoft.com/office/powerpoint/2010/main" val="93629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 (10 min)</a:t>
            </a:r>
            <a:r>
              <a:rPr lang="en-US" b="1" u="sng" baseline="0" dirty="0">
                <a:sym typeface="Wingdings"/>
              </a:rPr>
              <a:t> </a:t>
            </a:r>
          </a:p>
          <a:p>
            <a:endParaRPr lang="en-US" b="1" u="sng" baseline="0" dirty="0">
              <a:sym typeface="Wingdings"/>
            </a:endParaRPr>
          </a:p>
          <a:p>
            <a:r>
              <a:rPr lang="en-US" b="0" u="none" baseline="0" dirty="0">
                <a:sym typeface="Wingdings"/>
              </a:rPr>
              <a:t>Show video pieces</a:t>
            </a:r>
          </a:p>
          <a:p>
            <a:r>
              <a:rPr lang="en-US" dirty="0"/>
              <a:t>https://youtu.be/HVFDxuFfrb4  </a:t>
            </a:r>
          </a:p>
          <a:p>
            <a:r>
              <a:rPr lang="en-US" dirty="0"/>
              <a:t>8:34 min</a:t>
            </a:r>
          </a:p>
        </p:txBody>
      </p:sp>
      <p:sp>
        <p:nvSpPr>
          <p:cNvPr id="4" name="Slide Number Placeholder 3"/>
          <p:cNvSpPr>
            <a:spLocks noGrp="1"/>
          </p:cNvSpPr>
          <p:nvPr>
            <p:ph type="sldNum" sz="quarter" idx="10"/>
          </p:nvPr>
        </p:nvSpPr>
        <p:spPr/>
        <p:txBody>
          <a:bodyPr/>
          <a:lstStyle/>
          <a:p>
            <a:fld id="{F80F19B5-BD94-49ED-ADF1-F1F4C60BB1E1}" type="slidenum">
              <a:rPr lang="en-US" smtClean="0"/>
              <a:t>5</a:t>
            </a:fld>
            <a:endParaRPr lang="en-US"/>
          </a:p>
        </p:txBody>
      </p:sp>
    </p:spTree>
    <p:extLst>
      <p:ext uri="{BB962C8B-B14F-4D97-AF65-F5344CB8AC3E}">
        <p14:creationId xmlns:p14="http://schemas.microsoft.com/office/powerpoint/2010/main" val="393037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a:t>
            </a:r>
            <a:r>
              <a:rPr lang="en-US" b="1" u="sng" baseline="0" dirty="0">
                <a:sym typeface="Wingdings"/>
              </a:rPr>
              <a:t> (5 min)</a:t>
            </a:r>
            <a:endParaRPr lang="en-US" b="1" u="sng" dirty="0"/>
          </a:p>
          <a:p>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Revisit </a:t>
            </a:r>
            <a:r>
              <a:rPr lang="en-US" dirty="0"/>
              <a:t>PDF of “A New Vision for science</a:t>
            </a:r>
            <a:r>
              <a:rPr lang="en-US" baseline="0" dirty="0"/>
              <a:t> education”</a:t>
            </a:r>
            <a:endParaRPr lang="en-US" dirty="0"/>
          </a:p>
          <a:p>
            <a:pPr marL="171450" indent="-171450">
              <a:buFont typeface="Arial" charset="0"/>
              <a:buChar char="•"/>
            </a:pPr>
            <a:r>
              <a:rPr lang="en-US" dirty="0"/>
              <a:t>Introduce</a:t>
            </a:r>
            <a:r>
              <a:rPr lang="en-US" baseline="0" dirty="0"/>
              <a: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standards documents listed what students should “know” or “understand.” (We have now moved</a:t>
            </a:r>
            <a:r>
              <a:rPr lang="en-US" baseline="0" dirty="0"/>
              <a:t> to HOW and WHY) </a:t>
            </a:r>
            <a:r>
              <a:rPr lang="en-US" dirty="0"/>
              <a:t>These ideas needed to be translated into performances that could be assessed to determine whether or not students met the standard. Different interpretations sometimes resulted in assessments that were not aligned with curriculum and instruction. </a:t>
            </a:r>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6</a:t>
            </a:fld>
            <a:endParaRPr lang="en-US"/>
          </a:p>
        </p:txBody>
      </p:sp>
    </p:spTree>
    <p:extLst>
      <p:ext uri="{BB962C8B-B14F-4D97-AF65-F5344CB8AC3E}">
        <p14:creationId xmlns:p14="http://schemas.microsoft.com/office/powerpoint/2010/main" val="151092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a:t>
            </a:r>
            <a:r>
              <a:rPr lang="en-US" b="1" u="sng" baseline="0" dirty="0">
                <a:sym typeface="Wingdings"/>
              </a:rPr>
              <a:t> (3 min)</a:t>
            </a:r>
            <a:endParaRPr lang="en-US" b="1" u="sng" dirty="0"/>
          </a:p>
          <a:p>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Revisit </a:t>
            </a:r>
            <a:r>
              <a:rPr lang="en-US" dirty="0"/>
              <a:t>PDF of A New Vision for science</a:t>
            </a:r>
            <a:r>
              <a:rPr lang="en-US" baseline="0" dirty="0"/>
              <a:t> education</a:t>
            </a:r>
            <a:endParaRPr lang="en-US" dirty="0"/>
          </a:p>
          <a:p>
            <a:pPr marL="171450" indent="-171450">
              <a:buFont typeface="Arial" charset="0"/>
              <a:buChar char="•"/>
            </a:pPr>
            <a:r>
              <a:rPr lang="en-US" dirty="0"/>
              <a:t>Introduce</a:t>
            </a:r>
            <a:r>
              <a:rPr lang="en-US" baseline="0" dirty="0"/>
              <a:t> Crosscutting Concepts</a:t>
            </a:r>
          </a:p>
          <a:p>
            <a:endParaRPr lang="en-US" baseline="0" dirty="0"/>
          </a:p>
          <a:p>
            <a:r>
              <a:rPr lang="en-US" dirty="0"/>
              <a:t>Crosscutting concepts </a:t>
            </a:r>
          </a:p>
          <a:p>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7</a:t>
            </a:fld>
            <a:endParaRPr lang="en-US"/>
          </a:p>
        </p:txBody>
      </p:sp>
    </p:spTree>
    <p:extLst>
      <p:ext uri="{BB962C8B-B14F-4D97-AF65-F5344CB8AC3E}">
        <p14:creationId xmlns:p14="http://schemas.microsoft.com/office/powerpoint/2010/main" val="82341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 (2-3 min)</a:t>
            </a:r>
          </a:p>
          <a:p>
            <a:endParaRPr lang="en-US" dirty="0"/>
          </a:p>
          <a:p>
            <a:r>
              <a:rPr lang="en-US" dirty="0"/>
              <a:t>Read the first 4 chapters to get a foundation for the research behind the new paradigm.</a:t>
            </a:r>
          </a:p>
          <a:p>
            <a:endParaRPr lang="en-US" dirty="0"/>
          </a:p>
          <a:p>
            <a:r>
              <a:rPr lang="en-US" dirty="0"/>
              <a:t>Free</a:t>
            </a:r>
            <a:r>
              <a:rPr lang="en-US" baseline="0" dirty="0"/>
              <a:t> download: https://</a:t>
            </a:r>
            <a:r>
              <a:rPr lang="en-US" baseline="0" dirty="0" err="1"/>
              <a:t>www.nap.edu</a:t>
            </a:r>
            <a:r>
              <a:rPr lang="en-US" baseline="0" dirty="0"/>
              <a:t>/catalog/13165/a-framework-for-k-12-science-education-practices-crosscutting-concepts</a:t>
            </a:r>
            <a:endParaRPr lang="en-US" dirty="0"/>
          </a:p>
        </p:txBody>
      </p:sp>
      <p:sp>
        <p:nvSpPr>
          <p:cNvPr id="4" name="Slide Number Placeholder 3"/>
          <p:cNvSpPr>
            <a:spLocks noGrp="1"/>
          </p:cNvSpPr>
          <p:nvPr>
            <p:ph type="sldNum" sz="quarter" idx="10"/>
          </p:nvPr>
        </p:nvSpPr>
        <p:spPr/>
        <p:txBody>
          <a:bodyPr/>
          <a:lstStyle/>
          <a:p>
            <a:fld id="{F80F19B5-BD94-49ED-ADF1-F1F4C60BB1E1}" type="slidenum">
              <a:rPr lang="en-US" smtClean="0"/>
              <a:t>8</a:t>
            </a:fld>
            <a:endParaRPr lang="en-US"/>
          </a:p>
        </p:txBody>
      </p:sp>
    </p:spTree>
    <p:extLst>
      <p:ext uri="{BB962C8B-B14F-4D97-AF65-F5344CB8AC3E}">
        <p14:creationId xmlns:p14="http://schemas.microsoft.com/office/powerpoint/2010/main" val="53310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Max</a:t>
            </a:r>
            <a:r>
              <a:rPr lang="en-US" b="1" u="sng" dirty="0">
                <a:sym typeface="Wingdings"/>
              </a:rPr>
              <a:t>: (3 min)</a:t>
            </a:r>
            <a:r>
              <a:rPr lang="en-US" b="1" u="sng" baseline="0" dirty="0">
                <a:sym typeface="Wingdings"/>
              </a:rPr>
              <a:t> </a:t>
            </a:r>
          </a:p>
          <a:p>
            <a:endParaRPr lang="en-US" b="1" u="sng" baseline="0" dirty="0">
              <a:sym typeface="Wingdings"/>
            </a:endParaRPr>
          </a:p>
          <a:p>
            <a:r>
              <a:rPr lang="en-US" b="0" u="none" baseline="0" dirty="0">
                <a:sym typeface="Wingdings"/>
              </a:rPr>
              <a:t>This is the next step after the framework and how the framework builds within each grade level.</a:t>
            </a:r>
            <a:endParaRPr lang="en-US" b="0" u="none" dirty="0"/>
          </a:p>
        </p:txBody>
      </p:sp>
      <p:sp>
        <p:nvSpPr>
          <p:cNvPr id="4" name="Slide Number Placeholder 3"/>
          <p:cNvSpPr>
            <a:spLocks noGrp="1"/>
          </p:cNvSpPr>
          <p:nvPr>
            <p:ph type="sldNum" sz="quarter" idx="10"/>
          </p:nvPr>
        </p:nvSpPr>
        <p:spPr/>
        <p:txBody>
          <a:bodyPr/>
          <a:lstStyle/>
          <a:p>
            <a:fld id="{F80F19B5-BD94-49ED-ADF1-F1F4C60BB1E1}" type="slidenum">
              <a:rPr lang="en-US" smtClean="0"/>
              <a:t>9</a:t>
            </a:fld>
            <a:endParaRPr lang="en-US"/>
          </a:p>
        </p:txBody>
      </p:sp>
    </p:spTree>
    <p:extLst>
      <p:ext uri="{BB962C8B-B14F-4D97-AF65-F5344CB8AC3E}">
        <p14:creationId xmlns:p14="http://schemas.microsoft.com/office/powerpoint/2010/main" val="108794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4397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75394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176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85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06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6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5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76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3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63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6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75940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8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46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96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0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3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0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8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9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635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8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52678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362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698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8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13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0207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767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477000"/>
            <a:ext cx="2133600" cy="244475"/>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477000"/>
            <a:ext cx="2895600" cy="244475"/>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477000"/>
            <a:ext cx="2133600" cy="244475"/>
          </a:xfrm>
        </p:spPr>
        <p:txBody>
          <a:bodyPr/>
          <a:lstStyle>
            <a:lvl1pPr>
              <a:defRPr/>
            </a:lvl1pPr>
          </a:lstStyle>
          <a:p>
            <a:fld id="{F7EE21DB-45D4-46F9-8976-0FBDD07B817B}"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4554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0207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77000"/>
            <a:ext cx="2133600" cy="244475"/>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7577E274-419A-45AE-B240-4D05AD05CD6F}"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73966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74638"/>
            <a:ext cx="7162800" cy="102076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767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76700"/>
            <a:ext cx="4038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77000"/>
            <a:ext cx="2133600" cy="244475"/>
          </a:xfrm>
        </p:spPr>
        <p:txBody>
          <a:bodyPr/>
          <a:lstStyle>
            <a:lvl1pPr>
              <a:defRPr/>
            </a:lvl1pPr>
          </a:lstStyle>
          <a:p>
            <a:endParaRPr lang="en-US" altLang="en-US">
              <a:solidFill>
                <a:prstClr val="black">
                  <a:tint val="75000"/>
                </a:prstClr>
              </a:solidFill>
            </a:endParaRPr>
          </a:p>
        </p:txBody>
      </p:sp>
      <p:sp>
        <p:nvSpPr>
          <p:cNvPr id="8" name="Footer Placeholder 7"/>
          <p:cNvSpPr>
            <a:spLocks noGrp="1"/>
          </p:cNvSpPr>
          <p:nvPr>
            <p:ph type="ftr" sz="quarter" idx="11"/>
          </p:nvPr>
        </p:nvSpPr>
        <p:spPr>
          <a:xfrm>
            <a:off x="3124200" y="6477000"/>
            <a:ext cx="2895600" cy="244475"/>
          </a:xfrm>
        </p:spPr>
        <p:txBody>
          <a:bodyPr/>
          <a:lstStyle>
            <a:lvl1pPr>
              <a:defRPr/>
            </a:lvl1p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a:xfrm>
            <a:off x="6553200" y="6477000"/>
            <a:ext cx="2133600" cy="244475"/>
          </a:xfrm>
        </p:spPr>
        <p:txBody>
          <a:bodyPr/>
          <a:lstStyle>
            <a:lvl1pPr>
              <a:defRPr/>
            </a:lvl1pPr>
          </a:lstStyle>
          <a:p>
            <a:fld id="{2E6EC095-2B56-4FDC-B35B-1106F8078BF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84650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020762"/>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77000"/>
            <a:ext cx="2133600" cy="244475"/>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17D52F17-D0B0-4539-9CC2-3325DD921415}"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59348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a:prstGeom prst="rect">
            <a:avLst/>
          </a:prstGeom>
        </p:spPr>
        <p:txBody>
          <a:bodyPr lIns="64291" tIns="32146" rIns="64291" bIns="32146"/>
          <a:lstStyle>
            <a:lvl1pPr>
              <a:defRPr sz="3600" b="1"/>
            </a:lvl1pPr>
          </a:lstStyle>
          <a:p>
            <a:r>
              <a:rPr lang="en-US" dirty="0"/>
              <a:t>Click to edit Master title style</a:t>
            </a:r>
          </a:p>
        </p:txBody>
      </p:sp>
      <p:sp>
        <p:nvSpPr>
          <p:cNvPr id="4" name="Content Placeholder 2"/>
          <p:cNvSpPr>
            <a:spLocks noGrp="1"/>
          </p:cNvSpPr>
          <p:nvPr>
            <p:ph idx="1"/>
          </p:nvPr>
        </p:nvSpPr>
        <p:spPr>
          <a:xfrm>
            <a:off x="533400" y="1600351"/>
            <a:ext cx="8229600" cy="4525963"/>
          </a:xfrm>
          <a:prstGeom prst="rect">
            <a:avLst/>
          </a:prstGeom>
        </p:spPr>
        <p:txBody>
          <a:bodyPr lIns="64291" tIns="32146" rIns="64291" bIns="32146">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10"/>
          </p:nvPr>
        </p:nvSpPr>
        <p:spPr>
          <a:xfrm>
            <a:off x="8686354" y="6492999"/>
            <a:ext cx="457646" cy="365001"/>
          </a:xfrm>
          <a:prstGeom prst="rect">
            <a:avLst/>
          </a:prstGeom>
        </p:spPr>
        <p:txBody>
          <a:bodyPr lIns="64291" tIns="32146" rIns="64291" bIns="32146" rtlCol="0"/>
          <a:lstStyle>
            <a:lvl1pPr defTabSz="410583" hangingPunct="0">
              <a:defRPr>
                <a:latin typeface="Helvetica Light" charset="0"/>
                <a:ea typeface="Helvetica Light" charset="0"/>
                <a:cs typeface="Helvetica Light" charset="0"/>
                <a:sym typeface="Helvetica Light" charset="0"/>
              </a:defRPr>
            </a:lvl1pPr>
          </a:lstStyle>
          <a:p>
            <a:pPr>
              <a:defRPr/>
            </a:pPr>
            <a:fld id="{61DAA79D-9248-4289-B6A1-7C73A69B1E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488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6289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7646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20641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3012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80791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E66053-33F1-463F-B6DA-4EB8E62C9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71991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0" y="64764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2E66053-33F1-463F-B6DA-4EB8E62C9468}"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1435428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881-F3CF-487B-AA6D-25A4704C2C35}"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3E36B-B68F-47B2-A3E1-BC5770608A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893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ngss.nsta.org/AccessStandardsByTopic.asp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nextgenstorylines.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books.google.com/books?id=sk69rBru61YC&amp;printsec=frontcover#v=onepage&amp;q&amp;f=fals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0.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videoseries?list=PLYA8jFF7RfxsjRpvIkoH7TdqPoMrgO1aS" TargetMode="External"/><Relationship Id="rId6" Type="http://schemas.openxmlformats.org/officeDocument/2006/relationships/hyperlink" Target="http://bit.ly/agphenomena"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youtube.com/watch?v=yZ5O0MCHHB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nextgenstoryline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www.apu.edu/live_data/files/333/blooms_taxonomy_action_verb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www.youtube.com/channel/UCS0rbN0RfqaU1xaISrdVpTA" TargetMode="External"/><Relationship Id="rId4" Type="http://schemas.openxmlformats.org/officeDocument/2006/relationships/hyperlink" Target="https://www.nextgenscience.org/resources/ngss-equip-rubric-using-phenomen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bit.ly/aitcngs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VFDxuFfrb4"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49134" y="5918512"/>
            <a:ext cx="3584666" cy="932181"/>
          </a:xfrm>
        </p:spPr>
        <p:txBody>
          <a:bodyPr>
            <a:noAutofit/>
          </a:bodyPr>
          <a:lstStyle/>
          <a:p>
            <a:r>
              <a:rPr lang="en-US" sz="1800" dirty="0">
                <a:solidFill>
                  <a:schemeClr val="bg1"/>
                </a:solidFill>
                <a:effectLst>
                  <a:outerShdw blurRad="38100" dist="38100" dir="2700000" algn="tl">
                    <a:srgbClr val="000000">
                      <a:alpha val="43137"/>
                    </a:srgbClr>
                  </a:outerShdw>
                </a:effectLst>
              </a:rPr>
              <a:t>Max </a:t>
            </a:r>
            <a:r>
              <a:rPr lang="en-US" sz="1800" dirty="0" err="1" smtClean="0">
                <a:solidFill>
                  <a:schemeClr val="bg1"/>
                </a:solidFill>
                <a:effectLst>
                  <a:outerShdw blurRad="38100" dist="38100" dir="2700000" algn="tl">
                    <a:srgbClr val="000000">
                      <a:alpha val="43137"/>
                    </a:srgbClr>
                  </a:outerShdw>
                </a:effectLst>
              </a:rPr>
              <a:t>Longhurst</a:t>
            </a:r>
            <a:r>
              <a:rPr lang="en-US" sz="1800" dirty="0" smtClean="0">
                <a:solidFill>
                  <a:schemeClr val="bg1"/>
                </a:solidFill>
                <a:effectLst>
                  <a:outerShdw blurRad="38100" dist="38100" dir="2700000" algn="tl">
                    <a:srgbClr val="000000">
                      <a:alpha val="43137"/>
                    </a:srgbClr>
                  </a:outerShdw>
                </a:effectLst>
              </a:rPr>
              <a:t> &amp; </a:t>
            </a:r>
            <a:r>
              <a:rPr lang="en-US" sz="1800" dirty="0">
                <a:solidFill>
                  <a:schemeClr val="bg1"/>
                </a:solidFill>
                <a:effectLst>
                  <a:outerShdw blurRad="38100" dist="38100" dir="2700000" algn="tl">
                    <a:srgbClr val="000000">
                      <a:alpha val="43137"/>
                    </a:srgbClr>
                  </a:outerShdw>
                </a:effectLst>
              </a:rPr>
              <a:t>Debra </a:t>
            </a:r>
            <a:r>
              <a:rPr lang="en-US" sz="1800" dirty="0" smtClean="0">
                <a:solidFill>
                  <a:schemeClr val="bg1"/>
                </a:solidFill>
                <a:effectLst>
                  <a:outerShdw blurRad="38100" dist="38100" dir="2700000" algn="tl">
                    <a:srgbClr val="000000">
                      <a:alpha val="43137"/>
                    </a:srgbClr>
                  </a:outerShdw>
                </a:effectLst>
              </a:rPr>
              <a:t>Spielmaker</a:t>
            </a:r>
            <a:endParaRPr lang="en-US" sz="1800" dirty="0">
              <a:solidFill>
                <a:schemeClr val="bg1"/>
              </a:solidFill>
              <a:effectLst>
                <a:outerShdw blurRad="38100" dist="38100" dir="2700000" algn="tl">
                  <a:srgbClr val="000000">
                    <a:alpha val="43137"/>
                  </a:srgbClr>
                </a:outerShdw>
              </a:effectLst>
            </a:endParaRPr>
          </a:p>
          <a:p>
            <a:r>
              <a:rPr lang="en-US" sz="1800" dirty="0">
                <a:solidFill>
                  <a:schemeClr val="bg1"/>
                </a:solidFill>
                <a:effectLst>
                  <a:outerShdw blurRad="38100" dist="38100" dir="2700000" algn="tl">
                    <a:srgbClr val="000000">
                      <a:alpha val="43137"/>
                    </a:srgbClr>
                  </a:outerShdw>
                </a:effectLst>
              </a:rPr>
              <a:t>Utah State University</a:t>
            </a:r>
          </a:p>
        </p:txBody>
      </p:sp>
      <p:sp>
        <p:nvSpPr>
          <p:cNvPr id="4" name="Title 3"/>
          <p:cNvSpPr>
            <a:spLocks noGrp="1"/>
          </p:cNvSpPr>
          <p:nvPr>
            <p:ph type="ctrTitle"/>
          </p:nvPr>
        </p:nvSpPr>
        <p:spPr>
          <a:xfrm>
            <a:off x="8350" y="14614"/>
            <a:ext cx="9135649" cy="1218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000" b="1" dirty="0">
                <a:effectLst>
                  <a:outerShdw blurRad="38100" dist="38100" dir="2700000" algn="tl">
                    <a:srgbClr val="000000">
                      <a:alpha val="43137"/>
                    </a:srgbClr>
                  </a:outerShdw>
                </a:effectLst>
              </a:rPr>
              <a:t>Next Generation Science Standards </a:t>
            </a:r>
            <a:br>
              <a:rPr lang="en-US" sz="4000" b="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Storylines, Phenomena &amp; 3-Dimensional Learning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34" y="4191000"/>
            <a:ext cx="3356066" cy="1643165"/>
          </a:xfrm>
          <a:prstGeom prst="rect">
            <a:avLst/>
          </a:prstGeom>
        </p:spPr>
      </p:pic>
    </p:spTree>
    <p:extLst>
      <p:ext uri="{BB962C8B-B14F-4D97-AF65-F5344CB8AC3E}">
        <p14:creationId xmlns:p14="http://schemas.microsoft.com/office/powerpoint/2010/main" val="32859448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dirty="0"/>
              <a:t>NGSS and State Standards</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1219200" y="1676400"/>
            <a:ext cx="6705600" cy="2214433"/>
          </a:xfrm>
        </p:spPr>
        <p:txBody>
          <a:bodyPr>
            <a:normAutofit/>
          </a:bodyPr>
          <a:lstStyle/>
          <a:p>
            <a:pPr algn="l"/>
            <a:r>
              <a:rPr lang="en-US" dirty="0"/>
              <a:t>Next Generation Science Standards by Topic: Let’s see how this works!</a:t>
            </a:r>
          </a:p>
          <a:p>
            <a:pPr algn="l"/>
            <a:endParaRPr lang="en-US" dirty="0"/>
          </a:p>
          <a:p>
            <a:r>
              <a:rPr lang="en-US" sz="1800" dirty="0">
                <a:hlinkClick r:id="rId3"/>
              </a:rPr>
              <a:t>http://ngss.nsta.org/AccessStandardsByTopic.aspx</a:t>
            </a:r>
            <a:endParaRPr lang="en-US"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74" y="3581400"/>
            <a:ext cx="4617984" cy="22250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2302250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0" y="337709"/>
            <a:ext cx="7772400" cy="937403"/>
          </a:xfrm>
        </p:spPr>
        <p:txBody>
          <a:bodyPr>
            <a:noAutofit/>
          </a:bodyPr>
          <a:lstStyle/>
          <a:p>
            <a:r>
              <a:rPr lang="en-US" sz="4400" b="1" dirty="0">
                <a:solidFill>
                  <a:srgbClr val="002060"/>
                </a:solidFill>
              </a:rPr>
              <a:t>Online and in Print</a:t>
            </a:r>
            <a:endParaRPr lang="en-US" sz="4400" dirty="0"/>
          </a:p>
        </p:txBody>
      </p:sp>
      <p:cxnSp>
        <p:nvCxnSpPr>
          <p:cNvPr id="8" name="Straight Connector 7"/>
          <p:cNvCxnSpPr/>
          <p:nvPr/>
        </p:nvCxnSpPr>
        <p:spPr>
          <a:xfrm>
            <a:off x="353148" y="6023293"/>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353148" y="1524000"/>
            <a:ext cx="3172001" cy="4163251"/>
          </a:xfrm>
          <a:prstGeom prst="rect">
            <a:avLst/>
          </a:prstGeom>
        </p:spPr>
      </p:pic>
      <p:pic>
        <p:nvPicPr>
          <p:cNvPr id="6" name="Picture 5"/>
          <p:cNvPicPr>
            <a:picLocks noChangeAspect="1"/>
          </p:cNvPicPr>
          <p:nvPr/>
        </p:nvPicPr>
        <p:blipFill>
          <a:blip r:embed="rId4"/>
          <a:stretch>
            <a:fillRect/>
          </a:stretch>
        </p:blipFill>
        <p:spPr>
          <a:xfrm>
            <a:off x="2819400" y="1655290"/>
            <a:ext cx="3200400" cy="4208261"/>
          </a:xfrm>
          <a:prstGeom prst="rect">
            <a:avLst/>
          </a:prstGeom>
        </p:spPr>
      </p:pic>
      <p:pic>
        <p:nvPicPr>
          <p:cNvPr id="7" name="Picture 6"/>
          <p:cNvPicPr>
            <a:picLocks noChangeAspect="1"/>
          </p:cNvPicPr>
          <p:nvPr/>
        </p:nvPicPr>
        <p:blipFill>
          <a:blip r:embed="rId5"/>
          <a:stretch>
            <a:fillRect/>
          </a:stretch>
        </p:blipFill>
        <p:spPr>
          <a:xfrm>
            <a:off x="5605330" y="1748954"/>
            <a:ext cx="3199345" cy="422078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26628464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157" y="370460"/>
            <a:ext cx="5051686" cy="783784"/>
          </a:xfrm>
        </p:spPr>
        <p:txBody>
          <a:bodyPr/>
          <a:lstStyle/>
          <a:p>
            <a:pPr algn="ctr"/>
            <a:r>
              <a:rPr lang="en-US" b="1" dirty="0"/>
              <a:t>Phenomena</a:t>
            </a:r>
          </a:p>
        </p:txBody>
      </p:sp>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0"/>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2" name="Content Placeholder 4"/>
          <p:cNvSpPr txBox="1">
            <a:spLocks/>
          </p:cNvSpPr>
          <p:nvPr/>
        </p:nvSpPr>
        <p:spPr>
          <a:xfrm>
            <a:off x="546740" y="1466134"/>
            <a:ext cx="8028852" cy="44659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i="1" dirty="0">
                <a:solidFill>
                  <a:prstClr val="black"/>
                </a:solidFill>
              </a:rPr>
              <a:t>Consider the questions from students…and they usually start with “why do?” or “how come?”</a:t>
            </a:r>
          </a:p>
          <a:p>
            <a:pPr marL="0" indent="0" algn="ctr">
              <a:buFont typeface="Arial" panose="020B0604020202020204" pitchFamily="34" charset="0"/>
              <a:buNone/>
            </a:pPr>
            <a:endParaRPr lang="en-US" sz="4400" i="1" dirty="0">
              <a:solidFill>
                <a:prstClr val="black"/>
              </a:solidFill>
            </a:endParaRPr>
          </a:p>
          <a:p>
            <a:pPr marL="0" indent="0" algn="ctr">
              <a:buNone/>
            </a:pPr>
            <a:r>
              <a:rPr lang="en-US" sz="4400" i="1" dirty="0">
                <a:solidFill>
                  <a:prstClr val="black"/>
                </a:solidFill>
              </a:rPr>
              <a:t>This questioning about phenomena is the beginning of a way of knowing</a:t>
            </a:r>
          </a:p>
          <a:p>
            <a:pPr marL="0" indent="0" algn="ctr">
              <a:buNone/>
            </a:pPr>
            <a:endParaRPr lang="en-US" sz="4400" i="1" dirty="0">
              <a:solidFill>
                <a:prstClr val="black"/>
              </a:solidFill>
            </a:endParaRPr>
          </a:p>
          <a:p>
            <a:pPr marL="0" indent="0" algn="ctr">
              <a:buNone/>
            </a:pPr>
            <a:r>
              <a:rPr lang="en-US" sz="4400" i="1" dirty="0">
                <a:solidFill>
                  <a:prstClr val="black"/>
                </a:solidFill>
              </a:rPr>
              <a:t>Phenomena are observable events that lead to student generated questions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8411730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dirty="0"/>
              <a:t>Creating Conceptual Storylines</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800100" y="3525521"/>
            <a:ext cx="7086600" cy="2467175"/>
          </a:xfrm>
        </p:spPr>
        <p:txBody>
          <a:bodyPr>
            <a:normAutofit fontScale="92500" lnSpcReduction="10000"/>
          </a:bodyPr>
          <a:lstStyle/>
          <a:p>
            <a:pPr marL="342900" indent="-342900" algn="l">
              <a:buFont typeface="Arial" panose="020B0604020202020204" pitchFamily="34" charset="0"/>
              <a:buChar char="•"/>
            </a:pPr>
            <a:r>
              <a:rPr lang="en-US" dirty="0"/>
              <a:t>Conceptual Storylines narrative approach to learning contextualizing concepts.</a:t>
            </a:r>
          </a:p>
          <a:p>
            <a:pPr marL="342900" indent="-342900" algn="l">
              <a:buFont typeface="Arial" panose="020B0604020202020204" pitchFamily="34" charset="0"/>
              <a:buChar char="•"/>
            </a:pPr>
            <a:r>
              <a:rPr lang="en-US" dirty="0"/>
              <a:t>Storylines relate to a series of lessons, teachers determine which ones fit the best</a:t>
            </a:r>
          </a:p>
          <a:p>
            <a:pPr marL="342900" indent="-342900" algn="l">
              <a:buFont typeface="Arial" panose="020B0604020202020204" pitchFamily="34" charset="0"/>
              <a:buChar char="•"/>
            </a:pPr>
            <a:r>
              <a:rPr lang="en-US" dirty="0"/>
              <a:t>Storylines begins with questions around phenomena (driving question, used in </a:t>
            </a:r>
            <a:r>
              <a:rPr lang="en-US" dirty="0" err="1"/>
              <a:t>UbD</a:t>
            </a:r>
            <a:r>
              <a:rPr lang="en-US" dirty="0"/>
              <a:t> and PBL)</a:t>
            </a:r>
          </a:p>
          <a:p>
            <a:pPr marL="342900" indent="-342900" algn="l">
              <a:buFont typeface="Arial" panose="020B0604020202020204" pitchFamily="34" charset="0"/>
              <a:buChar char="•"/>
            </a:pPr>
            <a:r>
              <a:rPr lang="en-US" dirty="0"/>
              <a:t>Tools: </a:t>
            </a:r>
            <a:r>
              <a:rPr lang="en-US" dirty="0">
                <a:hlinkClick r:id="rId3"/>
              </a:rPr>
              <a:t>http://www.nextgenstorylines.org/</a:t>
            </a:r>
            <a:r>
              <a:rPr lang="en-US" dirty="0"/>
              <a:t> </a:t>
            </a:r>
          </a:p>
          <a:p>
            <a:pPr algn="l"/>
            <a:endParaRPr lang="en-US" dirty="0"/>
          </a:p>
        </p:txBody>
      </p:sp>
      <p:pic>
        <p:nvPicPr>
          <p:cNvPr id="3" name="Picture 2"/>
          <p:cNvPicPr>
            <a:picLocks noChangeAspect="1"/>
          </p:cNvPicPr>
          <p:nvPr/>
        </p:nvPicPr>
        <p:blipFill>
          <a:blip r:embed="rId4"/>
          <a:stretch>
            <a:fillRect/>
          </a:stretch>
        </p:blipFill>
        <p:spPr>
          <a:xfrm>
            <a:off x="1143000" y="1407963"/>
            <a:ext cx="6400800" cy="19704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733792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0"/>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7" name="Title 1"/>
          <p:cNvSpPr>
            <a:spLocks noGrp="1"/>
          </p:cNvSpPr>
          <p:nvPr>
            <p:ph type="title"/>
          </p:nvPr>
        </p:nvSpPr>
        <p:spPr>
          <a:xfrm>
            <a:off x="353148" y="143549"/>
            <a:ext cx="8488927" cy="618452"/>
          </a:xfrm>
        </p:spPr>
        <p:txBody>
          <a:bodyPr>
            <a:normAutofit/>
          </a:bodyPr>
          <a:lstStyle/>
          <a:p>
            <a:pPr algn="ctr"/>
            <a:r>
              <a:rPr lang="en-US" sz="3600" b="1" dirty="0">
                <a:solidFill>
                  <a:srgbClr val="002060"/>
                </a:solidFill>
              </a:rPr>
              <a:t>Steps </a:t>
            </a:r>
            <a:r>
              <a:rPr lang="en-US" sz="3600" b="1" dirty="0" smtClean="0">
                <a:solidFill>
                  <a:srgbClr val="002060"/>
                </a:solidFill>
              </a:rPr>
              <a:t>in a </a:t>
            </a:r>
            <a:r>
              <a:rPr lang="en-US" sz="3600" b="1" dirty="0">
                <a:solidFill>
                  <a:srgbClr val="002060"/>
                </a:solidFill>
              </a:rPr>
              <a:t>Conceptual Storyline</a:t>
            </a:r>
          </a:p>
        </p:txBody>
      </p:sp>
      <p:pic>
        <p:nvPicPr>
          <p:cNvPr id="2" name="Picture 1"/>
          <p:cNvPicPr>
            <a:picLocks noChangeAspect="1"/>
          </p:cNvPicPr>
          <p:nvPr/>
        </p:nvPicPr>
        <p:blipFill>
          <a:blip r:embed="rId3"/>
          <a:stretch>
            <a:fillRect/>
          </a:stretch>
        </p:blipFill>
        <p:spPr>
          <a:xfrm>
            <a:off x="955767" y="762001"/>
            <a:ext cx="7395753" cy="5989717"/>
          </a:xfrm>
          <a:prstGeom prst="rect">
            <a:avLst/>
          </a:prstGeom>
        </p:spPr>
      </p:pic>
    </p:spTree>
    <p:extLst>
      <p:ext uri="{BB962C8B-B14F-4D97-AF65-F5344CB8AC3E}">
        <p14:creationId xmlns:p14="http://schemas.microsoft.com/office/powerpoint/2010/main" val="15992744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1"/>
            <a:ext cx="7672069" cy="1275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7" name="Title 1"/>
          <p:cNvSpPr>
            <a:spLocks noGrp="1"/>
          </p:cNvSpPr>
          <p:nvPr>
            <p:ph type="title"/>
          </p:nvPr>
        </p:nvSpPr>
        <p:spPr>
          <a:xfrm>
            <a:off x="2039514" y="86196"/>
            <a:ext cx="5321106" cy="1325563"/>
          </a:xfrm>
        </p:spPr>
        <p:txBody>
          <a:bodyPr>
            <a:normAutofit/>
          </a:bodyPr>
          <a:lstStyle/>
          <a:p>
            <a:pPr algn="ctr"/>
            <a:r>
              <a:rPr lang="en-US" sz="3600" b="1" dirty="0">
                <a:solidFill>
                  <a:srgbClr val="002060"/>
                </a:solidFill>
              </a:rPr>
              <a:t>Phenomena…</a:t>
            </a:r>
            <a:br>
              <a:rPr lang="en-US" sz="3600" b="1" dirty="0">
                <a:solidFill>
                  <a:srgbClr val="002060"/>
                </a:solidFill>
              </a:rPr>
            </a:br>
            <a:r>
              <a:rPr lang="en-US" sz="3600" b="1" dirty="0">
                <a:solidFill>
                  <a:srgbClr val="002060"/>
                </a:solidFill>
              </a:rPr>
              <a:t>Why does corn pop?</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2465" y="1814846"/>
            <a:ext cx="3860346" cy="3747753"/>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158" y="3445704"/>
            <a:ext cx="3119437" cy="200795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1523818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228600"/>
            <a:ext cx="6995287" cy="6584240"/>
          </a:xfrm>
          <a:prstGeom prst="rect">
            <a:avLst/>
          </a:prstGeom>
        </p:spPr>
      </p:pic>
      <p:sp>
        <p:nvSpPr>
          <p:cNvPr id="11" name="Content Placeholder 4"/>
          <p:cNvSpPr txBox="1">
            <a:spLocks/>
          </p:cNvSpPr>
          <p:nvPr/>
        </p:nvSpPr>
        <p:spPr>
          <a:xfrm>
            <a:off x="679451" y="1467591"/>
            <a:ext cx="7672069" cy="1275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4" name="TextBox 3"/>
          <p:cNvSpPr txBox="1"/>
          <p:nvPr/>
        </p:nvSpPr>
        <p:spPr>
          <a:xfrm>
            <a:off x="3684866" y="350472"/>
            <a:ext cx="1752600" cy="646331"/>
          </a:xfrm>
          <a:prstGeom prst="rect">
            <a:avLst/>
          </a:prstGeom>
          <a:noFill/>
        </p:spPr>
        <p:txBody>
          <a:bodyPr wrap="square" rtlCol="0">
            <a:spAutoFit/>
          </a:bodyPr>
          <a:lstStyle/>
          <a:p>
            <a:r>
              <a:rPr lang="en-US" b="1" dirty="0"/>
              <a:t>Get Popping!</a:t>
            </a:r>
          </a:p>
          <a:p>
            <a:endParaRPr lang="en-US" dirty="0"/>
          </a:p>
        </p:txBody>
      </p:sp>
    </p:spTree>
    <p:extLst>
      <p:ext uri="{BB962C8B-B14F-4D97-AF65-F5344CB8AC3E}">
        <p14:creationId xmlns:p14="http://schemas.microsoft.com/office/powerpoint/2010/main" val="22652820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0"/>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7" name="Title 1"/>
          <p:cNvSpPr>
            <a:spLocks noGrp="1"/>
          </p:cNvSpPr>
          <p:nvPr>
            <p:ph type="title"/>
          </p:nvPr>
        </p:nvSpPr>
        <p:spPr>
          <a:xfrm>
            <a:off x="2039514" y="86196"/>
            <a:ext cx="5321106" cy="1325563"/>
          </a:xfrm>
        </p:spPr>
        <p:txBody>
          <a:bodyPr>
            <a:normAutofit/>
          </a:bodyPr>
          <a:lstStyle/>
          <a:p>
            <a:pPr algn="ctr"/>
            <a:r>
              <a:rPr lang="en-US" sz="3600" b="1" dirty="0">
                <a:solidFill>
                  <a:srgbClr val="002060"/>
                </a:solidFill>
              </a:rPr>
              <a:t>Phenomena…</a:t>
            </a:r>
            <a:br>
              <a:rPr lang="en-US" sz="3600" b="1" dirty="0">
                <a:solidFill>
                  <a:srgbClr val="002060"/>
                </a:solidFill>
              </a:rPr>
            </a:br>
            <a:r>
              <a:rPr lang="en-US" sz="3600" b="1" dirty="0">
                <a:solidFill>
                  <a:srgbClr val="002060"/>
                </a:solidFill>
              </a:rPr>
              <a:t>Why does corn pop?</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51" y="1523999"/>
            <a:ext cx="7761706" cy="42678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17893952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sp>
        <p:nvSpPr>
          <p:cNvPr id="11" name="Content Placeholder 4"/>
          <p:cNvSpPr txBox="1">
            <a:spLocks/>
          </p:cNvSpPr>
          <p:nvPr/>
        </p:nvSpPr>
        <p:spPr>
          <a:xfrm>
            <a:off x="457200" y="1438559"/>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3" name="TextBox 2"/>
          <p:cNvSpPr txBox="1"/>
          <p:nvPr/>
        </p:nvSpPr>
        <p:spPr>
          <a:xfrm>
            <a:off x="554437" y="5396049"/>
            <a:ext cx="7930985" cy="584775"/>
          </a:xfrm>
          <a:prstGeom prst="rect">
            <a:avLst/>
          </a:prstGeom>
          <a:noFill/>
        </p:spPr>
        <p:txBody>
          <a:bodyPr wrap="square" rtlCol="0">
            <a:spAutoFit/>
          </a:bodyPr>
          <a:lstStyle/>
          <a:p>
            <a:r>
              <a:rPr lang="en-US" sz="1600" dirty="0"/>
              <a:t>Exploding Corn and more in </a:t>
            </a:r>
            <a:r>
              <a:rPr lang="en-US" sz="1600" i="1" dirty="0">
                <a:hlinkClick r:id="rId3"/>
              </a:rPr>
              <a:t>Gourmet Lab: The Scientific Principles Behind Your Favorite Foods,  </a:t>
            </a:r>
            <a:r>
              <a:rPr lang="en-US" sz="1600" dirty="0">
                <a:hlinkClick r:id="rId3"/>
              </a:rPr>
              <a:t>by Sarah Young</a:t>
            </a:r>
            <a:endParaRPr lang="en-US" sz="16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10" y="457200"/>
            <a:ext cx="8354675" cy="47453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4606097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3600" b="1" dirty="0"/>
              <a:t>Science Storylines in Agriculture: Try it!</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792952" y="1453690"/>
            <a:ext cx="7506338" cy="4608181"/>
          </a:xfrm>
        </p:spPr>
        <p:txBody>
          <a:bodyPr>
            <a:normAutofit fontScale="85000" lnSpcReduction="20000"/>
          </a:bodyPr>
          <a:lstStyle/>
          <a:p>
            <a:pPr algn="l"/>
            <a:r>
              <a:rPr lang="en-US" dirty="0"/>
              <a:t>Post it Pile it: What are some ideas you have for a phenomena in agriculture where we can develop a storyline?</a:t>
            </a:r>
          </a:p>
          <a:p>
            <a:pPr marL="342900" indent="-342900" algn="l">
              <a:buFont typeface="Arial" panose="020B0604020202020204" pitchFamily="34" charset="0"/>
              <a:buChar char="•"/>
            </a:pPr>
            <a:r>
              <a:rPr lang="en-US" dirty="0"/>
              <a:t>One note per person (individual idea)</a:t>
            </a:r>
          </a:p>
          <a:p>
            <a:pPr marL="342900" indent="-342900" algn="l">
              <a:buFont typeface="Arial" panose="020B0604020202020204" pitchFamily="34" charset="0"/>
              <a:buChar char="•"/>
            </a:pPr>
            <a:r>
              <a:rPr lang="en-US" dirty="0"/>
              <a:t>In your group number off 1-6 (if there are 6 of you)</a:t>
            </a:r>
          </a:p>
          <a:p>
            <a:pPr marL="342900" indent="-342900" algn="l">
              <a:buFont typeface="Arial" panose="020B0604020202020204" pitchFamily="34" charset="0"/>
              <a:buChar char="•"/>
            </a:pPr>
            <a:r>
              <a:rPr lang="en-US" dirty="0"/>
              <a:t>Number 1 then take you idea and share it paste in the middle of the table</a:t>
            </a:r>
          </a:p>
          <a:p>
            <a:pPr marL="342900" indent="-342900" algn="l">
              <a:buFont typeface="Arial" panose="020B0604020202020204" pitchFamily="34" charset="0"/>
              <a:buChar char="•"/>
            </a:pPr>
            <a:r>
              <a:rPr lang="en-US" dirty="0"/>
              <a:t>Go in order (1-6) and place your idea in the middle of the table, if your idea is the same as someone else's, “pile” it on top</a:t>
            </a:r>
          </a:p>
          <a:p>
            <a:pPr marL="342900" indent="-342900" algn="l">
              <a:buFont typeface="Arial" panose="020B0604020202020204" pitchFamily="34" charset="0"/>
              <a:buChar char="•"/>
            </a:pPr>
            <a:r>
              <a:rPr lang="en-US" dirty="0"/>
              <a:t>Look at your groups ideas and if there is one idea with more than any other select this…if not come to a consensus on the idea you like the best for a phenomena in agriculture (we’ll then collect all the notes).</a:t>
            </a:r>
          </a:p>
          <a:p>
            <a:pPr marL="342900" indent="-342900" algn="l">
              <a:buFont typeface="Arial" panose="020B0604020202020204" pitchFamily="34" charset="0"/>
              <a:buChar char="•"/>
            </a:pPr>
            <a:r>
              <a:rPr lang="en-US" dirty="0"/>
              <a:t>Using the “Get Popping” lesson as a </a:t>
            </a:r>
            <a:r>
              <a:rPr lang="en-US" dirty="0" smtClean="0"/>
              <a:t>model to </a:t>
            </a:r>
            <a:r>
              <a:rPr lang="en-US" dirty="0"/>
              <a:t>develop a </a:t>
            </a:r>
            <a:r>
              <a:rPr lang="en-US" dirty="0" smtClean="0"/>
              <a:t>phenomenon-based </a:t>
            </a:r>
            <a:r>
              <a:rPr lang="en-US" dirty="0" smtClean="0"/>
              <a:t>episode for a conceptual </a:t>
            </a:r>
            <a:r>
              <a:rPr lang="en-US" dirty="0" smtClean="0"/>
              <a:t>storyline </a:t>
            </a:r>
            <a:r>
              <a:rPr lang="en-US" dirty="0"/>
              <a:t>(you can use multiple lessons</a:t>
            </a:r>
            <a:r>
              <a:rPr lang="en-US" dirty="0" smtClean="0"/>
              <a:t>). </a:t>
            </a:r>
            <a:endParaRPr lang="en-US" dirty="0"/>
          </a:p>
          <a:p>
            <a:pPr marL="342900" indent="-342900" algn="l">
              <a:buFont typeface="Arial" panose="020B0604020202020204" pitchFamily="34" charset="0"/>
              <a:buChar char="•"/>
            </a:pPr>
            <a:r>
              <a:rPr lang="en-US" dirty="0" smtClean="0"/>
              <a:t>Each </a:t>
            </a:r>
            <a:r>
              <a:rPr lang="en-US" dirty="0"/>
              <a:t>group share!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18268003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Where’s the conversation?</a:t>
            </a:r>
          </a:p>
        </p:txBody>
      </p:sp>
      <p:pic>
        <p:nvPicPr>
          <p:cNvPr id="7" name="Picture 6"/>
          <p:cNvPicPr>
            <a:picLocks noChangeAspect="1"/>
          </p:cNvPicPr>
          <p:nvPr/>
        </p:nvPicPr>
        <p:blipFill>
          <a:blip r:embed="rId3"/>
          <a:stretch>
            <a:fillRect/>
          </a:stretch>
        </p:blipFill>
        <p:spPr>
          <a:xfrm>
            <a:off x="533400" y="1447800"/>
            <a:ext cx="7784665" cy="5290050"/>
          </a:xfrm>
          <a:prstGeom prst="rect">
            <a:avLst/>
          </a:prstGeom>
        </p:spPr>
      </p:pic>
    </p:spTree>
    <p:extLst>
      <p:ext uri="{BB962C8B-B14F-4D97-AF65-F5344CB8AC3E}">
        <p14:creationId xmlns:p14="http://schemas.microsoft.com/office/powerpoint/2010/main" val="4932533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b="1" dirty="0"/>
              <a:t>Science Storylines in Agriculture</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238086" y="1828800"/>
            <a:ext cx="1584997" cy="1584997"/>
          </a:xfrm>
          <a:prstGeom prst="rect">
            <a:avLst/>
          </a:prstGeom>
        </p:spPr>
      </p:pic>
      <p:pic>
        <p:nvPicPr>
          <p:cNvPr id="10" name="Picture 9" descr="Important"/>
          <p:cNvPicPr/>
          <p:nvPr/>
        </p:nvPicPr>
        <p:blipFill>
          <a:blip r:embed="rId5">
            <a:extLst>
              <a:ext uri="{28A0092B-C50C-407E-A947-70E740481C1C}">
                <a14:useLocalDpi xmlns:a14="http://schemas.microsoft.com/office/drawing/2010/main" val="0"/>
              </a:ext>
            </a:extLst>
          </a:blip>
          <a:srcRect/>
          <a:stretch>
            <a:fillRect/>
          </a:stretch>
        </p:blipFill>
        <p:spPr bwMode="auto">
          <a:xfrm>
            <a:off x="7245520" y="3824337"/>
            <a:ext cx="1295400" cy="1295400"/>
          </a:xfrm>
          <a:prstGeom prst="rect">
            <a:avLst/>
          </a:prstGeom>
          <a:noFill/>
          <a:ln>
            <a:noFill/>
          </a:ln>
        </p:spPr>
      </p:pic>
      <p:sp>
        <p:nvSpPr>
          <p:cNvPr id="4" name="TextBox 3"/>
          <p:cNvSpPr txBox="1"/>
          <p:nvPr/>
        </p:nvSpPr>
        <p:spPr>
          <a:xfrm>
            <a:off x="533400" y="5304754"/>
            <a:ext cx="6274279" cy="646331"/>
          </a:xfrm>
          <a:prstGeom prst="rect">
            <a:avLst/>
          </a:prstGeom>
          <a:noFill/>
        </p:spPr>
        <p:txBody>
          <a:bodyPr wrap="square" rtlCol="0">
            <a:spAutoFit/>
          </a:bodyPr>
          <a:lstStyle/>
          <a:p>
            <a:r>
              <a:rPr lang="en-US" dirty="0"/>
              <a:t>YouTube list for storyline engagement in ag phenomena</a:t>
            </a:r>
          </a:p>
          <a:p>
            <a:r>
              <a:rPr lang="en-US" dirty="0">
                <a:hlinkClick r:id="rId6"/>
              </a:rPr>
              <a:t>http://bit.ly/agphenomena</a:t>
            </a:r>
            <a:r>
              <a:rPr lang="en-US" dirty="0"/>
              <a:t> </a:t>
            </a:r>
          </a:p>
        </p:txBody>
      </p:sp>
      <p:pic>
        <p:nvPicPr>
          <p:cNvPr id="7" name="videoseries"/>
          <p:cNvPicPr>
            <a:picLocks noRot="1" noChangeAspect="1"/>
          </p:cNvPicPr>
          <p:nvPr>
            <a:videoFile r:link="rId1"/>
          </p:nvPr>
        </p:nvPicPr>
        <p:blipFill>
          <a:blip r:embed="rId7"/>
          <a:stretch>
            <a:fillRect/>
          </a:stretch>
        </p:blipFill>
        <p:spPr>
          <a:xfrm>
            <a:off x="514815" y="1467500"/>
            <a:ext cx="6672203" cy="375311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8237298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609599" y="143548"/>
            <a:ext cx="7603825" cy="1325563"/>
          </a:xfrm>
        </p:spPr>
        <p:txBody>
          <a:bodyPr>
            <a:normAutofit/>
          </a:bodyPr>
          <a:lstStyle/>
          <a:p>
            <a:r>
              <a:rPr lang="en-US" sz="3600" b="1" dirty="0">
                <a:solidFill>
                  <a:srgbClr val="002060"/>
                </a:solidFill>
              </a:rPr>
              <a:t>The phenomena of the flabby pizza</a:t>
            </a:r>
          </a:p>
        </p:txBody>
      </p:sp>
      <p:pic>
        <p:nvPicPr>
          <p:cNvPr id="8" name="Picture 7"/>
          <p:cNvPicPr>
            <a:picLocks noChangeAspect="1"/>
          </p:cNvPicPr>
          <p:nvPr/>
        </p:nvPicPr>
        <p:blipFill>
          <a:blip r:embed="rId3"/>
          <a:stretch>
            <a:fillRect/>
          </a:stretch>
        </p:blipFill>
        <p:spPr>
          <a:xfrm>
            <a:off x="1295400" y="1666500"/>
            <a:ext cx="5971425" cy="3326316"/>
          </a:xfrm>
          <a:prstGeom prst="rect">
            <a:avLst/>
          </a:prstGeom>
        </p:spPr>
      </p:pic>
      <p:sp>
        <p:nvSpPr>
          <p:cNvPr id="10" name="TextBox 9"/>
          <p:cNvSpPr txBox="1"/>
          <p:nvPr/>
        </p:nvSpPr>
        <p:spPr>
          <a:xfrm>
            <a:off x="510320" y="5178274"/>
            <a:ext cx="8633680" cy="523220"/>
          </a:xfrm>
          <a:prstGeom prst="rect">
            <a:avLst/>
          </a:prstGeom>
          <a:noFill/>
        </p:spPr>
        <p:txBody>
          <a:bodyPr wrap="square" rtlCol="0">
            <a:spAutoFit/>
          </a:bodyPr>
          <a:lstStyle/>
          <a:p>
            <a:r>
              <a:rPr lang="en-US" sz="1400" dirty="0"/>
              <a:t>Watch 1:12 min of the 2017 1st Place Winner - Food Science In Action - </a:t>
            </a:r>
            <a:r>
              <a:rPr lang="en-US" sz="1400" dirty="0">
                <a:hlinkClick r:id="rId4"/>
              </a:rPr>
              <a:t>The Mystery of The Flabby Pizza</a:t>
            </a:r>
            <a:endParaRPr lang="en-US" sz="1400" dirty="0"/>
          </a:p>
          <a:p>
            <a:r>
              <a:rPr lang="en-US" sz="1400" i="1" dirty="0"/>
              <a:t>Resist going on for now, just pause the video</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6642082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0"/>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7" name="Title 1"/>
          <p:cNvSpPr>
            <a:spLocks noGrp="1"/>
          </p:cNvSpPr>
          <p:nvPr>
            <p:ph type="title"/>
          </p:nvPr>
        </p:nvSpPr>
        <p:spPr>
          <a:xfrm>
            <a:off x="228600" y="143548"/>
            <a:ext cx="8613475" cy="1325563"/>
          </a:xfrm>
        </p:spPr>
        <p:txBody>
          <a:bodyPr>
            <a:normAutofit fontScale="90000"/>
          </a:bodyPr>
          <a:lstStyle/>
          <a:p>
            <a:pPr algn="ctr"/>
            <a:r>
              <a:rPr lang="en-US" sz="3600" b="1" dirty="0">
                <a:solidFill>
                  <a:srgbClr val="002060"/>
                </a:solidFill>
              </a:rPr>
              <a:t>Connecting Lesson Phenomena to Anchor Phenomena in the NGSS Performance Expectations</a:t>
            </a:r>
          </a:p>
        </p:txBody>
      </p:sp>
      <p:graphicFrame>
        <p:nvGraphicFramePr>
          <p:cNvPr id="10" name="Table 9"/>
          <p:cNvGraphicFramePr>
            <a:graphicFrameLocks noGrp="1"/>
          </p:cNvGraphicFramePr>
          <p:nvPr>
            <p:extLst>
              <p:ext uri="{D42A27DB-BD31-4B8C-83A1-F6EECF244321}">
                <p14:modId xmlns:p14="http://schemas.microsoft.com/office/powerpoint/2010/main" val="1013261965"/>
              </p:ext>
            </p:extLst>
          </p:nvPr>
        </p:nvGraphicFramePr>
        <p:xfrm>
          <a:off x="687366" y="1443965"/>
          <a:ext cx="7747600" cy="4450080"/>
        </p:xfrm>
        <a:graphic>
          <a:graphicData uri="http://schemas.openxmlformats.org/drawingml/2006/table">
            <a:tbl>
              <a:tblPr firstRow="1" bandRow="1">
                <a:tableStyleId>{5C22544A-7EE6-4342-B048-85BDC9FD1C3A}</a:tableStyleId>
              </a:tblPr>
              <a:tblGrid>
                <a:gridCol w="4442605">
                  <a:extLst>
                    <a:ext uri="{9D8B030D-6E8A-4147-A177-3AD203B41FA5}">
                      <a16:colId xmlns:a16="http://schemas.microsoft.com/office/drawing/2014/main" xmlns="" val="20000"/>
                    </a:ext>
                  </a:extLst>
                </a:gridCol>
                <a:gridCol w="3304995">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How can these phenomena be  explained? Lessons in the Storylines</a:t>
                      </a:r>
                    </a:p>
                  </a:txBody>
                  <a:tcPr/>
                </a:tc>
                <a:tc>
                  <a:txBody>
                    <a:bodyPr/>
                    <a:lstStyle/>
                    <a:p>
                      <a:r>
                        <a:rPr lang="en-US" sz="2400" dirty="0"/>
                        <a:t>NGSS:</a:t>
                      </a:r>
                      <a:r>
                        <a:rPr lang="en-US" sz="2400" baseline="0" dirty="0"/>
                        <a:t> Topics</a:t>
                      </a:r>
                      <a:endParaRPr lang="en-US" sz="2400" dirty="0"/>
                    </a:p>
                  </a:txBody>
                  <a:tcPr/>
                </a:tc>
                <a:extLst>
                  <a:ext uri="{0D108BD9-81ED-4DB2-BD59-A6C34878D82A}">
                    <a16:rowId xmlns:a16="http://schemas.microsoft.com/office/drawing/2014/main" xmlns=""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Decomposition: Where do all the leaves go? “The Rotten</a:t>
                      </a:r>
                      <a:r>
                        <a:rPr lang="en-US" baseline="0" dirty="0">
                          <a:solidFill>
                            <a:srgbClr val="002060"/>
                          </a:solidFill>
                        </a:rPr>
                        <a:t> Truth”</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5</a:t>
                      </a:r>
                      <a:r>
                        <a:rPr lang="en-US" baseline="30000" dirty="0">
                          <a:solidFill>
                            <a:srgbClr val="002060"/>
                          </a:solidFill>
                        </a:rPr>
                        <a:t>th</a:t>
                      </a:r>
                      <a:r>
                        <a:rPr lang="en-US" dirty="0">
                          <a:solidFill>
                            <a:srgbClr val="002060"/>
                          </a:solidFill>
                        </a:rPr>
                        <a:t> Grade: Matter and Energy in Organisms and Ecosystems – Compost &amp; Decomposers</a:t>
                      </a:r>
                    </a:p>
                  </a:txBody>
                  <a:tcPr/>
                </a:tc>
                <a:extLst>
                  <a:ext uri="{0D108BD9-81ED-4DB2-BD59-A6C34878D82A}">
                    <a16:rowId xmlns:a16="http://schemas.microsoft.com/office/drawing/2014/main" xmlns=""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Erosion: How is soil moved by water? How far? Does</a:t>
                      </a:r>
                      <a:r>
                        <a:rPr lang="en-US" baseline="0" dirty="0">
                          <a:solidFill>
                            <a:srgbClr val="002060"/>
                          </a:solidFill>
                        </a:rPr>
                        <a:t> soil type matter?  “Splash Zone”</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4</a:t>
                      </a:r>
                      <a:r>
                        <a:rPr lang="en-US" baseline="30000" dirty="0">
                          <a:solidFill>
                            <a:srgbClr val="002060"/>
                          </a:solidFill>
                        </a:rPr>
                        <a:t>th</a:t>
                      </a:r>
                      <a:r>
                        <a:rPr lang="en-US" dirty="0">
                          <a:solidFill>
                            <a:srgbClr val="002060"/>
                          </a:solidFill>
                        </a:rPr>
                        <a:t> Earth’s Systems – Erosion</a:t>
                      </a:r>
                    </a:p>
                  </a:txBody>
                  <a:tcPr/>
                </a:tc>
                <a:extLst>
                  <a:ext uri="{0D108BD9-81ED-4DB2-BD59-A6C34878D82A}">
                    <a16:rowId xmlns:a16="http://schemas.microsoft.com/office/drawing/2014/main" xmlns=""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Pollination: So many different types of flowers, how might these different flowers be pollinated? “Flower Power”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2</a:t>
                      </a:r>
                      <a:r>
                        <a:rPr lang="en-US" baseline="30000" dirty="0">
                          <a:solidFill>
                            <a:srgbClr val="002060"/>
                          </a:solidFill>
                        </a:rPr>
                        <a:t>nd</a:t>
                      </a:r>
                      <a:r>
                        <a:rPr lang="en-US" dirty="0">
                          <a:solidFill>
                            <a:srgbClr val="002060"/>
                          </a:solidFill>
                        </a:rPr>
                        <a:t> Grade: Interdependent Relationships in Ecosystems - Pollination</a:t>
                      </a:r>
                    </a:p>
                  </a:txBody>
                  <a:tcPr/>
                </a:tc>
                <a:extLst>
                  <a:ext uri="{0D108BD9-81ED-4DB2-BD59-A6C34878D82A}">
                    <a16:rowId xmlns:a16="http://schemas.microsoft.com/office/drawing/2014/main" xmlns=""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2060"/>
                          </a:solidFill>
                        </a:rPr>
                        <a:t>How do we know what spoils milk? “Blue’s the Clue: Souring Milk for Science”</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Middle School Matter &amp; Energy in Organisms</a:t>
                      </a:r>
                    </a:p>
                  </a:txBody>
                  <a:tcPr/>
                </a:tc>
                <a:extLst>
                  <a:ext uri="{0D108BD9-81ED-4DB2-BD59-A6C34878D82A}">
                    <a16:rowId xmlns:a16="http://schemas.microsoft.com/office/drawing/2014/main" xmlns="" val="10004"/>
                  </a:ext>
                </a:extLst>
              </a:tr>
              <a:tr h="370840">
                <a:tc>
                  <a:txBody>
                    <a:bodyPr/>
                    <a:lstStyle/>
                    <a:p>
                      <a:r>
                        <a:rPr lang="en-US" dirty="0">
                          <a:solidFill>
                            <a:srgbClr val="002060"/>
                          </a:solidFill>
                        </a:rPr>
                        <a:t>How</a:t>
                      </a:r>
                      <a:r>
                        <a:rPr lang="en-US" baseline="0" dirty="0">
                          <a:solidFill>
                            <a:srgbClr val="002060"/>
                          </a:solidFill>
                        </a:rPr>
                        <a:t> does yeast get energy to raise dough? “</a:t>
                      </a:r>
                      <a:r>
                        <a:rPr lang="en-US" dirty="0">
                          <a:solidFill>
                            <a:srgbClr val="002060"/>
                          </a:solidFill>
                        </a:rPr>
                        <a:t>Bread Dough Challenge”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High School Ecosystems:</a:t>
                      </a:r>
                      <a:r>
                        <a:rPr lang="en-US" baseline="0" dirty="0">
                          <a:solidFill>
                            <a:srgbClr val="002060"/>
                          </a:solidFill>
                        </a:rPr>
                        <a:t> Interactions, Energy &amp; Dynamics</a:t>
                      </a:r>
                      <a:endParaRPr lang="en-US" dirty="0">
                        <a:solidFill>
                          <a:srgbClr val="002060"/>
                        </a:solidFill>
                      </a:endParaRPr>
                    </a:p>
                  </a:txBody>
                  <a:tcPr/>
                </a:tc>
                <a:extLst>
                  <a:ext uri="{0D108BD9-81ED-4DB2-BD59-A6C34878D82A}">
                    <a16:rowId xmlns:a16="http://schemas.microsoft.com/office/drawing/2014/main" xmlns="" val="10005"/>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27801104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00200" y="533400"/>
            <a:ext cx="5571857" cy="5486400"/>
          </a:xfrm>
          <a:prstGeom prst="rect">
            <a:avLst/>
          </a:prstGeom>
        </p:spPr>
      </p:pic>
      <p:sp>
        <p:nvSpPr>
          <p:cNvPr id="11" name="Title 1"/>
          <p:cNvSpPr txBox="1">
            <a:spLocks/>
          </p:cNvSpPr>
          <p:nvPr/>
        </p:nvSpPr>
        <p:spPr>
          <a:xfrm>
            <a:off x="628650" y="99275"/>
            <a:ext cx="7886700" cy="5865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Science &amp; Engineering Practices Web</a:t>
            </a:r>
          </a:p>
        </p:txBody>
      </p:sp>
      <p:sp>
        <p:nvSpPr>
          <p:cNvPr id="2" name="TextBox 1"/>
          <p:cNvSpPr txBox="1"/>
          <p:nvPr/>
        </p:nvSpPr>
        <p:spPr>
          <a:xfrm>
            <a:off x="5160691" y="5679387"/>
            <a:ext cx="3352800" cy="338554"/>
          </a:xfrm>
          <a:prstGeom prst="rect">
            <a:avLst/>
          </a:prstGeom>
          <a:noFill/>
        </p:spPr>
        <p:txBody>
          <a:bodyPr wrap="square" rtlCol="0">
            <a:spAutoFit/>
          </a:bodyPr>
          <a:lstStyle/>
          <a:p>
            <a:r>
              <a:rPr lang="en-US" sz="1600" dirty="0"/>
              <a:t>Source: </a:t>
            </a:r>
            <a:r>
              <a:rPr lang="en-US" sz="1600" dirty="0">
                <a:hlinkClick r:id="rId4"/>
              </a:rPr>
              <a:t>http://</a:t>
            </a:r>
            <a:r>
              <a:rPr lang="en-US" sz="1600" dirty="0" smtClean="0">
                <a:hlinkClick r:id="rId4"/>
              </a:rPr>
              <a:t>nextgenstorylines.org</a:t>
            </a:r>
            <a:r>
              <a:rPr lang="en-US" sz="1600" dirty="0" smtClean="0"/>
              <a:t> </a:t>
            </a:r>
            <a:endParaRPr lang="en-US" sz="16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18408757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28650" y="99275"/>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Rethink the way we design instruction with student centered approaches</a:t>
            </a:r>
          </a:p>
        </p:txBody>
      </p:sp>
      <p:sp>
        <p:nvSpPr>
          <p:cNvPr id="11" name="Content Placeholder 2"/>
          <p:cNvSpPr txBox="1">
            <a:spLocks/>
          </p:cNvSpPr>
          <p:nvPr/>
        </p:nvSpPr>
        <p:spPr>
          <a:xfrm>
            <a:off x="762000" y="2601973"/>
            <a:ext cx="3614468" cy="1682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Develop outcomes that require higher order thinking</a:t>
            </a:r>
          </a:p>
        </p:txBody>
      </p:sp>
      <p:pic>
        <p:nvPicPr>
          <p:cNvPr id="13" name="Picture 2" descr="https://newselablog.files.wordpress.com/2015/11/bloom-taxonomy.png?w=8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321" y="1810482"/>
            <a:ext cx="4817467" cy="36162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64850" y="5500785"/>
            <a:ext cx="8204335" cy="523220"/>
          </a:xfrm>
          <a:prstGeom prst="rect">
            <a:avLst/>
          </a:prstGeom>
          <a:noFill/>
        </p:spPr>
        <p:txBody>
          <a:bodyPr wrap="square" rtlCol="0">
            <a:spAutoFit/>
          </a:bodyPr>
          <a:lstStyle/>
          <a:p>
            <a:pPr algn="ctr"/>
            <a:r>
              <a:rPr lang="en-US" sz="2800" i="1" dirty="0"/>
              <a:t>Not just for science! </a:t>
            </a:r>
            <a:r>
              <a:rPr lang="en-US" sz="2800" i="1" dirty="0">
                <a:hlinkClick r:id="rId4"/>
              </a:rPr>
              <a:t>Bloom’s Action Verbs</a:t>
            </a:r>
            <a:endParaRPr lang="en-US" sz="2800" i="1"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41615156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0" cy="1143000"/>
          </a:xfrm>
        </p:spPr>
        <p:txBody>
          <a:bodyPr>
            <a:normAutofit/>
          </a:bodyPr>
          <a:lstStyle/>
          <a:p>
            <a:pPr algn="ctr"/>
            <a:r>
              <a:rPr lang="en-US" sz="6600" b="1" dirty="0"/>
              <a:t>Questions?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9144000" cy="3639553"/>
          </a:xfrm>
          <a:prstGeom prst="rect">
            <a:avLst/>
          </a:prstGeom>
        </p:spPr>
      </p:pic>
      <p:sp>
        <p:nvSpPr>
          <p:cNvPr id="5" name="TextBox 4"/>
          <p:cNvSpPr txBox="1"/>
          <p:nvPr/>
        </p:nvSpPr>
        <p:spPr>
          <a:xfrm>
            <a:off x="0" y="4934953"/>
            <a:ext cx="9144000" cy="1661993"/>
          </a:xfrm>
          <a:prstGeom prst="rect">
            <a:avLst/>
          </a:prstGeom>
          <a:noFill/>
        </p:spPr>
        <p:txBody>
          <a:bodyPr wrap="square" rtlCol="0">
            <a:spAutoFit/>
          </a:bodyPr>
          <a:lstStyle/>
          <a:p>
            <a:r>
              <a:rPr lang="en-US" sz="1600" b="1" i="1" dirty="0"/>
              <a:t>Really want more…</a:t>
            </a:r>
          </a:p>
          <a:p>
            <a:endParaRPr lang="en-US" sz="1600" dirty="0"/>
          </a:p>
          <a:p>
            <a:r>
              <a:rPr lang="en-US" sz="1400" dirty="0" err="1"/>
              <a:t>EQuiP</a:t>
            </a:r>
            <a:r>
              <a:rPr lang="en-US" sz="1400" dirty="0"/>
              <a:t>: </a:t>
            </a:r>
            <a:r>
              <a:rPr lang="en-US" sz="1400" u="sng" dirty="0">
                <a:hlinkClick r:id="rId4"/>
              </a:rPr>
              <a:t>https://www.nextgenscience.org/resources/ngss-equip-rubric-using-phenomena</a:t>
            </a:r>
            <a:r>
              <a:rPr lang="en-US" sz="1400" dirty="0"/>
              <a:t> </a:t>
            </a:r>
          </a:p>
          <a:p>
            <a:endParaRPr lang="en-US" sz="1400" dirty="0"/>
          </a:p>
          <a:p>
            <a:r>
              <a:rPr lang="en-US" sz="1400" dirty="0" err="1"/>
              <a:t>KnowAtom</a:t>
            </a:r>
            <a:r>
              <a:rPr lang="en-US" sz="1400" dirty="0"/>
              <a:t> Channel: </a:t>
            </a:r>
            <a:r>
              <a:rPr lang="en-US" sz="1400" u="sng" dirty="0">
                <a:hlinkClick r:id="rId5"/>
              </a:rPr>
              <a:t>https://www.youtube.com/channel/UCS0rbN0RfqaU1xaISrdVpTA</a:t>
            </a:r>
            <a:r>
              <a:rPr lang="en-US" sz="1400" dirty="0"/>
              <a:t> </a:t>
            </a:r>
          </a:p>
          <a:p>
            <a:endParaRPr lang="en-US" sz="1400" dirty="0"/>
          </a:p>
          <a:p>
            <a:r>
              <a:rPr lang="en-US" sz="1400" dirty="0"/>
              <a:t>For more on phenomena and storylines, read the NSTA Science Scope articles from December </a:t>
            </a:r>
            <a:r>
              <a:rPr lang="en-US" sz="1400" dirty="0" smtClean="0"/>
              <a:t>- February. </a:t>
            </a:r>
            <a:endParaRPr lang="en-US" sz="1400" dirty="0"/>
          </a:p>
        </p:txBody>
      </p:sp>
    </p:spTree>
    <p:extLst>
      <p:ext uri="{BB962C8B-B14F-4D97-AF65-F5344CB8AC3E}">
        <p14:creationId xmlns:p14="http://schemas.microsoft.com/office/powerpoint/2010/main" val="15461594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a:xfrm>
            <a:off x="8350" y="14614"/>
            <a:ext cx="9135649" cy="1218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000" b="1" dirty="0">
                <a:effectLst>
                  <a:outerShdw blurRad="38100" dist="38100" dir="2700000" algn="tl">
                    <a:srgbClr val="000000">
                      <a:alpha val="43137"/>
                    </a:srgbClr>
                  </a:outerShdw>
                </a:effectLst>
              </a:rPr>
              <a:t>Next Generation Science Standards </a:t>
            </a:r>
            <a:br>
              <a:rPr lang="en-US" sz="4000" b="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Storylines, Phenomena, &amp; 3-Dimensional Learning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943856"/>
            <a:ext cx="2858226" cy="1399417"/>
          </a:xfrm>
          <a:prstGeom prst="rect">
            <a:avLst/>
          </a:prstGeom>
        </p:spPr>
      </p:pic>
      <p:pic>
        <p:nvPicPr>
          <p:cNvPr id="5" name="Picture 4" descr="Utah State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467856"/>
            <a:ext cx="2438400" cy="2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659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732" y="370460"/>
            <a:ext cx="6167887" cy="783784"/>
          </a:xfrm>
        </p:spPr>
        <p:txBody>
          <a:bodyPr>
            <a:normAutofit fontScale="90000"/>
          </a:bodyPr>
          <a:lstStyle/>
          <a:p>
            <a:r>
              <a:rPr lang="en-US" b="1" dirty="0"/>
              <a:t>Vision for Science Proficiency</a:t>
            </a:r>
          </a:p>
        </p:txBody>
      </p:sp>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028999" y="1619001"/>
            <a:ext cx="4886835" cy="4479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prstClr val="black"/>
                </a:solidFill>
              </a:rPr>
              <a:t>Three-Dimensional Learning</a:t>
            </a:r>
          </a:p>
          <a:p>
            <a:r>
              <a:rPr lang="en-US" dirty="0">
                <a:solidFill>
                  <a:prstClr val="black"/>
                </a:solidFill>
              </a:rPr>
              <a:t>Science &amp; Engineering Practices: Behaviors and skills</a:t>
            </a:r>
          </a:p>
          <a:p>
            <a:r>
              <a:rPr lang="en-US" dirty="0">
                <a:solidFill>
                  <a:prstClr val="black"/>
                </a:solidFill>
              </a:rPr>
              <a:t>Crosscutting Concepts: Concepts with application across science disciplines</a:t>
            </a:r>
          </a:p>
          <a:p>
            <a:r>
              <a:rPr lang="en-US" dirty="0">
                <a:solidFill>
                  <a:prstClr val="black"/>
                </a:solidFill>
              </a:rPr>
              <a:t>Disciplinary Core Ideas: Themes across science disciplines (STEM)</a:t>
            </a:r>
          </a:p>
        </p:txBody>
      </p:sp>
      <p:pic>
        <p:nvPicPr>
          <p:cNvPr id="1026" name="Picture 2" descr="Three Dimensions Graph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534" y="1580903"/>
            <a:ext cx="3714465" cy="3896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3148" y="5626768"/>
            <a:ext cx="3717985" cy="276999"/>
          </a:xfrm>
          <a:prstGeom prst="rect">
            <a:avLst/>
          </a:prstGeom>
          <a:noFill/>
        </p:spPr>
        <p:txBody>
          <a:bodyPr wrap="square" rtlCol="0">
            <a:spAutoFit/>
          </a:bodyPr>
          <a:lstStyle/>
          <a:p>
            <a:pPr algn="ctr"/>
            <a:r>
              <a:rPr lang="en-US" sz="1200" dirty="0">
                <a:solidFill>
                  <a:prstClr val="black"/>
                </a:solidFill>
              </a:rPr>
              <a:t>https://www.nextgenscience.org/three-dimensions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915692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up)">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157" y="370460"/>
            <a:ext cx="5051686" cy="783784"/>
          </a:xfrm>
        </p:spPr>
        <p:txBody>
          <a:bodyPr/>
          <a:lstStyle/>
          <a:p>
            <a:pPr algn="ctr"/>
            <a:r>
              <a:rPr lang="en-US" b="1" dirty="0"/>
              <a:t>Quick Poll</a:t>
            </a:r>
          </a:p>
        </p:txBody>
      </p:sp>
      <p:cxnSp>
        <p:nvCxnSpPr>
          <p:cNvPr id="7" name="Straight Connector 6"/>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679451" y="1467590"/>
            <a:ext cx="7672069" cy="4984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500" i="1" dirty="0">
              <a:solidFill>
                <a:prstClr val="black"/>
              </a:solidFill>
            </a:endParaRPr>
          </a:p>
        </p:txBody>
      </p:sp>
      <p:sp>
        <p:nvSpPr>
          <p:cNvPr id="12" name="Content Placeholder 4"/>
          <p:cNvSpPr txBox="1">
            <a:spLocks/>
          </p:cNvSpPr>
          <p:nvPr/>
        </p:nvSpPr>
        <p:spPr>
          <a:xfrm>
            <a:off x="888283" y="2362200"/>
            <a:ext cx="7463237" cy="2692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i="1" dirty="0">
                <a:solidFill>
                  <a:prstClr val="black"/>
                </a:solidFill>
              </a:rPr>
              <a:t>Poll Junkie: </a:t>
            </a:r>
            <a:r>
              <a:rPr lang="en-US" sz="4400" i="1" dirty="0">
                <a:solidFill>
                  <a:prstClr val="black"/>
                </a:solidFill>
                <a:hlinkClick r:id="rId3"/>
              </a:rPr>
              <a:t>http://bit.ly/aitcngss</a:t>
            </a:r>
            <a:endParaRPr lang="en-US" sz="4400" i="1" dirty="0">
              <a:solidFill>
                <a:prstClr val="black"/>
              </a:solidFill>
            </a:endParaRPr>
          </a:p>
          <a:p>
            <a:pPr marL="0" indent="0" algn="ctr">
              <a:buNone/>
            </a:pPr>
            <a:endParaRPr lang="en-US" sz="4400" i="1" dirty="0">
              <a:solidFill>
                <a:prstClr val="black"/>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9012152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dirty="0"/>
              <a:t>NGSS and State Standards</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1143000" y="1658595"/>
            <a:ext cx="7419435" cy="2214433"/>
          </a:xfrm>
        </p:spPr>
        <p:txBody>
          <a:bodyPr>
            <a:normAutofit/>
          </a:bodyPr>
          <a:lstStyle/>
          <a:p>
            <a:pPr algn="l"/>
            <a:r>
              <a:rPr lang="en-US" sz="3200" dirty="0">
                <a:hlinkClick r:id="rId3"/>
              </a:rPr>
              <a:t>What the heck is NGSS?!</a:t>
            </a:r>
            <a:r>
              <a:rPr lang="en-US" sz="3200" dirty="0"/>
              <a:t> </a:t>
            </a:r>
          </a:p>
          <a:p>
            <a:pPr marL="342900" indent="-342900" algn="l">
              <a:buFont typeface="Arial" panose="020B0604020202020204" pitchFamily="34" charset="0"/>
              <a:buChar char="•"/>
            </a:pPr>
            <a:r>
              <a:rPr lang="en-US" sz="3200" dirty="0"/>
              <a:t>What term and concepts were new?</a:t>
            </a:r>
          </a:p>
          <a:p>
            <a:pPr algn="l"/>
            <a:endParaRPr lang="en-US"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743" y="3108171"/>
            <a:ext cx="4617984" cy="22250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23103767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b="1" dirty="0"/>
              <a:t>What’s in for Science Education?</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974" y="1752600"/>
            <a:ext cx="3142403" cy="3711592"/>
          </a:xfrm>
          <a:prstGeom prst="rect">
            <a:avLst/>
          </a:prstGeom>
        </p:spPr>
      </p:pic>
      <p:sp>
        <p:nvSpPr>
          <p:cNvPr id="5" name="Subtitle 4"/>
          <p:cNvSpPr>
            <a:spLocks noGrp="1"/>
          </p:cNvSpPr>
          <p:nvPr>
            <p:ph type="subTitle" idx="1"/>
          </p:nvPr>
        </p:nvSpPr>
        <p:spPr>
          <a:xfrm>
            <a:off x="278592" y="1422579"/>
            <a:ext cx="5588808" cy="4675518"/>
          </a:xfrm>
        </p:spPr>
        <p:txBody>
          <a:bodyPr>
            <a:normAutofit/>
          </a:bodyPr>
          <a:lstStyle/>
          <a:p>
            <a:pPr algn="l"/>
            <a:r>
              <a:rPr lang="en-US" sz="2000" b="1" u="sng" dirty="0"/>
              <a:t>Science &amp; Engineering Practices</a:t>
            </a:r>
          </a:p>
          <a:p>
            <a:pPr marL="457200" indent="-457200" algn="l">
              <a:buFont typeface="+mj-lt"/>
              <a:buAutoNum type="arabicPeriod"/>
            </a:pPr>
            <a:r>
              <a:rPr lang="en-US" sz="2000" dirty="0"/>
              <a:t>Asking Questions and Defining Problems </a:t>
            </a:r>
          </a:p>
          <a:p>
            <a:pPr marL="457200" indent="-457200" algn="l">
              <a:buFont typeface="+mj-lt"/>
              <a:buAutoNum type="arabicPeriod"/>
            </a:pPr>
            <a:r>
              <a:rPr lang="en-US" sz="2000" dirty="0"/>
              <a:t>Developing and Using Models </a:t>
            </a:r>
          </a:p>
          <a:p>
            <a:pPr marL="457200" indent="-457200" algn="l">
              <a:buFont typeface="+mj-lt"/>
              <a:buAutoNum type="arabicPeriod"/>
            </a:pPr>
            <a:r>
              <a:rPr lang="en-US" sz="2000" dirty="0"/>
              <a:t>Planning and Carrying Out Investigations </a:t>
            </a:r>
          </a:p>
          <a:p>
            <a:pPr marL="457200" indent="-457200" algn="l">
              <a:buFont typeface="+mj-lt"/>
              <a:buAutoNum type="arabicPeriod"/>
            </a:pPr>
            <a:r>
              <a:rPr lang="en-US" sz="2000" dirty="0"/>
              <a:t>Analyzing and Interpreting Data </a:t>
            </a:r>
          </a:p>
          <a:p>
            <a:pPr marL="457200" indent="-457200" algn="l">
              <a:buFont typeface="+mj-lt"/>
              <a:buAutoNum type="arabicPeriod"/>
            </a:pPr>
            <a:r>
              <a:rPr lang="en-US" sz="2000" dirty="0"/>
              <a:t>Using Mathematics, Information </a:t>
            </a:r>
            <a:r>
              <a:rPr lang="en-US" sz="2000" dirty="0" smtClean="0"/>
              <a:t>&amp; </a:t>
            </a:r>
            <a:r>
              <a:rPr lang="en-US" sz="2000" dirty="0"/>
              <a:t>Computer Technology, and Computational Thinking </a:t>
            </a:r>
          </a:p>
          <a:p>
            <a:pPr marL="457200" indent="-457200" algn="l">
              <a:buFont typeface="+mj-lt"/>
              <a:buAutoNum type="arabicPeriod"/>
            </a:pPr>
            <a:r>
              <a:rPr lang="en-US" sz="2000" dirty="0"/>
              <a:t>Constructing Explanations and Designing Solutions </a:t>
            </a:r>
          </a:p>
          <a:p>
            <a:pPr marL="457200" indent="-457200" algn="l">
              <a:buFont typeface="+mj-lt"/>
              <a:buAutoNum type="arabicPeriod"/>
            </a:pPr>
            <a:r>
              <a:rPr lang="en-US" sz="2000" dirty="0"/>
              <a:t>Engaging in Argument from Evidence </a:t>
            </a:r>
          </a:p>
          <a:p>
            <a:pPr marL="457200" indent="-457200" algn="l">
              <a:buFont typeface="+mj-lt"/>
              <a:buAutoNum type="arabicPeriod"/>
            </a:pPr>
            <a:r>
              <a:rPr lang="en-US" sz="2000" dirty="0"/>
              <a:t>Obtaining, Evaluating, and Communicating Information</a:t>
            </a:r>
          </a:p>
          <a:p>
            <a:pPr algn="l"/>
            <a:endParaRPr lang="en-US" sz="2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2510364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4000" b="1" dirty="0"/>
              <a:t>What’s in for Science Education?</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659921" y="1422579"/>
            <a:ext cx="5055080" cy="4513081"/>
          </a:xfrm>
        </p:spPr>
        <p:txBody>
          <a:bodyPr>
            <a:normAutofit/>
          </a:bodyPr>
          <a:lstStyle/>
          <a:p>
            <a:pPr algn="l">
              <a:lnSpc>
                <a:spcPct val="110000"/>
              </a:lnSpc>
              <a:spcBef>
                <a:spcPts val="0"/>
              </a:spcBef>
              <a:defRPr/>
            </a:pPr>
            <a:r>
              <a:rPr lang="en-US" b="1" u="sng" dirty="0"/>
              <a:t>Crosscutting Concepts</a:t>
            </a:r>
            <a:endParaRPr lang="en-US" dirty="0"/>
          </a:p>
          <a:p>
            <a:pPr algn="l">
              <a:lnSpc>
                <a:spcPct val="110000"/>
              </a:lnSpc>
              <a:spcBef>
                <a:spcPts val="0"/>
              </a:spcBef>
              <a:defRPr/>
            </a:pPr>
            <a:r>
              <a:rPr lang="en-US" dirty="0"/>
              <a:t>1- Patterns</a:t>
            </a:r>
          </a:p>
          <a:p>
            <a:pPr algn="l">
              <a:lnSpc>
                <a:spcPct val="110000"/>
              </a:lnSpc>
              <a:spcBef>
                <a:spcPts val="0"/>
              </a:spcBef>
              <a:defRPr/>
            </a:pPr>
            <a:r>
              <a:rPr lang="en-US" dirty="0"/>
              <a:t>2- Cause and Effect: </a:t>
            </a:r>
          </a:p>
          <a:p>
            <a:pPr algn="l">
              <a:lnSpc>
                <a:spcPct val="110000"/>
              </a:lnSpc>
              <a:spcBef>
                <a:spcPts val="0"/>
              </a:spcBef>
              <a:defRPr/>
            </a:pPr>
            <a:r>
              <a:rPr lang="en-US" dirty="0"/>
              <a:t>     Mechanism and explanation</a:t>
            </a:r>
          </a:p>
          <a:p>
            <a:pPr algn="l">
              <a:lnSpc>
                <a:spcPct val="110000"/>
              </a:lnSpc>
              <a:spcBef>
                <a:spcPts val="0"/>
              </a:spcBef>
              <a:defRPr/>
            </a:pPr>
            <a:r>
              <a:rPr lang="en-US" dirty="0"/>
              <a:t>3- Scale, proportion, and quantity</a:t>
            </a:r>
          </a:p>
          <a:p>
            <a:pPr algn="l">
              <a:lnSpc>
                <a:spcPct val="110000"/>
              </a:lnSpc>
              <a:spcBef>
                <a:spcPts val="0"/>
              </a:spcBef>
              <a:defRPr/>
            </a:pPr>
            <a:r>
              <a:rPr lang="en-US" dirty="0"/>
              <a:t>4- Systems and system models</a:t>
            </a:r>
          </a:p>
          <a:p>
            <a:pPr algn="l">
              <a:lnSpc>
                <a:spcPct val="110000"/>
              </a:lnSpc>
              <a:spcBef>
                <a:spcPts val="0"/>
              </a:spcBef>
              <a:defRPr/>
            </a:pPr>
            <a:r>
              <a:rPr lang="en-US" dirty="0"/>
              <a:t>5- Energy and matter: </a:t>
            </a:r>
          </a:p>
          <a:p>
            <a:pPr algn="l">
              <a:lnSpc>
                <a:spcPct val="110000"/>
              </a:lnSpc>
              <a:spcBef>
                <a:spcPts val="0"/>
              </a:spcBef>
              <a:defRPr/>
            </a:pPr>
            <a:r>
              <a:rPr lang="en-US" dirty="0"/>
              <a:t>     Flows, cycles, and conservation</a:t>
            </a:r>
          </a:p>
          <a:p>
            <a:pPr algn="l">
              <a:lnSpc>
                <a:spcPct val="110000"/>
              </a:lnSpc>
              <a:spcBef>
                <a:spcPts val="0"/>
              </a:spcBef>
              <a:defRPr/>
            </a:pPr>
            <a:r>
              <a:rPr lang="en-US" dirty="0"/>
              <a:t>6- Structure and function</a:t>
            </a:r>
          </a:p>
          <a:p>
            <a:pPr algn="l">
              <a:lnSpc>
                <a:spcPct val="110000"/>
              </a:lnSpc>
              <a:spcBef>
                <a:spcPts val="0"/>
              </a:spcBef>
              <a:defRPr/>
            </a:pPr>
            <a:r>
              <a:rPr lang="en-US" dirty="0"/>
              <a:t>7- Stability and change</a:t>
            </a:r>
            <a:endParaRPr lang="en-US" dirty="0">
              <a:solidFill>
                <a:srgbClr val="0A3363"/>
              </a:solidFill>
            </a:endParaRPr>
          </a:p>
          <a:p>
            <a:pPr algn="l"/>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974" y="1752600"/>
            <a:ext cx="3142403" cy="371159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19217574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1" y="304800"/>
            <a:ext cx="7772400" cy="937403"/>
          </a:xfrm>
        </p:spPr>
        <p:txBody>
          <a:bodyPr>
            <a:noAutofit/>
          </a:bodyPr>
          <a:lstStyle/>
          <a:p>
            <a:r>
              <a:rPr lang="en-US" sz="3600" dirty="0"/>
              <a:t>New Paradigm for Science </a:t>
            </a:r>
            <a:br>
              <a:rPr lang="en-US" sz="3600" dirty="0"/>
            </a:br>
            <a:r>
              <a:rPr lang="en-US" sz="3600" dirty="0"/>
              <a:t>Teaching and Learning</a:t>
            </a:r>
          </a:p>
        </p:txBody>
      </p:sp>
      <p:cxnSp>
        <p:nvCxnSpPr>
          <p:cNvPr id="8" name="Straight Connector 7"/>
          <p:cNvCxnSpPr/>
          <p:nvPr/>
        </p:nvCxnSpPr>
        <p:spPr>
          <a:xfrm>
            <a:off x="353148" y="6019800"/>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9" name="Picture 8">
            <a:hlinkClick r:id="rId3"/>
          </p:cNvPr>
          <p:cNvPicPr>
            <a:picLocks noChangeAspect="1"/>
          </p:cNvPicPr>
          <p:nvPr/>
        </p:nvPicPr>
        <p:blipFill>
          <a:blip r:embed="rId4"/>
          <a:stretch>
            <a:fillRect/>
          </a:stretch>
        </p:blipFill>
        <p:spPr>
          <a:xfrm>
            <a:off x="4800600" y="1561318"/>
            <a:ext cx="3403121" cy="4283373"/>
          </a:xfrm>
          <a:prstGeom prst="rect">
            <a:avLst/>
          </a:prstGeom>
        </p:spPr>
      </p:pic>
      <p:sp>
        <p:nvSpPr>
          <p:cNvPr id="13" name="Content Placeholder 2"/>
          <p:cNvSpPr txBox="1">
            <a:spLocks/>
          </p:cNvSpPr>
          <p:nvPr/>
        </p:nvSpPr>
        <p:spPr>
          <a:xfrm>
            <a:off x="353149" y="1561318"/>
            <a:ext cx="421885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Implications for AITC Programming</a:t>
            </a:r>
          </a:p>
          <a:p>
            <a:pPr marL="342900" indent="-342900" algn="l">
              <a:buFont typeface="Arial" panose="020B0604020202020204" pitchFamily="34" charset="0"/>
              <a:buChar char="•"/>
            </a:pPr>
            <a:r>
              <a:rPr lang="en-US" dirty="0"/>
              <a:t>Pre-service teacher presentations</a:t>
            </a:r>
          </a:p>
          <a:p>
            <a:pPr marL="342900" indent="-342900" algn="l">
              <a:buFont typeface="Arial" panose="020B0604020202020204" pitchFamily="34" charset="0"/>
              <a:buChar char="•"/>
            </a:pPr>
            <a:r>
              <a:rPr lang="en-US" dirty="0"/>
              <a:t>In-Service Teacher Professional Development</a:t>
            </a:r>
          </a:p>
          <a:p>
            <a:pPr marL="342900" indent="-342900" algn="l">
              <a:buFont typeface="Arial" panose="020B0604020202020204" pitchFamily="34" charset="0"/>
              <a:buChar char="•"/>
            </a:pPr>
            <a:r>
              <a:rPr lang="en-US" dirty="0"/>
              <a:t>Curriculum Resource Development</a:t>
            </a:r>
          </a:p>
          <a:p>
            <a:pPr marL="342900" indent="-342900" algn="l">
              <a:buFont typeface="Arial" panose="020B0604020202020204" pitchFamily="34" charset="0"/>
              <a:buChar char="•"/>
            </a:pPr>
            <a:r>
              <a:rPr lang="en-US" dirty="0"/>
              <a:t>Casual conversation involving lingo and educators </a:t>
            </a:r>
            <a:r>
              <a:rPr lang="en-US" dirty="0">
                <a:sym typeface="Wingdings" panose="05000000000000000000" pitchFamily="2" charset="2"/>
              </a:rPr>
              <a:t></a:t>
            </a:r>
            <a:endParaRPr lang="en-US" dirty="0"/>
          </a:p>
          <a:p>
            <a:pPr algn="l"/>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110" y="6098096"/>
            <a:ext cx="1411001" cy="690840"/>
          </a:xfrm>
          <a:prstGeom prst="rect">
            <a:avLst/>
          </a:prstGeom>
        </p:spPr>
      </p:pic>
    </p:spTree>
    <p:extLst>
      <p:ext uri="{BB962C8B-B14F-4D97-AF65-F5344CB8AC3E}">
        <p14:creationId xmlns:p14="http://schemas.microsoft.com/office/powerpoint/2010/main" val="37769823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669" y="439947"/>
            <a:ext cx="5985883" cy="759309"/>
          </a:xfrm>
        </p:spPr>
        <p:txBody>
          <a:bodyPr>
            <a:normAutofit/>
          </a:bodyPr>
          <a:lstStyle/>
          <a:p>
            <a:r>
              <a:rPr lang="en-US" b="1" dirty="0"/>
              <a:t>Science: A way of knowing</a:t>
            </a:r>
          </a:p>
        </p:txBody>
      </p:sp>
      <p:cxnSp>
        <p:nvCxnSpPr>
          <p:cNvPr id="7" name="Straight Connector 6"/>
          <p:cNvCxnSpPr/>
          <p:nvPr/>
        </p:nvCxnSpPr>
        <p:spPr>
          <a:xfrm>
            <a:off x="353148" y="6098097"/>
            <a:ext cx="84160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p:nvPr/>
        </p:nvCxnSpPr>
        <p:spPr>
          <a:xfrm>
            <a:off x="353148" y="1310917"/>
            <a:ext cx="8488927" cy="0"/>
          </a:xfrm>
          <a:prstGeom prst="line">
            <a:avLst/>
          </a:prstGeom>
          <a:ln>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0" y="230966"/>
            <a:ext cx="9144000" cy="6474634"/>
          </a:xfrm>
          <a:prstGeom prst="rect">
            <a:avLst/>
          </a:prstGeom>
        </p:spPr>
      </p:pic>
    </p:spTree>
    <p:extLst>
      <p:ext uri="{BB962C8B-B14F-4D97-AF65-F5344CB8AC3E}">
        <p14:creationId xmlns:p14="http://schemas.microsoft.com/office/powerpoint/2010/main" val="20332298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TotalTime>
  <Words>1974</Words>
  <Application>Microsoft Office PowerPoint</Application>
  <PresentationFormat>On-screen Show (4:3)</PresentationFormat>
  <Paragraphs>275</Paragraphs>
  <Slides>26</Slides>
  <Notes>26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Calibri Light</vt:lpstr>
      <vt:lpstr>Helvetica Light</vt:lpstr>
      <vt:lpstr>Wingdings</vt:lpstr>
      <vt:lpstr>Custom Design</vt:lpstr>
      <vt:lpstr>Office Theme</vt:lpstr>
      <vt:lpstr>3_Office Theme</vt:lpstr>
      <vt:lpstr>Next Generation Science Standards  Storylines, Phenomena &amp; 3-Dimensional Learning</vt:lpstr>
      <vt:lpstr>Where’s the conversation?</vt:lpstr>
      <vt:lpstr>Vision for Science Proficiency</vt:lpstr>
      <vt:lpstr>Quick Poll</vt:lpstr>
      <vt:lpstr>NGSS and State Standards</vt:lpstr>
      <vt:lpstr>What’s in for Science Education?</vt:lpstr>
      <vt:lpstr>What’s in for Science Education?</vt:lpstr>
      <vt:lpstr>New Paradigm for Science  Teaching and Learning</vt:lpstr>
      <vt:lpstr>Science: A way of knowing</vt:lpstr>
      <vt:lpstr>NGSS and State Standards</vt:lpstr>
      <vt:lpstr>Online and in Print</vt:lpstr>
      <vt:lpstr>Phenomena</vt:lpstr>
      <vt:lpstr>Creating Conceptual Storylines</vt:lpstr>
      <vt:lpstr>Steps in a Conceptual Storyline</vt:lpstr>
      <vt:lpstr>Phenomena… Why does corn pop?</vt:lpstr>
      <vt:lpstr>PowerPoint Presentation</vt:lpstr>
      <vt:lpstr>Phenomena… Why does corn pop?</vt:lpstr>
      <vt:lpstr>PowerPoint Presentation</vt:lpstr>
      <vt:lpstr>Science Storylines in Agriculture: Try it!</vt:lpstr>
      <vt:lpstr>Science Storylines in Agriculture</vt:lpstr>
      <vt:lpstr>The phenomena of the flabby pizza</vt:lpstr>
      <vt:lpstr>Connecting Lesson Phenomena to Anchor Phenomena in the NGSS Performance Expectations</vt:lpstr>
      <vt:lpstr>PowerPoint Presentation</vt:lpstr>
      <vt:lpstr>PowerPoint Presentation</vt:lpstr>
      <vt:lpstr>Questions?</vt:lpstr>
      <vt:lpstr>Next Generation Science Standards  Storylines, Phenomena, &amp; 3-Dimensional Learning</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your speaker volume—1 of 6</dc:title>
  <dc:creator>Flavio Mendez</dc:creator>
  <cp:lastModifiedBy>Debra Spielmaker</cp:lastModifiedBy>
  <cp:revision>266</cp:revision>
  <dcterms:created xsi:type="dcterms:W3CDTF">2017-09-13T17:58:58Z</dcterms:created>
  <dcterms:modified xsi:type="dcterms:W3CDTF">2018-04-12T19:32:35Z</dcterms:modified>
</cp:coreProperties>
</file>