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mp4" ContentType="video/mp4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88" r:id="rId33"/>
    <p:sldId id="289" r:id="rId34"/>
    <p:sldId id="290" r:id="rId35"/>
    <p:sldId id="291" r:id="rId36"/>
  </p:sldIdLst>
  <p:sldSz cx="18288000" cy="10287000"/>
  <p:notesSz cx="6858000" cy="9144000"/>
  <p:embeddedFontLst>
    <p:embeddedFont>
      <p:font typeface="Calibri" panose="020F0502020204030204" pitchFamily="34" charset="0"/>
      <p:regular r:id="rId37"/>
      <p:bold r:id="rId38"/>
      <p:italic r:id="rId39"/>
      <p:boldItalic r:id="rId40"/>
    </p:embeddedFont>
    <p:embeddedFont>
      <p:font typeface="Oswald" pitchFamily="2" charset="77"/>
      <p:regular r:id="rId41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42" autoAdjust="0"/>
    <p:restoredTop sz="94665" autoAdjust="0"/>
  </p:normalViewPr>
  <p:slideViewPr>
    <p:cSldViewPr>
      <p:cViewPr varScale="1">
        <p:scale>
          <a:sx n="89" d="100"/>
          <a:sy n="89" d="100"/>
        </p:scale>
        <p:origin x="528" y="16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3.fntdata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font" Target="fonts/font1.fntdata"/><Relationship Id="rId40" Type="http://schemas.openxmlformats.org/officeDocument/2006/relationships/font" Target="fonts/font4.fntdata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font" Target="fonts/font2.fntdata"/><Relationship Id="rId20" Type="http://schemas.openxmlformats.org/officeDocument/2006/relationships/slide" Target="slides/slide19.xml"/><Relationship Id="rId41" Type="http://schemas.openxmlformats.org/officeDocument/2006/relationships/font" Target="fonts/font5.fntdata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2/3/21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2/3/21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2/3/21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2/3/21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2/3/21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2/3/21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2/3/21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2/3/21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2/3/21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2/3/21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2/3/21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2/3/21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EF4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0"/>
            <a:ext cx="3659295" cy="3250073"/>
            <a:chOff x="0" y="0"/>
            <a:chExt cx="4879060" cy="4333431"/>
          </a:xfrm>
        </p:grpSpPr>
        <p:pic>
          <p:nvPicPr>
            <p:cNvPr id="3" name="Picture 3"/>
            <p:cNvPicPr>
              <a:picLocks noChangeAspect="1"/>
            </p:cNvPicPr>
            <p:nvPr/>
          </p:nvPicPr>
          <p:blipFill>
            <a:blip r:embed="rId2"/>
            <a:srcRect l="34409" t="2408" r="35648"/>
            <a:stretch>
              <a:fillRect/>
            </a:stretch>
          </p:blipFill>
          <p:spPr>
            <a:xfrm>
              <a:off x="0" y="0"/>
              <a:ext cx="4879060" cy="4333431"/>
            </a:xfrm>
            <a:prstGeom prst="rect">
              <a:avLst/>
            </a:prstGeom>
          </p:spPr>
        </p:pic>
      </p:grpSp>
      <p:grpSp>
        <p:nvGrpSpPr>
          <p:cNvPr id="4" name="Group 4"/>
          <p:cNvGrpSpPr/>
          <p:nvPr/>
        </p:nvGrpSpPr>
        <p:grpSpPr>
          <a:xfrm>
            <a:off x="7310115" y="0"/>
            <a:ext cx="3659295" cy="3250073"/>
            <a:chOff x="0" y="0"/>
            <a:chExt cx="4879060" cy="4333431"/>
          </a:xfrm>
        </p:grpSpPr>
        <p:pic>
          <p:nvPicPr>
            <p:cNvPr id="5" name="Picture 5"/>
            <p:cNvPicPr>
              <a:picLocks noChangeAspect="1"/>
            </p:cNvPicPr>
            <p:nvPr/>
          </p:nvPicPr>
          <p:blipFill>
            <a:blip r:embed="rId3"/>
            <a:srcRect l="4758" t="3684" r="8950" b="3696"/>
            <a:stretch>
              <a:fillRect/>
            </a:stretch>
          </p:blipFill>
          <p:spPr>
            <a:xfrm>
              <a:off x="0" y="0"/>
              <a:ext cx="4879060" cy="4333431"/>
            </a:xfrm>
            <a:prstGeom prst="rect">
              <a:avLst/>
            </a:prstGeom>
          </p:spPr>
        </p:pic>
      </p:grpSp>
      <p:grpSp>
        <p:nvGrpSpPr>
          <p:cNvPr id="6" name="Group 6"/>
          <p:cNvGrpSpPr/>
          <p:nvPr/>
        </p:nvGrpSpPr>
        <p:grpSpPr>
          <a:xfrm>
            <a:off x="3650820" y="0"/>
            <a:ext cx="3659295" cy="3250073"/>
            <a:chOff x="0" y="0"/>
            <a:chExt cx="4879060" cy="4333431"/>
          </a:xfrm>
        </p:grpSpPr>
        <p:pic>
          <p:nvPicPr>
            <p:cNvPr id="7" name="Picture 7"/>
            <p:cNvPicPr>
              <a:picLocks noChangeAspect="1"/>
            </p:cNvPicPr>
            <p:nvPr/>
          </p:nvPicPr>
          <p:blipFill>
            <a:blip r:embed="rId2"/>
            <a:srcRect l="932" t="1898" r="68968"/>
            <a:stretch>
              <a:fillRect/>
            </a:stretch>
          </p:blipFill>
          <p:spPr>
            <a:xfrm>
              <a:off x="0" y="0"/>
              <a:ext cx="4879060" cy="4333431"/>
            </a:xfrm>
            <a:prstGeom prst="rect">
              <a:avLst/>
            </a:prstGeom>
          </p:spPr>
        </p:pic>
      </p:grpSp>
      <p:grpSp>
        <p:nvGrpSpPr>
          <p:cNvPr id="8" name="Group 8"/>
          <p:cNvGrpSpPr/>
          <p:nvPr/>
        </p:nvGrpSpPr>
        <p:grpSpPr>
          <a:xfrm>
            <a:off x="10969410" y="0"/>
            <a:ext cx="3659295" cy="3250073"/>
            <a:chOff x="0" y="0"/>
            <a:chExt cx="4879060" cy="4333431"/>
          </a:xfrm>
        </p:grpSpPr>
        <p:pic>
          <p:nvPicPr>
            <p:cNvPr id="9" name="Picture 9"/>
            <p:cNvPicPr>
              <a:picLocks noChangeAspect="1"/>
            </p:cNvPicPr>
            <p:nvPr/>
          </p:nvPicPr>
          <p:blipFill>
            <a:blip r:embed="rId4"/>
            <a:srcRect r="77200"/>
            <a:stretch>
              <a:fillRect/>
            </a:stretch>
          </p:blipFill>
          <p:spPr>
            <a:xfrm>
              <a:off x="0" y="0"/>
              <a:ext cx="4879060" cy="4333431"/>
            </a:xfrm>
            <a:prstGeom prst="rect">
              <a:avLst/>
            </a:prstGeom>
          </p:spPr>
        </p:pic>
      </p:grpSp>
      <p:grpSp>
        <p:nvGrpSpPr>
          <p:cNvPr id="10" name="Group 10"/>
          <p:cNvGrpSpPr/>
          <p:nvPr/>
        </p:nvGrpSpPr>
        <p:grpSpPr>
          <a:xfrm>
            <a:off x="14628705" y="0"/>
            <a:ext cx="3659295" cy="3250073"/>
            <a:chOff x="0" y="0"/>
            <a:chExt cx="4879060" cy="4333431"/>
          </a:xfrm>
        </p:grpSpPr>
        <p:pic>
          <p:nvPicPr>
            <p:cNvPr id="11" name="Picture 11"/>
            <p:cNvPicPr>
              <a:picLocks noChangeAspect="1"/>
            </p:cNvPicPr>
            <p:nvPr/>
          </p:nvPicPr>
          <p:blipFill>
            <a:blip r:embed="rId4"/>
            <a:srcRect l="51520" r="25680"/>
            <a:stretch>
              <a:fillRect/>
            </a:stretch>
          </p:blipFill>
          <p:spPr>
            <a:xfrm>
              <a:off x="0" y="0"/>
              <a:ext cx="4879060" cy="4333431"/>
            </a:xfrm>
            <a:prstGeom prst="rect">
              <a:avLst/>
            </a:prstGeom>
          </p:spPr>
        </p:pic>
      </p:grpSp>
      <p:grpSp>
        <p:nvGrpSpPr>
          <p:cNvPr id="12" name="Group 12"/>
          <p:cNvGrpSpPr/>
          <p:nvPr/>
        </p:nvGrpSpPr>
        <p:grpSpPr>
          <a:xfrm>
            <a:off x="0" y="7036927"/>
            <a:ext cx="3659295" cy="3250073"/>
            <a:chOff x="0" y="0"/>
            <a:chExt cx="4879060" cy="4333431"/>
          </a:xfrm>
        </p:grpSpPr>
        <p:pic>
          <p:nvPicPr>
            <p:cNvPr id="13" name="Picture 13"/>
            <p:cNvPicPr>
              <a:picLocks noChangeAspect="1"/>
            </p:cNvPicPr>
            <p:nvPr/>
          </p:nvPicPr>
          <p:blipFill>
            <a:blip r:embed="rId4"/>
            <a:srcRect l="77200"/>
            <a:stretch>
              <a:fillRect/>
            </a:stretch>
          </p:blipFill>
          <p:spPr>
            <a:xfrm>
              <a:off x="0" y="0"/>
              <a:ext cx="4879060" cy="4333431"/>
            </a:xfrm>
            <a:prstGeom prst="rect">
              <a:avLst/>
            </a:prstGeom>
          </p:spPr>
        </p:pic>
      </p:grpSp>
      <p:grpSp>
        <p:nvGrpSpPr>
          <p:cNvPr id="14" name="Group 14"/>
          <p:cNvGrpSpPr/>
          <p:nvPr/>
        </p:nvGrpSpPr>
        <p:grpSpPr>
          <a:xfrm>
            <a:off x="3650820" y="7036927"/>
            <a:ext cx="3659295" cy="3250073"/>
            <a:chOff x="0" y="0"/>
            <a:chExt cx="4879060" cy="4333431"/>
          </a:xfrm>
        </p:grpSpPr>
        <p:pic>
          <p:nvPicPr>
            <p:cNvPr id="15" name="Picture 15"/>
            <p:cNvPicPr>
              <a:picLocks noChangeAspect="1"/>
            </p:cNvPicPr>
            <p:nvPr/>
          </p:nvPicPr>
          <p:blipFill>
            <a:blip r:embed="rId5"/>
            <a:srcRect l="4668" r="4668"/>
            <a:stretch>
              <a:fillRect/>
            </a:stretch>
          </p:blipFill>
          <p:spPr>
            <a:xfrm>
              <a:off x="0" y="0"/>
              <a:ext cx="4879060" cy="4333431"/>
            </a:xfrm>
            <a:prstGeom prst="rect">
              <a:avLst/>
            </a:prstGeom>
          </p:spPr>
        </p:pic>
      </p:grpSp>
      <p:grpSp>
        <p:nvGrpSpPr>
          <p:cNvPr id="16" name="Group 16"/>
          <p:cNvGrpSpPr/>
          <p:nvPr/>
        </p:nvGrpSpPr>
        <p:grpSpPr>
          <a:xfrm>
            <a:off x="7310115" y="7036927"/>
            <a:ext cx="3659295" cy="3250073"/>
            <a:chOff x="0" y="0"/>
            <a:chExt cx="4879060" cy="4333431"/>
          </a:xfrm>
        </p:grpSpPr>
        <p:pic>
          <p:nvPicPr>
            <p:cNvPr id="17" name="Picture 17"/>
            <p:cNvPicPr>
              <a:picLocks noChangeAspect="1"/>
            </p:cNvPicPr>
            <p:nvPr/>
          </p:nvPicPr>
          <p:blipFill>
            <a:blip r:embed="rId6"/>
            <a:srcRect l="4208" r="4208"/>
            <a:stretch>
              <a:fillRect/>
            </a:stretch>
          </p:blipFill>
          <p:spPr>
            <a:xfrm>
              <a:off x="0" y="0"/>
              <a:ext cx="4879060" cy="4333431"/>
            </a:xfrm>
            <a:prstGeom prst="rect">
              <a:avLst/>
            </a:prstGeom>
          </p:spPr>
        </p:pic>
      </p:grpSp>
      <p:grpSp>
        <p:nvGrpSpPr>
          <p:cNvPr id="18" name="Group 18"/>
          <p:cNvGrpSpPr/>
          <p:nvPr/>
        </p:nvGrpSpPr>
        <p:grpSpPr>
          <a:xfrm>
            <a:off x="10969410" y="7036927"/>
            <a:ext cx="3659295" cy="3250073"/>
            <a:chOff x="0" y="0"/>
            <a:chExt cx="4879060" cy="4333431"/>
          </a:xfrm>
        </p:grpSpPr>
        <p:pic>
          <p:nvPicPr>
            <p:cNvPr id="19" name="Picture 19"/>
            <p:cNvPicPr>
              <a:picLocks noChangeAspect="1"/>
            </p:cNvPicPr>
            <p:nvPr/>
          </p:nvPicPr>
          <p:blipFill>
            <a:blip r:embed="rId2"/>
            <a:srcRect l="69318"/>
            <a:stretch>
              <a:fillRect/>
            </a:stretch>
          </p:blipFill>
          <p:spPr>
            <a:xfrm>
              <a:off x="0" y="0"/>
              <a:ext cx="4879060" cy="4333431"/>
            </a:xfrm>
            <a:prstGeom prst="rect">
              <a:avLst/>
            </a:prstGeom>
          </p:spPr>
        </p:pic>
      </p:grpSp>
      <p:grpSp>
        <p:nvGrpSpPr>
          <p:cNvPr id="20" name="Group 20"/>
          <p:cNvGrpSpPr/>
          <p:nvPr/>
        </p:nvGrpSpPr>
        <p:grpSpPr>
          <a:xfrm>
            <a:off x="14628705" y="7036927"/>
            <a:ext cx="3659295" cy="3250073"/>
            <a:chOff x="0" y="0"/>
            <a:chExt cx="4879060" cy="4333431"/>
          </a:xfrm>
        </p:grpSpPr>
        <p:pic>
          <p:nvPicPr>
            <p:cNvPr id="21" name="Picture 21"/>
            <p:cNvPicPr>
              <a:picLocks noChangeAspect="1"/>
            </p:cNvPicPr>
            <p:nvPr/>
          </p:nvPicPr>
          <p:blipFill>
            <a:blip r:embed="rId4"/>
            <a:srcRect l="27295" r="49905"/>
            <a:stretch>
              <a:fillRect/>
            </a:stretch>
          </p:blipFill>
          <p:spPr>
            <a:xfrm>
              <a:off x="0" y="0"/>
              <a:ext cx="4879060" cy="4333431"/>
            </a:xfrm>
            <a:prstGeom prst="rect">
              <a:avLst/>
            </a:prstGeom>
          </p:spPr>
        </p:pic>
      </p:grpSp>
      <p:sp>
        <p:nvSpPr>
          <p:cNvPr id="22" name="TextBox 22"/>
          <p:cNvSpPr txBox="1"/>
          <p:nvPr/>
        </p:nvSpPr>
        <p:spPr>
          <a:xfrm>
            <a:off x="1580262" y="3724193"/>
            <a:ext cx="15261876" cy="253307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0644"/>
              </a:lnSpc>
            </a:pPr>
            <a:r>
              <a:rPr lang="en-US" sz="14746">
                <a:solidFill>
                  <a:srgbClr val="03003B"/>
                </a:solidFill>
                <a:latin typeface="Oswald"/>
              </a:rPr>
              <a:t>DO YOU KNOW GMO?</a:t>
            </a:r>
          </a:p>
        </p:txBody>
      </p:sp>
      <p:grpSp>
        <p:nvGrpSpPr>
          <p:cNvPr id="23" name="Group 23"/>
          <p:cNvGrpSpPr/>
          <p:nvPr/>
        </p:nvGrpSpPr>
        <p:grpSpPr>
          <a:xfrm rot="-5400000">
            <a:off x="8910843" y="-2157059"/>
            <a:ext cx="267095" cy="18487220"/>
            <a:chOff x="0" y="0"/>
            <a:chExt cx="152400" cy="10548511"/>
          </a:xfrm>
        </p:grpSpPr>
        <p:sp>
          <p:nvSpPr>
            <p:cNvPr id="24" name="Freeform 24"/>
            <p:cNvSpPr/>
            <p:nvPr/>
          </p:nvSpPr>
          <p:spPr>
            <a:xfrm>
              <a:off x="0" y="0"/>
              <a:ext cx="152400" cy="10548511"/>
            </a:xfrm>
            <a:custGeom>
              <a:avLst/>
              <a:gdLst/>
              <a:ahLst/>
              <a:cxnLst/>
              <a:rect l="l" t="t" r="r" b="b"/>
              <a:pathLst>
                <a:path w="152400" h="10548511">
                  <a:moveTo>
                    <a:pt x="0" y="0"/>
                  </a:moveTo>
                  <a:lnTo>
                    <a:pt x="152400" y="0"/>
                  </a:lnTo>
                  <a:lnTo>
                    <a:pt x="152400" y="10548511"/>
                  </a:lnTo>
                  <a:lnTo>
                    <a:pt x="0" y="10548511"/>
                  </a:lnTo>
                  <a:close/>
                </a:path>
              </a:pathLst>
            </a:custGeom>
            <a:solidFill>
              <a:srgbClr val="03003B"/>
            </a:solidFill>
          </p:spPr>
        </p:sp>
      </p:grpSp>
      <p:grpSp>
        <p:nvGrpSpPr>
          <p:cNvPr id="25" name="Group 25"/>
          <p:cNvGrpSpPr/>
          <p:nvPr/>
        </p:nvGrpSpPr>
        <p:grpSpPr>
          <a:xfrm rot="-5400000">
            <a:off x="8910843" y="-5993537"/>
            <a:ext cx="267095" cy="18487220"/>
            <a:chOff x="0" y="0"/>
            <a:chExt cx="152400" cy="10548511"/>
          </a:xfrm>
        </p:grpSpPr>
        <p:sp>
          <p:nvSpPr>
            <p:cNvPr id="26" name="Freeform 26"/>
            <p:cNvSpPr/>
            <p:nvPr/>
          </p:nvSpPr>
          <p:spPr>
            <a:xfrm>
              <a:off x="0" y="0"/>
              <a:ext cx="152400" cy="10548511"/>
            </a:xfrm>
            <a:custGeom>
              <a:avLst/>
              <a:gdLst/>
              <a:ahLst/>
              <a:cxnLst/>
              <a:rect l="l" t="t" r="r" b="b"/>
              <a:pathLst>
                <a:path w="152400" h="10548511">
                  <a:moveTo>
                    <a:pt x="0" y="0"/>
                  </a:moveTo>
                  <a:lnTo>
                    <a:pt x="152400" y="0"/>
                  </a:lnTo>
                  <a:lnTo>
                    <a:pt x="152400" y="10548511"/>
                  </a:lnTo>
                  <a:lnTo>
                    <a:pt x="0" y="10548511"/>
                  </a:lnTo>
                  <a:close/>
                </a:path>
              </a:pathLst>
            </a:custGeom>
            <a:solidFill>
              <a:srgbClr val="03003B"/>
            </a:solidFill>
          </p:spPr>
        </p:sp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EF4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674077" y="0"/>
            <a:ext cx="16978745" cy="10527989"/>
            <a:chOff x="0" y="0"/>
            <a:chExt cx="3322696" cy="206030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3322696" cy="2060300"/>
            </a:xfrm>
            <a:custGeom>
              <a:avLst/>
              <a:gdLst/>
              <a:ahLst/>
              <a:cxnLst/>
              <a:rect l="l" t="t" r="r" b="b"/>
              <a:pathLst>
                <a:path w="3322696" h="2060300">
                  <a:moveTo>
                    <a:pt x="0" y="0"/>
                  </a:moveTo>
                  <a:lnTo>
                    <a:pt x="3322696" y="0"/>
                  </a:lnTo>
                  <a:lnTo>
                    <a:pt x="3322696" y="2060300"/>
                  </a:lnTo>
                  <a:lnTo>
                    <a:pt x="0" y="2060300"/>
                  </a:lnTo>
                  <a:close/>
                </a:path>
              </a:pathLst>
            </a:custGeom>
            <a:solidFill>
              <a:srgbClr val="093149"/>
            </a:solidFill>
          </p:spPr>
        </p:sp>
      </p:grpSp>
      <p:pic>
        <p:nvPicPr>
          <p:cNvPr id="4" name="Picture 4"/>
          <p:cNvPicPr>
            <a:picLocks noChangeAspect="1"/>
          </p:cNvPicPr>
          <p:nvPr/>
        </p:nvPicPr>
        <p:blipFill>
          <a:blip r:embed="rId2"/>
          <a:srcRect t="4744" r="48" b="2031"/>
          <a:stretch>
            <a:fillRect/>
          </a:stretch>
        </p:blipFill>
        <p:spPr>
          <a:xfrm>
            <a:off x="909512" y="0"/>
            <a:ext cx="16507875" cy="10287000"/>
          </a:xfrm>
          <a:prstGeom prst="rect">
            <a:avLst/>
          </a:prstGeom>
        </p:spPr>
      </p:pic>
      <p:grpSp>
        <p:nvGrpSpPr>
          <p:cNvPr id="5" name="Group 5"/>
          <p:cNvGrpSpPr/>
          <p:nvPr/>
        </p:nvGrpSpPr>
        <p:grpSpPr>
          <a:xfrm>
            <a:off x="909512" y="8240390"/>
            <a:ext cx="7211690" cy="2046610"/>
            <a:chOff x="0" y="0"/>
            <a:chExt cx="2439510" cy="692310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2439510" cy="692310"/>
            </a:xfrm>
            <a:custGeom>
              <a:avLst/>
              <a:gdLst/>
              <a:ahLst/>
              <a:cxnLst/>
              <a:rect l="l" t="t" r="r" b="b"/>
              <a:pathLst>
                <a:path w="2439510" h="692310">
                  <a:moveTo>
                    <a:pt x="0" y="0"/>
                  </a:moveTo>
                  <a:lnTo>
                    <a:pt x="2439510" y="0"/>
                  </a:lnTo>
                  <a:lnTo>
                    <a:pt x="2439510" y="692310"/>
                  </a:lnTo>
                  <a:lnTo>
                    <a:pt x="0" y="692310"/>
                  </a:lnTo>
                  <a:close/>
                </a:path>
              </a:pathLst>
            </a:custGeom>
            <a:solidFill>
              <a:srgbClr val="093149">
                <a:alpha val="62745"/>
              </a:srgbClr>
            </a:solidFill>
          </p:spPr>
        </p:sp>
      </p:grpSp>
      <p:sp>
        <p:nvSpPr>
          <p:cNvPr id="7" name="TextBox 7"/>
          <p:cNvSpPr txBox="1"/>
          <p:nvPr/>
        </p:nvSpPr>
        <p:spPr>
          <a:xfrm>
            <a:off x="874379" y="8298355"/>
            <a:ext cx="7246824" cy="152776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599"/>
              </a:lnSpc>
            </a:pPr>
            <a:r>
              <a:rPr lang="en-US" sz="8999">
                <a:solidFill>
                  <a:srgbClr val="FAA109"/>
                </a:solidFill>
                <a:latin typeface="Oswald"/>
              </a:rPr>
              <a:t>Agrobacterium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EF4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330836" y="2910840"/>
            <a:ext cx="15626329" cy="423672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7080"/>
              </a:lnSpc>
            </a:pPr>
            <a:r>
              <a:rPr lang="en-US" sz="12200">
                <a:solidFill>
                  <a:srgbClr val="03003B"/>
                </a:solidFill>
                <a:latin typeface="Oswald"/>
              </a:rPr>
              <a:t>Genetically engineered crops approved in the USA.</a:t>
            </a:r>
          </a:p>
        </p:txBody>
      </p:sp>
      <p:grpSp>
        <p:nvGrpSpPr>
          <p:cNvPr id="3" name="Group 3"/>
          <p:cNvGrpSpPr/>
          <p:nvPr/>
        </p:nvGrpSpPr>
        <p:grpSpPr>
          <a:xfrm rot="-8100000">
            <a:off x="1178819" y="-1644185"/>
            <a:ext cx="1870113" cy="7598834"/>
            <a:chOff x="0" y="0"/>
            <a:chExt cx="2493484" cy="10131779"/>
          </a:xfrm>
        </p:grpSpPr>
        <p:grpSp>
          <p:nvGrpSpPr>
            <p:cNvPr id="4" name="Group 4"/>
            <p:cNvGrpSpPr/>
            <p:nvPr/>
          </p:nvGrpSpPr>
          <p:grpSpPr>
            <a:xfrm rot="-5400000">
              <a:off x="-4255252" y="4255252"/>
              <a:ext cx="9948435" cy="1437931"/>
              <a:chOff x="0" y="0"/>
              <a:chExt cx="3953967" cy="571500"/>
            </a:xfrm>
          </p:grpSpPr>
          <p:sp>
            <p:nvSpPr>
              <p:cNvPr id="5" name="Freeform 5"/>
              <p:cNvSpPr/>
              <p:nvPr/>
            </p:nvSpPr>
            <p:spPr>
              <a:xfrm>
                <a:off x="0" y="255270"/>
                <a:ext cx="3953967" cy="69850"/>
              </a:xfrm>
              <a:custGeom>
                <a:avLst/>
                <a:gdLst/>
                <a:ahLst/>
                <a:cxnLst/>
                <a:rect l="l" t="t" r="r" b="b"/>
                <a:pathLst>
                  <a:path w="3953967" h="69850">
                    <a:moveTo>
                      <a:pt x="3663137" y="0"/>
                    </a:moveTo>
                    <a:lnTo>
                      <a:pt x="0" y="0"/>
                    </a:lnTo>
                    <a:lnTo>
                      <a:pt x="0" y="69850"/>
                    </a:lnTo>
                    <a:lnTo>
                      <a:pt x="3953967" y="69850"/>
                    </a:lnTo>
                    <a:lnTo>
                      <a:pt x="3953967" y="0"/>
                    </a:lnTo>
                    <a:close/>
                  </a:path>
                </a:pathLst>
              </a:custGeom>
              <a:solidFill>
                <a:srgbClr val="CB0000"/>
              </a:solidFill>
            </p:spPr>
          </p:sp>
        </p:grpSp>
        <p:grpSp>
          <p:nvGrpSpPr>
            <p:cNvPr id="6" name="Group 6"/>
            <p:cNvGrpSpPr/>
            <p:nvPr/>
          </p:nvGrpSpPr>
          <p:grpSpPr>
            <a:xfrm rot="-5400000">
              <a:off x="-3727476" y="4255252"/>
              <a:ext cx="9948435" cy="1437931"/>
              <a:chOff x="0" y="0"/>
              <a:chExt cx="3953967" cy="571500"/>
            </a:xfrm>
          </p:grpSpPr>
          <p:sp>
            <p:nvSpPr>
              <p:cNvPr id="7" name="Freeform 7"/>
              <p:cNvSpPr/>
              <p:nvPr/>
            </p:nvSpPr>
            <p:spPr>
              <a:xfrm>
                <a:off x="0" y="255270"/>
                <a:ext cx="3953967" cy="69850"/>
              </a:xfrm>
              <a:custGeom>
                <a:avLst/>
                <a:gdLst/>
                <a:ahLst/>
                <a:cxnLst/>
                <a:rect l="l" t="t" r="r" b="b"/>
                <a:pathLst>
                  <a:path w="3953967" h="69850">
                    <a:moveTo>
                      <a:pt x="3663137" y="0"/>
                    </a:moveTo>
                    <a:lnTo>
                      <a:pt x="0" y="0"/>
                    </a:lnTo>
                    <a:lnTo>
                      <a:pt x="0" y="69850"/>
                    </a:lnTo>
                    <a:lnTo>
                      <a:pt x="3953967" y="69850"/>
                    </a:lnTo>
                    <a:lnTo>
                      <a:pt x="3953967" y="0"/>
                    </a:lnTo>
                    <a:close/>
                  </a:path>
                </a:pathLst>
              </a:custGeom>
              <a:solidFill>
                <a:srgbClr val="004AAD"/>
              </a:solidFill>
            </p:spPr>
          </p:sp>
        </p:grpSp>
        <p:grpSp>
          <p:nvGrpSpPr>
            <p:cNvPr id="8" name="Group 8"/>
            <p:cNvGrpSpPr/>
            <p:nvPr/>
          </p:nvGrpSpPr>
          <p:grpSpPr>
            <a:xfrm rot="-5400000">
              <a:off x="-3199699" y="4438596"/>
              <a:ext cx="9948435" cy="1437931"/>
              <a:chOff x="0" y="0"/>
              <a:chExt cx="3953967" cy="571500"/>
            </a:xfrm>
          </p:grpSpPr>
          <p:sp>
            <p:nvSpPr>
              <p:cNvPr id="9" name="Freeform 9"/>
              <p:cNvSpPr/>
              <p:nvPr/>
            </p:nvSpPr>
            <p:spPr>
              <a:xfrm>
                <a:off x="0" y="255270"/>
                <a:ext cx="3953967" cy="69850"/>
              </a:xfrm>
              <a:custGeom>
                <a:avLst/>
                <a:gdLst/>
                <a:ahLst/>
                <a:cxnLst/>
                <a:rect l="l" t="t" r="r" b="b"/>
                <a:pathLst>
                  <a:path w="3953967" h="69850">
                    <a:moveTo>
                      <a:pt x="3663137" y="0"/>
                    </a:moveTo>
                    <a:lnTo>
                      <a:pt x="0" y="0"/>
                    </a:lnTo>
                    <a:lnTo>
                      <a:pt x="0" y="69850"/>
                    </a:lnTo>
                    <a:lnTo>
                      <a:pt x="3953967" y="69850"/>
                    </a:lnTo>
                    <a:lnTo>
                      <a:pt x="3953967" y="0"/>
                    </a:lnTo>
                    <a:close/>
                  </a:path>
                </a:pathLst>
              </a:custGeom>
              <a:solidFill>
                <a:srgbClr val="008037"/>
              </a:solidFill>
            </p:spPr>
          </p:sp>
        </p:grpSp>
      </p:grpSp>
      <p:grpSp>
        <p:nvGrpSpPr>
          <p:cNvPr id="10" name="Group 10"/>
          <p:cNvGrpSpPr/>
          <p:nvPr/>
        </p:nvGrpSpPr>
        <p:grpSpPr>
          <a:xfrm rot="2700000">
            <a:off x="15506678" y="4559666"/>
            <a:ext cx="1870113" cy="7598834"/>
            <a:chOff x="0" y="0"/>
            <a:chExt cx="2493484" cy="10131779"/>
          </a:xfrm>
        </p:grpSpPr>
        <p:grpSp>
          <p:nvGrpSpPr>
            <p:cNvPr id="11" name="Group 11"/>
            <p:cNvGrpSpPr/>
            <p:nvPr/>
          </p:nvGrpSpPr>
          <p:grpSpPr>
            <a:xfrm rot="-5400000">
              <a:off x="-4255252" y="4255252"/>
              <a:ext cx="9948435" cy="1437931"/>
              <a:chOff x="0" y="0"/>
              <a:chExt cx="3953967" cy="571500"/>
            </a:xfrm>
          </p:grpSpPr>
          <p:sp>
            <p:nvSpPr>
              <p:cNvPr id="12" name="Freeform 12"/>
              <p:cNvSpPr/>
              <p:nvPr/>
            </p:nvSpPr>
            <p:spPr>
              <a:xfrm>
                <a:off x="0" y="255270"/>
                <a:ext cx="3953967" cy="69850"/>
              </a:xfrm>
              <a:custGeom>
                <a:avLst/>
                <a:gdLst/>
                <a:ahLst/>
                <a:cxnLst/>
                <a:rect l="l" t="t" r="r" b="b"/>
                <a:pathLst>
                  <a:path w="3953967" h="69850">
                    <a:moveTo>
                      <a:pt x="3663137" y="0"/>
                    </a:moveTo>
                    <a:lnTo>
                      <a:pt x="0" y="0"/>
                    </a:lnTo>
                    <a:lnTo>
                      <a:pt x="0" y="69850"/>
                    </a:lnTo>
                    <a:lnTo>
                      <a:pt x="3953967" y="69850"/>
                    </a:lnTo>
                    <a:lnTo>
                      <a:pt x="3953967" y="0"/>
                    </a:lnTo>
                    <a:close/>
                  </a:path>
                </a:pathLst>
              </a:custGeom>
              <a:solidFill>
                <a:srgbClr val="CB0000"/>
              </a:solidFill>
            </p:spPr>
          </p:sp>
        </p:grpSp>
        <p:grpSp>
          <p:nvGrpSpPr>
            <p:cNvPr id="13" name="Group 13"/>
            <p:cNvGrpSpPr/>
            <p:nvPr/>
          </p:nvGrpSpPr>
          <p:grpSpPr>
            <a:xfrm rot="-5400000">
              <a:off x="-3727476" y="4255252"/>
              <a:ext cx="9948435" cy="1437931"/>
              <a:chOff x="0" y="0"/>
              <a:chExt cx="3953967" cy="571500"/>
            </a:xfrm>
          </p:grpSpPr>
          <p:sp>
            <p:nvSpPr>
              <p:cNvPr id="14" name="Freeform 14"/>
              <p:cNvSpPr/>
              <p:nvPr/>
            </p:nvSpPr>
            <p:spPr>
              <a:xfrm>
                <a:off x="0" y="255270"/>
                <a:ext cx="3953967" cy="69850"/>
              </a:xfrm>
              <a:custGeom>
                <a:avLst/>
                <a:gdLst/>
                <a:ahLst/>
                <a:cxnLst/>
                <a:rect l="l" t="t" r="r" b="b"/>
                <a:pathLst>
                  <a:path w="3953967" h="69850">
                    <a:moveTo>
                      <a:pt x="3663137" y="0"/>
                    </a:moveTo>
                    <a:lnTo>
                      <a:pt x="0" y="0"/>
                    </a:lnTo>
                    <a:lnTo>
                      <a:pt x="0" y="69850"/>
                    </a:lnTo>
                    <a:lnTo>
                      <a:pt x="3953967" y="69850"/>
                    </a:lnTo>
                    <a:lnTo>
                      <a:pt x="3953967" y="0"/>
                    </a:lnTo>
                    <a:close/>
                  </a:path>
                </a:pathLst>
              </a:custGeom>
              <a:solidFill>
                <a:srgbClr val="004AAD"/>
              </a:solidFill>
            </p:spPr>
          </p:sp>
        </p:grpSp>
        <p:grpSp>
          <p:nvGrpSpPr>
            <p:cNvPr id="15" name="Group 15"/>
            <p:cNvGrpSpPr/>
            <p:nvPr/>
          </p:nvGrpSpPr>
          <p:grpSpPr>
            <a:xfrm rot="-5400000">
              <a:off x="-3199699" y="4438596"/>
              <a:ext cx="9948435" cy="1437931"/>
              <a:chOff x="0" y="0"/>
              <a:chExt cx="3953967" cy="571500"/>
            </a:xfrm>
          </p:grpSpPr>
          <p:sp>
            <p:nvSpPr>
              <p:cNvPr id="16" name="Freeform 16"/>
              <p:cNvSpPr/>
              <p:nvPr/>
            </p:nvSpPr>
            <p:spPr>
              <a:xfrm>
                <a:off x="0" y="255270"/>
                <a:ext cx="3953967" cy="69850"/>
              </a:xfrm>
              <a:custGeom>
                <a:avLst/>
                <a:gdLst/>
                <a:ahLst/>
                <a:cxnLst/>
                <a:rect l="l" t="t" r="r" b="b"/>
                <a:pathLst>
                  <a:path w="3953967" h="69850">
                    <a:moveTo>
                      <a:pt x="3663137" y="0"/>
                    </a:moveTo>
                    <a:lnTo>
                      <a:pt x="0" y="0"/>
                    </a:lnTo>
                    <a:lnTo>
                      <a:pt x="0" y="69850"/>
                    </a:lnTo>
                    <a:lnTo>
                      <a:pt x="3953967" y="69850"/>
                    </a:lnTo>
                    <a:lnTo>
                      <a:pt x="3953967" y="0"/>
                    </a:lnTo>
                    <a:close/>
                  </a:path>
                </a:pathLst>
              </a:custGeom>
              <a:solidFill>
                <a:srgbClr val="008037"/>
              </a:solidFill>
            </p:spPr>
          </p:sp>
        </p:grpSp>
      </p:grp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EF4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831117" y="4696513"/>
            <a:ext cx="3168830" cy="40957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0800"/>
              </a:lnSpc>
            </a:pPr>
            <a:r>
              <a:rPr lang="en-US" sz="8800" dirty="0">
                <a:solidFill>
                  <a:srgbClr val="CB0000"/>
                </a:solidFill>
                <a:latin typeface="Oswald"/>
              </a:rPr>
              <a:t>Corn</a:t>
            </a:r>
          </a:p>
          <a:p>
            <a:pPr>
              <a:lnSpc>
                <a:spcPts val="10800"/>
              </a:lnSpc>
            </a:pPr>
            <a:r>
              <a:rPr lang="en-US" sz="8800" dirty="0">
                <a:solidFill>
                  <a:srgbClr val="CB0000"/>
                </a:solidFill>
                <a:latin typeface="Oswald"/>
              </a:rPr>
              <a:t>Canola</a:t>
            </a:r>
          </a:p>
          <a:p>
            <a:pPr>
              <a:lnSpc>
                <a:spcPts val="10800"/>
              </a:lnSpc>
            </a:pPr>
            <a:r>
              <a:rPr lang="en-US" sz="8800" dirty="0">
                <a:solidFill>
                  <a:srgbClr val="CB0000"/>
                </a:solidFill>
                <a:latin typeface="Oswald"/>
              </a:rPr>
              <a:t>Cotton</a:t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4377000" y="4696513"/>
            <a:ext cx="2752494" cy="27305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0800"/>
              </a:lnSpc>
            </a:pPr>
            <a:r>
              <a:rPr lang="en-US" sz="8800" dirty="0">
                <a:solidFill>
                  <a:srgbClr val="FAA109"/>
                </a:solidFill>
                <a:latin typeface="Oswald"/>
              </a:rPr>
              <a:t>Apples</a:t>
            </a:r>
          </a:p>
          <a:p>
            <a:pPr>
              <a:lnSpc>
                <a:spcPts val="10800"/>
              </a:lnSpc>
            </a:pPr>
            <a:r>
              <a:rPr lang="en-US" sz="8800" dirty="0">
                <a:solidFill>
                  <a:srgbClr val="FAA109"/>
                </a:solidFill>
                <a:latin typeface="Oswald"/>
              </a:rPr>
              <a:t>Alfalfa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7506548" y="4696513"/>
            <a:ext cx="3619996" cy="268778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0800"/>
              </a:lnSpc>
            </a:pPr>
            <a:r>
              <a:rPr lang="en-US" sz="8800" dirty="0">
                <a:solidFill>
                  <a:srgbClr val="008037"/>
                </a:solidFill>
                <a:latin typeface="Oswald"/>
              </a:rPr>
              <a:t>Papaya</a:t>
            </a:r>
          </a:p>
          <a:p>
            <a:pPr>
              <a:lnSpc>
                <a:spcPts val="10800"/>
              </a:lnSpc>
            </a:pPr>
            <a:r>
              <a:rPr lang="en-US" sz="8800" dirty="0">
                <a:solidFill>
                  <a:srgbClr val="008037"/>
                </a:solidFill>
                <a:latin typeface="Oswald"/>
              </a:rPr>
              <a:t>Potatoes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11503598" y="4696513"/>
            <a:ext cx="6784402" cy="40957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0800"/>
              </a:lnSpc>
            </a:pPr>
            <a:r>
              <a:rPr lang="en-US" sz="8800" dirty="0">
                <a:solidFill>
                  <a:srgbClr val="004AAD"/>
                </a:solidFill>
                <a:latin typeface="Oswald"/>
              </a:rPr>
              <a:t>Soybeans</a:t>
            </a:r>
          </a:p>
          <a:p>
            <a:pPr>
              <a:lnSpc>
                <a:spcPts val="10800"/>
              </a:lnSpc>
            </a:pPr>
            <a:r>
              <a:rPr lang="en-US" sz="8800" dirty="0" err="1">
                <a:solidFill>
                  <a:srgbClr val="004AAD"/>
                </a:solidFill>
                <a:latin typeface="Oswald"/>
              </a:rPr>
              <a:t>Sugarbeets</a:t>
            </a:r>
            <a:endParaRPr lang="en-US" sz="8800" dirty="0">
              <a:solidFill>
                <a:srgbClr val="004AAD"/>
              </a:solidFill>
              <a:latin typeface="Oswald"/>
            </a:endParaRPr>
          </a:p>
          <a:p>
            <a:pPr>
              <a:lnSpc>
                <a:spcPts val="10800"/>
              </a:lnSpc>
            </a:pPr>
            <a:r>
              <a:rPr lang="en-US" sz="8800" dirty="0">
                <a:solidFill>
                  <a:srgbClr val="004AAD"/>
                </a:solidFill>
                <a:latin typeface="Oswald"/>
              </a:rPr>
              <a:t>Summer squash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1606921" y="128342"/>
            <a:ext cx="1617220" cy="424472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4618"/>
              </a:lnSpc>
            </a:pPr>
            <a:r>
              <a:rPr lang="en-US" sz="24727">
                <a:solidFill>
                  <a:srgbClr val="CB0000"/>
                </a:solidFill>
                <a:latin typeface="Oswald"/>
              </a:rPr>
              <a:t>C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4980621" y="128342"/>
            <a:ext cx="1545253" cy="424472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4618"/>
              </a:lnSpc>
            </a:pPr>
            <a:r>
              <a:rPr lang="en-US" sz="24727">
                <a:solidFill>
                  <a:srgbClr val="FAA109"/>
                </a:solidFill>
                <a:latin typeface="Oswald"/>
              </a:rPr>
              <a:t>A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8562729" y="128342"/>
            <a:ext cx="1507634" cy="424472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4618"/>
              </a:lnSpc>
            </a:pPr>
            <a:r>
              <a:rPr lang="en-US" sz="24727">
                <a:solidFill>
                  <a:srgbClr val="008037"/>
                </a:solidFill>
                <a:latin typeface="Oswald"/>
              </a:rPr>
              <a:t>P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12174110" y="128342"/>
            <a:ext cx="1485553" cy="424472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4618"/>
              </a:lnSpc>
            </a:pPr>
            <a:r>
              <a:rPr lang="en-US" sz="24727">
                <a:solidFill>
                  <a:srgbClr val="004AAD"/>
                </a:solidFill>
                <a:latin typeface="Oswald"/>
              </a:rPr>
              <a:t>S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3224142" y="2866736"/>
            <a:ext cx="581710" cy="165366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3441"/>
              </a:lnSpc>
            </a:pPr>
            <a:r>
              <a:rPr lang="en-US" sz="9600">
                <a:solidFill>
                  <a:srgbClr val="CB0000"/>
                </a:solidFill>
                <a:latin typeface="Oswald"/>
              </a:rPr>
              <a:t>3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6636866" y="2866736"/>
            <a:ext cx="582821" cy="165366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3441"/>
              </a:lnSpc>
            </a:pPr>
            <a:r>
              <a:rPr lang="en-US" sz="9600">
                <a:solidFill>
                  <a:srgbClr val="FAA109"/>
                </a:solidFill>
                <a:latin typeface="Oswald"/>
              </a:rPr>
              <a:t>2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10069807" y="2866736"/>
            <a:ext cx="582821" cy="165366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3441"/>
              </a:lnSpc>
            </a:pPr>
            <a:r>
              <a:rPr lang="en-US" sz="9600">
                <a:solidFill>
                  <a:srgbClr val="008037"/>
                </a:solidFill>
                <a:latin typeface="Oswald"/>
              </a:rPr>
              <a:t>2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13766118" y="2866736"/>
            <a:ext cx="581710" cy="165366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3441"/>
              </a:lnSpc>
            </a:pPr>
            <a:r>
              <a:rPr lang="en-US" sz="9600">
                <a:solidFill>
                  <a:srgbClr val="004AAD"/>
                </a:solidFill>
                <a:latin typeface="Oswald"/>
              </a:rPr>
              <a:t>3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EF4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0"/>
            <a:ext cx="18288000" cy="10287000"/>
            <a:chOff x="0" y="0"/>
            <a:chExt cx="24384000" cy="13716000"/>
          </a:xfrm>
        </p:grpSpPr>
        <p:pic>
          <p:nvPicPr>
            <p:cNvPr id="3" name="Picture 3"/>
            <p:cNvPicPr>
              <a:picLocks noChangeAspect="1"/>
            </p:cNvPicPr>
            <p:nvPr/>
          </p:nvPicPr>
          <p:blipFill>
            <a:blip r:embed="rId2"/>
            <a:srcRect l="3333" r="3333"/>
            <a:stretch>
              <a:fillRect/>
            </a:stretch>
          </p:blipFill>
          <p:spPr>
            <a:xfrm>
              <a:off x="0" y="0"/>
              <a:ext cx="24384000" cy="13716000"/>
            </a:xfrm>
            <a:prstGeom prst="rect">
              <a:avLst/>
            </a:prstGeom>
          </p:spPr>
        </p:pic>
      </p:grpSp>
      <p:grpSp>
        <p:nvGrpSpPr>
          <p:cNvPr id="4" name="Group 4"/>
          <p:cNvGrpSpPr/>
          <p:nvPr/>
        </p:nvGrpSpPr>
        <p:grpSpPr>
          <a:xfrm>
            <a:off x="12454497" y="5143500"/>
            <a:ext cx="5833503" cy="3739587"/>
            <a:chOff x="0" y="0"/>
            <a:chExt cx="1973308" cy="1264996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1973308" cy="1264996"/>
            </a:xfrm>
            <a:custGeom>
              <a:avLst/>
              <a:gdLst/>
              <a:ahLst/>
              <a:cxnLst/>
              <a:rect l="l" t="t" r="r" b="b"/>
              <a:pathLst>
                <a:path w="1973308" h="1264996">
                  <a:moveTo>
                    <a:pt x="0" y="0"/>
                  </a:moveTo>
                  <a:lnTo>
                    <a:pt x="1973308" y="0"/>
                  </a:lnTo>
                  <a:lnTo>
                    <a:pt x="1973308" y="1264996"/>
                  </a:lnTo>
                  <a:lnTo>
                    <a:pt x="0" y="1264996"/>
                  </a:lnTo>
                  <a:close/>
                </a:path>
              </a:pathLst>
            </a:custGeom>
            <a:solidFill>
              <a:srgbClr val="E3F2F4">
                <a:alpha val="74901"/>
              </a:srgbClr>
            </a:solidFill>
          </p:spPr>
        </p:sp>
      </p:grpSp>
      <p:sp>
        <p:nvSpPr>
          <p:cNvPr id="6" name="TextBox 6"/>
          <p:cNvSpPr txBox="1"/>
          <p:nvPr/>
        </p:nvSpPr>
        <p:spPr>
          <a:xfrm>
            <a:off x="12847153" y="5092118"/>
            <a:ext cx="3208812" cy="181320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4399"/>
              </a:lnSpc>
            </a:pPr>
            <a:r>
              <a:rPr lang="en-US" sz="11999">
                <a:solidFill>
                  <a:srgbClr val="CB0000"/>
                </a:solidFill>
                <a:latin typeface="Oswald"/>
              </a:rPr>
              <a:t>Corn-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12454497" y="6838647"/>
            <a:ext cx="5833503" cy="179006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759"/>
              </a:lnSpc>
            </a:pPr>
            <a:r>
              <a:rPr lang="en-US" sz="3400">
                <a:solidFill>
                  <a:srgbClr val="CB0000"/>
                </a:solidFill>
                <a:latin typeface="Oswald"/>
              </a:rPr>
              <a:t>Insect Resistant</a:t>
            </a:r>
          </a:p>
          <a:p>
            <a:pPr algn="ctr">
              <a:lnSpc>
                <a:spcPts val="4759"/>
              </a:lnSpc>
            </a:pPr>
            <a:r>
              <a:rPr lang="en-US" sz="3399">
                <a:solidFill>
                  <a:srgbClr val="CB0000"/>
                </a:solidFill>
                <a:latin typeface="Oswald"/>
              </a:rPr>
              <a:t>Herbicide Tolerant</a:t>
            </a:r>
          </a:p>
          <a:p>
            <a:pPr algn="ctr">
              <a:lnSpc>
                <a:spcPts val="4759"/>
              </a:lnSpc>
            </a:pPr>
            <a:r>
              <a:rPr lang="en-US" sz="3399">
                <a:solidFill>
                  <a:srgbClr val="CB0000"/>
                </a:solidFill>
                <a:latin typeface="Oswald"/>
              </a:rPr>
              <a:t>Drought Tolerant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EF4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0"/>
            <a:ext cx="18288000" cy="10287000"/>
            <a:chOff x="0" y="0"/>
            <a:chExt cx="24384000" cy="13716000"/>
          </a:xfrm>
        </p:grpSpPr>
        <p:pic>
          <p:nvPicPr>
            <p:cNvPr id="3" name="Picture 3"/>
            <p:cNvPicPr>
              <a:picLocks noChangeAspect="1"/>
            </p:cNvPicPr>
            <p:nvPr/>
          </p:nvPicPr>
          <p:blipFill>
            <a:blip r:embed="rId2"/>
            <a:srcRect t="15126"/>
            <a:stretch>
              <a:fillRect/>
            </a:stretch>
          </p:blipFill>
          <p:spPr>
            <a:xfrm>
              <a:off x="0" y="0"/>
              <a:ext cx="24384000" cy="13716000"/>
            </a:xfrm>
            <a:prstGeom prst="rect">
              <a:avLst/>
            </a:prstGeom>
          </p:spPr>
        </p:pic>
      </p:grpSp>
      <p:grpSp>
        <p:nvGrpSpPr>
          <p:cNvPr id="4" name="Group 4"/>
          <p:cNvGrpSpPr/>
          <p:nvPr/>
        </p:nvGrpSpPr>
        <p:grpSpPr>
          <a:xfrm>
            <a:off x="12454497" y="6199654"/>
            <a:ext cx="5833503" cy="2683433"/>
            <a:chOff x="0" y="0"/>
            <a:chExt cx="1973308" cy="907729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1973308" cy="907729"/>
            </a:xfrm>
            <a:custGeom>
              <a:avLst/>
              <a:gdLst/>
              <a:ahLst/>
              <a:cxnLst/>
              <a:rect l="l" t="t" r="r" b="b"/>
              <a:pathLst>
                <a:path w="1973308" h="907729">
                  <a:moveTo>
                    <a:pt x="0" y="0"/>
                  </a:moveTo>
                  <a:lnTo>
                    <a:pt x="1973308" y="0"/>
                  </a:lnTo>
                  <a:lnTo>
                    <a:pt x="1973308" y="907729"/>
                  </a:lnTo>
                  <a:lnTo>
                    <a:pt x="0" y="907729"/>
                  </a:lnTo>
                  <a:close/>
                </a:path>
              </a:pathLst>
            </a:custGeom>
            <a:solidFill>
              <a:srgbClr val="E3F2F4">
                <a:alpha val="74901"/>
              </a:srgbClr>
            </a:solidFill>
          </p:spPr>
        </p:sp>
      </p:grpSp>
      <p:grpSp>
        <p:nvGrpSpPr>
          <p:cNvPr id="6" name="Group 6"/>
          <p:cNvGrpSpPr/>
          <p:nvPr/>
        </p:nvGrpSpPr>
        <p:grpSpPr>
          <a:xfrm>
            <a:off x="12454497" y="6199654"/>
            <a:ext cx="5833503" cy="2339619"/>
            <a:chOff x="0" y="0"/>
            <a:chExt cx="7778004" cy="3119492"/>
          </a:xfrm>
        </p:grpSpPr>
        <p:sp>
          <p:nvSpPr>
            <p:cNvPr id="7" name="TextBox 7"/>
            <p:cNvSpPr txBox="1"/>
            <p:nvPr/>
          </p:nvSpPr>
          <p:spPr>
            <a:xfrm>
              <a:off x="523540" y="9525"/>
              <a:ext cx="5982927" cy="242078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14399"/>
                </a:lnSpc>
              </a:pPr>
              <a:r>
                <a:rPr lang="en-US" sz="11999">
                  <a:solidFill>
                    <a:srgbClr val="CB0000"/>
                  </a:solidFill>
                  <a:latin typeface="Oswald"/>
                </a:rPr>
                <a:t>Canola-</a:t>
              </a:r>
            </a:p>
          </p:txBody>
        </p:sp>
        <p:sp>
          <p:nvSpPr>
            <p:cNvPr id="8" name="TextBox 8"/>
            <p:cNvSpPr txBox="1"/>
            <p:nvPr/>
          </p:nvSpPr>
          <p:spPr>
            <a:xfrm>
              <a:off x="0" y="2363630"/>
              <a:ext cx="7778004" cy="755862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4759"/>
                </a:lnSpc>
              </a:pPr>
              <a:r>
                <a:rPr lang="en-US" sz="3399">
                  <a:solidFill>
                    <a:srgbClr val="CB0000"/>
                  </a:solidFill>
                  <a:latin typeface="Oswald"/>
                </a:rPr>
                <a:t>Herbicide Tolerant</a:t>
              </a:r>
            </a:p>
          </p:txBody>
        </p:sp>
      </p:grp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EF4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0"/>
            <a:ext cx="18288000" cy="10287000"/>
            <a:chOff x="0" y="0"/>
            <a:chExt cx="24384000" cy="13716000"/>
          </a:xfrm>
        </p:grpSpPr>
        <p:pic>
          <p:nvPicPr>
            <p:cNvPr id="3" name="Picture 3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>
            <a:xfrm>
              <a:off x="0" y="0"/>
              <a:ext cx="24384000" cy="13716000"/>
            </a:xfrm>
            <a:prstGeom prst="rect">
              <a:avLst/>
            </a:prstGeom>
          </p:spPr>
        </p:pic>
      </p:grpSp>
      <p:grpSp>
        <p:nvGrpSpPr>
          <p:cNvPr id="4" name="Group 4"/>
          <p:cNvGrpSpPr/>
          <p:nvPr/>
        </p:nvGrpSpPr>
        <p:grpSpPr>
          <a:xfrm>
            <a:off x="12454497" y="6199654"/>
            <a:ext cx="5833503" cy="2683433"/>
            <a:chOff x="0" y="0"/>
            <a:chExt cx="1973308" cy="907729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1973308" cy="907729"/>
            </a:xfrm>
            <a:custGeom>
              <a:avLst/>
              <a:gdLst/>
              <a:ahLst/>
              <a:cxnLst/>
              <a:rect l="l" t="t" r="r" b="b"/>
              <a:pathLst>
                <a:path w="1973308" h="907729">
                  <a:moveTo>
                    <a:pt x="0" y="0"/>
                  </a:moveTo>
                  <a:lnTo>
                    <a:pt x="1973308" y="0"/>
                  </a:lnTo>
                  <a:lnTo>
                    <a:pt x="1973308" y="907729"/>
                  </a:lnTo>
                  <a:lnTo>
                    <a:pt x="0" y="907729"/>
                  </a:lnTo>
                  <a:close/>
                </a:path>
              </a:pathLst>
            </a:custGeom>
            <a:solidFill>
              <a:srgbClr val="E3F2F4">
                <a:alpha val="74901"/>
              </a:srgbClr>
            </a:solidFill>
          </p:spPr>
        </p:sp>
      </p:grpSp>
      <p:sp>
        <p:nvSpPr>
          <p:cNvPr id="6" name="TextBox 6"/>
          <p:cNvSpPr txBox="1"/>
          <p:nvPr/>
        </p:nvSpPr>
        <p:spPr>
          <a:xfrm>
            <a:off x="12847153" y="6209179"/>
            <a:ext cx="4379814" cy="181320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4399"/>
              </a:lnSpc>
            </a:pPr>
            <a:r>
              <a:rPr lang="en-US" sz="11999">
                <a:solidFill>
                  <a:srgbClr val="CB0000"/>
                </a:solidFill>
                <a:latin typeface="Oswald"/>
              </a:rPr>
              <a:t>Cotton-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12454497" y="7955708"/>
            <a:ext cx="5833503" cy="58356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759"/>
              </a:lnSpc>
            </a:pPr>
            <a:r>
              <a:rPr lang="en-US" sz="3400" dirty="0">
                <a:solidFill>
                  <a:srgbClr val="CB0000"/>
                </a:solidFill>
                <a:latin typeface="Oswald"/>
              </a:rPr>
              <a:t>Herbicide Tolerant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4"/>
          <p:cNvGrpSpPr/>
          <p:nvPr/>
        </p:nvGrpSpPr>
        <p:grpSpPr>
          <a:xfrm>
            <a:off x="12454497" y="6199654"/>
            <a:ext cx="5833503" cy="2683433"/>
            <a:chOff x="0" y="0"/>
            <a:chExt cx="1973308" cy="907729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1973308" cy="907729"/>
            </a:xfrm>
            <a:custGeom>
              <a:avLst/>
              <a:gdLst/>
              <a:ahLst/>
              <a:cxnLst/>
              <a:rect l="l" t="t" r="r" b="b"/>
              <a:pathLst>
                <a:path w="1973308" h="907729">
                  <a:moveTo>
                    <a:pt x="0" y="0"/>
                  </a:moveTo>
                  <a:lnTo>
                    <a:pt x="1973308" y="0"/>
                  </a:lnTo>
                  <a:lnTo>
                    <a:pt x="1973308" y="907729"/>
                  </a:lnTo>
                  <a:lnTo>
                    <a:pt x="0" y="907729"/>
                  </a:lnTo>
                  <a:close/>
                </a:path>
              </a:pathLst>
            </a:custGeom>
            <a:solidFill>
              <a:srgbClr val="E3F2F4">
                <a:alpha val="83921"/>
              </a:srgbClr>
            </a:solidFill>
          </p:spPr>
        </p:sp>
      </p:grpSp>
      <p:sp>
        <p:nvSpPr>
          <p:cNvPr id="6" name="TextBox 6"/>
          <p:cNvSpPr txBox="1"/>
          <p:nvPr/>
        </p:nvSpPr>
        <p:spPr>
          <a:xfrm>
            <a:off x="12847153" y="6209179"/>
            <a:ext cx="4379814" cy="181320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4399"/>
              </a:lnSpc>
            </a:pPr>
            <a:r>
              <a:rPr lang="en-US" sz="11999" dirty="0">
                <a:solidFill>
                  <a:srgbClr val="FFA100"/>
                </a:solidFill>
                <a:latin typeface="Oswald"/>
              </a:rPr>
              <a:t>Apple-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12454497" y="7955708"/>
            <a:ext cx="5833503" cy="58356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759"/>
              </a:lnSpc>
            </a:pPr>
            <a:r>
              <a:rPr lang="en-US" sz="3400">
                <a:solidFill>
                  <a:srgbClr val="FFA100"/>
                </a:solidFill>
                <a:latin typeface="Oswald"/>
              </a:rPr>
              <a:t>Non-Browning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EF4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0"/>
            <a:ext cx="18288000" cy="10287000"/>
            <a:chOff x="0" y="0"/>
            <a:chExt cx="24384000" cy="13716000"/>
          </a:xfrm>
        </p:grpSpPr>
        <p:pic>
          <p:nvPicPr>
            <p:cNvPr id="3" name="Picture 3"/>
            <p:cNvPicPr>
              <a:picLocks noChangeAspect="1"/>
            </p:cNvPicPr>
            <p:nvPr/>
          </p:nvPicPr>
          <p:blipFill>
            <a:blip r:embed="rId2"/>
            <a:srcRect t="12500" b="12500"/>
            <a:stretch>
              <a:fillRect/>
            </a:stretch>
          </p:blipFill>
          <p:spPr>
            <a:xfrm>
              <a:off x="0" y="0"/>
              <a:ext cx="24384000" cy="13716000"/>
            </a:xfrm>
            <a:prstGeom prst="rect">
              <a:avLst/>
            </a:prstGeom>
          </p:spPr>
        </p:pic>
      </p:grpSp>
      <p:grpSp>
        <p:nvGrpSpPr>
          <p:cNvPr id="4" name="Group 4"/>
          <p:cNvGrpSpPr/>
          <p:nvPr/>
        </p:nvGrpSpPr>
        <p:grpSpPr>
          <a:xfrm>
            <a:off x="12473547" y="6199654"/>
            <a:ext cx="5833503" cy="2683433"/>
            <a:chOff x="0" y="0"/>
            <a:chExt cx="1973308" cy="907729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1973308" cy="907729"/>
            </a:xfrm>
            <a:custGeom>
              <a:avLst/>
              <a:gdLst/>
              <a:ahLst/>
              <a:cxnLst/>
              <a:rect l="l" t="t" r="r" b="b"/>
              <a:pathLst>
                <a:path w="1973308" h="907729">
                  <a:moveTo>
                    <a:pt x="0" y="0"/>
                  </a:moveTo>
                  <a:lnTo>
                    <a:pt x="1973308" y="0"/>
                  </a:lnTo>
                  <a:lnTo>
                    <a:pt x="1973308" y="907729"/>
                  </a:lnTo>
                  <a:lnTo>
                    <a:pt x="0" y="907729"/>
                  </a:lnTo>
                  <a:close/>
                </a:path>
              </a:pathLst>
            </a:custGeom>
            <a:solidFill>
              <a:srgbClr val="E3F2F4">
                <a:alpha val="82745"/>
              </a:srgbClr>
            </a:solidFill>
          </p:spPr>
        </p:sp>
      </p:grpSp>
      <p:sp>
        <p:nvSpPr>
          <p:cNvPr id="6" name="TextBox 6"/>
          <p:cNvSpPr txBox="1"/>
          <p:nvPr/>
        </p:nvSpPr>
        <p:spPr>
          <a:xfrm>
            <a:off x="12847153" y="6209179"/>
            <a:ext cx="4379814" cy="181320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4399"/>
              </a:lnSpc>
            </a:pPr>
            <a:r>
              <a:rPr lang="en-US" sz="11999">
                <a:solidFill>
                  <a:srgbClr val="FFA100"/>
                </a:solidFill>
                <a:latin typeface="Oswald"/>
              </a:rPr>
              <a:t>Alfalfa-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12454497" y="7955708"/>
            <a:ext cx="5833503" cy="58356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759"/>
              </a:lnSpc>
            </a:pPr>
            <a:r>
              <a:rPr lang="en-US" sz="3400" dirty="0">
                <a:solidFill>
                  <a:srgbClr val="FFA100"/>
                </a:solidFill>
                <a:latin typeface="Oswald"/>
              </a:rPr>
              <a:t>Herbicide Tolerant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EF4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0"/>
            <a:ext cx="18288000" cy="10287000"/>
            <a:chOff x="0" y="0"/>
            <a:chExt cx="24384000" cy="13716000"/>
          </a:xfrm>
        </p:grpSpPr>
        <p:pic>
          <p:nvPicPr>
            <p:cNvPr id="3" name="Picture 3"/>
            <p:cNvPicPr>
              <a:picLocks noChangeAspect="1"/>
            </p:cNvPicPr>
            <p:nvPr/>
          </p:nvPicPr>
          <p:blipFill>
            <a:blip r:embed="rId2"/>
            <a:srcRect t="15437" b="15437"/>
            <a:stretch>
              <a:fillRect/>
            </a:stretch>
          </p:blipFill>
          <p:spPr>
            <a:xfrm>
              <a:off x="0" y="0"/>
              <a:ext cx="24384000" cy="13716000"/>
            </a:xfrm>
            <a:prstGeom prst="rect">
              <a:avLst/>
            </a:prstGeom>
          </p:spPr>
        </p:pic>
      </p:grpSp>
      <p:grpSp>
        <p:nvGrpSpPr>
          <p:cNvPr id="4" name="Group 4"/>
          <p:cNvGrpSpPr/>
          <p:nvPr/>
        </p:nvGrpSpPr>
        <p:grpSpPr>
          <a:xfrm>
            <a:off x="12454497" y="6199654"/>
            <a:ext cx="5833503" cy="2683433"/>
            <a:chOff x="0" y="0"/>
            <a:chExt cx="1973308" cy="907729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1973308" cy="907729"/>
            </a:xfrm>
            <a:custGeom>
              <a:avLst/>
              <a:gdLst/>
              <a:ahLst/>
              <a:cxnLst/>
              <a:rect l="l" t="t" r="r" b="b"/>
              <a:pathLst>
                <a:path w="1973308" h="907729">
                  <a:moveTo>
                    <a:pt x="0" y="0"/>
                  </a:moveTo>
                  <a:lnTo>
                    <a:pt x="1973308" y="0"/>
                  </a:lnTo>
                  <a:lnTo>
                    <a:pt x="1973308" y="907729"/>
                  </a:lnTo>
                  <a:lnTo>
                    <a:pt x="0" y="907729"/>
                  </a:lnTo>
                  <a:close/>
                </a:path>
              </a:pathLst>
            </a:custGeom>
            <a:solidFill>
              <a:srgbClr val="E3F2F4">
                <a:alpha val="74901"/>
              </a:srgbClr>
            </a:solidFill>
          </p:spPr>
        </p:sp>
      </p:grpSp>
      <p:sp>
        <p:nvSpPr>
          <p:cNvPr id="6" name="TextBox 6"/>
          <p:cNvSpPr txBox="1"/>
          <p:nvPr/>
        </p:nvSpPr>
        <p:spPr>
          <a:xfrm>
            <a:off x="12847153" y="6209179"/>
            <a:ext cx="4643853" cy="181320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4399"/>
              </a:lnSpc>
            </a:pPr>
            <a:r>
              <a:rPr lang="en-US" sz="11999">
                <a:solidFill>
                  <a:srgbClr val="008037"/>
                </a:solidFill>
                <a:latin typeface="Oswald"/>
              </a:rPr>
              <a:t>Papaya-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12454497" y="7955708"/>
            <a:ext cx="5833503" cy="58356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759"/>
              </a:lnSpc>
            </a:pPr>
            <a:r>
              <a:rPr lang="en-US" sz="3400">
                <a:solidFill>
                  <a:srgbClr val="008037"/>
                </a:solidFill>
                <a:latin typeface="Oswald"/>
              </a:rPr>
              <a:t>Disease Resistant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EF4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0"/>
            <a:ext cx="18288000" cy="10287000"/>
            <a:chOff x="0" y="0"/>
            <a:chExt cx="24384000" cy="13716000"/>
          </a:xfrm>
        </p:grpSpPr>
        <p:pic>
          <p:nvPicPr>
            <p:cNvPr id="3" name="Picture 3"/>
            <p:cNvPicPr>
              <a:picLocks noChangeAspect="1"/>
            </p:cNvPicPr>
            <p:nvPr/>
          </p:nvPicPr>
          <p:blipFill>
            <a:blip r:embed="rId2"/>
            <a:srcRect t="7833" b="7833"/>
            <a:stretch>
              <a:fillRect/>
            </a:stretch>
          </p:blipFill>
          <p:spPr>
            <a:xfrm>
              <a:off x="0" y="0"/>
              <a:ext cx="24384000" cy="13716000"/>
            </a:xfrm>
            <a:prstGeom prst="rect">
              <a:avLst/>
            </a:prstGeom>
          </p:spPr>
        </p:pic>
      </p:grpSp>
      <p:grpSp>
        <p:nvGrpSpPr>
          <p:cNvPr id="4" name="Group 4"/>
          <p:cNvGrpSpPr/>
          <p:nvPr/>
        </p:nvGrpSpPr>
        <p:grpSpPr>
          <a:xfrm>
            <a:off x="12454497" y="5609104"/>
            <a:ext cx="5833503" cy="3273983"/>
            <a:chOff x="0" y="0"/>
            <a:chExt cx="1973308" cy="1107496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1973308" cy="1107495"/>
            </a:xfrm>
            <a:custGeom>
              <a:avLst/>
              <a:gdLst/>
              <a:ahLst/>
              <a:cxnLst/>
              <a:rect l="l" t="t" r="r" b="b"/>
              <a:pathLst>
                <a:path w="1973308" h="1107495">
                  <a:moveTo>
                    <a:pt x="0" y="0"/>
                  </a:moveTo>
                  <a:lnTo>
                    <a:pt x="1973308" y="0"/>
                  </a:lnTo>
                  <a:lnTo>
                    <a:pt x="1973308" y="1107495"/>
                  </a:lnTo>
                  <a:lnTo>
                    <a:pt x="0" y="1107495"/>
                  </a:lnTo>
                  <a:close/>
                </a:path>
              </a:pathLst>
            </a:custGeom>
            <a:solidFill>
              <a:srgbClr val="E3F2F4">
                <a:alpha val="74901"/>
              </a:srgbClr>
            </a:solidFill>
          </p:spPr>
        </p:sp>
      </p:grpSp>
      <p:sp>
        <p:nvSpPr>
          <p:cNvPr id="6" name="TextBox 6"/>
          <p:cNvSpPr txBox="1"/>
          <p:nvPr/>
        </p:nvSpPr>
        <p:spPr>
          <a:xfrm>
            <a:off x="12847153" y="5618629"/>
            <a:ext cx="5440847" cy="181320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4399"/>
              </a:lnSpc>
            </a:pPr>
            <a:r>
              <a:rPr lang="en-US" sz="11999">
                <a:solidFill>
                  <a:srgbClr val="008037"/>
                </a:solidFill>
                <a:latin typeface="Oswald"/>
              </a:rPr>
              <a:t>Potato-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12454497" y="7365158"/>
            <a:ext cx="5833503" cy="118681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759"/>
              </a:lnSpc>
            </a:pPr>
            <a:r>
              <a:rPr lang="en-US" sz="3400">
                <a:solidFill>
                  <a:srgbClr val="008037"/>
                </a:solidFill>
                <a:latin typeface="Oswald"/>
              </a:rPr>
              <a:t>Non-Browning</a:t>
            </a:r>
          </a:p>
          <a:p>
            <a:pPr algn="ctr">
              <a:lnSpc>
                <a:spcPts val="4759"/>
              </a:lnSpc>
            </a:pPr>
            <a:r>
              <a:rPr lang="en-US" sz="3399">
                <a:solidFill>
                  <a:srgbClr val="008037"/>
                </a:solidFill>
                <a:latin typeface="Oswald"/>
              </a:rPr>
              <a:t>Disease Resistant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EF4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066800" y="213562"/>
            <a:ext cx="3074121" cy="1011153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6329"/>
              </a:lnSpc>
            </a:pPr>
            <a:r>
              <a:rPr lang="en-US" sz="24607" dirty="0">
                <a:solidFill>
                  <a:srgbClr val="004AAD"/>
                </a:solidFill>
                <a:latin typeface="Oswald"/>
              </a:rPr>
              <a:t>G</a:t>
            </a:r>
            <a:r>
              <a:rPr lang="en-US" sz="24607" dirty="0">
                <a:solidFill>
                  <a:srgbClr val="CB0000"/>
                </a:solidFill>
                <a:latin typeface="Oswald"/>
              </a:rPr>
              <a:t>M</a:t>
            </a:r>
            <a:r>
              <a:rPr lang="en-US" sz="24607" dirty="0">
                <a:solidFill>
                  <a:srgbClr val="008037"/>
                </a:solidFill>
                <a:latin typeface="Oswald"/>
              </a:rPr>
              <a:t>O</a:t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3681547" y="1048272"/>
            <a:ext cx="7149209" cy="221892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8171"/>
              </a:lnSpc>
            </a:pPr>
            <a:r>
              <a:rPr lang="en-US" sz="12979">
                <a:solidFill>
                  <a:srgbClr val="004AAD"/>
                </a:solidFill>
                <a:latin typeface="Oswald"/>
              </a:rPr>
              <a:t>ENETICALLY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3681547" y="4327477"/>
            <a:ext cx="4814419" cy="222579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8171"/>
              </a:lnSpc>
            </a:pPr>
            <a:r>
              <a:rPr lang="en-US" sz="12979">
                <a:solidFill>
                  <a:srgbClr val="CB0000"/>
                </a:solidFill>
                <a:latin typeface="Oswald"/>
              </a:rPr>
              <a:t>ODIFIED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681547" y="7689197"/>
            <a:ext cx="5709715" cy="222579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8171"/>
              </a:lnSpc>
            </a:pPr>
            <a:r>
              <a:rPr lang="en-US" sz="12979">
                <a:solidFill>
                  <a:srgbClr val="008037"/>
                </a:solidFill>
                <a:latin typeface="Oswald"/>
              </a:rPr>
              <a:t>RGANISM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14502116" y="-250142"/>
            <a:ext cx="2773470" cy="11269450"/>
            <a:chOff x="0" y="0"/>
            <a:chExt cx="3697961" cy="15025933"/>
          </a:xfrm>
        </p:grpSpPr>
        <p:grpSp>
          <p:nvGrpSpPr>
            <p:cNvPr id="7" name="Group 7"/>
            <p:cNvGrpSpPr/>
            <p:nvPr/>
          </p:nvGrpSpPr>
          <p:grpSpPr>
            <a:xfrm rot="-5400000">
              <a:off x="-6310751" y="6310751"/>
              <a:ext cx="14754025" cy="2132523"/>
              <a:chOff x="0" y="0"/>
              <a:chExt cx="3953967" cy="571500"/>
            </a:xfrm>
          </p:grpSpPr>
          <p:sp>
            <p:nvSpPr>
              <p:cNvPr id="8" name="Freeform 8"/>
              <p:cNvSpPr/>
              <p:nvPr/>
            </p:nvSpPr>
            <p:spPr>
              <a:xfrm>
                <a:off x="0" y="255270"/>
                <a:ext cx="3953967" cy="69850"/>
              </a:xfrm>
              <a:custGeom>
                <a:avLst/>
                <a:gdLst/>
                <a:ahLst/>
                <a:cxnLst/>
                <a:rect l="l" t="t" r="r" b="b"/>
                <a:pathLst>
                  <a:path w="3953967" h="69850">
                    <a:moveTo>
                      <a:pt x="3663137" y="0"/>
                    </a:moveTo>
                    <a:lnTo>
                      <a:pt x="0" y="0"/>
                    </a:lnTo>
                    <a:lnTo>
                      <a:pt x="0" y="69850"/>
                    </a:lnTo>
                    <a:lnTo>
                      <a:pt x="3953967" y="69850"/>
                    </a:lnTo>
                    <a:lnTo>
                      <a:pt x="3953967" y="0"/>
                    </a:lnTo>
                    <a:close/>
                  </a:path>
                </a:pathLst>
              </a:custGeom>
              <a:solidFill>
                <a:srgbClr val="CB0000"/>
              </a:solidFill>
            </p:spPr>
          </p:sp>
        </p:grpSp>
        <p:grpSp>
          <p:nvGrpSpPr>
            <p:cNvPr id="9" name="Group 9"/>
            <p:cNvGrpSpPr/>
            <p:nvPr/>
          </p:nvGrpSpPr>
          <p:grpSpPr>
            <a:xfrm rot="-5400000">
              <a:off x="-5528032" y="6310751"/>
              <a:ext cx="14754025" cy="2132523"/>
              <a:chOff x="0" y="0"/>
              <a:chExt cx="3953967" cy="571500"/>
            </a:xfrm>
          </p:grpSpPr>
          <p:sp>
            <p:nvSpPr>
              <p:cNvPr id="10" name="Freeform 10"/>
              <p:cNvSpPr/>
              <p:nvPr/>
            </p:nvSpPr>
            <p:spPr>
              <a:xfrm>
                <a:off x="0" y="255270"/>
                <a:ext cx="3953967" cy="69850"/>
              </a:xfrm>
              <a:custGeom>
                <a:avLst/>
                <a:gdLst/>
                <a:ahLst/>
                <a:cxnLst/>
                <a:rect l="l" t="t" r="r" b="b"/>
                <a:pathLst>
                  <a:path w="3953967" h="69850">
                    <a:moveTo>
                      <a:pt x="3663137" y="0"/>
                    </a:moveTo>
                    <a:lnTo>
                      <a:pt x="0" y="0"/>
                    </a:lnTo>
                    <a:lnTo>
                      <a:pt x="0" y="69850"/>
                    </a:lnTo>
                    <a:lnTo>
                      <a:pt x="3953967" y="69850"/>
                    </a:lnTo>
                    <a:lnTo>
                      <a:pt x="3953967" y="0"/>
                    </a:lnTo>
                    <a:close/>
                  </a:path>
                </a:pathLst>
              </a:custGeom>
              <a:solidFill>
                <a:srgbClr val="004AAD"/>
              </a:solidFill>
            </p:spPr>
          </p:sp>
        </p:grpSp>
        <p:grpSp>
          <p:nvGrpSpPr>
            <p:cNvPr id="11" name="Group 11"/>
            <p:cNvGrpSpPr/>
            <p:nvPr/>
          </p:nvGrpSpPr>
          <p:grpSpPr>
            <a:xfrm rot="-5400000">
              <a:off x="-4745313" y="6582659"/>
              <a:ext cx="14754025" cy="2132523"/>
              <a:chOff x="0" y="0"/>
              <a:chExt cx="3953967" cy="571500"/>
            </a:xfrm>
          </p:grpSpPr>
          <p:sp>
            <p:nvSpPr>
              <p:cNvPr id="12" name="Freeform 12"/>
              <p:cNvSpPr/>
              <p:nvPr/>
            </p:nvSpPr>
            <p:spPr>
              <a:xfrm>
                <a:off x="0" y="255270"/>
                <a:ext cx="3953967" cy="69850"/>
              </a:xfrm>
              <a:custGeom>
                <a:avLst/>
                <a:gdLst/>
                <a:ahLst/>
                <a:cxnLst/>
                <a:rect l="l" t="t" r="r" b="b"/>
                <a:pathLst>
                  <a:path w="3953967" h="69850">
                    <a:moveTo>
                      <a:pt x="3663137" y="0"/>
                    </a:moveTo>
                    <a:lnTo>
                      <a:pt x="0" y="0"/>
                    </a:lnTo>
                    <a:lnTo>
                      <a:pt x="0" y="69850"/>
                    </a:lnTo>
                    <a:lnTo>
                      <a:pt x="3953967" y="69850"/>
                    </a:lnTo>
                    <a:lnTo>
                      <a:pt x="3953967" y="0"/>
                    </a:lnTo>
                    <a:close/>
                  </a:path>
                </a:pathLst>
              </a:custGeom>
              <a:solidFill>
                <a:srgbClr val="008037"/>
              </a:solidFill>
            </p:spPr>
          </p:sp>
        </p:grpSp>
      </p:grp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EF4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0"/>
            <a:ext cx="18288000" cy="10287000"/>
            <a:chOff x="0" y="0"/>
            <a:chExt cx="24384000" cy="13716000"/>
          </a:xfrm>
        </p:grpSpPr>
        <p:pic>
          <p:nvPicPr>
            <p:cNvPr id="3" name="Picture 3"/>
            <p:cNvPicPr>
              <a:picLocks noChangeAspect="1"/>
            </p:cNvPicPr>
            <p:nvPr/>
          </p:nvPicPr>
          <p:blipFill>
            <a:blip r:embed="rId2"/>
            <a:srcRect t="35922" b="23085"/>
            <a:stretch>
              <a:fillRect/>
            </a:stretch>
          </p:blipFill>
          <p:spPr>
            <a:xfrm>
              <a:off x="0" y="0"/>
              <a:ext cx="24384000" cy="13716000"/>
            </a:xfrm>
            <a:prstGeom prst="rect">
              <a:avLst/>
            </a:prstGeom>
          </p:spPr>
        </p:pic>
      </p:grpSp>
      <p:grpSp>
        <p:nvGrpSpPr>
          <p:cNvPr id="4" name="Group 4"/>
          <p:cNvGrpSpPr/>
          <p:nvPr/>
        </p:nvGrpSpPr>
        <p:grpSpPr>
          <a:xfrm>
            <a:off x="12454497" y="5609104"/>
            <a:ext cx="5833503" cy="3273983"/>
            <a:chOff x="0" y="0"/>
            <a:chExt cx="1973308" cy="1107496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1973308" cy="1107495"/>
            </a:xfrm>
            <a:custGeom>
              <a:avLst/>
              <a:gdLst/>
              <a:ahLst/>
              <a:cxnLst/>
              <a:rect l="l" t="t" r="r" b="b"/>
              <a:pathLst>
                <a:path w="1973308" h="1107495">
                  <a:moveTo>
                    <a:pt x="0" y="0"/>
                  </a:moveTo>
                  <a:lnTo>
                    <a:pt x="1973308" y="0"/>
                  </a:lnTo>
                  <a:lnTo>
                    <a:pt x="1973308" y="1107495"/>
                  </a:lnTo>
                  <a:lnTo>
                    <a:pt x="0" y="1107495"/>
                  </a:lnTo>
                  <a:close/>
                </a:path>
              </a:pathLst>
            </a:custGeom>
            <a:solidFill>
              <a:srgbClr val="E3F2F4">
                <a:alpha val="74901"/>
              </a:srgbClr>
            </a:solidFill>
          </p:spPr>
        </p:sp>
      </p:grpSp>
      <p:sp>
        <p:nvSpPr>
          <p:cNvPr id="6" name="TextBox 6"/>
          <p:cNvSpPr txBox="1"/>
          <p:nvPr/>
        </p:nvSpPr>
        <p:spPr>
          <a:xfrm>
            <a:off x="12610907" y="5618629"/>
            <a:ext cx="5677093" cy="181320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4399"/>
              </a:lnSpc>
            </a:pPr>
            <a:r>
              <a:rPr lang="en-US" sz="11999">
                <a:solidFill>
                  <a:srgbClr val="004AAD"/>
                </a:solidFill>
                <a:latin typeface="Oswald"/>
              </a:rPr>
              <a:t>Soybean-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12454497" y="7365158"/>
            <a:ext cx="5833503" cy="118681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759"/>
              </a:lnSpc>
            </a:pPr>
            <a:r>
              <a:rPr lang="en-US" sz="3400">
                <a:solidFill>
                  <a:srgbClr val="004AAD"/>
                </a:solidFill>
                <a:latin typeface="Oswald"/>
              </a:rPr>
              <a:t>In</a:t>
            </a:r>
            <a:r>
              <a:rPr lang="en-US" sz="3399">
                <a:solidFill>
                  <a:srgbClr val="004AAD"/>
                </a:solidFill>
                <a:latin typeface="Oswald"/>
              </a:rPr>
              <a:t>sect Resistant</a:t>
            </a:r>
          </a:p>
          <a:p>
            <a:pPr algn="ctr">
              <a:lnSpc>
                <a:spcPts val="4759"/>
              </a:lnSpc>
            </a:pPr>
            <a:r>
              <a:rPr lang="en-US" sz="3399">
                <a:solidFill>
                  <a:srgbClr val="004AAD"/>
                </a:solidFill>
                <a:latin typeface="Oswald"/>
              </a:rPr>
              <a:t>Herbicide Tolerant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EF4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0"/>
            <a:ext cx="18288000" cy="10287000"/>
            <a:chOff x="0" y="0"/>
            <a:chExt cx="24384000" cy="13716000"/>
          </a:xfrm>
        </p:grpSpPr>
        <p:pic>
          <p:nvPicPr>
            <p:cNvPr id="3" name="Picture 3"/>
            <p:cNvPicPr>
              <a:picLocks noChangeAspect="1"/>
            </p:cNvPicPr>
            <p:nvPr/>
          </p:nvPicPr>
          <p:blipFill>
            <a:blip r:embed="rId2"/>
            <a:srcRect t="15730"/>
            <a:stretch>
              <a:fillRect/>
            </a:stretch>
          </p:blipFill>
          <p:spPr>
            <a:xfrm>
              <a:off x="0" y="0"/>
              <a:ext cx="24384000" cy="13716000"/>
            </a:xfrm>
            <a:prstGeom prst="rect">
              <a:avLst/>
            </a:prstGeom>
          </p:spPr>
        </p:pic>
      </p:grpSp>
      <p:grpSp>
        <p:nvGrpSpPr>
          <p:cNvPr id="4" name="Group 4"/>
          <p:cNvGrpSpPr/>
          <p:nvPr/>
        </p:nvGrpSpPr>
        <p:grpSpPr>
          <a:xfrm>
            <a:off x="11259375" y="6199654"/>
            <a:ext cx="7028625" cy="2683433"/>
            <a:chOff x="0" y="0"/>
            <a:chExt cx="2377584" cy="907729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2377584" cy="907729"/>
            </a:xfrm>
            <a:custGeom>
              <a:avLst/>
              <a:gdLst/>
              <a:ahLst/>
              <a:cxnLst/>
              <a:rect l="l" t="t" r="r" b="b"/>
              <a:pathLst>
                <a:path w="2377584" h="907729">
                  <a:moveTo>
                    <a:pt x="0" y="0"/>
                  </a:moveTo>
                  <a:lnTo>
                    <a:pt x="2377584" y="0"/>
                  </a:lnTo>
                  <a:lnTo>
                    <a:pt x="2377584" y="907729"/>
                  </a:lnTo>
                  <a:lnTo>
                    <a:pt x="0" y="907729"/>
                  </a:lnTo>
                  <a:close/>
                </a:path>
              </a:pathLst>
            </a:custGeom>
            <a:solidFill>
              <a:srgbClr val="E3F2F4">
                <a:alpha val="74901"/>
              </a:srgbClr>
            </a:solidFill>
          </p:spPr>
        </p:sp>
      </p:grpSp>
      <p:sp>
        <p:nvSpPr>
          <p:cNvPr id="6" name="TextBox 6"/>
          <p:cNvSpPr txBox="1"/>
          <p:nvPr/>
        </p:nvSpPr>
        <p:spPr>
          <a:xfrm>
            <a:off x="11405291" y="6206982"/>
            <a:ext cx="6736793" cy="181320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4399"/>
              </a:lnSpc>
            </a:pPr>
            <a:r>
              <a:rPr lang="en-US" sz="11999">
                <a:solidFill>
                  <a:srgbClr val="004AAD"/>
                </a:solidFill>
                <a:latin typeface="Oswald"/>
              </a:rPr>
              <a:t>Sugarbeet-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11259375" y="8050788"/>
            <a:ext cx="7028625" cy="58356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759"/>
              </a:lnSpc>
            </a:pPr>
            <a:r>
              <a:rPr lang="en-US" sz="3399">
                <a:solidFill>
                  <a:srgbClr val="004AAD"/>
                </a:solidFill>
                <a:latin typeface="Oswald"/>
              </a:rPr>
              <a:t>Herbicide Tolerant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EF4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0"/>
            <a:ext cx="18288000" cy="10287000"/>
            <a:chOff x="0" y="0"/>
            <a:chExt cx="24384000" cy="13716000"/>
          </a:xfrm>
        </p:grpSpPr>
        <p:pic>
          <p:nvPicPr>
            <p:cNvPr id="3" name="Picture 3"/>
            <p:cNvPicPr>
              <a:picLocks noChangeAspect="1"/>
            </p:cNvPicPr>
            <p:nvPr/>
          </p:nvPicPr>
          <p:blipFill>
            <a:blip r:embed="rId2"/>
            <a:srcRect t="16253"/>
            <a:stretch>
              <a:fillRect/>
            </a:stretch>
          </p:blipFill>
          <p:spPr>
            <a:xfrm>
              <a:off x="0" y="0"/>
              <a:ext cx="24384000" cy="13716000"/>
            </a:xfrm>
            <a:prstGeom prst="rect">
              <a:avLst/>
            </a:prstGeom>
          </p:spPr>
        </p:pic>
      </p:grpSp>
      <p:grpSp>
        <p:nvGrpSpPr>
          <p:cNvPr id="4" name="Group 4"/>
          <p:cNvGrpSpPr/>
          <p:nvPr/>
        </p:nvGrpSpPr>
        <p:grpSpPr>
          <a:xfrm>
            <a:off x="8396642" y="6199654"/>
            <a:ext cx="9891358" cy="2683433"/>
            <a:chOff x="0" y="0"/>
            <a:chExt cx="3345966" cy="907729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3345966" cy="907729"/>
            </a:xfrm>
            <a:custGeom>
              <a:avLst/>
              <a:gdLst/>
              <a:ahLst/>
              <a:cxnLst/>
              <a:rect l="l" t="t" r="r" b="b"/>
              <a:pathLst>
                <a:path w="3345966" h="907729">
                  <a:moveTo>
                    <a:pt x="0" y="0"/>
                  </a:moveTo>
                  <a:lnTo>
                    <a:pt x="3345966" y="0"/>
                  </a:lnTo>
                  <a:lnTo>
                    <a:pt x="3345966" y="907729"/>
                  </a:lnTo>
                  <a:lnTo>
                    <a:pt x="0" y="907729"/>
                  </a:lnTo>
                  <a:close/>
                </a:path>
              </a:pathLst>
            </a:custGeom>
            <a:solidFill>
              <a:srgbClr val="E3F2F4">
                <a:alpha val="74901"/>
              </a:srgbClr>
            </a:solidFill>
          </p:spPr>
        </p:sp>
      </p:grpSp>
      <p:sp>
        <p:nvSpPr>
          <p:cNvPr id="6" name="TextBox 6"/>
          <p:cNvSpPr txBox="1"/>
          <p:nvPr/>
        </p:nvSpPr>
        <p:spPr>
          <a:xfrm>
            <a:off x="8639835" y="6206982"/>
            <a:ext cx="9502249" cy="181320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4399"/>
              </a:lnSpc>
            </a:pPr>
            <a:r>
              <a:rPr lang="en-US" sz="11999">
                <a:solidFill>
                  <a:srgbClr val="004AAD"/>
                </a:solidFill>
                <a:latin typeface="Oswald"/>
              </a:rPr>
              <a:t>Summer Squash-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8396642" y="8050788"/>
            <a:ext cx="9891358" cy="58356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759"/>
              </a:lnSpc>
            </a:pPr>
            <a:r>
              <a:rPr lang="en-US" sz="3399">
                <a:solidFill>
                  <a:srgbClr val="004AAD"/>
                </a:solidFill>
                <a:latin typeface="Oswald"/>
              </a:rPr>
              <a:t>Disease Resistant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EF4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028700" y="771449"/>
            <a:ext cx="16500222" cy="181320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4399"/>
              </a:lnSpc>
            </a:pPr>
            <a:r>
              <a:rPr lang="en-US" sz="11999">
                <a:solidFill>
                  <a:srgbClr val="004AAD"/>
                </a:solidFill>
                <a:latin typeface="Oswald"/>
              </a:rPr>
              <a:t>What is genetic engineering?</a:t>
            </a:r>
          </a:p>
        </p:txBody>
      </p:sp>
      <p:grpSp>
        <p:nvGrpSpPr>
          <p:cNvPr id="3" name="Group 3"/>
          <p:cNvGrpSpPr/>
          <p:nvPr/>
        </p:nvGrpSpPr>
        <p:grpSpPr>
          <a:xfrm>
            <a:off x="1028700" y="2110274"/>
            <a:ext cx="16230600" cy="1599392"/>
            <a:chOff x="0" y="0"/>
            <a:chExt cx="5799570" cy="571500"/>
          </a:xfrm>
        </p:grpSpPr>
        <p:sp>
          <p:nvSpPr>
            <p:cNvPr id="4" name="Freeform 4"/>
            <p:cNvSpPr/>
            <p:nvPr/>
          </p:nvSpPr>
          <p:spPr>
            <a:xfrm>
              <a:off x="0" y="255270"/>
              <a:ext cx="5799570" cy="69850"/>
            </a:xfrm>
            <a:custGeom>
              <a:avLst/>
              <a:gdLst/>
              <a:ahLst/>
              <a:cxnLst/>
              <a:rect l="l" t="t" r="r" b="b"/>
              <a:pathLst>
                <a:path w="5799570" h="69850">
                  <a:moveTo>
                    <a:pt x="5508740" y="0"/>
                  </a:moveTo>
                  <a:lnTo>
                    <a:pt x="0" y="0"/>
                  </a:lnTo>
                  <a:lnTo>
                    <a:pt x="0" y="69850"/>
                  </a:lnTo>
                  <a:lnTo>
                    <a:pt x="5799570" y="69850"/>
                  </a:lnTo>
                  <a:lnTo>
                    <a:pt x="5799570" y="0"/>
                  </a:lnTo>
                  <a:close/>
                </a:path>
              </a:pathLst>
            </a:custGeom>
            <a:solidFill>
              <a:srgbClr val="008037"/>
            </a:solidFill>
          </p:spPr>
        </p:sp>
      </p:grp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EF4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028700" y="771449"/>
            <a:ext cx="16500222" cy="181320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4399"/>
              </a:lnSpc>
            </a:pPr>
            <a:r>
              <a:rPr lang="en-US" sz="11999">
                <a:solidFill>
                  <a:srgbClr val="004AAD"/>
                </a:solidFill>
                <a:latin typeface="Oswald"/>
              </a:rPr>
              <a:t>What is genetic engineering?</a:t>
            </a:r>
          </a:p>
        </p:txBody>
      </p:sp>
      <p:grpSp>
        <p:nvGrpSpPr>
          <p:cNvPr id="3" name="Group 3"/>
          <p:cNvGrpSpPr/>
          <p:nvPr/>
        </p:nvGrpSpPr>
        <p:grpSpPr>
          <a:xfrm>
            <a:off x="1028700" y="2110274"/>
            <a:ext cx="16230600" cy="1599392"/>
            <a:chOff x="0" y="0"/>
            <a:chExt cx="5799570" cy="571500"/>
          </a:xfrm>
        </p:grpSpPr>
        <p:sp>
          <p:nvSpPr>
            <p:cNvPr id="4" name="Freeform 4"/>
            <p:cNvSpPr/>
            <p:nvPr/>
          </p:nvSpPr>
          <p:spPr>
            <a:xfrm>
              <a:off x="0" y="255270"/>
              <a:ext cx="5799570" cy="69850"/>
            </a:xfrm>
            <a:custGeom>
              <a:avLst/>
              <a:gdLst/>
              <a:ahLst/>
              <a:cxnLst/>
              <a:rect l="l" t="t" r="r" b="b"/>
              <a:pathLst>
                <a:path w="5799570" h="69850">
                  <a:moveTo>
                    <a:pt x="5508740" y="0"/>
                  </a:moveTo>
                  <a:lnTo>
                    <a:pt x="0" y="0"/>
                  </a:lnTo>
                  <a:lnTo>
                    <a:pt x="0" y="69850"/>
                  </a:lnTo>
                  <a:lnTo>
                    <a:pt x="5799570" y="69850"/>
                  </a:lnTo>
                  <a:lnTo>
                    <a:pt x="5799570" y="0"/>
                  </a:lnTo>
                  <a:close/>
                </a:path>
              </a:pathLst>
            </a:custGeom>
            <a:solidFill>
              <a:srgbClr val="008037"/>
            </a:solidFill>
          </p:spPr>
        </p:sp>
      </p:grpSp>
      <p:sp>
        <p:nvSpPr>
          <p:cNvPr id="5" name="TextBox 5"/>
          <p:cNvSpPr txBox="1"/>
          <p:nvPr/>
        </p:nvSpPr>
        <p:spPr>
          <a:xfrm>
            <a:off x="1763677" y="3719191"/>
            <a:ext cx="14760645" cy="363593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9599"/>
              </a:lnSpc>
            </a:pPr>
            <a:r>
              <a:rPr lang="en-US" sz="7999">
                <a:solidFill>
                  <a:srgbClr val="004AAD"/>
                </a:solidFill>
                <a:latin typeface="Oswald"/>
              </a:rPr>
              <a:t>Genetic engineering is the process of manually adding a new gene to an organism.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EF4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028700" y="771449"/>
            <a:ext cx="16500222" cy="363593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4399"/>
              </a:lnSpc>
            </a:pPr>
            <a:r>
              <a:rPr lang="en-US" sz="11999">
                <a:solidFill>
                  <a:srgbClr val="008037"/>
                </a:solidFill>
                <a:latin typeface="Oswald"/>
              </a:rPr>
              <a:t>Why is genetic engineering done?</a:t>
            </a:r>
          </a:p>
        </p:txBody>
      </p:sp>
      <p:grpSp>
        <p:nvGrpSpPr>
          <p:cNvPr id="3" name="Group 3"/>
          <p:cNvGrpSpPr/>
          <p:nvPr/>
        </p:nvGrpSpPr>
        <p:grpSpPr>
          <a:xfrm>
            <a:off x="1028700" y="3785421"/>
            <a:ext cx="16230600" cy="1599392"/>
            <a:chOff x="0" y="0"/>
            <a:chExt cx="5799570" cy="571500"/>
          </a:xfrm>
        </p:grpSpPr>
        <p:sp>
          <p:nvSpPr>
            <p:cNvPr id="4" name="Freeform 4"/>
            <p:cNvSpPr/>
            <p:nvPr/>
          </p:nvSpPr>
          <p:spPr>
            <a:xfrm>
              <a:off x="0" y="255270"/>
              <a:ext cx="5799570" cy="69850"/>
            </a:xfrm>
            <a:custGeom>
              <a:avLst/>
              <a:gdLst/>
              <a:ahLst/>
              <a:cxnLst/>
              <a:rect l="l" t="t" r="r" b="b"/>
              <a:pathLst>
                <a:path w="5799570" h="69850">
                  <a:moveTo>
                    <a:pt x="5508740" y="0"/>
                  </a:moveTo>
                  <a:lnTo>
                    <a:pt x="0" y="0"/>
                  </a:lnTo>
                  <a:lnTo>
                    <a:pt x="0" y="69850"/>
                  </a:lnTo>
                  <a:lnTo>
                    <a:pt x="5799570" y="69850"/>
                  </a:lnTo>
                  <a:lnTo>
                    <a:pt x="5799570" y="0"/>
                  </a:lnTo>
                  <a:close/>
                </a:path>
              </a:pathLst>
            </a:custGeom>
            <a:solidFill>
              <a:srgbClr val="CB0000"/>
            </a:solidFill>
          </p:spPr>
        </p:sp>
      </p:grp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EF4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028700" y="771449"/>
            <a:ext cx="16500222" cy="363593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4399"/>
              </a:lnSpc>
            </a:pPr>
            <a:r>
              <a:rPr lang="en-US" sz="11999">
                <a:solidFill>
                  <a:srgbClr val="008037"/>
                </a:solidFill>
                <a:latin typeface="Oswald"/>
              </a:rPr>
              <a:t>Why is genetic engineering done?</a:t>
            </a:r>
          </a:p>
        </p:txBody>
      </p:sp>
      <p:grpSp>
        <p:nvGrpSpPr>
          <p:cNvPr id="3" name="Group 3"/>
          <p:cNvGrpSpPr/>
          <p:nvPr/>
        </p:nvGrpSpPr>
        <p:grpSpPr>
          <a:xfrm>
            <a:off x="1028700" y="3785421"/>
            <a:ext cx="16230600" cy="1599392"/>
            <a:chOff x="0" y="0"/>
            <a:chExt cx="5799570" cy="571500"/>
          </a:xfrm>
        </p:grpSpPr>
        <p:sp>
          <p:nvSpPr>
            <p:cNvPr id="4" name="Freeform 4"/>
            <p:cNvSpPr/>
            <p:nvPr/>
          </p:nvSpPr>
          <p:spPr>
            <a:xfrm>
              <a:off x="0" y="255270"/>
              <a:ext cx="5799570" cy="69850"/>
            </a:xfrm>
            <a:custGeom>
              <a:avLst/>
              <a:gdLst/>
              <a:ahLst/>
              <a:cxnLst/>
              <a:rect l="l" t="t" r="r" b="b"/>
              <a:pathLst>
                <a:path w="5799570" h="69850">
                  <a:moveTo>
                    <a:pt x="5508740" y="0"/>
                  </a:moveTo>
                  <a:lnTo>
                    <a:pt x="0" y="0"/>
                  </a:lnTo>
                  <a:lnTo>
                    <a:pt x="0" y="69850"/>
                  </a:lnTo>
                  <a:lnTo>
                    <a:pt x="5799570" y="69850"/>
                  </a:lnTo>
                  <a:lnTo>
                    <a:pt x="5799570" y="0"/>
                  </a:lnTo>
                  <a:close/>
                </a:path>
              </a:pathLst>
            </a:custGeom>
            <a:solidFill>
              <a:srgbClr val="CB0000"/>
            </a:solidFill>
          </p:spPr>
        </p:sp>
      </p:grpSp>
      <p:sp>
        <p:nvSpPr>
          <p:cNvPr id="5" name="TextBox 5"/>
          <p:cNvSpPr txBox="1"/>
          <p:nvPr/>
        </p:nvSpPr>
        <p:spPr>
          <a:xfrm>
            <a:off x="1763677" y="5622367"/>
            <a:ext cx="14760645" cy="120562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9599"/>
              </a:lnSpc>
            </a:pPr>
            <a:r>
              <a:rPr lang="en-US" sz="7999">
                <a:solidFill>
                  <a:srgbClr val="008037"/>
                </a:solidFill>
                <a:latin typeface="Oswald"/>
              </a:rPr>
              <a:t>To solve a problem.</a:t>
            </a: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EF4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028700" y="835878"/>
            <a:ext cx="9219772" cy="363593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4399"/>
              </a:lnSpc>
            </a:pPr>
            <a:r>
              <a:rPr lang="en-US" sz="11999">
                <a:solidFill>
                  <a:srgbClr val="CB0000"/>
                </a:solidFill>
                <a:latin typeface="Oswald"/>
              </a:rPr>
              <a:t>What is this a picture of?</a:t>
            </a:r>
          </a:p>
        </p:txBody>
      </p:sp>
      <p:pic>
        <p:nvPicPr>
          <p:cNvPr id="3" name="Picture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10572750" y="0"/>
            <a:ext cx="7715250" cy="10287000"/>
          </a:xfrm>
          <a:prstGeom prst="rect">
            <a:avLst/>
          </a:prstGeom>
        </p:spPr>
      </p:pic>
      <p:grpSp>
        <p:nvGrpSpPr>
          <p:cNvPr id="4" name="Group 4"/>
          <p:cNvGrpSpPr/>
          <p:nvPr/>
        </p:nvGrpSpPr>
        <p:grpSpPr>
          <a:xfrm>
            <a:off x="776938" y="4019619"/>
            <a:ext cx="8367062" cy="1599392"/>
            <a:chOff x="0" y="0"/>
            <a:chExt cx="2989746" cy="571500"/>
          </a:xfrm>
        </p:grpSpPr>
        <p:sp>
          <p:nvSpPr>
            <p:cNvPr id="5" name="Freeform 5"/>
            <p:cNvSpPr/>
            <p:nvPr/>
          </p:nvSpPr>
          <p:spPr>
            <a:xfrm>
              <a:off x="0" y="255270"/>
              <a:ext cx="2989746" cy="69850"/>
            </a:xfrm>
            <a:custGeom>
              <a:avLst/>
              <a:gdLst/>
              <a:ahLst/>
              <a:cxnLst/>
              <a:rect l="l" t="t" r="r" b="b"/>
              <a:pathLst>
                <a:path w="2989746" h="69850">
                  <a:moveTo>
                    <a:pt x="2698916" y="0"/>
                  </a:moveTo>
                  <a:lnTo>
                    <a:pt x="0" y="0"/>
                  </a:lnTo>
                  <a:lnTo>
                    <a:pt x="0" y="69850"/>
                  </a:lnTo>
                  <a:lnTo>
                    <a:pt x="2989746" y="69850"/>
                  </a:lnTo>
                  <a:lnTo>
                    <a:pt x="2989746" y="0"/>
                  </a:lnTo>
                  <a:close/>
                </a:path>
              </a:pathLst>
            </a:custGeom>
            <a:solidFill>
              <a:srgbClr val="FFA100"/>
            </a:solidFill>
          </p:spPr>
        </p:sp>
      </p:grp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EF4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028700" y="835878"/>
            <a:ext cx="9219772" cy="363593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4399"/>
              </a:lnSpc>
            </a:pPr>
            <a:r>
              <a:rPr lang="en-US" sz="11999">
                <a:solidFill>
                  <a:srgbClr val="CB0000"/>
                </a:solidFill>
                <a:latin typeface="Oswald"/>
              </a:rPr>
              <a:t>What is this a picture of?</a:t>
            </a:r>
          </a:p>
        </p:txBody>
      </p:sp>
      <p:pic>
        <p:nvPicPr>
          <p:cNvPr id="3" name="Picture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10572750" y="0"/>
            <a:ext cx="7715250" cy="10287000"/>
          </a:xfrm>
          <a:prstGeom prst="rect">
            <a:avLst/>
          </a:prstGeom>
        </p:spPr>
      </p:pic>
      <p:grpSp>
        <p:nvGrpSpPr>
          <p:cNvPr id="4" name="Group 4"/>
          <p:cNvGrpSpPr/>
          <p:nvPr/>
        </p:nvGrpSpPr>
        <p:grpSpPr>
          <a:xfrm>
            <a:off x="776938" y="4019619"/>
            <a:ext cx="8367062" cy="1599392"/>
            <a:chOff x="0" y="0"/>
            <a:chExt cx="2989746" cy="571500"/>
          </a:xfrm>
        </p:grpSpPr>
        <p:sp>
          <p:nvSpPr>
            <p:cNvPr id="5" name="Freeform 5"/>
            <p:cNvSpPr/>
            <p:nvPr/>
          </p:nvSpPr>
          <p:spPr>
            <a:xfrm>
              <a:off x="0" y="255270"/>
              <a:ext cx="2989746" cy="69850"/>
            </a:xfrm>
            <a:custGeom>
              <a:avLst/>
              <a:gdLst/>
              <a:ahLst/>
              <a:cxnLst/>
              <a:rect l="l" t="t" r="r" b="b"/>
              <a:pathLst>
                <a:path w="2989746" h="69850">
                  <a:moveTo>
                    <a:pt x="2698916" y="0"/>
                  </a:moveTo>
                  <a:lnTo>
                    <a:pt x="0" y="0"/>
                  </a:lnTo>
                  <a:lnTo>
                    <a:pt x="0" y="69850"/>
                  </a:lnTo>
                  <a:lnTo>
                    <a:pt x="2989746" y="69850"/>
                  </a:lnTo>
                  <a:lnTo>
                    <a:pt x="2989746" y="0"/>
                  </a:lnTo>
                  <a:close/>
                </a:path>
              </a:pathLst>
            </a:custGeom>
            <a:solidFill>
              <a:srgbClr val="FFA100"/>
            </a:solidFill>
          </p:spPr>
        </p:sp>
      </p:grpSp>
      <p:sp>
        <p:nvSpPr>
          <p:cNvPr id="6" name="TextBox 6"/>
          <p:cNvSpPr txBox="1"/>
          <p:nvPr/>
        </p:nvSpPr>
        <p:spPr>
          <a:xfrm>
            <a:off x="1515529" y="5499679"/>
            <a:ext cx="4380772" cy="120562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9599"/>
              </a:lnSpc>
            </a:pPr>
            <a:r>
              <a:rPr lang="en-US" sz="7999">
                <a:solidFill>
                  <a:srgbClr val="CB0000"/>
                </a:solidFill>
                <a:latin typeface="Oswald"/>
              </a:rPr>
              <a:t>A gene gun.</a:t>
            </a: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EF4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028700" y="224538"/>
            <a:ext cx="16500222" cy="502482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3199"/>
              </a:lnSpc>
            </a:pPr>
            <a:r>
              <a:rPr lang="en-US" sz="10999">
                <a:solidFill>
                  <a:srgbClr val="FFA100"/>
                </a:solidFill>
                <a:latin typeface="Oswald"/>
              </a:rPr>
              <a:t>How many approved genetically engineered crops can you name?</a:t>
            </a:r>
          </a:p>
        </p:txBody>
      </p:sp>
      <p:grpSp>
        <p:nvGrpSpPr>
          <p:cNvPr id="3" name="Group 3"/>
          <p:cNvGrpSpPr/>
          <p:nvPr/>
        </p:nvGrpSpPr>
        <p:grpSpPr>
          <a:xfrm>
            <a:off x="902819" y="4591857"/>
            <a:ext cx="16751983" cy="1599392"/>
            <a:chOff x="0" y="0"/>
            <a:chExt cx="5985873" cy="571500"/>
          </a:xfrm>
        </p:grpSpPr>
        <p:sp>
          <p:nvSpPr>
            <p:cNvPr id="4" name="Freeform 4"/>
            <p:cNvSpPr/>
            <p:nvPr/>
          </p:nvSpPr>
          <p:spPr>
            <a:xfrm>
              <a:off x="0" y="255270"/>
              <a:ext cx="5985873" cy="69850"/>
            </a:xfrm>
            <a:custGeom>
              <a:avLst/>
              <a:gdLst/>
              <a:ahLst/>
              <a:cxnLst/>
              <a:rect l="l" t="t" r="r" b="b"/>
              <a:pathLst>
                <a:path w="5985873" h="69850">
                  <a:moveTo>
                    <a:pt x="5695043" y="0"/>
                  </a:moveTo>
                  <a:lnTo>
                    <a:pt x="0" y="0"/>
                  </a:lnTo>
                  <a:lnTo>
                    <a:pt x="0" y="69850"/>
                  </a:lnTo>
                  <a:lnTo>
                    <a:pt x="5985873" y="69850"/>
                  </a:lnTo>
                  <a:lnTo>
                    <a:pt x="5985873" y="0"/>
                  </a:lnTo>
                  <a:close/>
                </a:path>
              </a:pathLst>
            </a:custGeom>
            <a:solidFill>
              <a:srgbClr val="004AAD"/>
            </a:solidFill>
          </p:spPr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EF4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340259" y="2848334"/>
            <a:ext cx="7270828" cy="7270828"/>
            <a:chOff x="0" y="0"/>
            <a:chExt cx="9694437" cy="9694437"/>
          </a:xfrm>
        </p:grpSpPr>
        <p:grpSp>
          <p:nvGrpSpPr>
            <p:cNvPr id="3" name="Group 3"/>
            <p:cNvGrpSpPr/>
            <p:nvPr/>
          </p:nvGrpSpPr>
          <p:grpSpPr>
            <a:xfrm>
              <a:off x="0" y="0"/>
              <a:ext cx="9694437" cy="9694437"/>
              <a:chOff x="0" y="0"/>
              <a:chExt cx="1913890" cy="1913890"/>
            </a:xfrm>
          </p:grpSpPr>
          <p:sp>
            <p:nvSpPr>
              <p:cNvPr id="4" name="Freeform 4"/>
              <p:cNvSpPr/>
              <p:nvPr/>
            </p:nvSpPr>
            <p:spPr>
              <a:xfrm>
                <a:off x="0" y="0"/>
                <a:ext cx="1913890" cy="1913890"/>
              </a:xfrm>
              <a:custGeom>
                <a:avLst/>
                <a:gdLst/>
                <a:ahLst/>
                <a:cxnLst/>
                <a:rect l="l" t="t" r="r" b="b"/>
                <a:pathLst>
                  <a:path w="1913890" h="1913890">
                    <a:moveTo>
                      <a:pt x="0" y="0"/>
                    </a:moveTo>
                    <a:lnTo>
                      <a:pt x="1913890" y="0"/>
                    </a:lnTo>
                    <a:lnTo>
                      <a:pt x="1913890" y="1913890"/>
                    </a:lnTo>
                    <a:lnTo>
                      <a:pt x="0" y="1913890"/>
                    </a:lnTo>
                    <a:close/>
                  </a:path>
                </a:pathLst>
              </a:custGeom>
              <a:solidFill>
                <a:srgbClr val="004AAD"/>
              </a:solidFill>
            </p:spPr>
          </p:sp>
        </p:grpSp>
        <p:pic>
          <p:nvPicPr>
            <p:cNvPr id="5" name="Picture 5"/>
            <p:cNvPicPr>
              <a:picLocks noChangeAspect="1"/>
            </p:cNvPicPr>
            <p:nvPr/>
          </p:nvPicPr>
          <p:blipFill>
            <a:blip r:embed="rId2"/>
            <a:srcRect r="43528"/>
            <a:stretch>
              <a:fillRect/>
            </a:stretch>
          </p:blipFill>
          <p:spPr>
            <a:xfrm>
              <a:off x="175644" y="193978"/>
              <a:ext cx="9360175" cy="9323509"/>
            </a:xfrm>
            <a:prstGeom prst="rect">
              <a:avLst/>
            </a:prstGeom>
          </p:spPr>
        </p:pic>
      </p:grpSp>
      <p:grpSp>
        <p:nvGrpSpPr>
          <p:cNvPr id="6" name="Group 6"/>
          <p:cNvGrpSpPr/>
          <p:nvPr/>
        </p:nvGrpSpPr>
        <p:grpSpPr>
          <a:xfrm>
            <a:off x="6945800" y="582955"/>
            <a:ext cx="11109264" cy="5404372"/>
            <a:chOff x="0" y="0"/>
            <a:chExt cx="14812353" cy="7205829"/>
          </a:xfrm>
        </p:grpSpPr>
        <p:grpSp>
          <p:nvGrpSpPr>
            <p:cNvPr id="7" name="Group 7"/>
            <p:cNvGrpSpPr/>
            <p:nvPr/>
          </p:nvGrpSpPr>
          <p:grpSpPr>
            <a:xfrm>
              <a:off x="0" y="0"/>
              <a:ext cx="14812353" cy="7205829"/>
              <a:chOff x="0" y="0"/>
              <a:chExt cx="3934205" cy="1913890"/>
            </a:xfrm>
          </p:grpSpPr>
          <p:sp>
            <p:nvSpPr>
              <p:cNvPr id="8" name="Freeform 8"/>
              <p:cNvSpPr/>
              <p:nvPr/>
            </p:nvSpPr>
            <p:spPr>
              <a:xfrm>
                <a:off x="0" y="0"/>
                <a:ext cx="3934205" cy="1913890"/>
              </a:xfrm>
              <a:custGeom>
                <a:avLst/>
                <a:gdLst/>
                <a:ahLst/>
                <a:cxnLst/>
                <a:rect l="l" t="t" r="r" b="b"/>
                <a:pathLst>
                  <a:path w="3934205" h="1913890">
                    <a:moveTo>
                      <a:pt x="0" y="0"/>
                    </a:moveTo>
                    <a:lnTo>
                      <a:pt x="3934205" y="0"/>
                    </a:lnTo>
                    <a:lnTo>
                      <a:pt x="3934205" y="1913890"/>
                    </a:lnTo>
                    <a:lnTo>
                      <a:pt x="0" y="1913890"/>
                    </a:lnTo>
                    <a:close/>
                  </a:path>
                </a:pathLst>
              </a:custGeom>
              <a:solidFill>
                <a:srgbClr val="FAA109"/>
              </a:solidFill>
            </p:spPr>
          </p:sp>
        </p:grpSp>
        <p:pic>
          <p:nvPicPr>
            <p:cNvPr id="9" name="Picture 9"/>
            <p:cNvPicPr>
              <a:picLocks noChangeAspect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>
            <a:xfrm>
              <a:off x="193415" y="189777"/>
              <a:ext cx="14447018" cy="6830927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EF4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028700" y="224538"/>
            <a:ext cx="16500222" cy="502482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3199"/>
              </a:lnSpc>
            </a:pPr>
            <a:r>
              <a:rPr lang="en-US" sz="10999">
                <a:solidFill>
                  <a:srgbClr val="FFA100"/>
                </a:solidFill>
                <a:latin typeface="Oswald"/>
              </a:rPr>
              <a:t>How many approved genetically engineered crops can you name?</a:t>
            </a:r>
          </a:p>
        </p:txBody>
      </p:sp>
      <p:grpSp>
        <p:nvGrpSpPr>
          <p:cNvPr id="3" name="Group 3"/>
          <p:cNvGrpSpPr/>
          <p:nvPr/>
        </p:nvGrpSpPr>
        <p:grpSpPr>
          <a:xfrm>
            <a:off x="902819" y="4591857"/>
            <a:ext cx="16751983" cy="1599392"/>
            <a:chOff x="0" y="0"/>
            <a:chExt cx="5985873" cy="571500"/>
          </a:xfrm>
        </p:grpSpPr>
        <p:sp>
          <p:nvSpPr>
            <p:cNvPr id="4" name="Freeform 4"/>
            <p:cNvSpPr/>
            <p:nvPr/>
          </p:nvSpPr>
          <p:spPr>
            <a:xfrm>
              <a:off x="0" y="255270"/>
              <a:ext cx="5985873" cy="69850"/>
            </a:xfrm>
            <a:custGeom>
              <a:avLst/>
              <a:gdLst/>
              <a:ahLst/>
              <a:cxnLst/>
              <a:rect l="l" t="t" r="r" b="b"/>
              <a:pathLst>
                <a:path w="5985873" h="69850">
                  <a:moveTo>
                    <a:pt x="5695043" y="0"/>
                  </a:moveTo>
                  <a:lnTo>
                    <a:pt x="0" y="0"/>
                  </a:lnTo>
                  <a:lnTo>
                    <a:pt x="0" y="69850"/>
                  </a:lnTo>
                  <a:lnTo>
                    <a:pt x="5985873" y="69850"/>
                  </a:lnTo>
                  <a:lnTo>
                    <a:pt x="5985873" y="0"/>
                  </a:lnTo>
                  <a:close/>
                </a:path>
              </a:pathLst>
            </a:custGeom>
            <a:solidFill>
              <a:srgbClr val="004AAD"/>
            </a:solidFill>
          </p:spPr>
        </p:sp>
      </p:grpSp>
      <p:sp>
        <p:nvSpPr>
          <p:cNvPr id="5" name="TextBox 5"/>
          <p:cNvSpPr txBox="1"/>
          <p:nvPr/>
        </p:nvSpPr>
        <p:spPr>
          <a:xfrm>
            <a:off x="550369" y="5762625"/>
            <a:ext cx="3168830" cy="40957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0800"/>
              </a:lnSpc>
            </a:pPr>
            <a:r>
              <a:rPr lang="en-US" sz="8800" dirty="0">
                <a:solidFill>
                  <a:srgbClr val="CB0000"/>
                </a:solidFill>
                <a:latin typeface="Oswald"/>
              </a:rPr>
              <a:t>Corn</a:t>
            </a:r>
          </a:p>
          <a:p>
            <a:pPr>
              <a:lnSpc>
                <a:spcPts val="10800"/>
              </a:lnSpc>
            </a:pPr>
            <a:r>
              <a:rPr lang="en-US" sz="8800" dirty="0">
                <a:solidFill>
                  <a:srgbClr val="CB0000"/>
                </a:solidFill>
                <a:latin typeface="Oswald"/>
              </a:rPr>
              <a:t>Canola</a:t>
            </a:r>
          </a:p>
          <a:p>
            <a:pPr>
              <a:lnSpc>
                <a:spcPts val="10800"/>
              </a:lnSpc>
            </a:pPr>
            <a:r>
              <a:rPr lang="en-US" sz="8800" dirty="0">
                <a:solidFill>
                  <a:srgbClr val="CB0000"/>
                </a:solidFill>
                <a:latin typeface="Oswald"/>
              </a:rPr>
              <a:t>Cotton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4096253" y="5762625"/>
            <a:ext cx="2752494" cy="27305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0800"/>
              </a:lnSpc>
            </a:pPr>
            <a:r>
              <a:rPr lang="en-US" sz="8800" dirty="0">
                <a:solidFill>
                  <a:srgbClr val="FAA109"/>
                </a:solidFill>
                <a:latin typeface="Oswald"/>
              </a:rPr>
              <a:t>Apples</a:t>
            </a:r>
          </a:p>
          <a:p>
            <a:pPr>
              <a:lnSpc>
                <a:spcPts val="10800"/>
              </a:lnSpc>
            </a:pPr>
            <a:r>
              <a:rPr lang="en-US" sz="8800" dirty="0">
                <a:solidFill>
                  <a:srgbClr val="FAA109"/>
                </a:solidFill>
                <a:latin typeface="Oswald"/>
              </a:rPr>
              <a:t>Alfalfa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7225801" y="5762625"/>
            <a:ext cx="3619996" cy="27305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0800"/>
              </a:lnSpc>
            </a:pPr>
            <a:r>
              <a:rPr lang="en-US" sz="8800" dirty="0">
                <a:solidFill>
                  <a:srgbClr val="008037"/>
                </a:solidFill>
                <a:latin typeface="Oswald"/>
              </a:rPr>
              <a:t>Papaya</a:t>
            </a:r>
          </a:p>
          <a:p>
            <a:pPr>
              <a:lnSpc>
                <a:spcPts val="10800"/>
              </a:lnSpc>
            </a:pPr>
            <a:r>
              <a:rPr lang="en-US" sz="8800" dirty="0">
                <a:solidFill>
                  <a:srgbClr val="008037"/>
                </a:solidFill>
                <a:latin typeface="Oswald"/>
              </a:rPr>
              <a:t>Potatoes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11222851" y="5762625"/>
            <a:ext cx="6784402" cy="40957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0800"/>
              </a:lnSpc>
            </a:pPr>
            <a:r>
              <a:rPr lang="en-US" sz="8800" dirty="0">
                <a:solidFill>
                  <a:srgbClr val="004AAD"/>
                </a:solidFill>
                <a:latin typeface="Oswald"/>
              </a:rPr>
              <a:t>Soybeans</a:t>
            </a:r>
          </a:p>
          <a:p>
            <a:pPr>
              <a:lnSpc>
                <a:spcPts val="10800"/>
              </a:lnSpc>
            </a:pPr>
            <a:r>
              <a:rPr lang="en-US" sz="8800" dirty="0" err="1">
                <a:solidFill>
                  <a:srgbClr val="004AAD"/>
                </a:solidFill>
                <a:latin typeface="Oswald"/>
              </a:rPr>
              <a:t>Sugarbeets</a:t>
            </a:r>
            <a:endParaRPr lang="en-US" sz="8800" dirty="0">
              <a:solidFill>
                <a:srgbClr val="004AAD"/>
              </a:solidFill>
              <a:latin typeface="Oswald"/>
            </a:endParaRPr>
          </a:p>
          <a:p>
            <a:pPr>
              <a:lnSpc>
                <a:spcPts val="10800"/>
              </a:lnSpc>
            </a:pPr>
            <a:r>
              <a:rPr lang="en-US" sz="8800" dirty="0">
                <a:solidFill>
                  <a:srgbClr val="004AAD"/>
                </a:solidFill>
                <a:latin typeface="Oswald"/>
              </a:rPr>
              <a:t>Summer squash</a:t>
            </a: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EF4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028700" y="771449"/>
            <a:ext cx="16500222" cy="363593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4399"/>
              </a:lnSpc>
            </a:pPr>
            <a:r>
              <a:rPr lang="en-US" sz="11999">
                <a:solidFill>
                  <a:srgbClr val="004AAD"/>
                </a:solidFill>
                <a:latin typeface="Oswald"/>
              </a:rPr>
              <a:t>What happens to DNA when you eat it?</a:t>
            </a:r>
          </a:p>
        </p:txBody>
      </p:sp>
      <p:grpSp>
        <p:nvGrpSpPr>
          <p:cNvPr id="3" name="Group 3"/>
          <p:cNvGrpSpPr/>
          <p:nvPr/>
        </p:nvGrpSpPr>
        <p:grpSpPr>
          <a:xfrm>
            <a:off x="768008" y="3886499"/>
            <a:ext cx="16751983" cy="1599392"/>
            <a:chOff x="0" y="0"/>
            <a:chExt cx="5985873" cy="571500"/>
          </a:xfrm>
        </p:grpSpPr>
        <p:sp>
          <p:nvSpPr>
            <p:cNvPr id="4" name="Freeform 4"/>
            <p:cNvSpPr/>
            <p:nvPr/>
          </p:nvSpPr>
          <p:spPr>
            <a:xfrm>
              <a:off x="0" y="255270"/>
              <a:ext cx="5985873" cy="69850"/>
            </a:xfrm>
            <a:custGeom>
              <a:avLst/>
              <a:gdLst/>
              <a:ahLst/>
              <a:cxnLst/>
              <a:rect l="l" t="t" r="r" b="b"/>
              <a:pathLst>
                <a:path w="5985873" h="69850">
                  <a:moveTo>
                    <a:pt x="5695043" y="0"/>
                  </a:moveTo>
                  <a:lnTo>
                    <a:pt x="0" y="0"/>
                  </a:lnTo>
                  <a:lnTo>
                    <a:pt x="0" y="69850"/>
                  </a:lnTo>
                  <a:lnTo>
                    <a:pt x="5985873" y="69850"/>
                  </a:lnTo>
                  <a:lnTo>
                    <a:pt x="5985873" y="0"/>
                  </a:lnTo>
                  <a:close/>
                </a:path>
              </a:pathLst>
            </a:custGeom>
            <a:solidFill>
              <a:srgbClr val="008037"/>
            </a:solidFill>
          </p:spPr>
        </p:sp>
      </p:grp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EF4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028700" y="771449"/>
            <a:ext cx="16500222" cy="363593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4399"/>
              </a:lnSpc>
            </a:pPr>
            <a:r>
              <a:rPr lang="en-US" sz="11999">
                <a:solidFill>
                  <a:srgbClr val="004AAD"/>
                </a:solidFill>
                <a:latin typeface="Oswald"/>
              </a:rPr>
              <a:t>What happens to DNA when you eat it?</a:t>
            </a:r>
          </a:p>
        </p:txBody>
      </p:sp>
      <p:grpSp>
        <p:nvGrpSpPr>
          <p:cNvPr id="3" name="Group 3"/>
          <p:cNvGrpSpPr/>
          <p:nvPr/>
        </p:nvGrpSpPr>
        <p:grpSpPr>
          <a:xfrm>
            <a:off x="768008" y="3886499"/>
            <a:ext cx="16751983" cy="1599392"/>
            <a:chOff x="0" y="0"/>
            <a:chExt cx="5985873" cy="571500"/>
          </a:xfrm>
        </p:grpSpPr>
        <p:sp>
          <p:nvSpPr>
            <p:cNvPr id="4" name="Freeform 4"/>
            <p:cNvSpPr/>
            <p:nvPr/>
          </p:nvSpPr>
          <p:spPr>
            <a:xfrm>
              <a:off x="0" y="255270"/>
              <a:ext cx="5985873" cy="69850"/>
            </a:xfrm>
            <a:custGeom>
              <a:avLst/>
              <a:gdLst/>
              <a:ahLst/>
              <a:cxnLst/>
              <a:rect l="l" t="t" r="r" b="b"/>
              <a:pathLst>
                <a:path w="5985873" h="69850">
                  <a:moveTo>
                    <a:pt x="5695043" y="0"/>
                  </a:moveTo>
                  <a:lnTo>
                    <a:pt x="0" y="0"/>
                  </a:lnTo>
                  <a:lnTo>
                    <a:pt x="0" y="69850"/>
                  </a:lnTo>
                  <a:lnTo>
                    <a:pt x="5985873" y="69850"/>
                  </a:lnTo>
                  <a:lnTo>
                    <a:pt x="5985873" y="0"/>
                  </a:lnTo>
                  <a:close/>
                </a:path>
              </a:pathLst>
            </a:custGeom>
            <a:solidFill>
              <a:srgbClr val="008037"/>
            </a:solidFill>
          </p:spPr>
        </p:sp>
      </p:grpSp>
      <p:sp>
        <p:nvSpPr>
          <p:cNvPr id="5" name="TextBox 5"/>
          <p:cNvSpPr txBox="1"/>
          <p:nvPr/>
        </p:nvSpPr>
        <p:spPr>
          <a:xfrm>
            <a:off x="2164409" y="5495416"/>
            <a:ext cx="13959181" cy="363593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9599"/>
              </a:lnSpc>
            </a:pPr>
            <a:r>
              <a:rPr lang="en-US" sz="7999">
                <a:solidFill>
                  <a:srgbClr val="004AAD"/>
                </a:solidFill>
                <a:latin typeface="Oswald"/>
              </a:rPr>
              <a:t>It breaks down into individual units and is absorbed into your blood to be used for different processes.</a:t>
            </a: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EF4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028700" y="771449"/>
            <a:ext cx="16500222" cy="181320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4399"/>
              </a:lnSpc>
            </a:pPr>
            <a:r>
              <a:rPr lang="en-US" sz="11999">
                <a:solidFill>
                  <a:srgbClr val="008037"/>
                </a:solidFill>
                <a:latin typeface="Oswald"/>
              </a:rPr>
              <a:t>True or False</a:t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2035552" y="3394725"/>
            <a:ext cx="13959181" cy="485108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9599"/>
              </a:lnSpc>
            </a:pPr>
            <a:r>
              <a:rPr lang="en-US" sz="7999">
                <a:solidFill>
                  <a:srgbClr val="008037"/>
                </a:solidFill>
                <a:latin typeface="Oswald"/>
              </a:rPr>
              <a:t>Scientists can genetically engineer plants only with a gene, which must come from a living organism such as another plant or a bacteria.</a:t>
            </a:r>
          </a:p>
        </p:txBody>
      </p:sp>
      <p:grpSp>
        <p:nvGrpSpPr>
          <p:cNvPr id="4" name="Group 4"/>
          <p:cNvGrpSpPr/>
          <p:nvPr/>
        </p:nvGrpSpPr>
        <p:grpSpPr>
          <a:xfrm>
            <a:off x="768008" y="2144882"/>
            <a:ext cx="16751983" cy="1599392"/>
            <a:chOff x="0" y="0"/>
            <a:chExt cx="5985873" cy="571500"/>
          </a:xfrm>
        </p:grpSpPr>
        <p:sp>
          <p:nvSpPr>
            <p:cNvPr id="5" name="Freeform 5"/>
            <p:cNvSpPr/>
            <p:nvPr/>
          </p:nvSpPr>
          <p:spPr>
            <a:xfrm>
              <a:off x="0" y="255270"/>
              <a:ext cx="5985873" cy="69850"/>
            </a:xfrm>
            <a:custGeom>
              <a:avLst/>
              <a:gdLst/>
              <a:ahLst/>
              <a:cxnLst/>
              <a:rect l="l" t="t" r="r" b="b"/>
              <a:pathLst>
                <a:path w="5985873" h="69850">
                  <a:moveTo>
                    <a:pt x="5695043" y="0"/>
                  </a:moveTo>
                  <a:lnTo>
                    <a:pt x="0" y="0"/>
                  </a:lnTo>
                  <a:lnTo>
                    <a:pt x="0" y="69850"/>
                  </a:lnTo>
                  <a:lnTo>
                    <a:pt x="5985873" y="69850"/>
                  </a:lnTo>
                  <a:lnTo>
                    <a:pt x="5985873" y="0"/>
                  </a:lnTo>
                  <a:close/>
                </a:path>
              </a:pathLst>
            </a:custGeom>
            <a:solidFill>
              <a:srgbClr val="CB0000"/>
            </a:solidFill>
          </p:spPr>
        </p:sp>
      </p:grp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EF4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028700" y="771449"/>
            <a:ext cx="16500222" cy="181320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4399"/>
              </a:lnSpc>
            </a:pPr>
            <a:r>
              <a:rPr lang="en-US" sz="11999">
                <a:solidFill>
                  <a:srgbClr val="008037"/>
                </a:solidFill>
                <a:latin typeface="Oswald"/>
              </a:rPr>
              <a:t>True or False</a:t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2035552" y="3394725"/>
            <a:ext cx="13959181" cy="362554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9599"/>
              </a:lnSpc>
            </a:pPr>
            <a:r>
              <a:rPr lang="en-US" sz="7999" dirty="0">
                <a:solidFill>
                  <a:srgbClr val="008037"/>
                </a:solidFill>
                <a:latin typeface="Oswald"/>
              </a:rPr>
              <a:t>Scientists can only transfer a gene if it exists in another living organism such as a plant or a bacteria.</a:t>
            </a:r>
          </a:p>
        </p:txBody>
      </p:sp>
      <p:grpSp>
        <p:nvGrpSpPr>
          <p:cNvPr id="4" name="Group 4"/>
          <p:cNvGrpSpPr/>
          <p:nvPr/>
        </p:nvGrpSpPr>
        <p:grpSpPr>
          <a:xfrm>
            <a:off x="768008" y="2144882"/>
            <a:ext cx="16751983" cy="1599392"/>
            <a:chOff x="0" y="0"/>
            <a:chExt cx="5985873" cy="571500"/>
          </a:xfrm>
        </p:grpSpPr>
        <p:sp>
          <p:nvSpPr>
            <p:cNvPr id="5" name="Freeform 5"/>
            <p:cNvSpPr/>
            <p:nvPr/>
          </p:nvSpPr>
          <p:spPr>
            <a:xfrm>
              <a:off x="0" y="255270"/>
              <a:ext cx="5985873" cy="69850"/>
            </a:xfrm>
            <a:custGeom>
              <a:avLst/>
              <a:gdLst/>
              <a:ahLst/>
              <a:cxnLst/>
              <a:rect l="l" t="t" r="r" b="b"/>
              <a:pathLst>
                <a:path w="5985873" h="69850">
                  <a:moveTo>
                    <a:pt x="5695043" y="0"/>
                  </a:moveTo>
                  <a:lnTo>
                    <a:pt x="0" y="0"/>
                  </a:lnTo>
                  <a:lnTo>
                    <a:pt x="0" y="69850"/>
                  </a:lnTo>
                  <a:lnTo>
                    <a:pt x="5985873" y="69850"/>
                  </a:lnTo>
                  <a:lnTo>
                    <a:pt x="5985873" y="0"/>
                  </a:lnTo>
                  <a:close/>
                </a:path>
              </a:pathLst>
            </a:custGeom>
            <a:solidFill>
              <a:srgbClr val="CB0000"/>
            </a:solidFill>
          </p:spPr>
        </p:sp>
      </p:grpSp>
      <p:sp>
        <p:nvSpPr>
          <p:cNvPr id="6" name="TextBox 6"/>
          <p:cNvSpPr txBox="1"/>
          <p:nvPr/>
        </p:nvSpPr>
        <p:spPr>
          <a:xfrm>
            <a:off x="768008" y="8356461"/>
            <a:ext cx="16500222" cy="181320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4399"/>
              </a:lnSpc>
            </a:pPr>
            <a:r>
              <a:rPr lang="en-US" sz="11999">
                <a:solidFill>
                  <a:srgbClr val="008037"/>
                </a:solidFill>
                <a:latin typeface="Oswald"/>
              </a:rPr>
              <a:t>TRUE</a:t>
            </a: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EF4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0"/>
            <a:ext cx="3659295" cy="3250073"/>
            <a:chOff x="0" y="0"/>
            <a:chExt cx="4879060" cy="4333431"/>
          </a:xfrm>
        </p:grpSpPr>
        <p:pic>
          <p:nvPicPr>
            <p:cNvPr id="3" name="Picture 3"/>
            <p:cNvPicPr>
              <a:picLocks noChangeAspect="1"/>
            </p:cNvPicPr>
            <p:nvPr/>
          </p:nvPicPr>
          <p:blipFill>
            <a:blip r:embed="rId2"/>
            <a:srcRect l="34409" t="2408" r="35648"/>
            <a:stretch>
              <a:fillRect/>
            </a:stretch>
          </p:blipFill>
          <p:spPr>
            <a:xfrm>
              <a:off x="0" y="0"/>
              <a:ext cx="4879060" cy="4333431"/>
            </a:xfrm>
            <a:prstGeom prst="rect">
              <a:avLst/>
            </a:prstGeom>
          </p:spPr>
        </p:pic>
      </p:grpSp>
      <p:grpSp>
        <p:nvGrpSpPr>
          <p:cNvPr id="4" name="Group 4"/>
          <p:cNvGrpSpPr/>
          <p:nvPr/>
        </p:nvGrpSpPr>
        <p:grpSpPr>
          <a:xfrm>
            <a:off x="7310115" y="0"/>
            <a:ext cx="3659295" cy="3250073"/>
            <a:chOff x="0" y="0"/>
            <a:chExt cx="4879060" cy="4333431"/>
          </a:xfrm>
        </p:grpSpPr>
        <p:pic>
          <p:nvPicPr>
            <p:cNvPr id="5" name="Picture 5"/>
            <p:cNvPicPr>
              <a:picLocks noChangeAspect="1"/>
            </p:cNvPicPr>
            <p:nvPr/>
          </p:nvPicPr>
          <p:blipFill>
            <a:blip r:embed="rId3"/>
            <a:srcRect l="4758" t="3684" r="8950" b="3696"/>
            <a:stretch>
              <a:fillRect/>
            </a:stretch>
          </p:blipFill>
          <p:spPr>
            <a:xfrm>
              <a:off x="0" y="0"/>
              <a:ext cx="4879060" cy="4333431"/>
            </a:xfrm>
            <a:prstGeom prst="rect">
              <a:avLst/>
            </a:prstGeom>
          </p:spPr>
        </p:pic>
      </p:grpSp>
      <p:grpSp>
        <p:nvGrpSpPr>
          <p:cNvPr id="6" name="Group 6"/>
          <p:cNvGrpSpPr/>
          <p:nvPr/>
        </p:nvGrpSpPr>
        <p:grpSpPr>
          <a:xfrm>
            <a:off x="3650820" y="0"/>
            <a:ext cx="3659295" cy="3250073"/>
            <a:chOff x="0" y="0"/>
            <a:chExt cx="4879060" cy="4333431"/>
          </a:xfrm>
        </p:grpSpPr>
        <p:pic>
          <p:nvPicPr>
            <p:cNvPr id="7" name="Picture 7"/>
            <p:cNvPicPr>
              <a:picLocks noChangeAspect="1"/>
            </p:cNvPicPr>
            <p:nvPr/>
          </p:nvPicPr>
          <p:blipFill>
            <a:blip r:embed="rId2"/>
            <a:srcRect l="932" t="1898" r="68968"/>
            <a:stretch>
              <a:fillRect/>
            </a:stretch>
          </p:blipFill>
          <p:spPr>
            <a:xfrm>
              <a:off x="0" y="0"/>
              <a:ext cx="4879060" cy="4333431"/>
            </a:xfrm>
            <a:prstGeom prst="rect">
              <a:avLst/>
            </a:prstGeom>
          </p:spPr>
        </p:pic>
      </p:grpSp>
      <p:grpSp>
        <p:nvGrpSpPr>
          <p:cNvPr id="8" name="Group 8"/>
          <p:cNvGrpSpPr/>
          <p:nvPr/>
        </p:nvGrpSpPr>
        <p:grpSpPr>
          <a:xfrm>
            <a:off x="10969410" y="0"/>
            <a:ext cx="3659295" cy="3250073"/>
            <a:chOff x="0" y="0"/>
            <a:chExt cx="4879060" cy="4333431"/>
          </a:xfrm>
        </p:grpSpPr>
        <p:pic>
          <p:nvPicPr>
            <p:cNvPr id="9" name="Picture 9"/>
            <p:cNvPicPr>
              <a:picLocks noChangeAspect="1"/>
            </p:cNvPicPr>
            <p:nvPr/>
          </p:nvPicPr>
          <p:blipFill>
            <a:blip r:embed="rId4"/>
            <a:srcRect r="77200"/>
            <a:stretch>
              <a:fillRect/>
            </a:stretch>
          </p:blipFill>
          <p:spPr>
            <a:xfrm>
              <a:off x="0" y="0"/>
              <a:ext cx="4879060" cy="4333431"/>
            </a:xfrm>
            <a:prstGeom prst="rect">
              <a:avLst/>
            </a:prstGeom>
          </p:spPr>
        </p:pic>
      </p:grpSp>
      <p:grpSp>
        <p:nvGrpSpPr>
          <p:cNvPr id="10" name="Group 10"/>
          <p:cNvGrpSpPr/>
          <p:nvPr/>
        </p:nvGrpSpPr>
        <p:grpSpPr>
          <a:xfrm>
            <a:off x="14628705" y="0"/>
            <a:ext cx="3659295" cy="3250073"/>
            <a:chOff x="0" y="0"/>
            <a:chExt cx="4879060" cy="4333431"/>
          </a:xfrm>
        </p:grpSpPr>
        <p:pic>
          <p:nvPicPr>
            <p:cNvPr id="11" name="Picture 11"/>
            <p:cNvPicPr>
              <a:picLocks noChangeAspect="1"/>
            </p:cNvPicPr>
            <p:nvPr/>
          </p:nvPicPr>
          <p:blipFill>
            <a:blip r:embed="rId4"/>
            <a:srcRect l="51520" r="25680"/>
            <a:stretch>
              <a:fillRect/>
            </a:stretch>
          </p:blipFill>
          <p:spPr>
            <a:xfrm>
              <a:off x="0" y="0"/>
              <a:ext cx="4879060" cy="4333431"/>
            </a:xfrm>
            <a:prstGeom prst="rect">
              <a:avLst/>
            </a:prstGeom>
          </p:spPr>
        </p:pic>
      </p:grpSp>
      <p:grpSp>
        <p:nvGrpSpPr>
          <p:cNvPr id="12" name="Group 12"/>
          <p:cNvGrpSpPr/>
          <p:nvPr/>
        </p:nvGrpSpPr>
        <p:grpSpPr>
          <a:xfrm>
            <a:off x="0" y="7036927"/>
            <a:ext cx="3659295" cy="3250073"/>
            <a:chOff x="0" y="0"/>
            <a:chExt cx="4879060" cy="4333431"/>
          </a:xfrm>
        </p:grpSpPr>
        <p:pic>
          <p:nvPicPr>
            <p:cNvPr id="13" name="Picture 13"/>
            <p:cNvPicPr>
              <a:picLocks noChangeAspect="1"/>
            </p:cNvPicPr>
            <p:nvPr/>
          </p:nvPicPr>
          <p:blipFill>
            <a:blip r:embed="rId4"/>
            <a:srcRect l="77200"/>
            <a:stretch>
              <a:fillRect/>
            </a:stretch>
          </p:blipFill>
          <p:spPr>
            <a:xfrm>
              <a:off x="0" y="0"/>
              <a:ext cx="4879060" cy="4333431"/>
            </a:xfrm>
            <a:prstGeom prst="rect">
              <a:avLst/>
            </a:prstGeom>
          </p:spPr>
        </p:pic>
      </p:grpSp>
      <p:grpSp>
        <p:nvGrpSpPr>
          <p:cNvPr id="14" name="Group 14"/>
          <p:cNvGrpSpPr/>
          <p:nvPr/>
        </p:nvGrpSpPr>
        <p:grpSpPr>
          <a:xfrm>
            <a:off x="3650820" y="7036927"/>
            <a:ext cx="3659295" cy="3250073"/>
            <a:chOff x="0" y="0"/>
            <a:chExt cx="4879060" cy="4333431"/>
          </a:xfrm>
        </p:grpSpPr>
        <p:pic>
          <p:nvPicPr>
            <p:cNvPr id="15" name="Picture 15"/>
            <p:cNvPicPr>
              <a:picLocks noChangeAspect="1"/>
            </p:cNvPicPr>
            <p:nvPr/>
          </p:nvPicPr>
          <p:blipFill>
            <a:blip r:embed="rId5"/>
            <a:srcRect l="4668" r="4668"/>
            <a:stretch>
              <a:fillRect/>
            </a:stretch>
          </p:blipFill>
          <p:spPr>
            <a:xfrm>
              <a:off x="0" y="0"/>
              <a:ext cx="4879060" cy="4333431"/>
            </a:xfrm>
            <a:prstGeom prst="rect">
              <a:avLst/>
            </a:prstGeom>
          </p:spPr>
        </p:pic>
      </p:grpSp>
      <p:grpSp>
        <p:nvGrpSpPr>
          <p:cNvPr id="16" name="Group 16"/>
          <p:cNvGrpSpPr/>
          <p:nvPr/>
        </p:nvGrpSpPr>
        <p:grpSpPr>
          <a:xfrm>
            <a:off x="7310115" y="7036927"/>
            <a:ext cx="3659295" cy="3250073"/>
            <a:chOff x="0" y="0"/>
            <a:chExt cx="4879060" cy="4333431"/>
          </a:xfrm>
        </p:grpSpPr>
        <p:pic>
          <p:nvPicPr>
            <p:cNvPr id="17" name="Picture 17"/>
            <p:cNvPicPr>
              <a:picLocks noChangeAspect="1"/>
            </p:cNvPicPr>
            <p:nvPr/>
          </p:nvPicPr>
          <p:blipFill>
            <a:blip r:embed="rId6"/>
            <a:srcRect l="4208" r="4208"/>
            <a:stretch>
              <a:fillRect/>
            </a:stretch>
          </p:blipFill>
          <p:spPr>
            <a:xfrm>
              <a:off x="0" y="0"/>
              <a:ext cx="4879060" cy="4333431"/>
            </a:xfrm>
            <a:prstGeom prst="rect">
              <a:avLst/>
            </a:prstGeom>
          </p:spPr>
        </p:pic>
      </p:grpSp>
      <p:grpSp>
        <p:nvGrpSpPr>
          <p:cNvPr id="18" name="Group 18"/>
          <p:cNvGrpSpPr/>
          <p:nvPr/>
        </p:nvGrpSpPr>
        <p:grpSpPr>
          <a:xfrm>
            <a:off x="10969410" y="7036927"/>
            <a:ext cx="3659295" cy="3250073"/>
            <a:chOff x="0" y="0"/>
            <a:chExt cx="4879060" cy="4333431"/>
          </a:xfrm>
        </p:grpSpPr>
        <p:pic>
          <p:nvPicPr>
            <p:cNvPr id="19" name="Picture 19"/>
            <p:cNvPicPr>
              <a:picLocks noChangeAspect="1"/>
            </p:cNvPicPr>
            <p:nvPr/>
          </p:nvPicPr>
          <p:blipFill>
            <a:blip r:embed="rId2"/>
            <a:srcRect l="69318"/>
            <a:stretch>
              <a:fillRect/>
            </a:stretch>
          </p:blipFill>
          <p:spPr>
            <a:xfrm>
              <a:off x="0" y="0"/>
              <a:ext cx="4879060" cy="4333431"/>
            </a:xfrm>
            <a:prstGeom prst="rect">
              <a:avLst/>
            </a:prstGeom>
          </p:spPr>
        </p:pic>
      </p:grpSp>
      <p:grpSp>
        <p:nvGrpSpPr>
          <p:cNvPr id="20" name="Group 20"/>
          <p:cNvGrpSpPr/>
          <p:nvPr/>
        </p:nvGrpSpPr>
        <p:grpSpPr>
          <a:xfrm>
            <a:off x="14628705" y="7036927"/>
            <a:ext cx="3659295" cy="3250073"/>
            <a:chOff x="0" y="0"/>
            <a:chExt cx="4879060" cy="4333431"/>
          </a:xfrm>
        </p:grpSpPr>
        <p:pic>
          <p:nvPicPr>
            <p:cNvPr id="21" name="Picture 21"/>
            <p:cNvPicPr>
              <a:picLocks noChangeAspect="1"/>
            </p:cNvPicPr>
            <p:nvPr/>
          </p:nvPicPr>
          <p:blipFill>
            <a:blip r:embed="rId4"/>
            <a:srcRect l="27295" r="49905"/>
            <a:stretch>
              <a:fillRect/>
            </a:stretch>
          </p:blipFill>
          <p:spPr>
            <a:xfrm>
              <a:off x="0" y="0"/>
              <a:ext cx="4879060" cy="4333431"/>
            </a:xfrm>
            <a:prstGeom prst="rect">
              <a:avLst/>
            </a:prstGeom>
          </p:spPr>
        </p:pic>
      </p:grpSp>
      <p:sp>
        <p:nvSpPr>
          <p:cNvPr id="22" name="TextBox 22"/>
          <p:cNvSpPr txBox="1"/>
          <p:nvPr/>
        </p:nvSpPr>
        <p:spPr>
          <a:xfrm>
            <a:off x="1580262" y="3724193"/>
            <a:ext cx="15261876" cy="253307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0644"/>
              </a:lnSpc>
            </a:pPr>
            <a:r>
              <a:rPr lang="en-US" sz="14746">
                <a:solidFill>
                  <a:srgbClr val="03003B"/>
                </a:solidFill>
                <a:latin typeface="Oswald"/>
              </a:rPr>
              <a:t>DO YOU KNOW GMO?</a:t>
            </a:r>
          </a:p>
        </p:txBody>
      </p:sp>
      <p:grpSp>
        <p:nvGrpSpPr>
          <p:cNvPr id="23" name="Group 23"/>
          <p:cNvGrpSpPr/>
          <p:nvPr/>
        </p:nvGrpSpPr>
        <p:grpSpPr>
          <a:xfrm rot="-5400000">
            <a:off x="8910843" y="-2157059"/>
            <a:ext cx="267095" cy="18487220"/>
            <a:chOff x="0" y="0"/>
            <a:chExt cx="152400" cy="10548511"/>
          </a:xfrm>
        </p:grpSpPr>
        <p:sp>
          <p:nvSpPr>
            <p:cNvPr id="24" name="Freeform 24"/>
            <p:cNvSpPr/>
            <p:nvPr/>
          </p:nvSpPr>
          <p:spPr>
            <a:xfrm>
              <a:off x="0" y="0"/>
              <a:ext cx="152400" cy="10548511"/>
            </a:xfrm>
            <a:custGeom>
              <a:avLst/>
              <a:gdLst/>
              <a:ahLst/>
              <a:cxnLst/>
              <a:rect l="l" t="t" r="r" b="b"/>
              <a:pathLst>
                <a:path w="152400" h="10548511">
                  <a:moveTo>
                    <a:pt x="0" y="0"/>
                  </a:moveTo>
                  <a:lnTo>
                    <a:pt x="152400" y="0"/>
                  </a:lnTo>
                  <a:lnTo>
                    <a:pt x="152400" y="10548511"/>
                  </a:lnTo>
                  <a:lnTo>
                    <a:pt x="0" y="10548511"/>
                  </a:lnTo>
                  <a:close/>
                </a:path>
              </a:pathLst>
            </a:custGeom>
            <a:solidFill>
              <a:srgbClr val="03003B"/>
            </a:solidFill>
          </p:spPr>
        </p:sp>
      </p:grpSp>
      <p:grpSp>
        <p:nvGrpSpPr>
          <p:cNvPr id="25" name="Group 25"/>
          <p:cNvGrpSpPr/>
          <p:nvPr/>
        </p:nvGrpSpPr>
        <p:grpSpPr>
          <a:xfrm rot="-5400000">
            <a:off x="8910843" y="-5993537"/>
            <a:ext cx="267095" cy="18487220"/>
            <a:chOff x="0" y="0"/>
            <a:chExt cx="152400" cy="10548511"/>
          </a:xfrm>
        </p:grpSpPr>
        <p:sp>
          <p:nvSpPr>
            <p:cNvPr id="26" name="Freeform 26"/>
            <p:cNvSpPr/>
            <p:nvPr/>
          </p:nvSpPr>
          <p:spPr>
            <a:xfrm>
              <a:off x="0" y="0"/>
              <a:ext cx="152400" cy="10548511"/>
            </a:xfrm>
            <a:custGeom>
              <a:avLst/>
              <a:gdLst/>
              <a:ahLst/>
              <a:cxnLst/>
              <a:rect l="l" t="t" r="r" b="b"/>
              <a:pathLst>
                <a:path w="152400" h="10548511">
                  <a:moveTo>
                    <a:pt x="0" y="0"/>
                  </a:moveTo>
                  <a:lnTo>
                    <a:pt x="152400" y="0"/>
                  </a:lnTo>
                  <a:lnTo>
                    <a:pt x="152400" y="10548511"/>
                  </a:lnTo>
                  <a:lnTo>
                    <a:pt x="0" y="10548511"/>
                  </a:lnTo>
                  <a:close/>
                </a:path>
              </a:pathLst>
            </a:custGeom>
            <a:solidFill>
              <a:srgbClr val="03003B"/>
            </a:solidFill>
          </p:spPr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EF4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106299" y="166909"/>
            <a:ext cx="13925680" cy="221892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8171"/>
              </a:lnSpc>
            </a:pPr>
            <a:r>
              <a:rPr lang="en-US" sz="12979">
                <a:solidFill>
                  <a:srgbClr val="03003B"/>
                </a:solidFill>
                <a:latin typeface="Oswald"/>
              </a:rPr>
              <a:t>GENETIC ENGINEERING</a:t>
            </a:r>
          </a:p>
        </p:txBody>
      </p:sp>
      <p:grpSp>
        <p:nvGrpSpPr>
          <p:cNvPr id="3" name="Group 3"/>
          <p:cNvGrpSpPr/>
          <p:nvPr/>
        </p:nvGrpSpPr>
        <p:grpSpPr>
          <a:xfrm>
            <a:off x="2115824" y="2096738"/>
            <a:ext cx="14065876" cy="882275"/>
            <a:chOff x="0" y="0"/>
            <a:chExt cx="9111274" cy="571500"/>
          </a:xfrm>
        </p:grpSpPr>
        <p:sp>
          <p:nvSpPr>
            <p:cNvPr id="4" name="Freeform 4"/>
            <p:cNvSpPr/>
            <p:nvPr/>
          </p:nvSpPr>
          <p:spPr>
            <a:xfrm>
              <a:off x="0" y="255270"/>
              <a:ext cx="9111274" cy="69850"/>
            </a:xfrm>
            <a:custGeom>
              <a:avLst/>
              <a:gdLst/>
              <a:ahLst/>
              <a:cxnLst/>
              <a:rect l="l" t="t" r="r" b="b"/>
              <a:pathLst>
                <a:path w="9111274" h="69850">
                  <a:moveTo>
                    <a:pt x="8820445" y="0"/>
                  </a:moveTo>
                  <a:lnTo>
                    <a:pt x="0" y="0"/>
                  </a:lnTo>
                  <a:lnTo>
                    <a:pt x="0" y="69850"/>
                  </a:lnTo>
                  <a:lnTo>
                    <a:pt x="9111274" y="69850"/>
                  </a:lnTo>
                  <a:lnTo>
                    <a:pt x="9111274" y="0"/>
                  </a:lnTo>
                  <a:close/>
                </a:path>
              </a:pathLst>
            </a:custGeom>
            <a:solidFill>
              <a:srgbClr val="FAA109"/>
            </a:solidFill>
          </p:spPr>
        </p:sp>
      </p:grpSp>
      <p:grpSp>
        <p:nvGrpSpPr>
          <p:cNvPr id="5" name="Group 5"/>
          <p:cNvGrpSpPr/>
          <p:nvPr/>
        </p:nvGrpSpPr>
        <p:grpSpPr>
          <a:xfrm>
            <a:off x="-181512" y="8102183"/>
            <a:ext cx="18762784" cy="1599392"/>
            <a:chOff x="0" y="0"/>
            <a:chExt cx="6704379" cy="571500"/>
          </a:xfrm>
        </p:grpSpPr>
        <p:sp>
          <p:nvSpPr>
            <p:cNvPr id="6" name="Freeform 6"/>
            <p:cNvSpPr/>
            <p:nvPr/>
          </p:nvSpPr>
          <p:spPr>
            <a:xfrm>
              <a:off x="0" y="255270"/>
              <a:ext cx="6704378" cy="69850"/>
            </a:xfrm>
            <a:custGeom>
              <a:avLst/>
              <a:gdLst/>
              <a:ahLst/>
              <a:cxnLst/>
              <a:rect l="l" t="t" r="r" b="b"/>
              <a:pathLst>
                <a:path w="6704378" h="69850">
                  <a:moveTo>
                    <a:pt x="6413549" y="0"/>
                  </a:moveTo>
                  <a:lnTo>
                    <a:pt x="0" y="0"/>
                  </a:lnTo>
                  <a:lnTo>
                    <a:pt x="0" y="69850"/>
                  </a:lnTo>
                  <a:lnTo>
                    <a:pt x="6704378" y="69850"/>
                  </a:lnTo>
                  <a:lnTo>
                    <a:pt x="6704378" y="0"/>
                  </a:lnTo>
                  <a:close/>
                </a:path>
              </a:pathLst>
            </a:custGeom>
            <a:solidFill>
              <a:srgbClr val="CB0000"/>
            </a:solidFill>
          </p:spPr>
        </p:sp>
      </p:grpSp>
      <p:grpSp>
        <p:nvGrpSpPr>
          <p:cNvPr id="7" name="Group 7"/>
          <p:cNvGrpSpPr/>
          <p:nvPr/>
        </p:nvGrpSpPr>
        <p:grpSpPr>
          <a:xfrm>
            <a:off x="-505990" y="8545459"/>
            <a:ext cx="19309506" cy="1599392"/>
            <a:chOff x="0" y="0"/>
            <a:chExt cx="6899735" cy="571500"/>
          </a:xfrm>
        </p:grpSpPr>
        <p:sp>
          <p:nvSpPr>
            <p:cNvPr id="8" name="Freeform 8"/>
            <p:cNvSpPr/>
            <p:nvPr/>
          </p:nvSpPr>
          <p:spPr>
            <a:xfrm>
              <a:off x="0" y="255270"/>
              <a:ext cx="6899735" cy="69850"/>
            </a:xfrm>
            <a:custGeom>
              <a:avLst/>
              <a:gdLst/>
              <a:ahLst/>
              <a:cxnLst/>
              <a:rect l="l" t="t" r="r" b="b"/>
              <a:pathLst>
                <a:path w="6899735" h="69850">
                  <a:moveTo>
                    <a:pt x="6608905" y="0"/>
                  </a:moveTo>
                  <a:lnTo>
                    <a:pt x="0" y="0"/>
                  </a:lnTo>
                  <a:lnTo>
                    <a:pt x="0" y="69850"/>
                  </a:lnTo>
                  <a:lnTo>
                    <a:pt x="6899735" y="69850"/>
                  </a:lnTo>
                  <a:lnTo>
                    <a:pt x="6899735" y="0"/>
                  </a:lnTo>
                  <a:close/>
                </a:path>
              </a:pathLst>
            </a:custGeom>
            <a:solidFill>
              <a:srgbClr val="004AAD"/>
            </a:solidFill>
          </p:spPr>
        </p:sp>
      </p:grpSp>
      <p:grpSp>
        <p:nvGrpSpPr>
          <p:cNvPr id="9" name="Group 9"/>
          <p:cNvGrpSpPr/>
          <p:nvPr/>
        </p:nvGrpSpPr>
        <p:grpSpPr>
          <a:xfrm>
            <a:off x="-442993" y="7658908"/>
            <a:ext cx="19953922" cy="1599392"/>
            <a:chOff x="0" y="0"/>
            <a:chExt cx="7130000" cy="571500"/>
          </a:xfrm>
        </p:grpSpPr>
        <p:sp>
          <p:nvSpPr>
            <p:cNvPr id="10" name="Freeform 10"/>
            <p:cNvSpPr/>
            <p:nvPr/>
          </p:nvSpPr>
          <p:spPr>
            <a:xfrm>
              <a:off x="0" y="255270"/>
              <a:ext cx="7130000" cy="69850"/>
            </a:xfrm>
            <a:custGeom>
              <a:avLst/>
              <a:gdLst/>
              <a:ahLst/>
              <a:cxnLst/>
              <a:rect l="l" t="t" r="r" b="b"/>
              <a:pathLst>
                <a:path w="7130000" h="69850">
                  <a:moveTo>
                    <a:pt x="6839170" y="0"/>
                  </a:moveTo>
                  <a:lnTo>
                    <a:pt x="0" y="0"/>
                  </a:lnTo>
                  <a:lnTo>
                    <a:pt x="0" y="69850"/>
                  </a:lnTo>
                  <a:lnTo>
                    <a:pt x="7130000" y="69850"/>
                  </a:lnTo>
                  <a:lnTo>
                    <a:pt x="7130000" y="0"/>
                  </a:lnTo>
                  <a:close/>
                </a:path>
              </a:pathLst>
            </a:custGeom>
            <a:solidFill>
              <a:srgbClr val="008037"/>
            </a:solidFill>
          </p:spPr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ED95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 t="370" r="9943" b="365"/>
          <a:stretch>
            <a:fillRect/>
          </a:stretch>
        </p:blipFill>
        <p:spPr>
          <a:xfrm>
            <a:off x="223005" y="237442"/>
            <a:ext cx="17842938" cy="9833615"/>
          </a:xfrm>
          <a:prstGeom prst="rect">
            <a:avLst/>
          </a:prstGeom>
        </p:spPr>
      </p:pic>
      <p:grpSp>
        <p:nvGrpSpPr>
          <p:cNvPr id="3" name="Group 3"/>
          <p:cNvGrpSpPr/>
          <p:nvPr/>
        </p:nvGrpSpPr>
        <p:grpSpPr>
          <a:xfrm>
            <a:off x="223005" y="8096516"/>
            <a:ext cx="17842938" cy="1974541"/>
            <a:chOff x="0" y="0"/>
            <a:chExt cx="6035759" cy="667931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6035759" cy="667931"/>
            </a:xfrm>
            <a:custGeom>
              <a:avLst/>
              <a:gdLst/>
              <a:ahLst/>
              <a:cxnLst/>
              <a:rect l="l" t="t" r="r" b="b"/>
              <a:pathLst>
                <a:path w="6035759" h="667931">
                  <a:moveTo>
                    <a:pt x="0" y="0"/>
                  </a:moveTo>
                  <a:lnTo>
                    <a:pt x="6035759" y="0"/>
                  </a:lnTo>
                  <a:lnTo>
                    <a:pt x="6035759" y="667931"/>
                  </a:lnTo>
                  <a:lnTo>
                    <a:pt x="0" y="667931"/>
                  </a:lnTo>
                  <a:close/>
                </a:path>
              </a:pathLst>
            </a:custGeom>
            <a:solidFill>
              <a:srgbClr val="093149">
                <a:alpha val="64705"/>
              </a:srgbClr>
            </a:solidFill>
          </p:spPr>
        </p:sp>
      </p:grpSp>
      <p:sp>
        <p:nvSpPr>
          <p:cNvPr id="5" name="TextBox 5"/>
          <p:cNvSpPr txBox="1"/>
          <p:nvPr/>
        </p:nvSpPr>
        <p:spPr>
          <a:xfrm>
            <a:off x="877158" y="8123574"/>
            <a:ext cx="17051630" cy="17204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4000"/>
              </a:lnSpc>
            </a:pPr>
            <a:r>
              <a:rPr lang="en-US" sz="10000">
                <a:solidFill>
                  <a:srgbClr val="FAA109"/>
                </a:solidFill>
                <a:latin typeface="Oswald"/>
              </a:rPr>
              <a:t>DNA- Deoxyribonucleic Acid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618185" y="4183287"/>
            <a:ext cx="17051630" cy="17204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4000"/>
              </a:lnSpc>
            </a:pPr>
            <a:r>
              <a:rPr lang="en-US" sz="10000">
                <a:solidFill>
                  <a:srgbClr val="03003B"/>
                </a:solidFill>
                <a:latin typeface="Oswald"/>
              </a:rPr>
              <a:t>DNA Sam Animation</a:t>
            </a:r>
          </a:p>
        </p:txBody>
      </p:sp>
      <p:pic>
        <p:nvPicPr>
          <p:cNvPr id="3" name="Do You Know GMO_DNA Sam Animation">
            <a:hlinkClick r:id="" action="ppaction://media"/>
            <a:extLst>
              <a:ext uri="{FF2B5EF4-FFF2-40B4-BE49-F238E27FC236}">
                <a16:creationId xmlns:a16="http://schemas.microsoft.com/office/drawing/2014/main" id="{1407B8E3-0016-A248-95B1-C44105FD5E57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7938" y="3175"/>
            <a:ext cx="18288000" cy="10287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717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EF4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57263" y="429824"/>
            <a:ext cx="17937506" cy="9261897"/>
            <a:chOff x="0" y="0"/>
            <a:chExt cx="3741501" cy="1931896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3741501" cy="1931896"/>
            </a:xfrm>
            <a:custGeom>
              <a:avLst/>
              <a:gdLst/>
              <a:ahLst/>
              <a:cxnLst/>
              <a:rect l="l" t="t" r="r" b="b"/>
              <a:pathLst>
                <a:path w="3741501" h="1931896">
                  <a:moveTo>
                    <a:pt x="0" y="0"/>
                  </a:moveTo>
                  <a:lnTo>
                    <a:pt x="3741501" y="0"/>
                  </a:lnTo>
                  <a:lnTo>
                    <a:pt x="3741501" y="1931896"/>
                  </a:lnTo>
                  <a:lnTo>
                    <a:pt x="0" y="1931896"/>
                  </a:lnTo>
                  <a:close/>
                </a:path>
              </a:pathLst>
            </a:custGeom>
            <a:solidFill>
              <a:srgbClr val="093149"/>
            </a:solidFill>
          </p:spPr>
        </p:sp>
      </p:grpSp>
      <p:pic>
        <p:nvPicPr>
          <p:cNvPr id="4" name="Picture 4"/>
          <p:cNvPicPr>
            <a:picLocks noChangeAspect="1"/>
          </p:cNvPicPr>
          <p:nvPr/>
        </p:nvPicPr>
        <p:blipFill>
          <a:blip r:embed="rId2"/>
          <a:srcRect l="1049" t="1150" r="5327" b="1298"/>
          <a:stretch>
            <a:fillRect/>
          </a:stretch>
        </p:blipFill>
        <p:spPr>
          <a:xfrm>
            <a:off x="338549" y="625411"/>
            <a:ext cx="17610901" cy="890456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EF4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794249" y="1806986"/>
            <a:ext cx="14699503" cy="643490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7101"/>
              </a:lnSpc>
            </a:pPr>
            <a:r>
              <a:rPr lang="en-US" sz="12215">
                <a:solidFill>
                  <a:srgbClr val="03003B"/>
                </a:solidFill>
                <a:latin typeface="Oswald"/>
              </a:rPr>
              <a:t>How do scientists genetically modify organisms? </a:t>
            </a:r>
          </a:p>
        </p:txBody>
      </p:sp>
      <p:grpSp>
        <p:nvGrpSpPr>
          <p:cNvPr id="3" name="Group 3"/>
          <p:cNvGrpSpPr/>
          <p:nvPr/>
        </p:nvGrpSpPr>
        <p:grpSpPr>
          <a:xfrm rot="-2700000">
            <a:off x="15333537" y="-1754306"/>
            <a:ext cx="1870113" cy="7598834"/>
            <a:chOff x="0" y="0"/>
            <a:chExt cx="2493484" cy="10131779"/>
          </a:xfrm>
        </p:grpSpPr>
        <p:grpSp>
          <p:nvGrpSpPr>
            <p:cNvPr id="4" name="Group 4"/>
            <p:cNvGrpSpPr/>
            <p:nvPr/>
          </p:nvGrpSpPr>
          <p:grpSpPr>
            <a:xfrm rot="-5400000">
              <a:off x="-4255252" y="4255252"/>
              <a:ext cx="9948435" cy="1437931"/>
              <a:chOff x="0" y="0"/>
              <a:chExt cx="3953967" cy="571500"/>
            </a:xfrm>
          </p:grpSpPr>
          <p:sp>
            <p:nvSpPr>
              <p:cNvPr id="5" name="Freeform 5"/>
              <p:cNvSpPr/>
              <p:nvPr/>
            </p:nvSpPr>
            <p:spPr>
              <a:xfrm>
                <a:off x="0" y="255270"/>
                <a:ext cx="3953967" cy="69850"/>
              </a:xfrm>
              <a:custGeom>
                <a:avLst/>
                <a:gdLst/>
                <a:ahLst/>
                <a:cxnLst/>
                <a:rect l="l" t="t" r="r" b="b"/>
                <a:pathLst>
                  <a:path w="3953967" h="69850">
                    <a:moveTo>
                      <a:pt x="3663137" y="0"/>
                    </a:moveTo>
                    <a:lnTo>
                      <a:pt x="0" y="0"/>
                    </a:lnTo>
                    <a:lnTo>
                      <a:pt x="0" y="69850"/>
                    </a:lnTo>
                    <a:lnTo>
                      <a:pt x="3953967" y="69850"/>
                    </a:lnTo>
                    <a:lnTo>
                      <a:pt x="3953967" y="0"/>
                    </a:lnTo>
                    <a:close/>
                  </a:path>
                </a:pathLst>
              </a:custGeom>
              <a:solidFill>
                <a:srgbClr val="CB0000"/>
              </a:solidFill>
            </p:spPr>
          </p:sp>
        </p:grpSp>
        <p:grpSp>
          <p:nvGrpSpPr>
            <p:cNvPr id="6" name="Group 6"/>
            <p:cNvGrpSpPr/>
            <p:nvPr/>
          </p:nvGrpSpPr>
          <p:grpSpPr>
            <a:xfrm rot="-5400000">
              <a:off x="-3727476" y="4255252"/>
              <a:ext cx="9948435" cy="1437931"/>
              <a:chOff x="0" y="0"/>
              <a:chExt cx="3953967" cy="571500"/>
            </a:xfrm>
          </p:grpSpPr>
          <p:sp>
            <p:nvSpPr>
              <p:cNvPr id="7" name="Freeform 7"/>
              <p:cNvSpPr/>
              <p:nvPr/>
            </p:nvSpPr>
            <p:spPr>
              <a:xfrm>
                <a:off x="0" y="255270"/>
                <a:ext cx="3953967" cy="69850"/>
              </a:xfrm>
              <a:custGeom>
                <a:avLst/>
                <a:gdLst/>
                <a:ahLst/>
                <a:cxnLst/>
                <a:rect l="l" t="t" r="r" b="b"/>
                <a:pathLst>
                  <a:path w="3953967" h="69850">
                    <a:moveTo>
                      <a:pt x="3663137" y="0"/>
                    </a:moveTo>
                    <a:lnTo>
                      <a:pt x="0" y="0"/>
                    </a:lnTo>
                    <a:lnTo>
                      <a:pt x="0" y="69850"/>
                    </a:lnTo>
                    <a:lnTo>
                      <a:pt x="3953967" y="69850"/>
                    </a:lnTo>
                    <a:lnTo>
                      <a:pt x="3953967" y="0"/>
                    </a:lnTo>
                    <a:close/>
                  </a:path>
                </a:pathLst>
              </a:custGeom>
              <a:solidFill>
                <a:srgbClr val="004AAD"/>
              </a:solidFill>
            </p:spPr>
          </p:sp>
        </p:grpSp>
        <p:grpSp>
          <p:nvGrpSpPr>
            <p:cNvPr id="8" name="Group 8"/>
            <p:cNvGrpSpPr/>
            <p:nvPr/>
          </p:nvGrpSpPr>
          <p:grpSpPr>
            <a:xfrm rot="-5400000">
              <a:off x="-3199699" y="4438596"/>
              <a:ext cx="9948435" cy="1437931"/>
              <a:chOff x="0" y="0"/>
              <a:chExt cx="3953967" cy="571500"/>
            </a:xfrm>
          </p:grpSpPr>
          <p:sp>
            <p:nvSpPr>
              <p:cNvPr id="9" name="Freeform 9"/>
              <p:cNvSpPr/>
              <p:nvPr/>
            </p:nvSpPr>
            <p:spPr>
              <a:xfrm>
                <a:off x="0" y="255270"/>
                <a:ext cx="3953967" cy="69850"/>
              </a:xfrm>
              <a:custGeom>
                <a:avLst/>
                <a:gdLst/>
                <a:ahLst/>
                <a:cxnLst/>
                <a:rect l="l" t="t" r="r" b="b"/>
                <a:pathLst>
                  <a:path w="3953967" h="69850">
                    <a:moveTo>
                      <a:pt x="3663137" y="0"/>
                    </a:moveTo>
                    <a:lnTo>
                      <a:pt x="0" y="0"/>
                    </a:lnTo>
                    <a:lnTo>
                      <a:pt x="0" y="69850"/>
                    </a:lnTo>
                    <a:lnTo>
                      <a:pt x="3953967" y="69850"/>
                    </a:lnTo>
                    <a:lnTo>
                      <a:pt x="3953967" y="0"/>
                    </a:lnTo>
                    <a:close/>
                  </a:path>
                </a:pathLst>
              </a:custGeom>
              <a:solidFill>
                <a:srgbClr val="008037"/>
              </a:solidFill>
            </p:spPr>
          </p:sp>
        </p:grpSp>
      </p:grpSp>
      <p:grpSp>
        <p:nvGrpSpPr>
          <p:cNvPr id="10" name="Group 10"/>
          <p:cNvGrpSpPr/>
          <p:nvPr/>
        </p:nvGrpSpPr>
        <p:grpSpPr>
          <a:xfrm rot="8100000">
            <a:off x="1348364" y="4691861"/>
            <a:ext cx="1870113" cy="7598834"/>
            <a:chOff x="0" y="0"/>
            <a:chExt cx="2493484" cy="10131779"/>
          </a:xfrm>
        </p:grpSpPr>
        <p:grpSp>
          <p:nvGrpSpPr>
            <p:cNvPr id="11" name="Group 11"/>
            <p:cNvGrpSpPr/>
            <p:nvPr/>
          </p:nvGrpSpPr>
          <p:grpSpPr>
            <a:xfrm rot="-5400000">
              <a:off x="-4255252" y="4255252"/>
              <a:ext cx="9948435" cy="1437931"/>
              <a:chOff x="0" y="0"/>
              <a:chExt cx="3953967" cy="571500"/>
            </a:xfrm>
          </p:grpSpPr>
          <p:sp>
            <p:nvSpPr>
              <p:cNvPr id="12" name="Freeform 12"/>
              <p:cNvSpPr/>
              <p:nvPr/>
            </p:nvSpPr>
            <p:spPr>
              <a:xfrm>
                <a:off x="0" y="255270"/>
                <a:ext cx="3953967" cy="69850"/>
              </a:xfrm>
              <a:custGeom>
                <a:avLst/>
                <a:gdLst/>
                <a:ahLst/>
                <a:cxnLst/>
                <a:rect l="l" t="t" r="r" b="b"/>
                <a:pathLst>
                  <a:path w="3953967" h="69850">
                    <a:moveTo>
                      <a:pt x="3663137" y="0"/>
                    </a:moveTo>
                    <a:lnTo>
                      <a:pt x="0" y="0"/>
                    </a:lnTo>
                    <a:lnTo>
                      <a:pt x="0" y="69850"/>
                    </a:lnTo>
                    <a:lnTo>
                      <a:pt x="3953967" y="69850"/>
                    </a:lnTo>
                    <a:lnTo>
                      <a:pt x="3953967" y="0"/>
                    </a:lnTo>
                    <a:close/>
                  </a:path>
                </a:pathLst>
              </a:custGeom>
              <a:solidFill>
                <a:srgbClr val="CB0000"/>
              </a:solidFill>
            </p:spPr>
          </p:sp>
        </p:grpSp>
        <p:grpSp>
          <p:nvGrpSpPr>
            <p:cNvPr id="13" name="Group 13"/>
            <p:cNvGrpSpPr/>
            <p:nvPr/>
          </p:nvGrpSpPr>
          <p:grpSpPr>
            <a:xfrm rot="-5400000">
              <a:off x="-3727476" y="4255252"/>
              <a:ext cx="9948435" cy="1437931"/>
              <a:chOff x="0" y="0"/>
              <a:chExt cx="3953967" cy="571500"/>
            </a:xfrm>
          </p:grpSpPr>
          <p:sp>
            <p:nvSpPr>
              <p:cNvPr id="14" name="Freeform 14"/>
              <p:cNvSpPr/>
              <p:nvPr/>
            </p:nvSpPr>
            <p:spPr>
              <a:xfrm>
                <a:off x="0" y="255270"/>
                <a:ext cx="3953967" cy="69850"/>
              </a:xfrm>
              <a:custGeom>
                <a:avLst/>
                <a:gdLst/>
                <a:ahLst/>
                <a:cxnLst/>
                <a:rect l="l" t="t" r="r" b="b"/>
                <a:pathLst>
                  <a:path w="3953967" h="69850">
                    <a:moveTo>
                      <a:pt x="3663137" y="0"/>
                    </a:moveTo>
                    <a:lnTo>
                      <a:pt x="0" y="0"/>
                    </a:lnTo>
                    <a:lnTo>
                      <a:pt x="0" y="69850"/>
                    </a:lnTo>
                    <a:lnTo>
                      <a:pt x="3953967" y="69850"/>
                    </a:lnTo>
                    <a:lnTo>
                      <a:pt x="3953967" y="0"/>
                    </a:lnTo>
                    <a:close/>
                  </a:path>
                </a:pathLst>
              </a:custGeom>
              <a:solidFill>
                <a:srgbClr val="004AAD"/>
              </a:solidFill>
            </p:spPr>
          </p:sp>
        </p:grpSp>
        <p:grpSp>
          <p:nvGrpSpPr>
            <p:cNvPr id="15" name="Group 15"/>
            <p:cNvGrpSpPr/>
            <p:nvPr/>
          </p:nvGrpSpPr>
          <p:grpSpPr>
            <a:xfrm rot="-5400000">
              <a:off x="-3199699" y="4438596"/>
              <a:ext cx="9948435" cy="1437931"/>
              <a:chOff x="0" y="0"/>
              <a:chExt cx="3953967" cy="571500"/>
            </a:xfrm>
          </p:grpSpPr>
          <p:sp>
            <p:nvSpPr>
              <p:cNvPr id="16" name="Freeform 16"/>
              <p:cNvSpPr/>
              <p:nvPr/>
            </p:nvSpPr>
            <p:spPr>
              <a:xfrm>
                <a:off x="0" y="255270"/>
                <a:ext cx="3953967" cy="69850"/>
              </a:xfrm>
              <a:custGeom>
                <a:avLst/>
                <a:gdLst/>
                <a:ahLst/>
                <a:cxnLst/>
                <a:rect l="l" t="t" r="r" b="b"/>
                <a:pathLst>
                  <a:path w="3953967" h="69850">
                    <a:moveTo>
                      <a:pt x="3663137" y="0"/>
                    </a:moveTo>
                    <a:lnTo>
                      <a:pt x="0" y="0"/>
                    </a:lnTo>
                    <a:lnTo>
                      <a:pt x="0" y="69850"/>
                    </a:lnTo>
                    <a:lnTo>
                      <a:pt x="3953967" y="69850"/>
                    </a:lnTo>
                    <a:lnTo>
                      <a:pt x="3953967" y="0"/>
                    </a:lnTo>
                    <a:close/>
                  </a:path>
                </a:pathLst>
              </a:custGeom>
              <a:solidFill>
                <a:srgbClr val="008037"/>
              </a:solidFill>
            </p:spPr>
          </p:sp>
        </p:grpSp>
      </p:grp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EF4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5120920" y="0"/>
            <a:ext cx="7556988" cy="10376921"/>
            <a:chOff x="0" y="0"/>
            <a:chExt cx="2556315" cy="3510218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556315" cy="3510218"/>
            </a:xfrm>
            <a:custGeom>
              <a:avLst/>
              <a:gdLst/>
              <a:ahLst/>
              <a:cxnLst/>
              <a:rect l="l" t="t" r="r" b="b"/>
              <a:pathLst>
                <a:path w="2556315" h="3510218">
                  <a:moveTo>
                    <a:pt x="0" y="0"/>
                  </a:moveTo>
                  <a:lnTo>
                    <a:pt x="2556315" y="0"/>
                  </a:lnTo>
                  <a:lnTo>
                    <a:pt x="2556315" y="3510218"/>
                  </a:lnTo>
                  <a:lnTo>
                    <a:pt x="0" y="3510218"/>
                  </a:lnTo>
                  <a:close/>
                </a:path>
              </a:pathLst>
            </a:custGeom>
            <a:solidFill>
              <a:srgbClr val="093149"/>
            </a:solidFill>
          </p:spPr>
        </p:sp>
      </p:grpSp>
      <p:pic>
        <p:nvPicPr>
          <p:cNvPr id="4" name="Picture 4"/>
          <p:cNvPicPr>
            <a:picLocks noChangeAspect="1"/>
          </p:cNvPicPr>
          <p:nvPr/>
        </p:nvPicPr>
        <p:blipFill>
          <a:blip r:embed="rId2"/>
          <a:srcRect t="3405" r="9586"/>
          <a:stretch>
            <a:fillRect/>
          </a:stretch>
        </p:blipFill>
        <p:spPr>
          <a:xfrm>
            <a:off x="5305279" y="0"/>
            <a:ext cx="7221590" cy="10287000"/>
          </a:xfrm>
          <a:prstGeom prst="rect">
            <a:avLst/>
          </a:prstGeom>
        </p:spPr>
      </p:pic>
      <p:grpSp>
        <p:nvGrpSpPr>
          <p:cNvPr id="5" name="Group 5"/>
          <p:cNvGrpSpPr/>
          <p:nvPr/>
        </p:nvGrpSpPr>
        <p:grpSpPr>
          <a:xfrm>
            <a:off x="5138486" y="8796104"/>
            <a:ext cx="7539422" cy="1485501"/>
            <a:chOff x="0" y="0"/>
            <a:chExt cx="2550372" cy="502503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2550372" cy="502503"/>
            </a:xfrm>
            <a:custGeom>
              <a:avLst/>
              <a:gdLst/>
              <a:ahLst/>
              <a:cxnLst/>
              <a:rect l="l" t="t" r="r" b="b"/>
              <a:pathLst>
                <a:path w="2550372" h="502503">
                  <a:moveTo>
                    <a:pt x="0" y="0"/>
                  </a:moveTo>
                  <a:lnTo>
                    <a:pt x="2550372" y="0"/>
                  </a:lnTo>
                  <a:lnTo>
                    <a:pt x="2550372" y="502503"/>
                  </a:lnTo>
                  <a:lnTo>
                    <a:pt x="0" y="502503"/>
                  </a:lnTo>
                  <a:close/>
                </a:path>
              </a:pathLst>
            </a:custGeom>
            <a:solidFill>
              <a:srgbClr val="093149">
                <a:alpha val="62745"/>
              </a:srgbClr>
            </a:solidFill>
          </p:spPr>
        </p:sp>
      </p:grpSp>
      <p:sp>
        <p:nvSpPr>
          <p:cNvPr id="7" name="TextBox 7"/>
          <p:cNvSpPr txBox="1"/>
          <p:nvPr/>
        </p:nvSpPr>
        <p:spPr>
          <a:xfrm>
            <a:off x="5138486" y="8655908"/>
            <a:ext cx="7556988" cy="152776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599"/>
              </a:lnSpc>
            </a:pPr>
            <a:r>
              <a:rPr lang="en-US" sz="8999">
                <a:solidFill>
                  <a:srgbClr val="FFA100"/>
                </a:solidFill>
                <a:latin typeface="Oswald"/>
              </a:rPr>
              <a:t>Gene Gun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229</TotalTime>
  <Words>278</Words>
  <Application>Microsoft Macintosh PowerPoint</Application>
  <PresentationFormat>Custom</PresentationFormat>
  <Paragraphs>84</Paragraphs>
  <Slides>35</Slides>
  <Notes>0</Notes>
  <HiddenSlides>0</HiddenSlides>
  <MMClips>1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35</vt:i4>
      </vt:variant>
    </vt:vector>
  </HeadingPairs>
  <TitlesOfParts>
    <vt:vector size="39" baseType="lpstr">
      <vt:lpstr>Oswald</vt:lpstr>
      <vt:lpstr>Calibri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Do you Know GMO?</dc:title>
  <dc:creator>User</dc:creator>
  <cp:lastModifiedBy>Lynn Wallin</cp:lastModifiedBy>
  <cp:revision>7</cp:revision>
  <dcterms:created xsi:type="dcterms:W3CDTF">2006-08-16T00:00:00Z</dcterms:created>
  <dcterms:modified xsi:type="dcterms:W3CDTF">2021-02-03T23:05:26Z</dcterms:modified>
  <dc:identifier>DAED8g8X73A</dc:identifier>
</cp:coreProperties>
</file>