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embeddedFontLst>
    <p:embeddedFont>
      <p:font typeface="Corbel"/>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3" roundtripDataSignature="AMtx7miWWRjdVj1sD9NZ+wieeG3rKXBu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orbel-bold.fntdata"/><Relationship Id="rId11" Type="http://schemas.openxmlformats.org/officeDocument/2006/relationships/slide" Target="slides/slide6.xml"/><Relationship Id="rId22" Type="http://schemas.openxmlformats.org/officeDocument/2006/relationships/font" Target="fonts/Corbel-boldItalic.fntdata"/><Relationship Id="rId10" Type="http://schemas.openxmlformats.org/officeDocument/2006/relationships/slide" Target="slides/slide5.xml"/><Relationship Id="rId21" Type="http://schemas.openxmlformats.org/officeDocument/2006/relationships/font" Target="fonts/Corbel-italic.fntdata"/><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Corbel-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b="1" lang="en-US" sz="560"/>
              <a:t>Animated picture list with color text tabs</a:t>
            </a:r>
            <a:endParaRPr b="1" sz="560"/>
          </a:p>
          <a:p>
            <a:pPr indent="0" lvl="0" marL="0" rtl="0" algn="l">
              <a:lnSpc>
                <a:spcPct val="80000"/>
              </a:lnSpc>
              <a:spcBef>
                <a:spcPts val="0"/>
              </a:spcBef>
              <a:spcAft>
                <a:spcPts val="0"/>
              </a:spcAft>
              <a:buNone/>
            </a:pPr>
            <a:r>
              <a:rPr lang="en-US" sz="560"/>
              <a:t>(Intermediate)</a:t>
            </a:r>
            <a:endParaRPr/>
          </a:p>
          <a:p>
            <a:pPr indent="0" lvl="0" marL="0" rtl="0" algn="l">
              <a:lnSpc>
                <a:spcPct val="80000"/>
              </a:lnSpc>
              <a:spcBef>
                <a:spcPts val="0"/>
              </a:spcBef>
              <a:spcAft>
                <a:spcPts val="0"/>
              </a:spcAft>
              <a:buNone/>
            </a:pPr>
            <a:r>
              <a:t/>
            </a:r>
            <a:endParaRPr sz="480"/>
          </a:p>
          <a:p>
            <a:pPr indent="0" lvl="0" marL="0" rtl="0" algn="l">
              <a:lnSpc>
                <a:spcPct val="80000"/>
              </a:lnSpc>
              <a:spcBef>
                <a:spcPts val="0"/>
              </a:spcBef>
              <a:spcAft>
                <a:spcPts val="0"/>
              </a:spcAft>
              <a:buNone/>
            </a:pPr>
            <a:r>
              <a:t/>
            </a:r>
            <a:endParaRPr sz="480"/>
          </a:p>
          <a:p>
            <a:pPr indent="0" lvl="0" marL="0" rtl="0" algn="l">
              <a:lnSpc>
                <a:spcPct val="80000"/>
              </a:lnSpc>
              <a:spcBef>
                <a:spcPts val="0"/>
              </a:spcBef>
              <a:spcAft>
                <a:spcPts val="0"/>
              </a:spcAft>
              <a:buNone/>
            </a:pPr>
            <a:r>
              <a:rPr lang="en-US" sz="480"/>
              <a:t>To reproduce the SmartArt effects on this page, do the following:</a:t>
            </a:r>
            <a:endParaRPr/>
          </a:p>
          <a:p>
            <a:pPr indent="-228600" lvl="0" marL="228600" marR="0" rtl="0" algn="l">
              <a:lnSpc>
                <a:spcPct val="80000"/>
              </a:lnSpc>
              <a:spcBef>
                <a:spcPts val="0"/>
              </a:spcBef>
              <a:spcAft>
                <a:spcPts val="0"/>
              </a:spcAft>
              <a:buClr>
                <a:schemeClr val="dk1"/>
              </a:buClr>
              <a:buSzPts val="480"/>
              <a:buFont typeface="Calibri"/>
              <a:buAutoNum type="arabicPeriod"/>
            </a:pPr>
            <a:r>
              <a:rPr b="0" lang="en-US" sz="480"/>
              <a:t>On the </a:t>
            </a:r>
            <a:r>
              <a:rPr b="1" lang="en-US" sz="480"/>
              <a:t>Home</a:t>
            </a:r>
            <a:r>
              <a:rPr b="0" lang="en-US" sz="480"/>
              <a:t> tab, in the </a:t>
            </a:r>
            <a:r>
              <a:rPr b="1" lang="en-US" sz="480"/>
              <a:t>Slides</a:t>
            </a:r>
            <a:r>
              <a:rPr b="0" lang="en-US" sz="480"/>
              <a:t> group, click </a:t>
            </a:r>
            <a:r>
              <a:rPr b="1" lang="en-US" sz="480"/>
              <a:t>Layout</a:t>
            </a:r>
            <a:r>
              <a:rPr b="0" lang="en-US" sz="480"/>
              <a:t>, and then click </a:t>
            </a:r>
            <a:r>
              <a:rPr b="1" lang="en-US" sz="480"/>
              <a:t>Blank</a:t>
            </a:r>
            <a:r>
              <a:rPr b="0" lang="en-US" sz="480"/>
              <a:t>. </a:t>
            </a:r>
            <a:endParaRPr/>
          </a:p>
          <a:p>
            <a:pPr indent="-228600" lvl="0" marL="228600" marR="0" rtl="0" algn="l">
              <a:lnSpc>
                <a:spcPct val="80000"/>
              </a:lnSpc>
              <a:spcBef>
                <a:spcPts val="0"/>
              </a:spcBef>
              <a:spcAft>
                <a:spcPts val="0"/>
              </a:spcAft>
              <a:buClr>
                <a:schemeClr val="dk1"/>
              </a:buClr>
              <a:buSzPts val="480"/>
              <a:buFont typeface="Calibri"/>
              <a:buAutoNum type="arabicPeriod"/>
            </a:pPr>
            <a:r>
              <a:rPr b="0" lang="en-US" sz="480"/>
              <a:t>On the </a:t>
            </a:r>
            <a:r>
              <a:rPr b="1" lang="en-US" sz="480"/>
              <a:t>Insert tab</a:t>
            </a:r>
            <a:r>
              <a:rPr b="0" lang="en-US" sz="480"/>
              <a:t>, in the </a:t>
            </a:r>
            <a:r>
              <a:rPr b="1" lang="en-US" sz="480"/>
              <a:t>Illustrations</a:t>
            </a:r>
            <a:r>
              <a:rPr lang="en-US" sz="480"/>
              <a:t> group, click </a:t>
            </a:r>
            <a:r>
              <a:rPr b="1" lang="en-US" sz="480"/>
              <a:t>SmartArt</a:t>
            </a:r>
            <a:r>
              <a:rPr b="0" lang="en-US" sz="480"/>
              <a:t>.</a:t>
            </a:r>
            <a:endParaRPr/>
          </a:p>
          <a:p>
            <a:pPr indent="-228600" lvl="0" marL="228600" rtl="0" algn="l">
              <a:lnSpc>
                <a:spcPct val="80000"/>
              </a:lnSpc>
              <a:spcBef>
                <a:spcPts val="0"/>
              </a:spcBef>
              <a:spcAft>
                <a:spcPts val="0"/>
              </a:spcAft>
              <a:buClr>
                <a:schemeClr val="dk1"/>
              </a:buClr>
              <a:buSzPts val="480"/>
              <a:buFont typeface="Calibri"/>
              <a:buAutoNum type="arabicPeriod"/>
            </a:pPr>
            <a:r>
              <a:rPr b="0" lang="en-US" sz="480"/>
              <a:t>In the </a:t>
            </a:r>
            <a:r>
              <a:rPr b="1" lang="en-US" sz="480"/>
              <a:t>Choose a SmartArt Graphic </a:t>
            </a:r>
            <a:r>
              <a:rPr b="0" lang="en-US" sz="480"/>
              <a:t>dialog box, in the left pane, click </a:t>
            </a:r>
            <a:r>
              <a:rPr b="1" lang="en-US" sz="480"/>
              <a:t>List</a:t>
            </a:r>
            <a:r>
              <a:rPr b="0" lang="en-US" sz="480"/>
              <a:t>. In the </a:t>
            </a:r>
            <a:r>
              <a:rPr b="1" lang="en-US" sz="480"/>
              <a:t>List</a:t>
            </a:r>
            <a:r>
              <a:rPr b="0" lang="en-US" sz="480"/>
              <a:t> pane, double-click </a:t>
            </a:r>
            <a:r>
              <a:rPr b="1" lang="en-US" sz="480"/>
              <a:t>Horizontal Picture List </a:t>
            </a:r>
            <a:r>
              <a:rPr lang="en-US" sz="480"/>
              <a:t>(fifth row, second option from the left) to insert the graphic into the slide. </a:t>
            </a:r>
            <a:endParaRPr/>
          </a:p>
          <a:p>
            <a:pPr indent="-228600" lvl="0" marL="228600" rtl="0" algn="l">
              <a:lnSpc>
                <a:spcPct val="80000"/>
              </a:lnSpc>
              <a:spcBef>
                <a:spcPts val="0"/>
              </a:spcBef>
              <a:spcAft>
                <a:spcPts val="0"/>
              </a:spcAft>
              <a:buClr>
                <a:schemeClr val="dk1"/>
              </a:buClr>
              <a:buSzPts val="480"/>
              <a:buFont typeface="Calibri"/>
              <a:buAutoNum type="arabicPeriod"/>
            </a:pPr>
            <a:r>
              <a:rPr b="0" lang="en-US" sz="480"/>
              <a:t>Press and hold CTRL, and select the picture placeholder and text shape (top and bottom shape) in one of the objects. Under </a:t>
            </a:r>
            <a:r>
              <a:rPr b="1" lang="en-US" sz="480"/>
              <a:t>SmartArt Tools</a:t>
            </a:r>
            <a:r>
              <a:rPr b="0" lang="en-US" sz="480"/>
              <a:t>,</a:t>
            </a:r>
            <a:r>
              <a:rPr b="1" lang="en-US" sz="480"/>
              <a:t> </a:t>
            </a:r>
            <a:r>
              <a:rPr b="0" lang="en-US" sz="480"/>
              <a:t>on the </a:t>
            </a:r>
            <a:r>
              <a:rPr b="1" lang="en-US" sz="480"/>
              <a:t>Design</a:t>
            </a:r>
            <a:r>
              <a:rPr b="0" lang="en-US" sz="480"/>
              <a:t> tab, in the </a:t>
            </a:r>
            <a:r>
              <a:rPr b="1" lang="en-US" sz="480"/>
              <a:t>Create Graphic </a:t>
            </a:r>
            <a:r>
              <a:rPr b="0" lang="en-US" sz="480"/>
              <a:t>group, click </a:t>
            </a:r>
            <a:r>
              <a:rPr b="1" lang="en-US" sz="480"/>
              <a:t>Add Shape</a:t>
            </a:r>
            <a:r>
              <a:rPr b="0" lang="en-US" sz="480"/>
              <a:t>, and then click </a:t>
            </a:r>
            <a:r>
              <a:rPr b="1" lang="en-US" sz="480"/>
              <a:t>Add Shape After</a:t>
            </a:r>
            <a:r>
              <a:rPr b="0" lang="en-US" sz="480"/>
              <a:t>. Repeat this process one more time for a total of five picture placeholders and text shapes. </a:t>
            </a:r>
            <a:endParaRPr/>
          </a:p>
          <a:p>
            <a:pPr indent="-228600" lvl="0" marL="228600" marR="0" rtl="0" algn="l">
              <a:lnSpc>
                <a:spcPct val="80000"/>
              </a:lnSpc>
              <a:spcBef>
                <a:spcPts val="0"/>
              </a:spcBef>
              <a:spcAft>
                <a:spcPts val="0"/>
              </a:spcAft>
              <a:buClr>
                <a:schemeClr val="dk1"/>
              </a:buClr>
              <a:buSzPts val="480"/>
              <a:buFont typeface="Calibri"/>
              <a:buAutoNum type="arabicPeriod"/>
            </a:pPr>
            <a:r>
              <a:rPr b="0" lang="en-US" sz="480"/>
              <a:t>Select the graphic. Under </a:t>
            </a:r>
            <a:r>
              <a:rPr b="1" lang="en-US" sz="480"/>
              <a:t>SmartArt Tools</a:t>
            </a:r>
            <a:r>
              <a:rPr b="0" lang="en-US" sz="480"/>
              <a:t>, on the </a:t>
            </a:r>
            <a:r>
              <a:rPr b="1" lang="en-US" sz="480"/>
              <a:t>Format</a:t>
            </a:r>
            <a:r>
              <a:rPr b="0" lang="en-US" sz="480"/>
              <a:t> tab, click </a:t>
            </a:r>
            <a:r>
              <a:rPr b="1" lang="en-US" sz="480"/>
              <a:t>Size</a:t>
            </a:r>
            <a:r>
              <a:rPr b="0" lang="en-US" sz="480"/>
              <a:t>, and then do the following:</a:t>
            </a:r>
            <a:endParaRPr/>
          </a:p>
          <a:p>
            <a:pPr indent="-228600" lvl="1" marL="685800" marR="0" rtl="0" algn="l">
              <a:lnSpc>
                <a:spcPct val="80000"/>
              </a:lnSpc>
              <a:spcBef>
                <a:spcPts val="0"/>
              </a:spcBef>
              <a:spcAft>
                <a:spcPts val="0"/>
              </a:spcAft>
              <a:buClr>
                <a:schemeClr val="dk1"/>
              </a:buClr>
              <a:buSzPts val="480"/>
              <a:buFont typeface="Arial"/>
              <a:buChar char="•"/>
            </a:pPr>
            <a:r>
              <a:rPr b="0" lang="en-US" sz="480"/>
              <a:t>In the </a:t>
            </a:r>
            <a:r>
              <a:rPr b="1" lang="en-US" sz="480"/>
              <a:t>Height</a:t>
            </a:r>
            <a:r>
              <a:rPr b="0" lang="en-US" sz="480"/>
              <a:t> box, enter </a:t>
            </a:r>
            <a:r>
              <a:rPr b="1" lang="en-US" sz="480"/>
              <a:t>4.44”</a:t>
            </a:r>
            <a:r>
              <a:rPr b="0" lang="en-US" sz="480"/>
              <a:t>.</a:t>
            </a:r>
            <a:endParaRPr/>
          </a:p>
          <a:p>
            <a:pPr indent="-228600" lvl="1" marL="685800" marR="0" rtl="0" algn="l">
              <a:lnSpc>
                <a:spcPct val="80000"/>
              </a:lnSpc>
              <a:spcBef>
                <a:spcPts val="0"/>
              </a:spcBef>
              <a:spcAft>
                <a:spcPts val="0"/>
              </a:spcAft>
              <a:buClr>
                <a:schemeClr val="dk1"/>
              </a:buClr>
              <a:buSzPts val="480"/>
              <a:buFont typeface="Arial"/>
              <a:buChar char="•"/>
            </a:pPr>
            <a:r>
              <a:rPr b="0" lang="en-US" sz="480"/>
              <a:t>In the </a:t>
            </a:r>
            <a:r>
              <a:rPr b="1" lang="en-US" sz="480"/>
              <a:t>Width</a:t>
            </a:r>
            <a:r>
              <a:rPr b="0" lang="en-US" sz="480"/>
              <a:t> box, enter </a:t>
            </a:r>
            <a:r>
              <a:rPr b="1" lang="en-US" sz="480"/>
              <a:t>9.25”</a:t>
            </a:r>
            <a:r>
              <a:rPr b="0" lang="en-US" sz="480"/>
              <a:t>.</a:t>
            </a:r>
            <a:endParaRPr/>
          </a:p>
          <a:p>
            <a:pPr indent="-228600" lvl="0" marL="228600" marR="0" rtl="0" algn="l">
              <a:lnSpc>
                <a:spcPct val="80000"/>
              </a:lnSpc>
              <a:spcBef>
                <a:spcPts val="0"/>
              </a:spcBef>
              <a:spcAft>
                <a:spcPts val="0"/>
              </a:spcAft>
              <a:buClr>
                <a:schemeClr val="dk1"/>
              </a:buClr>
              <a:buSzPts val="480"/>
              <a:buFont typeface="Calibri"/>
              <a:buAutoNum type="arabicPeriod"/>
            </a:pPr>
            <a:r>
              <a:rPr b="0" lang="en-US" sz="480"/>
              <a:t>Under </a:t>
            </a:r>
            <a:r>
              <a:rPr b="1" lang="en-US" sz="480"/>
              <a:t>SmartArt Tools</a:t>
            </a:r>
            <a:r>
              <a:rPr b="0" lang="en-US" sz="480"/>
              <a:t>, on the </a:t>
            </a:r>
            <a:r>
              <a:rPr b="1" lang="en-US" sz="480"/>
              <a:t>Format</a:t>
            </a:r>
            <a:r>
              <a:rPr b="0" lang="en-US" sz="480"/>
              <a:t> tab, click </a:t>
            </a:r>
            <a:r>
              <a:rPr b="1" lang="en-US" sz="480"/>
              <a:t>Arrange</a:t>
            </a:r>
            <a:r>
              <a:rPr b="0" lang="en-US" sz="480"/>
              <a:t>, click </a:t>
            </a:r>
            <a:r>
              <a:rPr b="1" lang="en-US" sz="480"/>
              <a:t>Align</a:t>
            </a:r>
            <a:r>
              <a:rPr b="0" lang="en-US" sz="480"/>
              <a:t>, and then do the following:</a:t>
            </a:r>
            <a:endParaRPr/>
          </a:p>
          <a:p>
            <a:pPr indent="-228600" lvl="1" marL="685800" marR="0" rtl="0" algn="l">
              <a:lnSpc>
                <a:spcPct val="80000"/>
              </a:lnSpc>
              <a:spcBef>
                <a:spcPts val="0"/>
              </a:spcBef>
              <a:spcAft>
                <a:spcPts val="0"/>
              </a:spcAft>
              <a:buClr>
                <a:schemeClr val="dk1"/>
              </a:buClr>
              <a:buSzPts val="480"/>
              <a:buFont typeface="Calibri"/>
              <a:buAutoNum type="arabicPeriod"/>
            </a:pPr>
            <a:r>
              <a:rPr b="0" lang="en-US" sz="480"/>
              <a:t>Click </a:t>
            </a:r>
            <a:r>
              <a:rPr b="1" lang="en-US" sz="480"/>
              <a:t>Align to Slide</a:t>
            </a:r>
            <a:r>
              <a:rPr b="0" lang="en-US" sz="480"/>
              <a:t>.</a:t>
            </a:r>
            <a:endParaRPr/>
          </a:p>
          <a:p>
            <a:pPr indent="-228600" lvl="1" marL="685800" marR="0" rtl="0" algn="l">
              <a:lnSpc>
                <a:spcPct val="80000"/>
              </a:lnSpc>
              <a:spcBef>
                <a:spcPts val="0"/>
              </a:spcBef>
              <a:spcAft>
                <a:spcPts val="0"/>
              </a:spcAft>
              <a:buClr>
                <a:schemeClr val="dk1"/>
              </a:buClr>
              <a:buSzPts val="480"/>
              <a:buFont typeface="Calibri"/>
              <a:buAutoNum type="arabicPeriod"/>
            </a:pPr>
            <a:r>
              <a:rPr b="0" lang="en-US" sz="480"/>
              <a:t>Click </a:t>
            </a:r>
            <a:r>
              <a:rPr b="1" lang="en-US" sz="480"/>
              <a:t>Align Middle</a:t>
            </a:r>
            <a:r>
              <a:rPr b="0" lang="en-US" sz="480"/>
              <a:t>. </a:t>
            </a:r>
            <a:endParaRPr/>
          </a:p>
          <a:p>
            <a:pPr indent="-228600" lvl="1" marL="685800" marR="0" rtl="0" algn="l">
              <a:lnSpc>
                <a:spcPct val="80000"/>
              </a:lnSpc>
              <a:spcBef>
                <a:spcPts val="0"/>
              </a:spcBef>
              <a:spcAft>
                <a:spcPts val="0"/>
              </a:spcAft>
              <a:buClr>
                <a:schemeClr val="dk1"/>
              </a:buClr>
              <a:buSzPts val="480"/>
              <a:buFont typeface="Calibri"/>
              <a:buAutoNum type="arabicPeriod"/>
            </a:pPr>
            <a:r>
              <a:rPr b="0" lang="en-US" sz="480"/>
              <a:t>Click </a:t>
            </a:r>
            <a:r>
              <a:rPr b="1" lang="en-US" sz="480"/>
              <a:t>Align Center</a:t>
            </a:r>
            <a:r>
              <a:rPr b="0" lang="en-US" sz="480"/>
              <a:t>. </a:t>
            </a:r>
            <a:endParaRPr sz="480"/>
          </a:p>
          <a:p>
            <a:pPr indent="-228600" lvl="0" marL="228600" marR="0" rtl="0" algn="l">
              <a:lnSpc>
                <a:spcPct val="80000"/>
              </a:lnSpc>
              <a:spcBef>
                <a:spcPts val="0"/>
              </a:spcBef>
              <a:spcAft>
                <a:spcPts val="0"/>
              </a:spcAft>
              <a:buClr>
                <a:schemeClr val="dk1"/>
              </a:buClr>
              <a:buSzPts val="480"/>
              <a:buFont typeface="Calibri"/>
              <a:buAutoNum type="arabicPeriod" startAt="7"/>
            </a:pPr>
            <a:r>
              <a:rPr lang="en-US" sz="480"/>
              <a:t>Select the graphic, and then click one of the arrows on the left border. In the </a:t>
            </a:r>
            <a:r>
              <a:rPr b="1" lang="en-US" sz="480"/>
              <a:t>Type your text here </a:t>
            </a:r>
            <a:r>
              <a:rPr lang="en-US" sz="480"/>
              <a:t>dialog box, enter text.</a:t>
            </a:r>
            <a:endParaRPr/>
          </a:p>
          <a:p>
            <a:pPr indent="-228600" lvl="0" marL="228600" rtl="0" algn="l">
              <a:lnSpc>
                <a:spcPct val="80000"/>
              </a:lnSpc>
              <a:spcBef>
                <a:spcPts val="0"/>
              </a:spcBef>
              <a:spcAft>
                <a:spcPts val="0"/>
              </a:spcAft>
              <a:buClr>
                <a:schemeClr val="dk1"/>
              </a:buClr>
              <a:buSzPts val="480"/>
              <a:buFont typeface="Calibri"/>
              <a:buAutoNum type="arabicPeriod" startAt="7"/>
            </a:pPr>
            <a:r>
              <a:rPr lang="en-US" sz="480"/>
              <a:t>Press and hold CTRL, and then select all five text boxes in the graphic. On the </a:t>
            </a:r>
            <a:r>
              <a:rPr b="1" lang="en-US" sz="480"/>
              <a:t>Home</a:t>
            </a:r>
            <a:r>
              <a:rPr lang="en-US" sz="480"/>
              <a:t> tab, in the </a:t>
            </a:r>
            <a:r>
              <a:rPr b="1" lang="en-US" sz="480"/>
              <a:t>Font</a:t>
            </a:r>
            <a:r>
              <a:rPr lang="en-US" sz="480"/>
              <a:t> group, </a:t>
            </a:r>
            <a:r>
              <a:rPr b="0" lang="en-US" sz="480"/>
              <a:t>select </a:t>
            </a:r>
            <a:r>
              <a:rPr b="1" lang="en-US" sz="480"/>
              <a:t>Corbel </a:t>
            </a:r>
            <a:r>
              <a:rPr lang="en-US" sz="480"/>
              <a:t>from the </a:t>
            </a:r>
            <a:r>
              <a:rPr b="1" lang="en-US" sz="480"/>
              <a:t>Font </a:t>
            </a:r>
            <a:r>
              <a:rPr b="0" lang="en-US" sz="480"/>
              <a:t>list,</a:t>
            </a:r>
            <a:r>
              <a:rPr b="1" lang="en-US" sz="480"/>
              <a:t> </a:t>
            </a:r>
            <a:r>
              <a:rPr b="0" lang="en-US" sz="480"/>
              <a:t>and then enter </a:t>
            </a:r>
            <a:r>
              <a:rPr b="1" lang="en-US" sz="480"/>
              <a:t>22 </a:t>
            </a:r>
            <a:r>
              <a:rPr b="0" lang="en-US" sz="480"/>
              <a:t>in the </a:t>
            </a:r>
            <a:r>
              <a:rPr b="1" lang="en-US" sz="480"/>
              <a:t>Font Size </a:t>
            </a:r>
            <a:r>
              <a:rPr b="0" lang="en-US" sz="480"/>
              <a:t>box</a:t>
            </a:r>
            <a:r>
              <a:rPr lang="en-US" sz="480"/>
              <a:t>.</a:t>
            </a:r>
            <a:endParaRPr/>
          </a:p>
          <a:p>
            <a:pPr indent="-228600" lvl="0" marL="228600" rtl="0" algn="l">
              <a:lnSpc>
                <a:spcPct val="80000"/>
              </a:lnSpc>
              <a:spcBef>
                <a:spcPts val="0"/>
              </a:spcBef>
              <a:spcAft>
                <a:spcPts val="0"/>
              </a:spcAft>
              <a:buClr>
                <a:schemeClr val="dk1"/>
              </a:buClr>
              <a:buSzPts val="480"/>
              <a:buFont typeface="Calibri"/>
              <a:buAutoNum type="arabicPeriod" startAt="7"/>
            </a:pPr>
            <a:r>
              <a:rPr lang="en-US" sz="480"/>
              <a:t>Select the graphic. </a:t>
            </a:r>
            <a:r>
              <a:rPr b="0" lang="en-US" sz="480"/>
              <a:t>Under</a:t>
            </a:r>
            <a:r>
              <a:rPr b="1" lang="en-US" sz="480"/>
              <a:t> SmartArt</a:t>
            </a:r>
            <a:r>
              <a:rPr lang="en-US" sz="480"/>
              <a:t> </a:t>
            </a:r>
            <a:r>
              <a:rPr b="1" lang="en-US" sz="480"/>
              <a:t>Tools</a:t>
            </a:r>
            <a:r>
              <a:rPr b="0" lang="en-US" sz="480"/>
              <a:t>, on the </a:t>
            </a:r>
            <a:r>
              <a:rPr b="1" lang="en-US" sz="480"/>
              <a:t>Design</a:t>
            </a:r>
            <a:r>
              <a:rPr lang="en-US" sz="480"/>
              <a:t> tab, in the </a:t>
            </a:r>
            <a:r>
              <a:rPr b="1" lang="en-US" sz="480"/>
              <a:t>SmartArt</a:t>
            </a:r>
            <a:r>
              <a:rPr lang="en-US" sz="480"/>
              <a:t> </a:t>
            </a:r>
            <a:r>
              <a:rPr b="1" lang="en-US" sz="480"/>
              <a:t>Styles</a:t>
            </a:r>
            <a:r>
              <a:rPr lang="en-US" sz="480"/>
              <a:t> group, do the following: </a:t>
            </a:r>
            <a:endParaRPr/>
          </a:p>
          <a:p>
            <a:pPr indent="-228600" lvl="1" marL="685800" rtl="0" algn="l">
              <a:lnSpc>
                <a:spcPct val="80000"/>
              </a:lnSpc>
              <a:spcBef>
                <a:spcPts val="0"/>
              </a:spcBef>
              <a:spcAft>
                <a:spcPts val="0"/>
              </a:spcAft>
              <a:buClr>
                <a:schemeClr val="dk1"/>
              </a:buClr>
              <a:buSzPts val="480"/>
              <a:buFont typeface="Arial"/>
              <a:buChar char="•"/>
            </a:pPr>
            <a:r>
              <a:rPr lang="en-US" sz="480"/>
              <a:t>Click </a:t>
            </a:r>
            <a:r>
              <a:rPr b="1" lang="en-US" sz="480"/>
              <a:t>Change</a:t>
            </a:r>
            <a:r>
              <a:rPr lang="en-US" sz="480"/>
              <a:t> </a:t>
            </a:r>
            <a:r>
              <a:rPr b="1" lang="en-US" sz="480"/>
              <a:t>Colors</a:t>
            </a:r>
            <a:r>
              <a:rPr b="0" lang="en-US" sz="480"/>
              <a:t>, and then under </a:t>
            </a:r>
            <a:r>
              <a:rPr b="1" lang="en-US" sz="480"/>
              <a:t>Colorful</a:t>
            </a:r>
            <a:r>
              <a:rPr b="0" lang="en-US" sz="480"/>
              <a:t> click </a:t>
            </a:r>
            <a:r>
              <a:rPr b="1" lang="en-US" sz="480"/>
              <a:t>Colorful Range – Accent Colors 2 to 3 </a:t>
            </a:r>
            <a:r>
              <a:rPr b="0" lang="en-US" sz="480"/>
              <a:t>(second option from the left).</a:t>
            </a:r>
            <a:endParaRPr/>
          </a:p>
          <a:p>
            <a:pPr indent="-228600" lvl="1" marL="685800" rtl="0" algn="l">
              <a:lnSpc>
                <a:spcPct val="80000"/>
              </a:lnSpc>
              <a:spcBef>
                <a:spcPts val="0"/>
              </a:spcBef>
              <a:spcAft>
                <a:spcPts val="0"/>
              </a:spcAft>
              <a:buClr>
                <a:schemeClr val="dk1"/>
              </a:buClr>
              <a:buSzPts val="480"/>
              <a:buFont typeface="Arial"/>
              <a:buChar char="•"/>
            </a:pPr>
            <a:r>
              <a:rPr b="0" lang="en-US" sz="480"/>
              <a:t>Click </a:t>
            </a:r>
            <a:r>
              <a:rPr b="1" lang="en-US" sz="480"/>
              <a:t>More</a:t>
            </a:r>
            <a:r>
              <a:rPr b="0" lang="en-US" sz="480"/>
              <a:t>, and then under </a:t>
            </a:r>
            <a:r>
              <a:rPr b="1" lang="en-US" sz="480"/>
              <a:t>Best Match for Document</a:t>
            </a:r>
            <a:r>
              <a:rPr b="0" lang="en-US" sz="480"/>
              <a:t> click </a:t>
            </a:r>
            <a:r>
              <a:rPr b="1" lang="en-US" sz="480"/>
              <a:t>Moderate Effect </a:t>
            </a:r>
            <a:r>
              <a:rPr b="0" lang="en-US" sz="480"/>
              <a:t>(fourth option from the left).</a:t>
            </a:r>
            <a:endParaRPr/>
          </a:p>
          <a:p>
            <a:pPr indent="-228600" lvl="0" marL="228600" rtl="0" algn="l">
              <a:lnSpc>
                <a:spcPct val="80000"/>
              </a:lnSpc>
              <a:spcBef>
                <a:spcPts val="0"/>
              </a:spcBef>
              <a:spcAft>
                <a:spcPts val="0"/>
              </a:spcAft>
              <a:buClr>
                <a:schemeClr val="dk1"/>
              </a:buClr>
              <a:buSzPts val="480"/>
              <a:buFont typeface="Calibri"/>
              <a:buAutoNum type="arabicPeriod" startAt="10"/>
            </a:pPr>
            <a:r>
              <a:rPr lang="en-US" sz="480"/>
              <a:t>Select the rounded rectangle at the top of the graphic. </a:t>
            </a:r>
            <a:r>
              <a:rPr b="0" lang="en-US" sz="480"/>
              <a:t>Under</a:t>
            </a:r>
            <a:r>
              <a:rPr b="1" lang="en-US" sz="480"/>
              <a:t> SmartArt</a:t>
            </a:r>
            <a:r>
              <a:rPr lang="en-US" sz="480"/>
              <a:t> </a:t>
            </a:r>
            <a:r>
              <a:rPr b="1" lang="en-US" sz="480"/>
              <a:t>Tools</a:t>
            </a:r>
            <a:r>
              <a:rPr b="0" lang="en-US" sz="480"/>
              <a:t>, on the </a:t>
            </a:r>
            <a:r>
              <a:rPr b="1" lang="en-US" sz="480"/>
              <a:t>Format</a:t>
            </a:r>
            <a:r>
              <a:rPr lang="en-US" sz="480"/>
              <a:t> tab, in the </a:t>
            </a:r>
            <a:r>
              <a:rPr b="1" lang="en-US" sz="480"/>
              <a:t>Shape</a:t>
            </a:r>
            <a:r>
              <a:rPr lang="en-US" sz="480"/>
              <a:t> </a:t>
            </a:r>
            <a:r>
              <a:rPr b="1" lang="en-US" sz="480"/>
              <a:t>Styles</a:t>
            </a:r>
            <a:r>
              <a:rPr lang="en-US" sz="480"/>
              <a:t> group, click the arrow next to </a:t>
            </a:r>
            <a:r>
              <a:rPr b="1" lang="en-US" sz="480"/>
              <a:t>Shape</a:t>
            </a:r>
            <a:r>
              <a:rPr lang="en-US" sz="480"/>
              <a:t> </a:t>
            </a:r>
            <a:r>
              <a:rPr b="1" lang="en-US" sz="480"/>
              <a:t>Fill</a:t>
            </a:r>
            <a:r>
              <a:rPr b="0" lang="en-US" sz="480"/>
              <a:t>, and then under </a:t>
            </a:r>
            <a:r>
              <a:rPr b="1" lang="en-US" sz="480"/>
              <a:t>Theme Colors </a:t>
            </a:r>
            <a:r>
              <a:rPr b="0" lang="en-US" sz="480"/>
              <a:t>click</a:t>
            </a:r>
            <a:r>
              <a:rPr lang="en-US" sz="480"/>
              <a:t> </a:t>
            </a:r>
            <a:r>
              <a:rPr b="1" lang="en-US" sz="480"/>
              <a:t>White, Background 1, Darker 35% </a:t>
            </a:r>
            <a:r>
              <a:rPr b="0" lang="en-US" sz="480"/>
              <a:t>(fifth row, first option from the left)</a:t>
            </a:r>
            <a:r>
              <a:rPr lang="en-US" sz="480"/>
              <a:t>.</a:t>
            </a:r>
            <a:endParaRPr/>
          </a:p>
          <a:p>
            <a:pPr indent="-228600" lvl="0" marL="228600" marR="0" rtl="0" algn="l">
              <a:lnSpc>
                <a:spcPct val="80000"/>
              </a:lnSpc>
              <a:spcBef>
                <a:spcPts val="0"/>
              </a:spcBef>
              <a:spcAft>
                <a:spcPts val="0"/>
              </a:spcAft>
              <a:buClr>
                <a:schemeClr val="dk1"/>
              </a:buClr>
              <a:buSzPts val="480"/>
              <a:buFont typeface="Calibri"/>
              <a:buAutoNum type="arabicPeriod" startAt="10"/>
            </a:pPr>
            <a:r>
              <a:rPr lang="en-US" sz="480"/>
              <a:t>Click each of the five picture placeholders in the SmartArt graphic, select a picture, and then click </a:t>
            </a:r>
            <a:r>
              <a:rPr b="1" lang="en-US" sz="480"/>
              <a:t>Insert</a:t>
            </a:r>
            <a:r>
              <a:rPr lang="en-US" sz="480"/>
              <a:t>.</a:t>
            </a:r>
            <a:endParaRPr/>
          </a:p>
          <a:p>
            <a:pPr indent="0" lvl="0" marL="0" rtl="0" algn="l">
              <a:lnSpc>
                <a:spcPct val="80000"/>
              </a:lnSpc>
              <a:spcBef>
                <a:spcPts val="0"/>
              </a:spcBef>
              <a:spcAft>
                <a:spcPts val="0"/>
              </a:spcAft>
              <a:buNone/>
            </a:pPr>
            <a:r>
              <a:t/>
            </a:r>
            <a:endParaRPr sz="480"/>
          </a:p>
          <a:p>
            <a:pPr indent="0" lvl="0" marL="0" rtl="0" algn="l">
              <a:lnSpc>
                <a:spcPct val="80000"/>
              </a:lnSpc>
              <a:spcBef>
                <a:spcPts val="0"/>
              </a:spcBef>
              <a:spcAft>
                <a:spcPts val="0"/>
              </a:spcAft>
              <a:buNone/>
            </a:pPr>
            <a:r>
              <a:t/>
            </a:r>
            <a:endParaRPr sz="480"/>
          </a:p>
          <a:p>
            <a:pPr indent="0" lvl="0" marL="0" rtl="0" algn="l">
              <a:lnSpc>
                <a:spcPct val="80000"/>
              </a:lnSpc>
              <a:spcBef>
                <a:spcPts val="0"/>
              </a:spcBef>
              <a:spcAft>
                <a:spcPts val="0"/>
              </a:spcAft>
              <a:buNone/>
            </a:pPr>
            <a:r>
              <a:rPr lang="en-US" sz="480"/>
              <a:t>To reproduce the animation effects on this slide, do the following:</a:t>
            </a:r>
            <a:endParaRPr/>
          </a:p>
          <a:p>
            <a:pPr indent="-228600" lvl="0" marL="228600" rtl="0" algn="l">
              <a:lnSpc>
                <a:spcPct val="80000"/>
              </a:lnSpc>
              <a:spcBef>
                <a:spcPts val="0"/>
              </a:spcBef>
              <a:spcAft>
                <a:spcPts val="0"/>
              </a:spcAft>
              <a:buClr>
                <a:schemeClr val="dk1"/>
              </a:buClr>
              <a:buSzPts val="480"/>
              <a:buFont typeface="Calibri"/>
              <a:buAutoNum type="arabicPeriod"/>
            </a:pPr>
            <a:r>
              <a:rPr lang="en-US" sz="480"/>
              <a:t>On the </a:t>
            </a:r>
            <a:r>
              <a:rPr b="1" lang="en-US" sz="480"/>
              <a:t>Animations</a:t>
            </a:r>
            <a:r>
              <a:rPr lang="en-US" sz="480"/>
              <a:t> tab, in the </a:t>
            </a:r>
            <a:r>
              <a:rPr b="1" lang="en-US" sz="480"/>
              <a:t>Advanced Animations</a:t>
            </a:r>
            <a:r>
              <a:rPr lang="en-US" sz="480"/>
              <a:t> group, click </a:t>
            </a:r>
            <a:r>
              <a:rPr b="1" lang="en-US" sz="480"/>
              <a:t>Animation Pane</a:t>
            </a:r>
            <a:r>
              <a:rPr lang="en-US" sz="480"/>
              <a:t>.</a:t>
            </a:r>
            <a:endParaRPr/>
          </a:p>
          <a:p>
            <a:pPr indent="-228600" lvl="0" marL="228600" rtl="0" algn="l">
              <a:lnSpc>
                <a:spcPct val="80000"/>
              </a:lnSpc>
              <a:spcBef>
                <a:spcPts val="0"/>
              </a:spcBef>
              <a:spcAft>
                <a:spcPts val="0"/>
              </a:spcAft>
              <a:buClr>
                <a:schemeClr val="dk1"/>
              </a:buClr>
              <a:buSzPts val="480"/>
              <a:buFont typeface="Calibri"/>
              <a:buAutoNum type="arabicPeriod"/>
            </a:pPr>
            <a:r>
              <a:rPr lang="en-US" sz="480"/>
              <a:t>On the slide, select the graphic. On the </a:t>
            </a:r>
            <a:r>
              <a:rPr b="1" lang="en-US" sz="480"/>
              <a:t>Animations</a:t>
            </a:r>
            <a:r>
              <a:rPr lang="en-US" sz="480"/>
              <a:t> tab, i</a:t>
            </a:r>
            <a:r>
              <a:rPr b="0" lang="en-US" sz="480"/>
              <a:t>n the </a:t>
            </a:r>
            <a:r>
              <a:rPr b="1" lang="en-US" sz="480"/>
              <a:t>Animation</a:t>
            </a:r>
            <a:r>
              <a:rPr lang="en-US" sz="480"/>
              <a:t> group, click the </a:t>
            </a:r>
            <a:r>
              <a:rPr b="1" lang="en-US" sz="480"/>
              <a:t>More</a:t>
            </a:r>
            <a:r>
              <a:rPr lang="en-US" sz="480"/>
              <a:t> arrow at the Effects Gallery and under </a:t>
            </a:r>
            <a:r>
              <a:rPr b="1" lang="en-US" sz="480"/>
              <a:t>Entrance</a:t>
            </a:r>
            <a:r>
              <a:rPr lang="en-US" sz="480"/>
              <a:t>, click </a:t>
            </a:r>
            <a:r>
              <a:rPr b="1" lang="en-US" sz="480"/>
              <a:t>Float In</a:t>
            </a:r>
            <a:r>
              <a:rPr lang="en-US" sz="480"/>
              <a:t>.</a:t>
            </a:r>
            <a:endParaRPr/>
          </a:p>
          <a:p>
            <a:pPr indent="-228600" lvl="0" marL="228600" marR="0" rtl="0" algn="l">
              <a:lnSpc>
                <a:spcPct val="80000"/>
              </a:lnSpc>
              <a:spcBef>
                <a:spcPts val="0"/>
              </a:spcBef>
              <a:spcAft>
                <a:spcPts val="0"/>
              </a:spcAft>
              <a:buClr>
                <a:schemeClr val="dk1"/>
              </a:buClr>
              <a:buSzPts val="480"/>
              <a:buFont typeface="Calibri"/>
              <a:buAutoNum type="arabicPeriod"/>
            </a:pPr>
            <a:r>
              <a:rPr lang="en-US" sz="480"/>
              <a:t>In the </a:t>
            </a:r>
            <a:r>
              <a:rPr b="1" lang="en-US" sz="480"/>
              <a:t>Animation</a:t>
            </a:r>
            <a:r>
              <a:rPr lang="en-US" sz="480"/>
              <a:t> group, click </a:t>
            </a:r>
            <a:r>
              <a:rPr b="1" lang="en-US" sz="480"/>
              <a:t>Effect Options</a:t>
            </a:r>
            <a:r>
              <a:rPr lang="en-US" sz="480"/>
              <a:t>, and under </a:t>
            </a:r>
            <a:r>
              <a:rPr b="1" lang="en-US" sz="480"/>
              <a:t>Sequence</a:t>
            </a:r>
            <a:r>
              <a:rPr lang="en-US" sz="480"/>
              <a:t>, click </a:t>
            </a:r>
            <a:r>
              <a:rPr b="1" lang="en-US" sz="480"/>
              <a:t>One by One</a:t>
            </a:r>
            <a:r>
              <a:rPr lang="en-US" sz="480"/>
              <a:t>. </a:t>
            </a:r>
            <a:endParaRPr/>
          </a:p>
          <a:p>
            <a:pPr indent="-228600" lvl="0" marL="228600" rtl="0" algn="l">
              <a:lnSpc>
                <a:spcPct val="80000"/>
              </a:lnSpc>
              <a:spcBef>
                <a:spcPts val="0"/>
              </a:spcBef>
              <a:spcAft>
                <a:spcPts val="0"/>
              </a:spcAft>
              <a:buClr>
                <a:schemeClr val="dk1"/>
              </a:buClr>
              <a:buSzPts val="480"/>
              <a:buFont typeface="Calibri"/>
              <a:buAutoNum type="arabicPeriod"/>
            </a:pPr>
            <a:r>
              <a:rPr lang="en-US" sz="480"/>
              <a:t>In the </a:t>
            </a:r>
            <a:r>
              <a:rPr b="1" lang="en-US" sz="480"/>
              <a:t>Timing</a:t>
            </a:r>
            <a:r>
              <a:rPr lang="en-US" sz="480"/>
              <a:t> group, in the </a:t>
            </a:r>
            <a:r>
              <a:rPr b="1" lang="en-US" sz="480"/>
              <a:t>Duration</a:t>
            </a:r>
            <a:r>
              <a:rPr lang="en-US" sz="480"/>
              <a:t> list, click </a:t>
            </a:r>
            <a:r>
              <a:rPr b="1" lang="en-US" sz="480"/>
              <a:t>01.00</a:t>
            </a:r>
            <a:r>
              <a:rPr lang="en-US" sz="480"/>
              <a:t>.</a:t>
            </a:r>
            <a:endParaRPr/>
          </a:p>
          <a:p>
            <a:pPr indent="-228600" lvl="0" marL="228600" marR="0" rtl="0" algn="l">
              <a:lnSpc>
                <a:spcPct val="80000"/>
              </a:lnSpc>
              <a:spcBef>
                <a:spcPts val="0"/>
              </a:spcBef>
              <a:spcAft>
                <a:spcPts val="0"/>
              </a:spcAft>
              <a:buClr>
                <a:schemeClr val="dk1"/>
              </a:buClr>
              <a:buSzPts val="480"/>
              <a:buFont typeface="Calibri"/>
              <a:buAutoNum type="arabicPeriod"/>
            </a:pPr>
            <a:r>
              <a:rPr lang="en-US" sz="480"/>
              <a:t>In the </a:t>
            </a:r>
            <a:r>
              <a:rPr b="1" lang="en-US" sz="480"/>
              <a:t>Animation Pane</a:t>
            </a:r>
            <a:r>
              <a:rPr lang="en-US" sz="480"/>
              <a:t>, click the double-arrow below the animation effect to expand the list of effects, then do the following to modify the list of effects:</a:t>
            </a:r>
            <a:endParaRPr/>
          </a:p>
          <a:p>
            <a:pPr indent="-228600" lvl="1" marL="685800" marR="0" rtl="0" algn="l">
              <a:lnSpc>
                <a:spcPct val="80000"/>
              </a:lnSpc>
              <a:spcBef>
                <a:spcPts val="0"/>
              </a:spcBef>
              <a:spcAft>
                <a:spcPts val="0"/>
              </a:spcAft>
              <a:buClr>
                <a:schemeClr val="dk1"/>
              </a:buClr>
              <a:buSzPts val="480"/>
              <a:buFont typeface="Arial"/>
              <a:buChar char="•"/>
            </a:pPr>
            <a:r>
              <a:rPr lang="en-US" sz="480"/>
              <a:t>Select the first animation effect, and then do the following:</a:t>
            </a:r>
            <a:endParaRPr/>
          </a:p>
          <a:p>
            <a:pPr indent="-228600" lvl="2" marL="1143000" marR="0" rtl="0" algn="l">
              <a:lnSpc>
                <a:spcPct val="80000"/>
              </a:lnSpc>
              <a:spcBef>
                <a:spcPts val="0"/>
              </a:spcBef>
              <a:spcAft>
                <a:spcPts val="0"/>
              </a:spcAft>
              <a:buClr>
                <a:schemeClr val="dk1"/>
              </a:buClr>
              <a:buSzPts val="480"/>
              <a:buFont typeface="Calibri"/>
              <a:buAutoNum type="arabicPeriod"/>
            </a:pPr>
            <a:r>
              <a:rPr lang="en-US" sz="480"/>
              <a:t>On the </a:t>
            </a:r>
            <a:r>
              <a:rPr b="1" lang="en-US" sz="480"/>
              <a:t>Animations</a:t>
            </a:r>
            <a:r>
              <a:rPr lang="en-US" sz="480"/>
              <a:t> tab, in the </a:t>
            </a:r>
            <a:r>
              <a:rPr b="1" lang="en-US" sz="480"/>
              <a:t>Animation</a:t>
            </a:r>
            <a:r>
              <a:rPr lang="en-US" sz="480"/>
              <a:t> group, click the </a:t>
            </a:r>
            <a:r>
              <a:rPr b="1" lang="en-US" sz="480"/>
              <a:t>More</a:t>
            </a:r>
            <a:r>
              <a:rPr lang="en-US" sz="480"/>
              <a:t> arrow at the Effects Gallery and then click </a:t>
            </a:r>
            <a:r>
              <a:rPr b="1" lang="en-US" sz="480"/>
              <a:t>More Entrance Effects</a:t>
            </a:r>
            <a:r>
              <a:rPr lang="en-US" sz="480"/>
              <a:t>. In the </a:t>
            </a:r>
            <a:r>
              <a:rPr b="1" lang="en-US" sz="480"/>
              <a:t>Change Entrance Effects</a:t>
            </a:r>
            <a:r>
              <a:rPr lang="en-US" sz="480"/>
              <a:t> dialog box, under </a:t>
            </a:r>
            <a:r>
              <a:rPr b="1" lang="en-US" sz="480"/>
              <a:t>Moderate</a:t>
            </a:r>
            <a:r>
              <a:rPr lang="en-US" sz="480"/>
              <a:t>, click </a:t>
            </a:r>
            <a:r>
              <a:rPr b="1" lang="en-US" sz="480"/>
              <a:t>Basic Zoom</a:t>
            </a:r>
            <a:r>
              <a:rPr lang="en-US" sz="480"/>
              <a:t>.</a:t>
            </a:r>
            <a:endParaRPr/>
          </a:p>
          <a:p>
            <a:pPr indent="-228600" lvl="2" marL="1143000" marR="0" rtl="0" algn="l">
              <a:lnSpc>
                <a:spcPct val="80000"/>
              </a:lnSpc>
              <a:spcBef>
                <a:spcPts val="0"/>
              </a:spcBef>
              <a:spcAft>
                <a:spcPts val="0"/>
              </a:spcAft>
              <a:buClr>
                <a:schemeClr val="dk1"/>
              </a:buClr>
              <a:buSzPts val="480"/>
              <a:buFont typeface="Calibri"/>
              <a:buAutoNum type="arabicPeriod"/>
            </a:pPr>
            <a:r>
              <a:rPr lang="en-US" sz="480"/>
              <a:t>Click </a:t>
            </a:r>
            <a:r>
              <a:rPr b="1" lang="en-US" sz="480"/>
              <a:t>Effect Options</a:t>
            </a:r>
            <a:r>
              <a:rPr b="0" lang="en-US" sz="480"/>
              <a:t>, and under </a:t>
            </a:r>
            <a:r>
              <a:rPr b="1" lang="en-US" sz="480"/>
              <a:t>Zoom</a:t>
            </a:r>
            <a:r>
              <a:rPr b="0" lang="en-US" sz="480"/>
              <a:t>, click </a:t>
            </a:r>
            <a:r>
              <a:rPr b="1" lang="en-US" sz="480"/>
              <a:t>Out Slightly</a:t>
            </a:r>
            <a:r>
              <a:rPr b="0" lang="en-US" sz="480"/>
              <a:t>. </a:t>
            </a:r>
            <a:endParaRPr sz="480"/>
          </a:p>
          <a:p>
            <a:pPr indent="-228600" lvl="2" marL="1143000" marR="0" rtl="0" algn="l">
              <a:lnSpc>
                <a:spcPct val="80000"/>
              </a:lnSpc>
              <a:spcBef>
                <a:spcPts val="0"/>
              </a:spcBef>
              <a:spcAft>
                <a:spcPts val="0"/>
              </a:spcAft>
              <a:buClr>
                <a:schemeClr val="dk1"/>
              </a:buClr>
              <a:buSzPts val="480"/>
              <a:buFont typeface="Calibri"/>
              <a:buAutoNum type="arabicPeriod"/>
            </a:pPr>
            <a:r>
              <a:rPr lang="en-US" sz="480"/>
              <a:t>In the </a:t>
            </a:r>
            <a:r>
              <a:rPr b="1" lang="en-US" sz="480"/>
              <a:t>Timing </a:t>
            </a:r>
            <a:r>
              <a:rPr b="0" lang="en-US" sz="480"/>
              <a:t>group, in the </a:t>
            </a:r>
            <a:r>
              <a:rPr b="1" lang="en-US" sz="480"/>
              <a:t>Start</a:t>
            </a:r>
            <a:r>
              <a:rPr lang="en-US" sz="480"/>
              <a:t> list, select </a:t>
            </a:r>
            <a:r>
              <a:rPr b="1" lang="en-US" sz="480"/>
              <a:t>With Previous</a:t>
            </a:r>
            <a:r>
              <a:rPr lang="en-US" sz="480"/>
              <a:t>.</a:t>
            </a:r>
            <a:endParaRPr/>
          </a:p>
          <a:p>
            <a:pPr indent="-228600" lvl="2" marL="1143000" marR="0" rtl="0" algn="l">
              <a:lnSpc>
                <a:spcPct val="80000"/>
              </a:lnSpc>
              <a:spcBef>
                <a:spcPts val="0"/>
              </a:spcBef>
              <a:spcAft>
                <a:spcPts val="0"/>
              </a:spcAft>
              <a:buClr>
                <a:schemeClr val="dk1"/>
              </a:buClr>
              <a:buSzPts val="480"/>
              <a:buFont typeface="Calibri"/>
              <a:buAutoNum type="arabicPeriod"/>
            </a:pPr>
            <a:r>
              <a:rPr lang="en-US" sz="480"/>
              <a:t>Also in the </a:t>
            </a:r>
            <a:r>
              <a:rPr b="1" lang="en-US" sz="480"/>
              <a:t>Timing</a:t>
            </a:r>
            <a:r>
              <a:rPr lang="en-US" sz="480"/>
              <a:t> group, in the </a:t>
            </a:r>
            <a:r>
              <a:rPr b="1" lang="en-US" sz="480"/>
              <a:t>Duration</a:t>
            </a:r>
            <a:r>
              <a:rPr lang="en-US" sz="480"/>
              <a:t> list, click </a:t>
            </a:r>
            <a:r>
              <a:rPr b="1" lang="en-US" sz="480"/>
              <a:t>01.00</a:t>
            </a:r>
            <a:r>
              <a:rPr lang="en-US" sz="480"/>
              <a:t>.</a:t>
            </a:r>
            <a:endParaRPr/>
          </a:p>
          <a:p>
            <a:pPr indent="-228600" lvl="1" marL="685800" marR="0" rtl="0" algn="l">
              <a:lnSpc>
                <a:spcPct val="80000"/>
              </a:lnSpc>
              <a:spcBef>
                <a:spcPts val="0"/>
              </a:spcBef>
              <a:spcAft>
                <a:spcPts val="0"/>
              </a:spcAft>
              <a:buClr>
                <a:schemeClr val="dk1"/>
              </a:buClr>
              <a:buSzPts val="480"/>
              <a:buFont typeface="Arial"/>
              <a:buChar char="•"/>
            </a:pPr>
            <a:r>
              <a:rPr lang="en-US" sz="480"/>
              <a:t>Press and hold CTRL, select the third, fifth, seventh, ninth, and 11</a:t>
            </a:r>
            <a:r>
              <a:rPr baseline="30000" lang="en-US" sz="480"/>
              <a:t>th</a:t>
            </a:r>
            <a:r>
              <a:rPr lang="en-US" sz="480"/>
              <a:t> animation effects (effects for the text shapes), and then do the following:</a:t>
            </a:r>
            <a:endParaRPr/>
          </a:p>
          <a:p>
            <a:pPr indent="-228600" lvl="2" marL="1143000" marR="0" rtl="0" algn="l">
              <a:lnSpc>
                <a:spcPct val="80000"/>
              </a:lnSpc>
              <a:spcBef>
                <a:spcPts val="0"/>
              </a:spcBef>
              <a:spcAft>
                <a:spcPts val="0"/>
              </a:spcAft>
              <a:buClr>
                <a:schemeClr val="dk1"/>
              </a:buClr>
              <a:buSzPts val="480"/>
              <a:buFont typeface="Calibri"/>
              <a:buAutoNum type="arabicPeriod"/>
            </a:pPr>
            <a:r>
              <a:rPr lang="en-US" sz="480"/>
              <a:t>On the </a:t>
            </a:r>
            <a:r>
              <a:rPr b="1" lang="en-US" sz="480"/>
              <a:t>Animations</a:t>
            </a:r>
            <a:r>
              <a:rPr lang="en-US" sz="480"/>
              <a:t> tab, in the </a:t>
            </a:r>
            <a:r>
              <a:rPr b="1" lang="en-US" sz="480"/>
              <a:t>Animation</a:t>
            </a:r>
            <a:r>
              <a:rPr lang="en-US" sz="480"/>
              <a:t> group, click the </a:t>
            </a:r>
            <a:r>
              <a:rPr b="1" lang="en-US" sz="480"/>
              <a:t>More</a:t>
            </a:r>
            <a:r>
              <a:rPr lang="en-US" sz="480"/>
              <a:t> arrow at the Effects Gallery and then click </a:t>
            </a:r>
            <a:r>
              <a:rPr b="1" lang="en-US" sz="480"/>
              <a:t>More Entrance Effects</a:t>
            </a:r>
            <a:r>
              <a:rPr lang="en-US" sz="480"/>
              <a:t>. In the </a:t>
            </a:r>
            <a:r>
              <a:rPr b="1" lang="en-US" sz="480"/>
              <a:t>Change Entrance Effects</a:t>
            </a:r>
            <a:r>
              <a:rPr lang="en-US" sz="480"/>
              <a:t> dialog box, </a:t>
            </a:r>
            <a:r>
              <a:rPr b="0" lang="en-US" sz="480"/>
              <a:t>under </a:t>
            </a:r>
            <a:r>
              <a:rPr b="1" lang="en-US" sz="480"/>
              <a:t>Basic</a:t>
            </a:r>
            <a:r>
              <a:rPr b="0" lang="en-US" sz="480"/>
              <a:t>, click </a:t>
            </a:r>
            <a:r>
              <a:rPr b="1" lang="en-US" sz="480"/>
              <a:t>Peek In</a:t>
            </a:r>
            <a:r>
              <a:rPr b="0" lang="en-US" sz="480"/>
              <a:t>, and then click </a:t>
            </a:r>
            <a:r>
              <a:rPr b="1" lang="en-US" sz="480"/>
              <a:t>OK</a:t>
            </a:r>
            <a:r>
              <a:rPr lang="en-US" sz="480"/>
              <a:t>. </a:t>
            </a:r>
            <a:endParaRPr/>
          </a:p>
          <a:p>
            <a:pPr indent="-228600" lvl="2" marL="1143000" marR="0" rtl="0" algn="l">
              <a:lnSpc>
                <a:spcPct val="70000"/>
              </a:lnSpc>
              <a:spcBef>
                <a:spcPts val="0"/>
              </a:spcBef>
              <a:spcAft>
                <a:spcPts val="0"/>
              </a:spcAft>
              <a:buClr>
                <a:schemeClr val="dk1"/>
              </a:buClr>
              <a:buSzPts val="480"/>
              <a:buFont typeface="Calibri"/>
              <a:buAutoNum type="arabicPeriod"/>
            </a:pPr>
            <a:r>
              <a:rPr lang="en-US" sz="480"/>
              <a:t>In the </a:t>
            </a:r>
            <a:r>
              <a:rPr b="1" lang="en-US" sz="480"/>
              <a:t>Animation</a:t>
            </a:r>
            <a:r>
              <a:rPr lang="en-US" sz="480"/>
              <a:t> group, click </a:t>
            </a:r>
            <a:r>
              <a:rPr b="1" lang="en-US" sz="480"/>
              <a:t>Effect Options</a:t>
            </a:r>
            <a:r>
              <a:rPr lang="en-US" sz="480"/>
              <a:t>, and under</a:t>
            </a:r>
            <a:r>
              <a:rPr b="0" lang="en-US" sz="480"/>
              <a:t> </a:t>
            </a:r>
            <a:r>
              <a:rPr b="1" lang="en-US" sz="480"/>
              <a:t>Direction</a:t>
            </a:r>
            <a:r>
              <a:rPr lang="en-US" sz="480"/>
              <a:t>, click </a:t>
            </a:r>
            <a:r>
              <a:rPr b="1" lang="en-US" sz="480"/>
              <a:t>From Top</a:t>
            </a:r>
            <a:r>
              <a:rPr b="0" lang="en-US" sz="480"/>
              <a:t>.</a:t>
            </a:r>
            <a:r>
              <a:rPr b="1" lang="en-US" sz="480"/>
              <a:t> </a:t>
            </a:r>
            <a:endParaRPr/>
          </a:p>
          <a:p>
            <a:pPr indent="-228600" lvl="2" marL="1143000" marR="0" rtl="0" algn="l">
              <a:lnSpc>
                <a:spcPct val="80000"/>
              </a:lnSpc>
              <a:spcBef>
                <a:spcPts val="600"/>
              </a:spcBef>
              <a:spcAft>
                <a:spcPts val="0"/>
              </a:spcAft>
              <a:buClr>
                <a:schemeClr val="dk1"/>
              </a:buClr>
              <a:buSzPts val="480"/>
              <a:buFont typeface="Calibri"/>
              <a:buAutoNum type="arabicPeriod"/>
            </a:pPr>
            <a:r>
              <a:rPr lang="en-US" sz="480"/>
              <a:t>In the </a:t>
            </a:r>
            <a:r>
              <a:rPr b="1" lang="en-US" sz="480"/>
              <a:t>Timing</a:t>
            </a:r>
            <a:r>
              <a:rPr lang="en-US" sz="480"/>
              <a:t> group, in the </a:t>
            </a:r>
            <a:r>
              <a:rPr b="1" lang="en-US" sz="480"/>
              <a:t>Duration</a:t>
            </a:r>
            <a:r>
              <a:rPr lang="en-US" sz="480"/>
              <a:t> list, click </a:t>
            </a:r>
            <a:r>
              <a:rPr b="1" lang="en-US" sz="480"/>
              <a:t>01.00</a:t>
            </a:r>
            <a:r>
              <a:rPr lang="en-US" sz="480"/>
              <a:t>.</a:t>
            </a:r>
            <a:endParaRPr/>
          </a:p>
          <a:p>
            <a:pPr indent="-228600" lvl="1" marL="685800" marR="0" rtl="0" algn="l">
              <a:lnSpc>
                <a:spcPct val="70000"/>
              </a:lnSpc>
              <a:spcBef>
                <a:spcPts val="0"/>
              </a:spcBef>
              <a:spcAft>
                <a:spcPts val="0"/>
              </a:spcAft>
              <a:buClr>
                <a:schemeClr val="dk1"/>
              </a:buClr>
              <a:buSzPts val="480"/>
              <a:buFont typeface="Arial"/>
              <a:buChar char="•"/>
            </a:pPr>
            <a:r>
              <a:rPr lang="en-US" sz="480"/>
              <a:t>Press and hold CTRL, select the second, fourth, sixth, eighth, and 10</a:t>
            </a:r>
            <a:r>
              <a:rPr baseline="30000" lang="en-US" sz="480"/>
              <a:t>th</a:t>
            </a:r>
            <a:r>
              <a:rPr lang="en-US" sz="480"/>
              <a:t>  animation effects (effects for the pictures). In the </a:t>
            </a:r>
            <a:r>
              <a:rPr b="1" lang="en-US" sz="480"/>
              <a:t>Timing </a:t>
            </a:r>
            <a:r>
              <a:rPr lang="en-US" sz="480"/>
              <a:t>group, </a:t>
            </a:r>
            <a:r>
              <a:rPr b="0" lang="en-US" sz="480"/>
              <a:t>in the </a:t>
            </a:r>
            <a:r>
              <a:rPr b="1" lang="en-US" sz="480"/>
              <a:t>Start</a:t>
            </a:r>
            <a:r>
              <a:rPr b="0" lang="en-US" sz="480"/>
              <a:t> list, select</a:t>
            </a:r>
            <a:r>
              <a:rPr lang="en-US" sz="480"/>
              <a:t> </a:t>
            </a:r>
            <a:r>
              <a:rPr b="1" lang="en-US" sz="480"/>
              <a:t>After Previous</a:t>
            </a:r>
            <a:r>
              <a:rPr lang="en-US" sz="480"/>
              <a:t>.</a:t>
            </a:r>
            <a:endParaRPr/>
          </a:p>
          <a:p>
            <a:pPr indent="0" lvl="0" marL="0" rtl="0" algn="l">
              <a:lnSpc>
                <a:spcPct val="80000"/>
              </a:lnSpc>
              <a:spcBef>
                <a:spcPts val="600"/>
              </a:spcBef>
              <a:spcAft>
                <a:spcPts val="0"/>
              </a:spcAft>
              <a:buNone/>
            </a:pPr>
            <a:r>
              <a:t/>
            </a:r>
            <a:endParaRPr sz="480"/>
          </a:p>
          <a:p>
            <a:pPr indent="0" lvl="0" marL="0" rtl="0" algn="l">
              <a:lnSpc>
                <a:spcPct val="80000"/>
              </a:lnSpc>
              <a:spcBef>
                <a:spcPts val="0"/>
              </a:spcBef>
              <a:spcAft>
                <a:spcPts val="0"/>
              </a:spcAft>
              <a:buNone/>
            </a:pPr>
            <a:r>
              <a:t/>
            </a:r>
            <a:endParaRPr sz="480"/>
          </a:p>
          <a:p>
            <a:pPr indent="0" lvl="0" marL="0" rtl="0" algn="l">
              <a:lnSpc>
                <a:spcPct val="80000"/>
              </a:lnSpc>
              <a:spcBef>
                <a:spcPts val="0"/>
              </a:spcBef>
              <a:spcAft>
                <a:spcPts val="0"/>
              </a:spcAft>
              <a:buNone/>
            </a:pPr>
            <a:r>
              <a:rPr lang="en-US" sz="480"/>
              <a:t>To reproduce the background effects on this slide, do the following:</a:t>
            </a:r>
            <a:endParaRPr/>
          </a:p>
          <a:p>
            <a:pPr indent="-228600" lvl="0" marL="228600" rtl="0" algn="l">
              <a:lnSpc>
                <a:spcPct val="80000"/>
              </a:lnSpc>
              <a:spcBef>
                <a:spcPts val="0"/>
              </a:spcBef>
              <a:spcAft>
                <a:spcPts val="0"/>
              </a:spcAft>
              <a:buClr>
                <a:schemeClr val="dk1"/>
              </a:buClr>
              <a:buSzPts val="480"/>
              <a:buFont typeface="Calibri"/>
              <a:buAutoNum type="arabicPeriod"/>
            </a:pPr>
            <a:r>
              <a:rPr lang="en-US" sz="480">
                <a:solidFill>
                  <a:schemeClr val="dk1"/>
                </a:solidFill>
                <a:latin typeface="Calibri"/>
                <a:ea typeface="Calibri"/>
                <a:cs typeface="Calibri"/>
                <a:sym typeface="Calibri"/>
              </a:rPr>
              <a:t>Right-click the slide background area, and then click </a:t>
            </a:r>
            <a:r>
              <a:rPr b="1" lang="en-US" sz="480">
                <a:solidFill>
                  <a:schemeClr val="dk1"/>
                </a:solidFill>
                <a:latin typeface="Calibri"/>
                <a:ea typeface="Calibri"/>
                <a:cs typeface="Calibri"/>
                <a:sym typeface="Calibri"/>
              </a:rPr>
              <a:t>Format Background</a:t>
            </a:r>
            <a:r>
              <a:rPr lang="en-US" sz="480">
                <a:solidFill>
                  <a:schemeClr val="dk1"/>
                </a:solidFill>
                <a:latin typeface="Calibri"/>
                <a:ea typeface="Calibri"/>
                <a:cs typeface="Calibri"/>
                <a:sym typeface="Calibri"/>
              </a:rPr>
              <a:t>. In the </a:t>
            </a:r>
            <a:r>
              <a:rPr b="1" lang="en-US" sz="480">
                <a:solidFill>
                  <a:schemeClr val="dk1"/>
                </a:solidFill>
                <a:latin typeface="Calibri"/>
                <a:ea typeface="Calibri"/>
                <a:cs typeface="Calibri"/>
                <a:sym typeface="Calibri"/>
              </a:rPr>
              <a:t>Format Background </a:t>
            </a:r>
            <a:r>
              <a:rPr lang="en-US" sz="480">
                <a:solidFill>
                  <a:schemeClr val="dk1"/>
                </a:solidFill>
                <a:latin typeface="Calibri"/>
                <a:ea typeface="Calibri"/>
                <a:cs typeface="Calibri"/>
                <a:sym typeface="Calibri"/>
              </a:rPr>
              <a:t>dialog box, click </a:t>
            </a:r>
            <a:r>
              <a:rPr b="1" lang="en-US" sz="480">
                <a:solidFill>
                  <a:schemeClr val="dk1"/>
                </a:solidFill>
                <a:latin typeface="Calibri"/>
                <a:ea typeface="Calibri"/>
                <a:cs typeface="Calibri"/>
                <a:sym typeface="Calibri"/>
              </a:rPr>
              <a:t>Fill</a:t>
            </a:r>
            <a:r>
              <a:rPr lang="en-US" sz="480">
                <a:solidFill>
                  <a:schemeClr val="dk1"/>
                </a:solidFill>
                <a:latin typeface="Calibri"/>
                <a:ea typeface="Calibri"/>
                <a:cs typeface="Calibri"/>
                <a:sym typeface="Calibri"/>
              </a:rPr>
              <a:t> in the left pane, select </a:t>
            </a:r>
            <a:r>
              <a:rPr b="1" lang="en-US" sz="480">
                <a:solidFill>
                  <a:schemeClr val="dk1"/>
                </a:solidFill>
                <a:latin typeface="Calibri"/>
                <a:ea typeface="Calibri"/>
                <a:cs typeface="Calibri"/>
                <a:sym typeface="Calibri"/>
              </a:rPr>
              <a:t>Gradient fill</a:t>
            </a:r>
            <a:r>
              <a:rPr lang="en-US" sz="480">
                <a:solidFill>
                  <a:schemeClr val="dk1"/>
                </a:solidFill>
                <a:latin typeface="Calibri"/>
                <a:ea typeface="Calibri"/>
                <a:cs typeface="Calibri"/>
                <a:sym typeface="Calibri"/>
              </a:rPr>
              <a:t> in the </a:t>
            </a:r>
            <a:r>
              <a:rPr b="1" lang="en-US" sz="480">
                <a:solidFill>
                  <a:schemeClr val="dk1"/>
                </a:solidFill>
                <a:latin typeface="Calibri"/>
                <a:ea typeface="Calibri"/>
                <a:cs typeface="Calibri"/>
                <a:sym typeface="Calibri"/>
              </a:rPr>
              <a:t>Fill</a:t>
            </a:r>
            <a:r>
              <a:rPr lang="en-US" sz="480">
                <a:solidFill>
                  <a:schemeClr val="dk1"/>
                </a:solidFill>
                <a:latin typeface="Calibri"/>
                <a:ea typeface="Calibri"/>
                <a:cs typeface="Calibri"/>
                <a:sym typeface="Calibri"/>
              </a:rPr>
              <a:t> pane, and then do the following:</a:t>
            </a:r>
            <a:endParaRPr/>
          </a:p>
          <a:p>
            <a:pPr indent="-228600" lvl="1" marL="6858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In the </a:t>
            </a:r>
            <a:r>
              <a:rPr b="1" lang="en-US" sz="480">
                <a:solidFill>
                  <a:schemeClr val="dk1"/>
                </a:solidFill>
                <a:latin typeface="Calibri"/>
                <a:ea typeface="Calibri"/>
                <a:cs typeface="Calibri"/>
                <a:sym typeface="Calibri"/>
              </a:rPr>
              <a:t>Type</a:t>
            </a:r>
            <a:r>
              <a:rPr lang="en-US" sz="480">
                <a:solidFill>
                  <a:schemeClr val="dk1"/>
                </a:solidFill>
                <a:latin typeface="Calibri"/>
                <a:ea typeface="Calibri"/>
                <a:cs typeface="Calibri"/>
                <a:sym typeface="Calibri"/>
              </a:rPr>
              <a:t> list, select </a:t>
            </a:r>
            <a:r>
              <a:rPr b="1" lang="en-US" sz="480">
                <a:solidFill>
                  <a:schemeClr val="dk1"/>
                </a:solidFill>
                <a:latin typeface="Calibri"/>
                <a:ea typeface="Calibri"/>
                <a:cs typeface="Calibri"/>
                <a:sym typeface="Calibri"/>
              </a:rPr>
              <a:t>Linear</a:t>
            </a:r>
            <a:r>
              <a:rPr lang="en-US" sz="480">
                <a:solidFill>
                  <a:schemeClr val="dk1"/>
                </a:solidFill>
                <a:latin typeface="Calibri"/>
                <a:ea typeface="Calibri"/>
                <a:cs typeface="Calibri"/>
                <a:sym typeface="Calibri"/>
              </a:rPr>
              <a:t>.</a:t>
            </a:r>
            <a:endParaRPr/>
          </a:p>
          <a:p>
            <a:pPr indent="-228600" lvl="1" marL="6858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Click the button next to </a:t>
            </a:r>
            <a:r>
              <a:rPr b="1" lang="en-US" sz="480">
                <a:solidFill>
                  <a:schemeClr val="dk1"/>
                </a:solidFill>
                <a:latin typeface="Calibri"/>
                <a:ea typeface="Calibri"/>
                <a:cs typeface="Calibri"/>
                <a:sym typeface="Calibri"/>
              </a:rPr>
              <a:t>Direction</a:t>
            </a:r>
            <a:r>
              <a:rPr lang="en-US" sz="480">
                <a:solidFill>
                  <a:schemeClr val="dk1"/>
                </a:solidFill>
                <a:latin typeface="Calibri"/>
                <a:ea typeface="Calibri"/>
                <a:cs typeface="Calibri"/>
                <a:sym typeface="Calibri"/>
              </a:rPr>
              <a:t>, and then click </a:t>
            </a:r>
            <a:r>
              <a:rPr b="1" lang="en-US" sz="480">
                <a:solidFill>
                  <a:schemeClr val="dk1"/>
                </a:solidFill>
                <a:latin typeface="Calibri"/>
                <a:ea typeface="Calibri"/>
                <a:cs typeface="Calibri"/>
                <a:sym typeface="Calibri"/>
              </a:rPr>
              <a:t>Linear Down </a:t>
            </a:r>
            <a:r>
              <a:rPr b="0" lang="en-US" sz="480">
                <a:solidFill>
                  <a:schemeClr val="dk1"/>
                </a:solidFill>
                <a:latin typeface="Calibri"/>
                <a:ea typeface="Calibri"/>
                <a:cs typeface="Calibri"/>
                <a:sym typeface="Calibri"/>
              </a:rPr>
              <a:t>(first row, second option from the left).</a:t>
            </a:r>
            <a:endParaRPr/>
          </a:p>
          <a:p>
            <a:pPr indent="-228600" lvl="0" marL="228600" rtl="0" algn="l">
              <a:lnSpc>
                <a:spcPct val="80000"/>
              </a:lnSpc>
              <a:spcBef>
                <a:spcPts val="0"/>
              </a:spcBef>
              <a:spcAft>
                <a:spcPts val="0"/>
              </a:spcAft>
              <a:buClr>
                <a:schemeClr val="dk1"/>
              </a:buClr>
              <a:buSzPts val="480"/>
              <a:buFont typeface="Calibri"/>
              <a:buAutoNum type="arabicPeriod"/>
            </a:pPr>
            <a:r>
              <a:rPr lang="en-US" sz="480">
                <a:solidFill>
                  <a:schemeClr val="dk1"/>
                </a:solidFill>
                <a:latin typeface="Calibri"/>
                <a:ea typeface="Calibri"/>
                <a:cs typeface="Calibri"/>
                <a:sym typeface="Calibri"/>
              </a:rPr>
              <a:t>Under </a:t>
            </a:r>
            <a:r>
              <a:rPr b="1" lang="en-US" sz="480">
                <a:solidFill>
                  <a:schemeClr val="dk1"/>
                </a:solidFill>
                <a:latin typeface="Calibri"/>
                <a:ea typeface="Calibri"/>
                <a:cs typeface="Calibri"/>
                <a:sym typeface="Calibri"/>
              </a:rPr>
              <a:t>Gradient stops</a:t>
            </a:r>
            <a:r>
              <a:rPr lang="en-US" sz="480">
                <a:solidFill>
                  <a:schemeClr val="dk1"/>
                </a:solidFill>
                <a:latin typeface="Calibri"/>
                <a:ea typeface="Calibri"/>
                <a:cs typeface="Calibri"/>
                <a:sym typeface="Calibri"/>
              </a:rPr>
              <a:t>, click </a:t>
            </a:r>
            <a:r>
              <a:rPr b="1" lang="en-US" sz="480">
                <a:solidFill>
                  <a:schemeClr val="dk1"/>
                </a:solidFill>
                <a:latin typeface="Calibri"/>
                <a:ea typeface="Calibri"/>
                <a:cs typeface="Calibri"/>
                <a:sym typeface="Calibri"/>
              </a:rPr>
              <a:t>Add gradient stop</a:t>
            </a:r>
            <a:r>
              <a:rPr b="0" lang="en-US" sz="480">
                <a:solidFill>
                  <a:schemeClr val="dk1"/>
                </a:solidFill>
                <a:latin typeface="Calibri"/>
                <a:ea typeface="Calibri"/>
                <a:cs typeface="Calibri"/>
                <a:sym typeface="Calibri"/>
              </a:rPr>
              <a:t> or </a:t>
            </a:r>
            <a:r>
              <a:rPr b="1" lang="en-US" sz="480">
                <a:solidFill>
                  <a:schemeClr val="dk1"/>
                </a:solidFill>
                <a:latin typeface="Calibri"/>
                <a:ea typeface="Calibri"/>
                <a:cs typeface="Calibri"/>
                <a:sym typeface="Calibri"/>
              </a:rPr>
              <a:t>Remove gradient stop</a:t>
            </a:r>
            <a:r>
              <a:rPr lang="en-US" sz="480">
                <a:solidFill>
                  <a:schemeClr val="dk1"/>
                </a:solidFill>
                <a:latin typeface="Calibri"/>
                <a:ea typeface="Calibri"/>
                <a:cs typeface="Calibri"/>
                <a:sym typeface="Calibri"/>
              </a:rPr>
              <a:t> until two stops appear on the slider, then customize the gradient stops as follows:</a:t>
            </a:r>
            <a:endParaRPr/>
          </a:p>
          <a:p>
            <a:pPr indent="-228600" lvl="1" marL="6858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Select </a:t>
            </a:r>
            <a:r>
              <a:rPr b="0" lang="en-US" sz="480">
                <a:solidFill>
                  <a:schemeClr val="dk1"/>
                </a:solidFill>
                <a:latin typeface="Calibri"/>
                <a:ea typeface="Calibri"/>
                <a:cs typeface="Calibri"/>
                <a:sym typeface="Calibri"/>
              </a:rPr>
              <a:t>the first stop in the slider</a:t>
            </a:r>
            <a:r>
              <a:rPr lang="en-US" sz="480">
                <a:solidFill>
                  <a:schemeClr val="dk1"/>
                </a:solidFill>
                <a:latin typeface="Calibri"/>
                <a:ea typeface="Calibri"/>
                <a:cs typeface="Calibri"/>
                <a:sym typeface="Calibri"/>
              </a:rPr>
              <a:t>, and then do the following:</a:t>
            </a:r>
            <a:endParaRPr/>
          </a:p>
          <a:p>
            <a:pPr indent="-228600" lvl="2" marL="11430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In the </a:t>
            </a:r>
            <a:r>
              <a:rPr b="1" lang="en-US" sz="480">
                <a:solidFill>
                  <a:schemeClr val="dk1"/>
                </a:solidFill>
                <a:latin typeface="Calibri"/>
                <a:ea typeface="Calibri"/>
                <a:cs typeface="Calibri"/>
                <a:sym typeface="Calibri"/>
              </a:rPr>
              <a:t>Position </a:t>
            </a:r>
            <a:r>
              <a:rPr lang="en-US" sz="480">
                <a:solidFill>
                  <a:schemeClr val="dk1"/>
                </a:solidFill>
                <a:latin typeface="Calibri"/>
                <a:ea typeface="Calibri"/>
                <a:cs typeface="Calibri"/>
                <a:sym typeface="Calibri"/>
              </a:rPr>
              <a:t>box, enter </a:t>
            </a:r>
            <a:r>
              <a:rPr b="1" lang="en-US" sz="480">
                <a:solidFill>
                  <a:schemeClr val="dk1"/>
                </a:solidFill>
                <a:latin typeface="Calibri"/>
                <a:ea typeface="Calibri"/>
                <a:cs typeface="Calibri"/>
                <a:sym typeface="Calibri"/>
              </a:rPr>
              <a:t>0%</a:t>
            </a:r>
            <a:r>
              <a:rPr lang="en-US" sz="480">
                <a:solidFill>
                  <a:schemeClr val="dk1"/>
                </a:solidFill>
                <a:latin typeface="Calibri"/>
                <a:ea typeface="Calibri"/>
                <a:cs typeface="Calibri"/>
                <a:sym typeface="Calibri"/>
              </a:rPr>
              <a:t>.</a:t>
            </a:r>
            <a:endParaRPr/>
          </a:p>
          <a:p>
            <a:pPr indent="-228600" lvl="2" marL="1143000" marR="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Click the button next to </a:t>
            </a:r>
            <a:r>
              <a:rPr b="1" lang="en-US" sz="480">
                <a:solidFill>
                  <a:schemeClr val="dk1"/>
                </a:solidFill>
                <a:latin typeface="Calibri"/>
                <a:ea typeface="Calibri"/>
                <a:cs typeface="Calibri"/>
                <a:sym typeface="Calibri"/>
              </a:rPr>
              <a:t>Color</a:t>
            </a:r>
            <a:r>
              <a:rPr b="0" lang="en-US" sz="480">
                <a:solidFill>
                  <a:schemeClr val="dk1"/>
                </a:solidFill>
                <a:latin typeface="Calibri"/>
                <a:ea typeface="Calibri"/>
                <a:cs typeface="Calibri"/>
                <a:sym typeface="Calibri"/>
              </a:rPr>
              <a:t>, </a:t>
            </a:r>
            <a:r>
              <a:rPr lang="en-US" sz="480"/>
              <a:t>click </a:t>
            </a:r>
            <a:r>
              <a:rPr b="1" lang="en-US" sz="480"/>
              <a:t>More Colors</a:t>
            </a:r>
            <a:r>
              <a:rPr lang="en-US" sz="480"/>
              <a:t>, and then in the </a:t>
            </a:r>
            <a:r>
              <a:rPr b="1" lang="en-US" sz="480"/>
              <a:t>Colors</a:t>
            </a:r>
            <a:r>
              <a:rPr lang="en-US" sz="480"/>
              <a:t> dialog box, on the </a:t>
            </a:r>
            <a:r>
              <a:rPr b="1" lang="en-US" sz="480"/>
              <a:t>Custom</a:t>
            </a:r>
            <a:r>
              <a:rPr lang="en-US" sz="480"/>
              <a:t> tab, enter values for Red: </a:t>
            </a:r>
            <a:r>
              <a:rPr b="1" lang="en-US" sz="480"/>
              <a:t>130</a:t>
            </a:r>
            <a:r>
              <a:rPr lang="en-US" sz="480"/>
              <a:t>, Green: </a:t>
            </a:r>
            <a:r>
              <a:rPr b="1" lang="en-US" sz="480"/>
              <a:t>126</a:t>
            </a:r>
            <a:r>
              <a:rPr lang="en-US" sz="480"/>
              <a:t>, and Blue: </a:t>
            </a:r>
            <a:r>
              <a:rPr b="1" lang="en-US" sz="480"/>
              <a:t>102</a:t>
            </a:r>
            <a:r>
              <a:rPr lang="en-US" sz="480"/>
              <a:t>.</a:t>
            </a:r>
            <a:endParaRPr/>
          </a:p>
          <a:p>
            <a:pPr indent="-228600" lvl="1" marL="6858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Select </a:t>
            </a:r>
            <a:r>
              <a:rPr b="0" lang="en-US" sz="480">
                <a:solidFill>
                  <a:schemeClr val="dk1"/>
                </a:solidFill>
                <a:latin typeface="Calibri"/>
                <a:ea typeface="Calibri"/>
                <a:cs typeface="Calibri"/>
                <a:sym typeface="Calibri"/>
              </a:rPr>
              <a:t>the last stop on the slider, </a:t>
            </a:r>
            <a:r>
              <a:rPr lang="en-US" sz="480">
                <a:solidFill>
                  <a:schemeClr val="dk1"/>
                </a:solidFill>
                <a:latin typeface="Calibri"/>
                <a:ea typeface="Calibri"/>
                <a:cs typeface="Calibri"/>
                <a:sym typeface="Calibri"/>
              </a:rPr>
              <a:t>and then do the following: </a:t>
            </a:r>
            <a:endParaRPr/>
          </a:p>
          <a:p>
            <a:pPr indent="-228600" lvl="2" marL="11430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In the </a:t>
            </a:r>
            <a:r>
              <a:rPr b="1" lang="en-US" sz="480">
                <a:solidFill>
                  <a:schemeClr val="dk1"/>
                </a:solidFill>
                <a:latin typeface="Calibri"/>
                <a:ea typeface="Calibri"/>
                <a:cs typeface="Calibri"/>
                <a:sym typeface="Calibri"/>
              </a:rPr>
              <a:t>Position </a:t>
            </a:r>
            <a:r>
              <a:rPr lang="en-US" sz="480">
                <a:solidFill>
                  <a:schemeClr val="dk1"/>
                </a:solidFill>
                <a:latin typeface="Calibri"/>
                <a:ea typeface="Calibri"/>
                <a:cs typeface="Calibri"/>
                <a:sym typeface="Calibri"/>
              </a:rPr>
              <a:t>box, enter </a:t>
            </a:r>
            <a:r>
              <a:rPr b="1" lang="en-US" sz="480">
                <a:solidFill>
                  <a:schemeClr val="dk1"/>
                </a:solidFill>
                <a:latin typeface="Calibri"/>
                <a:ea typeface="Calibri"/>
                <a:cs typeface="Calibri"/>
                <a:sym typeface="Calibri"/>
              </a:rPr>
              <a:t>71%</a:t>
            </a:r>
            <a:r>
              <a:rPr lang="en-US" sz="480">
                <a:solidFill>
                  <a:schemeClr val="dk1"/>
                </a:solidFill>
                <a:latin typeface="Calibri"/>
                <a:ea typeface="Calibri"/>
                <a:cs typeface="Calibri"/>
                <a:sym typeface="Calibri"/>
              </a:rPr>
              <a:t>.</a:t>
            </a:r>
            <a:endParaRPr/>
          </a:p>
          <a:p>
            <a:pPr indent="-228600" lvl="2" marL="1143000" rtl="0" algn="l">
              <a:lnSpc>
                <a:spcPct val="80000"/>
              </a:lnSpc>
              <a:spcBef>
                <a:spcPts val="0"/>
              </a:spcBef>
              <a:spcAft>
                <a:spcPts val="0"/>
              </a:spcAft>
              <a:buClr>
                <a:schemeClr val="dk1"/>
              </a:buClr>
              <a:buSzPts val="480"/>
              <a:buFont typeface="Arial"/>
              <a:buChar char="•"/>
            </a:pPr>
            <a:r>
              <a:rPr lang="en-US" sz="480">
                <a:solidFill>
                  <a:schemeClr val="dk1"/>
                </a:solidFill>
                <a:latin typeface="Calibri"/>
                <a:ea typeface="Calibri"/>
                <a:cs typeface="Calibri"/>
                <a:sym typeface="Calibri"/>
              </a:rPr>
              <a:t>Click the button next to </a:t>
            </a:r>
            <a:r>
              <a:rPr b="1" lang="en-US" sz="480">
                <a:solidFill>
                  <a:schemeClr val="dk1"/>
                </a:solidFill>
                <a:latin typeface="Calibri"/>
                <a:ea typeface="Calibri"/>
                <a:cs typeface="Calibri"/>
                <a:sym typeface="Calibri"/>
              </a:rPr>
              <a:t>Color</a:t>
            </a:r>
            <a:r>
              <a:rPr b="0" lang="en-US" sz="480">
                <a:solidFill>
                  <a:schemeClr val="dk1"/>
                </a:solidFill>
                <a:latin typeface="Calibri"/>
                <a:ea typeface="Calibri"/>
                <a:cs typeface="Calibri"/>
                <a:sym typeface="Calibri"/>
              </a:rPr>
              <a:t>, and then </a:t>
            </a:r>
            <a:r>
              <a:rPr lang="en-US" sz="480">
                <a:solidFill>
                  <a:schemeClr val="dk1"/>
                </a:solidFill>
                <a:latin typeface="Calibri"/>
                <a:ea typeface="Calibri"/>
                <a:cs typeface="Calibri"/>
                <a:sym typeface="Calibri"/>
              </a:rPr>
              <a:t>click </a:t>
            </a:r>
            <a:r>
              <a:rPr b="1" lang="en-US" sz="480">
                <a:solidFill>
                  <a:schemeClr val="dk1"/>
                </a:solidFill>
                <a:latin typeface="Calibri"/>
                <a:ea typeface="Calibri"/>
                <a:cs typeface="Calibri"/>
                <a:sym typeface="Calibri"/>
              </a:rPr>
              <a:t>Black, Text 1 </a:t>
            </a:r>
            <a:r>
              <a:rPr b="0" lang="en-US" sz="480">
                <a:solidFill>
                  <a:schemeClr val="dk1"/>
                </a:solidFill>
                <a:latin typeface="Calibri"/>
                <a:ea typeface="Calibri"/>
                <a:cs typeface="Calibri"/>
                <a:sym typeface="Calibri"/>
              </a:rPr>
              <a:t>(first row, second option from the left). </a:t>
            </a:r>
            <a:endParaRPr/>
          </a:p>
          <a:p>
            <a:pPr indent="0" lvl="0" marL="0" rtl="0" algn="l">
              <a:lnSpc>
                <a:spcPct val="80000"/>
              </a:lnSpc>
              <a:spcBef>
                <a:spcPts val="0"/>
              </a:spcBef>
              <a:spcAft>
                <a:spcPts val="0"/>
              </a:spcAft>
              <a:buNone/>
            </a:pPr>
            <a:r>
              <a:t/>
            </a:r>
            <a:endParaRPr sz="480"/>
          </a:p>
        </p:txBody>
      </p:sp>
      <p:sp>
        <p:nvSpPr>
          <p:cNvPr id="92" name="Google Shape;92;p2:notes"/>
          <p:cNvSpPr/>
          <p:nvPr>
            <p:ph idx="2" type="sldImg"/>
          </p:nvPr>
        </p:nvSpPr>
        <p:spPr>
          <a:xfrm>
            <a:off x="533400" y="460375"/>
            <a:ext cx="3144838" cy="23590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Google Shape;126;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4"/>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5"/>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5"/>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 name="Shape 21"/>
        <p:cNvGrpSpPr/>
        <p:nvPr/>
      </p:nvGrpSpPr>
      <p:grpSpPr>
        <a:xfrm>
          <a:off x="0" y="0"/>
          <a:ext cx="0" cy="0"/>
          <a:chOff x="0" y="0"/>
          <a:chExt cx="0" cy="0"/>
        </a:xfrm>
      </p:grpSpPr>
      <p:sp>
        <p:nvSpPr>
          <p:cNvPr id="22" name="Google Shape;22;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 name="Shape 25"/>
        <p:cNvGrpSpPr/>
        <p:nvPr/>
      </p:nvGrpSpPr>
      <p:grpSpPr>
        <a:xfrm>
          <a:off x="0" y="0"/>
          <a:ext cx="0" cy="0"/>
          <a:chOff x="0" y="0"/>
          <a:chExt cx="0" cy="0"/>
        </a:xfrm>
      </p:grpSpPr>
      <p:sp>
        <p:nvSpPr>
          <p:cNvPr id="26" name="Google Shape;26;p17"/>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8" name="Google Shape;2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1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2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2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2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3"/>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2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title"/>
          </p:nvPr>
        </p:nvSpPr>
        <p:spPr>
          <a:xfrm>
            <a:off x="-182880" y="0"/>
            <a:ext cx="9326880" cy="1295400"/>
          </a:xfrm>
          <a:prstGeom prst="rect">
            <a:avLst/>
          </a:prstGeom>
          <a:solidFill>
            <a:schemeClr val="dk1"/>
          </a:solid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lt1"/>
              </a:buClr>
              <a:buSzPts val="6000"/>
              <a:buFont typeface="Corbel"/>
              <a:buNone/>
            </a:pPr>
            <a:r>
              <a:rPr lang="en-US" sz="6000">
                <a:solidFill>
                  <a:schemeClr val="lt1"/>
                </a:solidFill>
                <a:latin typeface="Corbel"/>
                <a:ea typeface="Corbel"/>
                <a:cs typeface="Corbel"/>
                <a:sym typeface="Corbel"/>
              </a:rPr>
              <a:t>Corn: A Golden Nugget</a:t>
            </a:r>
            <a:endParaRPr sz="6000">
              <a:solidFill>
                <a:schemeClr val="lt1"/>
              </a:solidFill>
              <a:latin typeface="Corbel"/>
              <a:ea typeface="Corbel"/>
              <a:cs typeface="Corbel"/>
              <a:sym typeface="Corbel"/>
            </a:endParaRPr>
          </a:p>
        </p:txBody>
      </p:sp>
      <p:pic>
        <p:nvPicPr>
          <p:cNvPr descr="6027489002_e74aebab93_b.jpg" id="89" name="Google Shape;89;p1"/>
          <p:cNvPicPr preferRelativeResize="0"/>
          <p:nvPr>
            <p:ph idx="1" type="body"/>
          </p:nvPr>
        </p:nvPicPr>
        <p:blipFill rotWithShape="1">
          <a:blip r:embed="rId3">
            <a:alphaModFix/>
          </a:blip>
          <a:srcRect b="0" l="-86303" r="-86302" t="0"/>
          <a:stretch/>
        </p:blipFill>
        <p:spPr>
          <a:xfrm>
            <a:off x="-914400" y="1295400"/>
            <a:ext cx="10529888" cy="5791200"/>
          </a:xfrm>
          <a:prstGeom prst="rect">
            <a:avLst/>
          </a:prstGeom>
          <a:solidFill>
            <a:srgbClr val="000000"/>
          </a:solidFill>
          <a:ln>
            <a:no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0"/>
          <p:cNvSpPr txBox="1"/>
          <p:nvPr/>
        </p:nvSpPr>
        <p:spPr>
          <a:xfrm>
            <a:off x="2209800" y="1600200"/>
            <a:ext cx="18288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FFFFFF"/>
                </a:solidFill>
                <a:latin typeface="Corbel"/>
                <a:ea typeface="Corbel"/>
                <a:cs typeface="Corbel"/>
                <a:sym typeface="Corbel"/>
              </a:rPr>
              <a:t>Endosperm</a:t>
            </a:r>
            <a:endParaRPr b="1" sz="1800">
              <a:solidFill>
                <a:srgbClr val="FFFFFF"/>
              </a:solidFill>
              <a:latin typeface="Corbel"/>
              <a:ea typeface="Corbel"/>
              <a:cs typeface="Corbel"/>
              <a:sym typeface="Corbel"/>
            </a:endParaRPr>
          </a:p>
        </p:txBody>
      </p:sp>
      <p:sp>
        <p:nvSpPr>
          <p:cNvPr id="165" name="Google Shape;165;p10"/>
          <p:cNvSpPr txBox="1"/>
          <p:nvPr/>
        </p:nvSpPr>
        <p:spPr>
          <a:xfrm>
            <a:off x="4191000" y="990600"/>
            <a:ext cx="4724400" cy="54476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Corbel"/>
                <a:ea typeface="Corbel"/>
                <a:cs typeface="Corbel"/>
                <a:sym typeface="Corbel"/>
              </a:rPr>
              <a:t>The Endosperm</a:t>
            </a:r>
            <a:endParaRPr/>
          </a:p>
          <a:p>
            <a:pPr indent="0" lvl="0" marL="0" marR="0" rtl="0" algn="l">
              <a:spcBef>
                <a:spcPts val="0"/>
              </a:spcBef>
              <a:spcAft>
                <a:spcPts val="0"/>
              </a:spcAft>
              <a:buNone/>
            </a:pPr>
            <a:r>
              <a:rPr lang="en-US" sz="2400">
                <a:solidFill>
                  <a:schemeClr val="dk1"/>
                </a:solidFill>
                <a:latin typeface="Corbel"/>
                <a:ea typeface="Corbel"/>
                <a:cs typeface="Corbel"/>
                <a:sym typeface="Corbel"/>
              </a:rPr>
              <a:t>The endosperm represents approximately 75 to 80 percent of the kernel’s dry weight. It is the source of energy (starch) and protein for the germinating seed. There are two types of endosperm, soft and hard. In the hard endosperm, the starch is loose. When the dent corn dries in the field before harvest, the moisture loss causes the soft endosperm to collapse and form a dent in the top of the kernel.</a:t>
            </a:r>
            <a:endParaRPr sz="2400">
              <a:solidFill>
                <a:schemeClr val="dk1"/>
              </a:solidFill>
              <a:latin typeface="Corbel"/>
              <a:ea typeface="Corbel"/>
              <a:cs typeface="Corbel"/>
              <a:sym typeface="Corbel"/>
            </a:endParaRPr>
          </a:p>
        </p:txBody>
      </p:sp>
      <p:pic>
        <p:nvPicPr>
          <p:cNvPr descr="corn_in_cross_section_0.jpg.png" id="166" name="Google Shape;166;p10"/>
          <p:cNvPicPr preferRelativeResize="0"/>
          <p:nvPr/>
        </p:nvPicPr>
        <p:blipFill rotWithShape="1">
          <a:blip r:embed="rId3">
            <a:alphaModFix/>
          </a:blip>
          <a:srcRect b="0" l="0" r="0" t="0"/>
          <a:stretch/>
        </p:blipFill>
        <p:spPr>
          <a:xfrm rot="10800000">
            <a:off x="304800" y="1600200"/>
            <a:ext cx="3657600" cy="3657600"/>
          </a:xfrm>
          <a:prstGeom prst="rect">
            <a:avLst/>
          </a:prstGeom>
          <a:noFill/>
          <a:ln>
            <a:noFill/>
          </a:ln>
        </p:spPr>
      </p:pic>
      <p:sp>
        <p:nvSpPr>
          <p:cNvPr id="167" name="Google Shape;167;p10"/>
          <p:cNvSpPr txBox="1"/>
          <p:nvPr/>
        </p:nvSpPr>
        <p:spPr>
          <a:xfrm>
            <a:off x="1752600" y="1981200"/>
            <a:ext cx="14478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orbel"/>
                <a:ea typeface="Corbel"/>
                <a:cs typeface="Corbel"/>
                <a:sym typeface="Corbel"/>
              </a:rPr>
              <a:t>Endosperm</a:t>
            </a:r>
            <a:endParaRPr b="1" sz="1800">
              <a:solidFill>
                <a:schemeClr val="dk1"/>
              </a:solidFill>
              <a:latin typeface="Corbel"/>
              <a:ea typeface="Corbel"/>
              <a:cs typeface="Corbel"/>
              <a:sym typeface="Corbel"/>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1"/>
          <p:cNvSpPr txBox="1"/>
          <p:nvPr/>
        </p:nvSpPr>
        <p:spPr>
          <a:xfrm>
            <a:off x="4191000" y="1905000"/>
            <a:ext cx="4724400"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Corbel"/>
                <a:ea typeface="Corbel"/>
                <a:cs typeface="Corbel"/>
                <a:sym typeface="Corbel"/>
              </a:rPr>
              <a:t>The Pericarp</a:t>
            </a:r>
            <a:endParaRPr/>
          </a:p>
          <a:p>
            <a:pPr indent="0" lvl="0" marL="0" marR="0" rtl="0" algn="l">
              <a:spcBef>
                <a:spcPts val="0"/>
              </a:spcBef>
              <a:spcAft>
                <a:spcPts val="0"/>
              </a:spcAft>
              <a:buNone/>
            </a:pPr>
            <a:r>
              <a:rPr lang="en-US" sz="2400">
                <a:solidFill>
                  <a:schemeClr val="dk1"/>
                </a:solidFill>
                <a:latin typeface="Corbel"/>
                <a:ea typeface="Corbel"/>
                <a:cs typeface="Corbel"/>
                <a:sym typeface="Corbel"/>
              </a:rPr>
              <a:t>The pericarp is the outer, protective covering of the kernel. It resists water and water vapor and is undesirable to insects and microorganisms.</a:t>
            </a:r>
            <a:endParaRPr sz="2400">
              <a:solidFill>
                <a:schemeClr val="dk1"/>
              </a:solidFill>
              <a:latin typeface="Corbel"/>
              <a:ea typeface="Corbel"/>
              <a:cs typeface="Corbel"/>
              <a:sym typeface="Corbel"/>
            </a:endParaRPr>
          </a:p>
        </p:txBody>
      </p:sp>
      <p:pic>
        <p:nvPicPr>
          <p:cNvPr descr="6027489002_e74aebab93_b.jpg" id="173" name="Google Shape;173;p11"/>
          <p:cNvPicPr preferRelativeResize="0"/>
          <p:nvPr/>
        </p:nvPicPr>
        <p:blipFill rotWithShape="1">
          <a:blip r:embed="rId3">
            <a:alphaModFix/>
          </a:blip>
          <a:srcRect b="0" l="0" r="0" t="0"/>
          <a:stretch/>
        </p:blipFill>
        <p:spPr>
          <a:xfrm>
            <a:off x="228600" y="838200"/>
            <a:ext cx="3562769" cy="5341545"/>
          </a:xfrm>
          <a:prstGeom prst="rect">
            <a:avLst/>
          </a:prstGeom>
          <a:noFill/>
          <a:ln>
            <a:noFill/>
          </a:ln>
        </p:spPr>
      </p:pic>
      <p:sp>
        <p:nvSpPr>
          <p:cNvPr id="174" name="Google Shape;174;p11"/>
          <p:cNvSpPr txBox="1"/>
          <p:nvPr/>
        </p:nvSpPr>
        <p:spPr>
          <a:xfrm>
            <a:off x="1524000" y="1371600"/>
            <a:ext cx="16764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Corbel"/>
                <a:ea typeface="Corbel"/>
                <a:cs typeface="Corbel"/>
                <a:sym typeface="Corbel"/>
              </a:rPr>
              <a:t>Pericarp</a:t>
            </a:r>
            <a:endParaRPr b="1" sz="1800">
              <a:solidFill>
                <a:schemeClr val="lt1"/>
              </a:solidFill>
              <a:latin typeface="Corbel"/>
              <a:ea typeface="Corbel"/>
              <a:cs typeface="Corbel"/>
              <a:sym typeface="Corbel"/>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2"/>
          <p:cNvSpPr txBox="1"/>
          <p:nvPr/>
        </p:nvSpPr>
        <p:spPr>
          <a:xfrm>
            <a:off x="4191000" y="1905000"/>
            <a:ext cx="4724400"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Corbel"/>
                <a:ea typeface="Corbel"/>
                <a:cs typeface="Corbel"/>
                <a:sym typeface="Corbel"/>
              </a:rPr>
              <a:t>The Tip Cap</a:t>
            </a:r>
            <a:endParaRPr/>
          </a:p>
          <a:p>
            <a:pPr indent="0" lvl="0" marL="0" marR="0" rtl="0" algn="l">
              <a:spcBef>
                <a:spcPts val="0"/>
              </a:spcBef>
              <a:spcAft>
                <a:spcPts val="0"/>
              </a:spcAft>
              <a:buNone/>
            </a:pPr>
            <a:r>
              <a:rPr lang="en-US" sz="2400">
                <a:solidFill>
                  <a:schemeClr val="dk1"/>
                </a:solidFill>
                <a:latin typeface="Corbel"/>
                <a:ea typeface="Corbel"/>
                <a:cs typeface="Corbel"/>
                <a:sym typeface="Corbel"/>
              </a:rPr>
              <a:t>The tip cap is the only area of the kernel not covered by the pericarp. It was the attachment point of the kernel to the cob and the major entry path into the kernel for water and nutrients.</a:t>
            </a:r>
            <a:endParaRPr sz="2400">
              <a:solidFill>
                <a:schemeClr val="dk1"/>
              </a:solidFill>
              <a:latin typeface="Corbel"/>
              <a:ea typeface="Corbel"/>
              <a:cs typeface="Corbel"/>
              <a:sym typeface="Corbel"/>
            </a:endParaRPr>
          </a:p>
        </p:txBody>
      </p:sp>
      <p:pic>
        <p:nvPicPr>
          <p:cNvPr descr="6027489002_e74aebab93_b.jpg" id="180" name="Google Shape;180;p12"/>
          <p:cNvPicPr preferRelativeResize="0"/>
          <p:nvPr/>
        </p:nvPicPr>
        <p:blipFill rotWithShape="1">
          <a:blip r:embed="rId3">
            <a:alphaModFix/>
          </a:blip>
          <a:srcRect b="0" l="0" r="0" t="0"/>
          <a:stretch/>
        </p:blipFill>
        <p:spPr>
          <a:xfrm>
            <a:off x="228600" y="838200"/>
            <a:ext cx="3562769" cy="5341545"/>
          </a:xfrm>
          <a:prstGeom prst="rect">
            <a:avLst/>
          </a:prstGeom>
          <a:noFill/>
          <a:ln>
            <a:noFill/>
          </a:ln>
        </p:spPr>
      </p:pic>
      <p:sp>
        <p:nvSpPr>
          <p:cNvPr id="181" name="Google Shape;181;p12"/>
          <p:cNvSpPr txBox="1"/>
          <p:nvPr/>
        </p:nvSpPr>
        <p:spPr>
          <a:xfrm>
            <a:off x="1981200" y="5181600"/>
            <a:ext cx="152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Corbel"/>
                <a:ea typeface="Corbel"/>
                <a:cs typeface="Corbel"/>
                <a:sym typeface="Corbel"/>
              </a:rPr>
              <a:t>Tip Cap</a:t>
            </a:r>
            <a:endParaRPr b="1" sz="1800">
              <a:solidFill>
                <a:schemeClr val="lt1"/>
              </a:solidFill>
              <a:latin typeface="Corbel"/>
              <a:ea typeface="Corbel"/>
              <a:cs typeface="Corbel"/>
              <a:sym typeface="Corbel"/>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3"/>
          <p:cNvSpPr txBox="1"/>
          <p:nvPr/>
        </p:nvSpPr>
        <p:spPr>
          <a:xfrm>
            <a:off x="4191000" y="990600"/>
            <a:ext cx="4724400" cy="47089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Corbel"/>
                <a:ea typeface="Corbel"/>
                <a:cs typeface="Corbel"/>
                <a:sym typeface="Corbel"/>
              </a:rPr>
              <a:t>The Germ</a:t>
            </a:r>
            <a:endParaRPr/>
          </a:p>
          <a:p>
            <a:pPr indent="0" lvl="0" marL="0" marR="0" rtl="0" algn="l">
              <a:spcBef>
                <a:spcPts val="0"/>
              </a:spcBef>
              <a:spcAft>
                <a:spcPts val="0"/>
              </a:spcAft>
              <a:buNone/>
            </a:pPr>
            <a:r>
              <a:rPr lang="en-US" sz="2400">
                <a:solidFill>
                  <a:schemeClr val="dk1"/>
                </a:solidFill>
                <a:latin typeface="Corbel"/>
                <a:ea typeface="Corbel"/>
                <a:cs typeface="Corbel"/>
                <a:sym typeface="Corbel"/>
              </a:rPr>
              <a:t>The germ is the living embryo of the corn kernel. It contains the essential genetic information , enzymes, vitamins, and minerals for the kernel to grow into a corn plant. About 25 percent of the germ is corn oil. Corn oil is the most valuable part of the corn kernel because it is high in linoleic fatty acid (polyunsaturated fat) and it has a mild taste.</a:t>
            </a:r>
            <a:endParaRPr sz="2400">
              <a:solidFill>
                <a:schemeClr val="dk1"/>
              </a:solidFill>
              <a:latin typeface="Corbel"/>
              <a:ea typeface="Corbel"/>
              <a:cs typeface="Corbel"/>
              <a:sym typeface="Corbel"/>
            </a:endParaRPr>
          </a:p>
        </p:txBody>
      </p:sp>
      <p:pic>
        <p:nvPicPr>
          <p:cNvPr descr="corn_in_cross_section_0.jpg.png" id="187" name="Google Shape;187;p13"/>
          <p:cNvPicPr preferRelativeResize="0"/>
          <p:nvPr/>
        </p:nvPicPr>
        <p:blipFill rotWithShape="1">
          <a:blip r:embed="rId3">
            <a:alphaModFix/>
          </a:blip>
          <a:srcRect b="0" l="0" r="0" t="0"/>
          <a:stretch/>
        </p:blipFill>
        <p:spPr>
          <a:xfrm rot="10800000">
            <a:off x="304800" y="1600200"/>
            <a:ext cx="3657600" cy="3657600"/>
          </a:xfrm>
          <a:prstGeom prst="rect">
            <a:avLst/>
          </a:prstGeom>
          <a:noFill/>
          <a:ln>
            <a:noFill/>
          </a:ln>
        </p:spPr>
      </p:pic>
      <p:sp>
        <p:nvSpPr>
          <p:cNvPr id="188" name="Google Shape;188;p13"/>
          <p:cNvSpPr txBox="1"/>
          <p:nvPr/>
        </p:nvSpPr>
        <p:spPr>
          <a:xfrm>
            <a:off x="2057400" y="3352800"/>
            <a:ext cx="17526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orbel"/>
                <a:ea typeface="Corbel"/>
                <a:cs typeface="Corbel"/>
                <a:sym typeface="Corbel"/>
              </a:rPr>
              <a:t>Germ</a:t>
            </a:r>
            <a:endParaRPr b="1" sz="1800">
              <a:solidFill>
                <a:schemeClr val="dk1"/>
              </a:solidFill>
              <a:latin typeface="Corbel"/>
              <a:ea typeface="Corbel"/>
              <a:cs typeface="Corbel"/>
              <a:sym typeface="Corbel"/>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827E66"/>
            </a:gs>
            <a:gs pos="71000">
              <a:schemeClr val="dk1"/>
            </a:gs>
            <a:gs pos="100000">
              <a:schemeClr val="dk1"/>
            </a:gs>
          </a:gsLst>
          <a:lin ang="5400000" scaled="0"/>
        </a:gradFill>
      </p:bgPr>
    </p:bg>
    <p:spTree>
      <p:nvGrpSpPr>
        <p:cNvPr id="93" name="Shape 93"/>
        <p:cNvGrpSpPr/>
        <p:nvPr/>
      </p:nvGrpSpPr>
      <p:grpSpPr>
        <a:xfrm>
          <a:off x="0" y="0"/>
          <a:ext cx="0" cy="0"/>
          <a:chOff x="0" y="0"/>
          <a:chExt cx="0" cy="0"/>
        </a:xfrm>
      </p:grpSpPr>
      <p:sp>
        <p:nvSpPr>
          <p:cNvPr id="94" name="Google Shape;94;p2"/>
          <p:cNvSpPr/>
          <p:nvPr/>
        </p:nvSpPr>
        <p:spPr>
          <a:xfrm>
            <a:off x="381000" y="1981200"/>
            <a:ext cx="8458200" cy="4064000"/>
          </a:xfrm>
          <a:custGeom>
            <a:rect b="b" l="l" r="r" t="t"/>
            <a:pathLst>
              <a:path extrusionOk="0" h="120000" w="120000">
                <a:moveTo>
                  <a:pt x="0" y="0"/>
                </a:moveTo>
                <a:lnTo>
                  <a:pt x="120000" y="0"/>
                </a:lnTo>
                <a:lnTo>
                  <a:pt x="120000" y="120000"/>
                </a:lnTo>
                <a:lnTo>
                  <a:pt x="0" y="120000"/>
                </a:lnTo>
                <a:close/>
              </a:path>
              <a:path extrusionOk="0" fill="none" h="120000" w="120000">
                <a:moveTo>
                  <a:pt x="-10000" y="0"/>
                </a:moveTo>
                <a:close/>
                <a:lnTo>
                  <a:pt x="-10000" y="120000"/>
                </a:lnTo>
              </a:path>
              <a:path extrusionOk="0" fill="none" h="120000" w="120000">
                <a:moveTo>
                  <a:pt x="-10000" y="22500"/>
                </a:moveTo>
                <a:lnTo>
                  <a:pt x="-46000" y="135000"/>
                </a:lnTo>
              </a:path>
            </a:pathLst>
          </a:custGeom>
          <a:noFill/>
          <a:ln>
            <a:noFill/>
          </a:ln>
        </p:spPr>
        <p:txBody>
          <a:bodyPr anchorCtr="1" anchor="ctr" bIns="45700" lIns="91425" spcFirstLastPara="1" rIns="91425" wrap="square" tIns="45700">
            <a:noAutofit/>
          </a:bodyPr>
          <a:lstStyle/>
          <a:p>
            <a:pPr indent="-127000" lvl="1" marL="114300" marR="0" rtl="0" algn="l">
              <a:lnSpc>
                <a:spcPct val="75000"/>
              </a:lnSpc>
              <a:spcBef>
                <a:spcPts val="0"/>
              </a:spcBef>
              <a:spcAft>
                <a:spcPts val="0"/>
              </a:spcAft>
              <a:buClr>
                <a:srgbClr val="FFFFFF"/>
              </a:buClr>
              <a:buSzPts val="2000"/>
              <a:buFont typeface="Corbel"/>
              <a:buChar char="•"/>
            </a:pPr>
            <a:r>
              <a:rPr b="0" i="0" lang="en-US" sz="2000" u="none" cap="none" strike="noStrike">
                <a:solidFill>
                  <a:srgbClr val="FFFFFF"/>
                </a:solidFill>
                <a:latin typeface="Corbel"/>
                <a:ea typeface="Corbel"/>
                <a:cs typeface="Corbel"/>
                <a:sym typeface="Corbel"/>
              </a:rPr>
              <a:t>Dent Corn</a:t>
            </a:r>
            <a:endParaRPr>
              <a:solidFill>
                <a:srgbClr val="FFFFFF"/>
              </a:solidFill>
            </a:endParaRPr>
          </a:p>
          <a:p>
            <a:pPr indent="-114300" lvl="1" marL="114300" marR="0" rtl="0" algn="l">
              <a:lnSpc>
                <a:spcPct val="75000"/>
              </a:lnSpc>
              <a:spcBef>
                <a:spcPts val="200"/>
              </a:spcBef>
              <a:spcAft>
                <a:spcPts val="0"/>
              </a:spcAft>
              <a:buClr>
                <a:srgbClr val="FFFFFF"/>
              </a:buClr>
              <a:buSzPts val="1400"/>
              <a:buFont typeface="Corbel"/>
              <a:buChar char="•"/>
            </a:pPr>
            <a:r>
              <a:rPr b="0" i="0" lang="en-US" sz="1400" u="none" cap="none" strike="noStrike">
                <a:solidFill>
                  <a:srgbClr val="FFFFFF"/>
                </a:solidFill>
                <a:latin typeface="Corbel"/>
                <a:ea typeface="Corbel"/>
                <a:cs typeface="Corbel"/>
                <a:sym typeface="Corbel"/>
              </a:rPr>
              <a:t>Kernel is hard on the sides and soft in the middle where the dent forms</a:t>
            </a:r>
            <a:endParaRPr b="0" i="0" sz="1400" u="none" cap="none" strike="noStrike">
              <a:solidFill>
                <a:srgbClr val="FFFFFF"/>
              </a:solidFill>
              <a:latin typeface="Corbel"/>
              <a:ea typeface="Corbel"/>
              <a:cs typeface="Corbel"/>
              <a:sym typeface="Corbel"/>
            </a:endParaRPr>
          </a:p>
          <a:p>
            <a:pPr indent="0" lvl="1" marL="114300" marR="0" rtl="0" algn="l">
              <a:lnSpc>
                <a:spcPct val="75000"/>
              </a:lnSpc>
              <a:spcBef>
                <a:spcPts val="14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a:p>
            <a:pPr indent="-127000" lvl="1" marL="114300" marR="0" rtl="0" algn="l">
              <a:lnSpc>
                <a:spcPct val="75000"/>
              </a:lnSpc>
              <a:spcBef>
                <a:spcPts val="180"/>
              </a:spcBef>
              <a:spcAft>
                <a:spcPts val="0"/>
              </a:spcAft>
              <a:buClr>
                <a:srgbClr val="FFFFFF"/>
              </a:buClr>
              <a:buSzPts val="2000"/>
              <a:buFont typeface="Corbel"/>
              <a:buChar char="•"/>
            </a:pPr>
            <a:r>
              <a:rPr b="0" i="0" lang="en-US" sz="2000" u="none" cap="none" strike="noStrike">
                <a:solidFill>
                  <a:srgbClr val="FFFFFF"/>
                </a:solidFill>
                <a:latin typeface="Corbel"/>
                <a:ea typeface="Corbel"/>
                <a:cs typeface="Corbel"/>
                <a:sym typeface="Corbel"/>
              </a:rPr>
              <a:t>Sweet Corn</a:t>
            </a:r>
            <a:endParaRPr>
              <a:solidFill>
                <a:srgbClr val="FFFFFF"/>
              </a:solidFill>
            </a:endParaRPr>
          </a:p>
          <a:p>
            <a:pPr indent="-114300" lvl="1" marL="114300" marR="0" rtl="0" algn="l">
              <a:lnSpc>
                <a:spcPct val="75000"/>
              </a:lnSpc>
              <a:spcBef>
                <a:spcPts val="200"/>
              </a:spcBef>
              <a:spcAft>
                <a:spcPts val="0"/>
              </a:spcAft>
              <a:buClr>
                <a:srgbClr val="FFFFFF"/>
              </a:buClr>
              <a:buSzPts val="1400"/>
              <a:buFont typeface="Corbel"/>
              <a:buChar char="•"/>
            </a:pPr>
            <a:r>
              <a:rPr b="0" i="0" lang="en-US" sz="1400" u="none" cap="none" strike="noStrike">
                <a:solidFill>
                  <a:srgbClr val="FFFFFF"/>
                </a:solidFill>
                <a:latin typeface="Corbel"/>
                <a:ea typeface="Corbel"/>
                <a:cs typeface="Corbel"/>
                <a:sym typeface="Corbel"/>
              </a:rPr>
              <a:t>Kernel is mostly sugary when harvested</a:t>
            </a:r>
            <a:endParaRPr>
              <a:solidFill>
                <a:srgbClr val="FFFFFF"/>
              </a:solidFill>
            </a:endParaRPr>
          </a:p>
          <a:p>
            <a:pPr indent="0" lvl="1" marL="114300" marR="0" rtl="0" algn="l">
              <a:lnSpc>
                <a:spcPct val="75000"/>
              </a:lnSpc>
              <a:spcBef>
                <a:spcPts val="140"/>
              </a:spcBef>
              <a:spcAft>
                <a:spcPts val="0"/>
              </a:spcAft>
              <a:buClr>
                <a:schemeClr val="dk1"/>
              </a:buClr>
              <a:buSzPts val="2000"/>
              <a:buFont typeface="Calibri"/>
              <a:buNone/>
            </a:pPr>
            <a:r>
              <a:t/>
            </a:r>
            <a:endParaRPr b="0" i="0" sz="2000" u="none" cap="none" strike="noStrike">
              <a:solidFill>
                <a:srgbClr val="FFFFFF"/>
              </a:solidFill>
              <a:latin typeface="Corbel"/>
              <a:ea typeface="Corbel"/>
              <a:cs typeface="Corbel"/>
              <a:sym typeface="Corbel"/>
            </a:endParaRPr>
          </a:p>
          <a:p>
            <a:pPr indent="0" lvl="1" marL="114300" marR="0" rtl="0" algn="l">
              <a:lnSpc>
                <a:spcPct val="75000"/>
              </a:lnSpc>
              <a:spcBef>
                <a:spcPts val="20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a:p>
            <a:pPr indent="-127000" lvl="1" marL="114300" marR="0" rtl="0" algn="l">
              <a:lnSpc>
                <a:spcPct val="75000"/>
              </a:lnSpc>
              <a:spcBef>
                <a:spcPts val="180"/>
              </a:spcBef>
              <a:spcAft>
                <a:spcPts val="0"/>
              </a:spcAft>
              <a:buClr>
                <a:srgbClr val="FFFFFF"/>
              </a:buClr>
              <a:buSzPts val="2000"/>
              <a:buFont typeface="Corbel"/>
              <a:buChar char="•"/>
            </a:pPr>
            <a:r>
              <a:rPr b="0" i="0" lang="en-US" sz="2000" u="none" cap="none" strike="noStrike">
                <a:solidFill>
                  <a:srgbClr val="FFFFFF"/>
                </a:solidFill>
                <a:latin typeface="Corbel"/>
                <a:ea typeface="Corbel"/>
                <a:cs typeface="Corbel"/>
                <a:sym typeface="Corbel"/>
              </a:rPr>
              <a:t>Popcorn</a:t>
            </a:r>
            <a:endParaRPr>
              <a:solidFill>
                <a:srgbClr val="FFFFFF"/>
              </a:solidFill>
            </a:endParaRPr>
          </a:p>
          <a:p>
            <a:pPr indent="-114300" lvl="1" marL="114300" marR="0" rtl="0" algn="l">
              <a:lnSpc>
                <a:spcPct val="75000"/>
              </a:lnSpc>
              <a:spcBef>
                <a:spcPts val="200"/>
              </a:spcBef>
              <a:spcAft>
                <a:spcPts val="0"/>
              </a:spcAft>
              <a:buClr>
                <a:srgbClr val="FFFFFF"/>
              </a:buClr>
              <a:buSzPts val="1400"/>
              <a:buFont typeface="Corbel"/>
              <a:buChar char="•"/>
            </a:pPr>
            <a:r>
              <a:rPr b="0" i="0" lang="en-US" sz="1400" u="none" cap="none" strike="noStrike">
                <a:solidFill>
                  <a:srgbClr val="FFFFFF"/>
                </a:solidFill>
                <a:latin typeface="Corbel"/>
                <a:ea typeface="Corbel"/>
                <a:cs typeface="Corbel"/>
                <a:sym typeface="Corbel"/>
              </a:rPr>
              <a:t>Kernel is mostly hard with a small, soft center </a:t>
            </a:r>
            <a:endParaRPr b="0" i="0" sz="1400" u="none" cap="none" strike="noStrike">
              <a:solidFill>
                <a:srgbClr val="FFFFFF"/>
              </a:solidFill>
              <a:latin typeface="Corbel"/>
              <a:ea typeface="Corbel"/>
              <a:cs typeface="Corbel"/>
              <a:sym typeface="Corbel"/>
            </a:endParaRPr>
          </a:p>
          <a:p>
            <a:pPr indent="0" lvl="1" marL="114300" marR="0" rtl="0" algn="l">
              <a:lnSpc>
                <a:spcPct val="75000"/>
              </a:lnSpc>
              <a:spcBef>
                <a:spcPts val="14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a:p>
            <a:pPr indent="-127000" lvl="1" marL="114300" marR="0" rtl="0" algn="l">
              <a:lnSpc>
                <a:spcPct val="75000"/>
              </a:lnSpc>
              <a:spcBef>
                <a:spcPts val="180"/>
              </a:spcBef>
              <a:spcAft>
                <a:spcPts val="0"/>
              </a:spcAft>
              <a:buClr>
                <a:srgbClr val="FFFFFF"/>
              </a:buClr>
              <a:buSzPts val="2000"/>
              <a:buFont typeface="Corbel"/>
              <a:buChar char="•"/>
            </a:pPr>
            <a:r>
              <a:rPr b="0" i="0" lang="en-US" sz="2000" u="none" cap="none" strike="noStrike">
                <a:solidFill>
                  <a:srgbClr val="FFFFFF"/>
                </a:solidFill>
                <a:latin typeface="Corbel"/>
                <a:ea typeface="Corbel"/>
                <a:cs typeface="Corbel"/>
                <a:sym typeface="Corbel"/>
              </a:rPr>
              <a:t>Flour Corn</a:t>
            </a:r>
            <a:endParaRPr>
              <a:solidFill>
                <a:srgbClr val="FFFFFF"/>
              </a:solidFill>
            </a:endParaRPr>
          </a:p>
          <a:p>
            <a:pPr indent="-114300" lvl="1" marL="114300" marR="0" rtl="0" algn="l">
              <a:lnSpc>
                <a:spcPct val="75000"/>
              </a:lnSpc>
              <a:spcBef>
                <a:spcPts val="200"/>
              </a:spcBef>
              <a:spcAft>
                <a:spcPts val="0"/>
              </a:spcAft>
              <a:buClr>
                <a:srgbClr val="FFFFFF"/>
              </a:buClr>
              <a:buSzPts val="1400"/>
              <a:buFont typeface="Corbel"/>
              <a:buChar char="•"/>
            </a:pPr>
            <a:r>
              <a:rPr b="0" i="0" lang="en-US" sz="1400" u="none" cap="none" strike="noStrike">
                <a:solidFill>
                  <a:srgbClr val="FFFFFF"/>
                </a:solidFill>
                <a:latin typeface="Corbel"/>
                <a:ea typeface="Corbel"/>
                <a:cs typeface="Corbel"/>
                <a:sym typeface="Corbel"/>
              </a:rPr>
              <a:t>Kernel is mostly soft</a:t>
            </a:r>
            <a:endParaRPr b="0" i="0" sz="1400" u="none" cap="none" strike="noStrike">
              <a:solidFill>
                <a:srgbClr val="FFFFFF"/>
              </a:solidFill>
              <a:latin typeface="Corbel"/>
              <a:ea typeface="Corbel"/>
              <a:cs typeface="Corbel"/>
              <a:sym typeface="Corbel"/>
            </a:endParaRPr>
          </a:p>
          <a:p>
            <a:pPr indent="0" lvl="1" marL="114300" marR="0" rtl="0" algn="l">
              <a:lnSpc>
                <a:spcPct val="75000"/>
              </a:lnSpc>
              <a:spcBef>
                <a:spcPts val="14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a:p>
            <a:pPr indent="-127000" lvl="1" marL="114300" marR="0" rtl="0" algn="l">
              <a:lnSpc>
                <a:spcPct val="75000"/>
              </a:lnSpc>
              <a:spcBef>
                <a:spcPts val="180"/>
              </a:spcBef>
              <a:spcAft>
                <a:spcPts val="0"/>
              </a:spcAft>
              <a:buClr>
                <a:srgbClr val="FFFFFF"/>
              </a:buClr>
              <a:buSzPts val="2000"/>
              <a:buFont typeface="Corbel"/>
              <a:buChar char="•"/>
            </a:pPr>
            <a:r>
              <a:rPr b="0" i="0" lang="en-US" sz="2000" u="none" cap="none" strike="noStrike">
                <a:solidFill>
                  <a:srgbClr val="FFFFFF"/>
                </a:solidFill>
                <a:latin typeface="Corbel"/>
                <a:ea typeface="Corbel"/>
                <a:cs typeface="Corbel"/>
                <a:sym typeface="Corbel"/>
              </a:rPr>
              <a:t>Flint Corn</a:t>
            </a:r>
            <a:endParaRPr>
              <a:solidFill>
                <a:srgbClr val="FFFFFF"/>
              </a:solidFill>
            </a:endParaRPr>
          </a:p>
          <a:p>
            <a:pPr indent="-114300" lvl="1" marL="114300" marR="0" rtl="0" algn="l">
              <a:lnSpc>
                <a:spcPct val="75000"/>
              </a:lnSpc>
              <a:spcBef>
                <a:spcPts val="200"/>
              </a:spcBef>
              <a:spcAft>
                <a:spcPts val="0"/>
              </a:spcAft>
              <a:buClr>
                <a:srgbClr val="FFFFFF"/>
              </a:buClr>
              <a:buSzPts val="1400"/>
              <a:buFont typeface="Corbel"/>
              <a:buChar char="•"/>
            </a:pPr>
            <a:r>
              <a:rPr b="0" i="0" lang="en-US" sz="1400" u="none" cap="none" strike="noStrike">
                <a:solidFill>
                  <a:srgbClr val="FFFFFF"/>
                </a:solidFill>
                <a:latin typeface="Corbel"/>
                <a:ea typeface="Corbel"/>
                <a:cs typeface="Corbel"/>
                <a:sym typeface="Corbel"/>
              </a:rPr>
              <a:t>Kernel is mostly hard </a:t>
            </a:r>
            <a:endParaRPr b="0" i="0" sz="1400" u="none" cap="none" strike="noStrike">
              <a:solidFill>
                <a:srgbClr val="FFFFFF"/>
              </a:solidFill>
              <a:latin typeface="Corbel"/>
              <a:ea typeface="Corbel"/>
              <a:cs typeface="Corbel"/>
              <a:sym typeface="Corbel"/>
            </a:endParaRPr>
          </a:p>
        </p:txBody>
      </p:sp>
      <p:sp>
        <p:nvSpPr>
          <p:cNvPr id="95" name="Google Shape;95;p2"/>
          <p:cNvSpPr txBox="1"/>
          <p:nvPr/>
        </p:nvSpPr>
        <p:spPr>
          <a:xfrm>
            <a:off x="381000" y="381000"/>
            <a:ext cx="853440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chemeClr val="lt1"/>
                </a:solidFill>
                <a:latin typeface="Corbel"/>
                <a:ea typeface="Corbel"/>
                <a:cs typeface="Corbel"/>
                <a:sym typeface="Corbel"/>
              </a:rPr>
              <a:t>Different corn varieties are grown to meet various food and production needs. Corn is classified by its kernel type. </a:t>
            </a:r>
            <a:endParaRPr sz="2400">
              <a:solidFill>
                <a:schemeClr val="lt1"/>
              </a:solidFill>
              <a:latin typeface="Corbel"/>
              <a:ea typeface="Corbel"/>
              <a:cs typeface="Corbel"/>
              <a:sym typeface="Corbe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p:nvPr/>
        </p:nvSpPr>
        <p:spPr>
          <a:xfrm>
            <a:off x="0" y="0"/>
            <a:ext cx="9144000" cy="6858000"/>
          </a:xfrm>
          <a:prstGeom prst="rect">
            <a:avLst/>
          </a:prstGeom>
          <a:solidFill>
            <a:schemeClr val="accent2"/>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FFFFFF"/>
                </a:solidFill>
                <a:latin typeface="Corbel"/>
                <a:ea typeface="Corbel"/>
                <a:cs typeface="Corbel"/>
                <a:sym typeface="Corbel"/>
              </a:rPr>
              <a:t>				</a:t>
            </a:r>
            <a:endParaRPr sz="1800">
              <a:solidFill>
                <a:srgbClr val="FFFFFF"/>
              </a:solidFill>
              <a:latin typeface="Corbel"/>
              <a:ea typeface="Corbel"/>
              <a:cs typeface="Corbel"/>
              <a:sym typeface="Corbel"/>
            </a:endParaRPr>
          </a:p>
        </p:txBody>
      </p:sp>
      <p:sp>
        <p:nvSpPr>
          <p:cNvPr id="102" name="Google Shape;102;p3"/>
          <p:cNvSpPr/>
          <p:nvPr/>
        </p:nvSpPr>
        <p:spPr>
          <a:xfrm>
            <a:off x="381000" y="304800"/>
            <a:ext cx="8458200" cy="1828800"/>
          </a:xfrm>
          <a:prstGeom prst="roundRect">
            <a:avLst>
              <a:gd fmla="val 10000" name="adj"/>
            </a:avLst>
          </a:prstGeom>
          <a:solidFill>
            <a:srgbClr val="A5A5A5">
              <a:alpha val="89803"/>
            </a:srgbClr>
          </a:solidFill>
          <a:ln cap="flat" cmpd="sng" w="9525">
            <a:solidFill>
              <a:srgbClr val="E1C9C9">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3"/>
          <p:cNvSpPr txBox="1"/>
          <p:nvPr/>
        </p:nvSpPr>
        <p:spPr>
          <a:xfrm>
            <a:off x="685800" y="533400"/>
            <a:ext cx="79248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0">
                <a:solidFill>
                  <a:schemeClr val="lt1"/>
                </a:solidFill>
                <a:latin typeface="Corbel"/>
                <a:ea typeface="Corbel"/>
                <a:cs typeface="Corbel"/>
                <a:sym typeface="Corbel"/>
              </a:rPr>
              <a:t>Dent Corn</a:t>
            </a:r>
            <a:endParaRPr sz="8000">
              <a:solidFill>
                <a:schemeClr val="lt1"/>
              </a:solidFill>
              <a:latin typeface="Corbel"/>
              <a:ea typeface="Corbel"/>
              <a:cs typeface="Corbel"/>
              <a:sym typeface="Corbel"/>
            </a:endParaRPr>
          </a:p>
        </p:txBody>
      </p:sp>
      <p:pic>
        <p:nvPicPr>
          <p:cNvPr descr="Dent corn.jpg" id="104" name="Google Shape;104;p3"/>
          <p:cNvPicPr preferRelativeResize="0"/>
          <p:nvPr/>
        </p:nvPicPr>
        <p:blipFill rotWithShape="1">
          <a:blip r:embed="rId3">
            <a:alphaModFix/>
          </a:blip>
          <a:srcRect b="0" l="0" r="0" t="0"/>
          <a:stretch/>
        </p:blipFill>
        <p:spPr>
          <a:xfrm>
            <a:off x="228600" y="2895600"/>
            <a:ext cx="4346248" cy="3106306"/>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05" name="Google Shape;105;p3"/>
          <p:cNvSpPr txBox="1"/>
          <p:nvPr/>
        </p:nvSpPr>
        <p:spPr>
          <a:xfrm>
            <a:off x="4803448" y="2590800"/>
            <a:ext cx="4111952"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FFFF"/>
                </a:solidFill>
                <a:latin typeface="Corbel"/>
                <a:ea typeface="Corbel"/>
                <a:cs typeface="Corbel"/>
                <a:sym typeface="Corbel"/>
              </a:rPr>
              <a:t>Dent corn, also known as field corn, is the most widely grown corn in the United States. It is very starchy, giving it a bland flavor and a mealy texture. It is used for animal feed and processed and refined to make corn syrup, fuel, biodegradable plastics, and many other products.</a:t>
            </a:r>
            <a:endParaRPr sz="2400">
              <a:solidFill>
                <a:srgbClr val="FFFFFF"/>
              </a:solidFill>
              <a:latin typeface="Corbel"/>
              <a:ea typeface="Corbel"/>
              <a:cs typeface="Corbel"/>
              <a:sym typeface="Corbel"/>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4"/>
          <p:cNvSpPr/>
          <p:nvPr/>
        </p:nvSpPr>
        <p:spPr>
          <a:xfrm>
            <a:off x="0" y="0"/>
            <a:ext cx="9144000" cy="6858000"/>
          </a:xfrm>
          <a:prstGeom prst="rect">
            <a:avLst/>
          </a:prstGeom>
          <a:solidFill>
            <a:srgbClr val="C37636"/>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 name="Google Shape;111;p4"/>
          <p:cNvSpPr/>
          <p:nvPr/>
        </p:nvSpPr>
        <p:spPr>
          <a:xfrm>
            <a:off x="381000" y="304800"/>
            <a:ext cx="8458200" cy="1828800"/>
          </a:xfrm>
          <a:prstGeom prst="roundRect">
            <a:avLst>
              <a:gd fmla="val 10000" name="adj"/>
            </a:avLst>
          </a:prstGeom>
          <a:solidFill>
            <a:srgbClr val="A5A5A5">
              <a:alpha val="89803"/>
            </a:srgbClr>
          </a:solidFill>
          <a:ln cap="flat" cmpd="sng" w="9525">
            <a:solidFill>
              <a:srgbClr val="E1C9C9">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4"/>
          <p:cNvSpPr txBox="1"/>
          <p:nvPr/>
        </p:nvSpPr>
        <p:spPr>
          <a:xfrm>
            <a:off x="457200" y="381000"/>
            <a:ext cx="83058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0">
                <a:solidFill>
                  <a:srgbClr val="FFFFFF"/>
                </a:solidFill>
                <a:latin typeface="Corbel"/>
                <a:ea typeface="Corbel"/>
                <a:cs typeface="Corbel"/>
                <a:sym typeface="Corbel"/>
              </a:rPr>
              <a:t>Sweet Corn</a:t>
            </a:r>
            <a:endParaRPr sz="8000">
              <a:solidFill>
                <a:srgbClr val="FFFFFF"/>
              </a:solidFill>
              <a:latin typeface="Corbel"/>
              <a:ea typeface="Corbel"/>
              <a:cs typeface="Corbel"/>
              <a:sym typeface="Corbel"/>
            </a:endParaRPr>
          </a:p>
        </p:txBody>
      </p:sp>
      <p:pic>
        <p:nvPicPr>
          <p:cNvPr descr="sweet corn.jpg" id="113" name="Google Shape;113;p4"/>
          <p:cNvPicPr preferRelativeResize="0"/>
          <p:nvPr/>
        </p:nvPicPr>
        <p:blipFill rotWithShape="1">
          <a:blip r:embed="rId3">
            <a:alphaModFix/>
          </a:blip>
          <a:srcRect b="0" l="0" r="0" t="0"/>
          <a:stretch/>
        </p:blipFill>
        <p:spPr>
          <a:xfrm>
            <a:off x="152400" y="2895600"/>
            <a:ext cx="4469587" cy="2971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14" name="Google Shape;114;p4"/>
          <p:cNvSpPr txBox="1"/>
          <p:nvPr/>
        </p:nvSpPr>
        <p:spPr>
          <a:xfrm>
            <a:off x="5029200" y="2590800"/>
            <a:ext cx="3657600"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FFFF"/>
                </a:solidFill>
                <a:latin typeface="Corbel"/>
                <a:ea typeface="Corbel"/>
                <a:cs typeface="Corbel"/>
                <a:sym typeface="Corbel"/>
              </a:rPr>
              <a:t>Sweet corn is harvested during its immature, milk stage when the kernels are tender and before the normal conversion of sugar into starch can take place. It is eaten fresh off the cob or can be canned or frozen for future use.</a:t>
            </a:r>
            <a:endParaRPr sz="2400">
              <a:solidFill>
                <a:srgbClr val="FFFFFF"/>
              </a:solidFill>
              <a:latin typeface="Corbel"/>
              <a:ea typeface="Corbel"/>
              <a:cs typeface="Corbel"/>
              <a:sym typeface="Corbel"/>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5"/>
          <p:cNvSpPr/>
          <p:nvPr/>
        </p:nvSpPr>
        <p:spPr>
          <a:xfrm>
            <a:off x="0" y="0"/>
            <a:ext cx="9144000" cy="6858000"/>
          </a:xfrm>
          <a:prstGeom prst="rect">
            <a:avLst/>
          </a:prstGeom>
          <a:solidFill>
            <a:srgbClr val="A27F30"/>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5"/>
          <p:cNvSpPr/>
          <p:nvPr/>
        </p:nvSpPr>
        <p:spPr>
          <a:xfrm>
            <a:off x="381000" y="304800"/>
            <a:ext cx="8458200" cy="1828800"/>
          </a:xfrm>
          <a:prstGeom prst="roundRect">
            <a:avLst>
              <a:gd fmla="val 10000" name="adj"/>
            </a:avLst>
          </a:prstGeom>
          <a:solidFill>
            <a:srgbClr val="A5A5A5">
              <a:alpha val="89803"/>
            </a:srgbClr>
          </a:solidFill>
          <a:ln cap="flat" cmpd="sng" w="9525">
            <a:solidFill>
              <a:srgbClr val="E1C9C9">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5"/>
          <p:cNvSpPr txBox="1"/>
          <p:nvPr/>
        </p:nvSpPr>
        <p:spPr>
          <a:xfrm>
            <a:off x="457200" y="381000"/>
            <a:ext cx="83058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0">
                <a:solidFill>
                  <a:srgbClr val="FFFFFF"/>
                </a:solidFill>
                <a:latin typeface="Corbel"/>
                <a:ea typeface="Corbel"/>
                <a:cs typeface="Corbel"/>
                <a:sym typeface="Corbel"/>
              </a:rPr>
              <a:t>Popcorn</a:t>
            </a:r>
            <a:endParaRPr sz="8000">
              <a:solidFill>
                <a:srgbClr val="FFFFFF"/>
              </a:solidFill>
              <a:latin typeface="Corbel"/>
              <a:ea typeface="Corbel"/>
              <a:cs typeface="Corbel"/>
              <a:sym typeface="Corbel"/>
            </a:endParaRPr>
          </a:p>
        </p:txBody>
      </p:sp>
      <p:pic>
        <p:nvPicPr>
          <p:cNvPr descr="popcorn.jpg" id="122" name="Google Shape;122;p5"/>
          <p:cNvPicPr preferRelativeResize="0"/>
          <p:nvPr/>
        </p:nvPicPr>
        <p:blipFill rotWithShape="1">
          <a:blip r:embed="rId3">
            <a:alphaModFix/>
          </a:blip>
          <a:srcRect b="0" l="0" r="0" t="0"/>
          <a:stretch/>
        </p:blipFill>
        <p:spPr>
          <a:xfrm>
            <a:off x="152400" y="2895600"/>
            <a:ext cx="4494932" cy="299722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3" name="Google Shape;123;p5"/>
          <p:cNvSpPr txBox="1"/>
          <p:nvPr/>
        </p:nvSpPr>
        <p:spPr>
          <a:xfrm>
            <a:off x="4953000" y="2514600"/>
            <a:ext cx="3886200"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FFFF"/>
                </a:solidFill>
                <a:latin typeface="Corbel"/>
                <a:ea typeface="Corbel"/>
                <a:cs typeface="Corbel"/>
                <a:sym typeface="Corbel"/>
              </a:rPr>
              <a:t>Popcorn has a dense, soft starch surrounded by a hard, moisture-resistant shell. When popcorn is heated, the moisture inside the kernel expands, building up enough pressure for the kernel to explode. Popcorn is thought to be one of the oldest surviving types of corn.</a:t>
            </a:r>
            <a:endParaRPr sz="2400">
              <a:solidFill>
                <a:srgbClr val="FFFFFF"/>
              </a:solidFill>
              <a:latin typeface="Corbel"/>
              <a:ea typeface="Corbel"/>
              <a:cs typeface="Corbel"/>
              <a:sym typeface="Corbe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6"/>
          <p:cNvSpPr/>
          <p:nvPr/>
        </p:nvSpPr>
        <p:spPr>
          <a:xfrm>
            <a:off x="0" y="0"/>
            <a:ext cx="9144000" cy="6858000"/>
          </a:xfrm>
          <a:prstGeom prst="rect">
            <a:avLst/>
          </a:prstGeom>
          <a:solidFill>
            <a:srgbClr val="A29D3D"/>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 name="Google Shape;130;p6"/>
          <p:cNvSpPr/>
          <p:nvPr/>
        </p:nvSpPr>
        <p:spPr>
          <a:xfrm>
            <a:off x="381000" y="304800"/>
            <a:ext cx="8458200" cy="1828800"/>
          </a:xfrm>
          <a:prstGeom prst="roundRect">
            <a:avLst>
              <a:gd fmla="val 10000" name="adj"/>
            </a:avLst>
          </a:prstGeom>
          <a:solidFill>
            <a:srgbClr val="A5A5A5">
              <a:alpha val="89803"/>
            </a:srgbClr>
          </a:solidFill>
          <a:ln cap="flat" cmpd="sng" w="9525">
            <a:solidFill>
              <a:srgbClr val="E1C9C9">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6"/>
          <p:cNvSpPr txBox="1"/>
          <p:nvPr/>
        </p:nvSpPr>
        <p:spPr>
          <a:xfrm>
            <a:off x="457200" y="381000"/>
            <a:ext cx="83058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0">
                <a:solidFill>
                  <a:srgbClr val="FFFFFF"/>
                </a:solidFill>
                <a:latin typeface="Corbel"/>
                <a:ea typeface="Corbel"/>
                <a:cs typeface="Corbel"/>
                <a:sym typeface="Corbel"/>
              </a:rPr>
              <a:t>Flour Corn</a:t>
            </a:r>
            <a:endParaRPr sz="8000">
              <a:solidFill>
                <a:srgbClr val="FFFFFF"/>
              </a:solidFill>
              <a:latin typeface="Corbel"/>
              <a:ea typeface="Corbel"/>
              <a:cs typeface="Corbel"/>
              <a:sym typeface="Corbel"/>
            </a:endParaRPr>
          </a:p>
        </p:txBody>
      </p:sp>
      <p:pic>
        <p:nvPicPr>
          <p:cNvPr descr="Flour Corn.jpg" id="132" name="Google Shape;132;p6"/>
          <p:cNvPicPr preferRelativeResize="0"/>
          <p:nvPr/>
        </p:nvPicPr>
        <p:blipFill rotWithShape="1">
          <a:blip r:embed="rId3">
            <a:alphaModFix/>
          </a:blip>
          <a:srcRect b="0" l="0" r="0" t="0"/>
          <a:stretch/>
        </p:blipFill>
        <p:spPr>
          <a:xfrm>
            <a:off x="609600" y="2743200"/>
            <a:ext cx="3733800" cy="3733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3" name="Google Shape;133;p6"/>
          <p:cNvSpPr txBox="1"/>
          <p:nvPr/>
        </p:nvSpPr>
        <p:spPr>
          <a:xfrm>
            <a:off x="4800600" y="2438400"/>
            <a:ext cx="3962400" cy="41549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FFFF"/>
                </a:solidFill>
                <a:latin typeface="Corbel"/>
                <a:ea typeface="Corbel"/>
                <a:cs typeface="Corbel"/>
                <a:sym typeface="Corbel"/>
              </a:rPr>
              <a:t>Flour corn is used in baked goods. The entire kernel of flour corn is soft. Once the kernel is dried, it can be easily ground. Flour corn is not common in the United States but can be found growing in some home gardens and in other countries. The use of flour corn can be traced back to the Aztecs and Incas.</a:t>
            </a:r>
            <a:endParaRPr sz="2400">
              <a:solidFill>
                <a:srgbClr val="FFFFFF"/>
              </a:solidFill>
              <a:latin typeface="Corbel"/>
              <a:ea typeface="Corbel"/>
              <a:cs typeface="Corbel"/>
              <a:sym typeface="Corbe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7"/>
          <p:cNvSpPr/>
          <p:nvPr/>
        </p:nvSpPr>
        <p:spPr>
          <a:xfrm>
            <a:off x="0" y="0"/>
            <a:ext cx="9144000" cy="6858000"/>
          </a:xfrm>
          <a:prstGeom prst="rect">
            <a:avLst/>
          </a:prstGeom>
          <a:solidFill>
            <a:schemeClr val="accent3"/>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7"/>
          <p:cNvSpPr/>
          <p:nvPr/>
        </p:nvSpPr>
        <p:spPr>
          <a:xfrm>
            <a:off x="381000" y="304800"/>
            <a:ext cx="8458200" cy="1828800"/>
          </a:xfrm>
          <a:prstGeom prst="roundRect">
            <a:avLst>
              <a:gd fmla="val 10000" name="adj"/>
            </a:avLst>
          </a:prstGeom>
          <a:solidFill>
            <a:srgbClr val="A5A5A5">
              <a:alpha val="89803"/>
            </a:srgbClr>
          </a:solidFill>
          <a:ln cap="flat" cmpd="sng" w="9525">
            <a:solidFill>
              <a:srgbClr val="E1C9C9">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7"/>
          <p:cNvSpPr txBox="1"/>
          <p:nvPr/>
        </p:nvSpPr>
        <p:spPr>
          <a:xfrm>
            <a:off x="457200" y="381000"/>
            <a:ext cx="8305800"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0">
                <a:solidFill>
                  <a:srgbClr val="FFFFFF"/>
                </a:solidFill>
                <a:latin typeface="Corbel"/>
                <a:ea typeface="Corbel"/>
                <a:cs typeface="Corbel"/>
                <a:sym typeface="Corbel"/>
              </a:rPr>
              <a:t>Flint Corn</a:t>
            </a:r>
            <a:endParaRPr sz="8000">
              <a:solidFill>
                <a:srgbClr val="FFFFFF"/>
              </a:solidFill>
              <a:latin typeface="Corbel"/>
              <a:ea typeface="Corbel"/>
              <a:cs typeface="Corbel"/>
              <a:sym typeface="Corbel"/>
            </a:endParaRPr>
          </a:p>
        </p:txBody>
      </p:sp>
      <p:pic>
        <p:nvPicPr>
          <p:cNvPr descr="Flint Corn.jpg" id="142" name="Google Shape;142;p7"/>
          <p:cNvPicPr preferRelativeResize="0"/>
          <p:nvPr/>
        </p:nvPicPr>
        <p:blipFill rotWithShape="1">
          <a:blip r:embed="rId3">
            <a:alphaModFix/>
          </a:blip>
          <a:srcRect b="0" l="0" r="0" t="0"/>
          <a:stretch/>
        </p:blipFill>
        <p:spPr>
          <a:xfrm>
            <a:off x="228600" y="2895600"/>
            <a:ext cx="4343400" cy="2971801"/>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3" name="Google Shape;143;p7"/>
          <p:cNvSpPr txBox="1"/>
          <p:nvPr/>
        </p:nvSpPr>
        <p:spPr>
          <a:xfrm>
            <a:off x="4724400" y="2590800"/>
            <a:ext cx="4191000"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FFFF"/>
                </a:solidFill>
                <a:latin typeface="Corbel"/>
                <a:ea typeface="Corbel"/>
                <a:cs typeface="Corbel"/>
                <a:sym typeface="Corbel"/>
              </a:rPr>
              <a:t>Flint corn has a hard kernel that can be ground and used for cooking. It is not grown in large quantities in the United States but may be found in home gardens or local markets. Many ornamental or “Indian” corns are flint types, but other types of corn may also be grown for ornamental purposes. </a:t>
            </a:r>
            <a:endParaRPr sz="2400">
              <a:solidFill>
                <a:srgbClr val="FFFFFF"/>
              </a:solidFill>
              <a:latin typeface="Corbel"/>
              <a:ea typeface="Corbel"/>
              <a:cs typeface="Corbel"/>
              <a:sym typeface="Corbel"/>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descr="parts-of-the-kernel.jpg" id="148" name="Google Shape;148;p8"/>
          <p:cNvPicPr preferRelativeResize="0"/>
          <p:nvPr/>
        </p:nvPicPr>
        <p:blipFill rotWithShape="1">
          <a:blip r:embed="rId3">
            <a:alphaModFix/>
          </a:blip>
          <a:srcRect b="0" l="0" r="0" t="0"/>
          <a:stretch/>
        </p:blipFill>
        <p:spPr>
          <a:xfrm>
            <a:off x="685800" y="996387"/>
            <a:ext cx="7848600" cy="5861613"/>
          </a:xfrm>
          <a:prstGeom prst="rect">
            <a:avLst/>
          </a:prstGeom>
          <a:noFill/>
          <a:ln>
            <a:noFill/>
          </a:ln>
        </p:spPr>
      </p:pic>
      <p:sp>
        <p:nvSpPr>
          <p:cNvPr id="149" name="Google Shape;149;p8"/>
          <p:cNvSpPr txBox="1"/>
          <p:nvPr/>
        </p:nvSpPr>
        <p:spPr>
          <a:xfrm>
            <a:off x="304800" y="152400"/>
            <a:ext cx="8534400"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6000">
                <a:solidFill>
                  <a:schemeClr val="dk1"/>
                </a:solidFill>
                <a:latin typeface="Corbel"/>
                <a:ea typeface="Corbel"/>
                <a:cs typeface="Corbel"/>
                <a:sym typeface="Corbel"/>
              </a:rPr>
              <a:t>Corn Kernel Structure</a:t>
            </a:r>
            <a:endParaRPr sz="6000">
              <a:solidFill>
                <a:schemeClr val="dk1"/>
              </a:solidFill>
              <a:latin typeface="Corbel"/>
              <a:ea typeface="Corbel"/>
              <a:cs typeface="Corbel"/>
              <a:sym typeface="Corbel"/>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descr="corn_in_cross_section_0.jpg.png" id="154" name="Google Shape;154;p9"/>
          <p:cNvPicPr preferRelativeResize="0"/>
          <p:nvPr/>
        </p:nvPicPr>
        <p:blipFill rotWithShape="1">
          <a:blip r:embed="rId3">
            <a:alphaModFix/>
          </a:blip>
          <a:srcRect b="0" l="0" r="0" t="0"/>
          <a:stretch/>
        </p:blipFill>
        <p:spPr>
          <a:xfrm rot="10800000">
            <a:off x="1676400" y="1219200"/>
            <a:ext cx="5334000" cy="5334000"/>
          </a:xfrm>
          <a:prstGeom prst="rect">
            <a:avLst/>
          </a:prstGeom>
          <a:noFill/>
          <a:ln>
            <a:noFill/>
          </a:ln>
        </p:spPr>
      </p:pic>
      <p:sp>
        <p:nvSpPr>
          <p:cNvPr id="155" name="Google Shape;155;p9"/>
          <p:cNvSpPr txBox="1"/>
          <p:nvPr/>
        </p:nvSpPr>
        <p:spPr>
          <a:xfrm>
            <a:off x="228600" y="152400"/>
            <a:ext cx="86868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5400">
                <a:solidFill>
                  <a:schemeClr val="dk1"/>
                </a:solidFill>
                <a:latin typeface="Corbel"/>
                <a:ea typeface="Corbel"/>
                <a:cs typeface="Corbel"/>
                <a:sym typeface="Corbel"/>
              </a:rPr>
              <a:t>Cross Section of a Corn Kernel</a:t>
            </a:r>
            <a:endParaRPr sz="5400">
              <a:solidFill>
                <a:schemeClr val="dk1"/>
              </a:solidFill>
              <a:latin typeface="Corbel"/>
              <a:ea typeface="Corbel"/>
              <a:cs typeface="Corbel"/>
              <a:sym typeface="Corbel"/>
            </a:endParaRPr>
          </a:p>
        </p:txBody>
      </p:sp>
      <p:sp>
        <p:nvSpPr>
          <p:cNvPr id="156" name="Google Shape;156;p9"/>
          <p:cNvSpPr txBox="1"/>
          <p:nvPr/>
        </p:nvSpPr>
        <p:spPr>
          <a:xfrm>
            <a:off x="3962400" y="1905000"/>
            <a:ext cx="2362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6600"/>
                </a:solidFill>
                <a:latin typeface="Times New Roman"/>
                <a:ea typeface="Times New Roman"/>
                <a:cs typeface="Times New Roman"/>
                <a:sym typeface="Times New Roman"/>
              </a:rPr>
              <a:t>Endosperm</a:t>
            </a:r>
            <a:endParaRPr sz="2400">
              <a:solidFill>
                <a:srgbClr val="FF6600"/>
              </a:solidFill>
              <a:latin typeface="Times New Roman"/>
              <a:ea typeface="Times New Roman"/>
              <a:cs typeface="Times New Roman"/>
              <a:sym typeface="Times New Roman"/>
            </a:endParaRPr>
          </a:p>
        </p:txBody>
      </p:sp>
      <p:sp>
        <p:nvSpPr>
          <p:cNvPr id="157" name="Google Shape;157;p9"/>
          <p:cNvSpPr txBox="1"/>
          <p:nvPr/>
        </p:nvSpPr>
        <p:spPr>
          <a:xfrm>
            <a:off x="4343400" y="1295400"/>
            <a:ext cx="20574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008000"/>
                </a:solidFill>
                <a:latin typeface="Times New Roman"/>
                <a:ea typeface="Times New Roman"/>
                <a:cs typeface="Times New Roman"/>
                <a:sym typeface="Times New Roman"/>
              </a:rPr>
              <a:t>Pericarp</a:t>
            </a:r>
            <a:endParaRPr sz="2400">
              <a:solidFill>
                <a:srgbClr val="008000"/>
              </a:solidFill>
              <a:latin typeface="Times New Roman"/>
              <a:ea typeface="Times New Roman"/>
              <a:cs typeface="Times New Roman"/>
              <a:sym typeface="Times New Roman"/>
            </a:endParaRPr>
          </a:p>
        </p:txBody>
      </p:sp>
      <p:sp>
        <p:nvSpPr>
          <p:cNvPr id="158" name="Google Shape;158;p9"/>
          <p:cNvSpPr txBox="1"/>
          <p:nvPr/>
        </p:nvSpPr>
        <p:spPr>
          <a:xfrm>
            <a:off x="4191000" y="4191000"/>
            <a:ext cx="1600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FF0000"/>
                </a:solidFill>
                <a:latin typeface="Times New Roman"/>
                <a:ea typeface="Times New Roman"/>
                <a:cs typeface="Times New Roman"/>
                <a:sym typeface="Times New Roman"/>
              </a:rPr>
              <a:t>Germ</a:t>
            </a:r>
            <a:endParaRPr sz="2400">
              <a:solidFill>
                <a:srgbClr val="FF0000"/>
              </a:solidFill>
              <a:latin typeface="Times New Roman"/>
              <a:ea typeface="Times New Roman"/>
              <a:cs typeface="Times New Roman"/>
              <a:sym typeface="Times New Roman"/>
            </a:endParaRPr>
          </a:p>
        </p:txBody>
      </p:sp>
      <p:sp>
        <p:nvSpPr>
          <p:cNvPr id="159" name="Google Shape;159;p9"/>
          <p:cNvSpPr txBox="1"/>
          <p:nvPr/>
        </p:nvSpPr>
        <p:spPr>
          <a:xfrm>
            <a:off x="4419600" y="5943600"/>
            <a:ext cx="19050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0000FF"/>
                </a:solidFill>
                <a:latin typeface="Times New Roman"/>
                <a:ea typeface="Times New Roman"/>
                <a:cs typeface="Times New Roman"/>
                <a:sym typeface="Times New Roman"/>
              </a:rPr>
              <a:t>Tip Cap</a:t>
            </a:r>
            <a:endParaRPr sz="2400">
              <a:solidFill>
                <a:srgbClr val="0000FF"/>
              </a:solidFill>
              <a:latin typeface="Times New Roman"/>
              <a:ea typeface="Times New Roman"/>
              <a:cs typeface="Times New Roman"/>
              <a:sym typeface="Times New Roman"/>
            </a:endParaRPr>
          </a:p>
        </p:txBody>
      </p:sp>
    </p:spTree>
  </p:cSld>
  <p:clrMapOvr>
    <a:masterClrMapping/>
  </p:clrMapOvr>
  <p:transition>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M02011662">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2010-08-31T19:23:25Z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ies>
</file>