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60" y="3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5199aec400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5199aec400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5199aec400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5199aec400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5199aec400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5199aec400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5199aec400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5199aec400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199aec400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199aec400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199aec400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5199aec400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5199aec400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5199aec400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5199aec400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5199aec400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5199aec400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5199aec400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5199aec400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5199aec400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5199aec40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5199aec40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5199aec400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5199aec400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5199aec400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5199aec400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199aec400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5199aec400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5199aec400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5199aec400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199aec400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199aec40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5199aec40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5199aec40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5199aec400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5199aec40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5199aec400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5199aec400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199aec400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199aec400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199aec400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5199aec400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5199aec400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5199aec400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ic Sans MS"/>
                <a:ea typeface="Comic Sans MS"/>
                <a:cs typeface="Comic Sans MS"/>
                <a:sym typeface="Comic Sans MS"/>
              </a:rPr>
              <a:t>Beef Life Cycle</a:t>
            </a:r>
            <a:endParaRPr>
              <a:latin typeface="Comic Sans MS"/>
              <a:ea typeface="Comic Sans MS"/>
              <a:cs typeface="Comic Sans MS"/>
              <a:sym typeface="Comic Sans MS"/>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Day 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Careers in Animal Science </a:t>
            </a:r>
            <a:endParaRPr>
              <a:latin typeface="Comic Sans MS"/>
              <a:ea typeface="Comic Sans MS"/>
              <a:cs typeface="Comic Sans MS"/>
              <a:sym typeface="Comic Sans MS"/>
            </a:endParaRPr>
          </a:p>
        </p:txBody>
      </p:sp>
      <p:sp>
        <p:nvSpPr>
          <p:cNvPr id="111" name="Google Shape;111;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chemeClr val="dk1"/>
                </a:solidFill>
                <a:latin typeface="Comic Sans MS"/>
                <a:ea typeface="Comic Sans MS"/>
                <a:cs typeface="Comic Sans MS"/>
                <a:sym typeface="Comic Sans MS"/>
              </a:rPr>
              <a:t>What is animal science?</a:t>
            </a:r>
            <a:endParaRPr sz="2800">
              <a:solidFill>
                <a:schemeClr val="dk1"/>
              </a:solidFill>
              <a:latin typeface="Comic Sans MS"/>
              <a:ea typeface="Comic Sans MS"/>
              <a:cs typeface="Comic Sans MS"/>
              <a:sym typeface="Comic Sans MS"/>
            </a:endParaRPr>
          </a:p>
          <a:p>
            <a:pPr marL="0" lvl="0" indent="0" algn="ctr" rtl="0">
              <a:spcBef>
                <a:spcPts val="0"/>
              </a:spcBef>
              <a:spcAft>
                <a:spcPts val="0"/>
              </a:spcAft>
              <a:buClr>
                <a:schemeClr val="dk1"/>
              </a:buClr>
              <a:buSzPts val="1100"/>
              <a:buFont typeface="Arial"/>
              <a:buNone/>
            </a:pPr>
            <a:endParaRPr sz="2800">
              <a:solidFill>
                <a:schemeClr val="dk1"/>
              </a:solidFill>
              <a:latin typeface="Comic Sans MS"/>
              <a:ea typeface="Comic Sans MS"/>
              <a:cs typeface="Comic Sans MS"/>
              <a:sym typeface="Comic Sans MS"/>
            </a:endParaRPr>
          </a:p>
          <a:p>
            <a:pPr marL="0" lvl="0" indent="0" algn="ctr" rtl="0">
              <a:spcBef>
                <a:spcPts val="0"/>
              </a:spcBef>
              <a:spcAft>
                <a:spcPts val="0"/>
              </a:spcAft>
              <a:buClr>
                <a:schemeClr val="dk1"/>
              </a:buClr>
              <a:buSzPts val="1100"/>
              <a:buFont typeface="Arial"/>
              <a:buNone/>
            </a:pPr>
            <a:r>
              <a:rPr lang="en" sz="2800">
                <a:solidFill>
                  <a:schemeClr val="dk1"/>
                </a:solidFill>
                <a:latin typeface="Comic Sans MS"/>
                <a:ea typeface="Comic Sans MS"/>
                <a:cs typeface="Comic Sans MS"/>
                <a:sym typeface="Comic Sans MS"/>
              </a:rPr>
              <a:t>Animal Science is the study of biological science, genetics, selection, reproduction, and nutrition,</a:t>
            </a:r>
            <a:endParaRPr sz="2800">
              <a:solidFill>
                <a:schemeClr val="dk1"/>
              </a:solidFill>
              <a:latin typeface="Comic Sans MS"/>
              <a:ea typeface="Comic Sans MS"/>
              <a:cs typeface="Comic Sans MS"/>
              <a:sym typeface="Comic Sans MS"/>
            </a:endParaRPr>
          </a:p>
          <a:p>
            <a:pPr marL="0" lvl="0" indent="0" algn="ctr" rtl="0">
              <a:spcBef>
                <a:spcPts val="0"/>
              </a:spcBef>
              <a:spcAft>
                <a:spcPts val="0"/>
              </a:spcAft>
              <a:buClr>
                <a:schemeClr val="dk1"/>
              </a:buClr>
              <a:buSzPts val="1100"/>
              <a:buFont typeface="Arial"/>
              <a:buNone/>
            </a:pPr>
            <a:r>
              <a:rPr lang="en" sz="2800">
                <a:solidFill>
                  <a:schemeClr val="dk1"/>
                </a:solidFill>
                <a:latin typeface="Comic Sans MS"/>
                <a:ea typeface="Comic Sans MS"/>
                <a:cs typeface="Comic Sans MS"/>
                <a:sym typeface="Comic Sans MS"/>
              </a:rPr>
              <a:t>with applications to the management and production</a:t>
            </a:r>
            <a:endParaRPr sz="2800">
              <a:solidFill>
                <a:schemeClr val="dk1"/>
              </a:solidFill>
              <a:latin typeface="Comic Sans MS"/>
              <a:ea typeface="Comic Sans MS"/>
              <a:cs typeface="Comic Sans MS"/>
              <a:sym typeface="Comic Sans MS"/>
            </a:endParaRPr>
          </a:p>
          <a:p>
            <a:pPr marL="0" lvl="0" indent="0" algn="ctr" rtl="0">
              <a:spcBef>
                <a:spcPts val="0"/>
              </a:spcBef>
              <a:spcAft>
                <a:spcPts val="0"/>
              </a:spcAft>
              <a:buClr>
                <a:schemeClr val="dk1"/>
              </a:buClr>
              <a:buSzPts val="1100"/>
              <a:buFont typeface="Arial"/>
              <a:buNone/>
            </a:pPr>
            <a:r>
              <a:rPr lang="en" sz="2800">
                <a:solidFill>
                  <a:schemeClr val="dk1"/>
                </a:solidFill>
                <a:latin typeface="Comic Sans MS"/>
                <a:ea typeface="Comic Sans MS"/>
                <a:cs typeface="Comic Sans MS"/>
                <a:sym typeface="Comic Sans MS"/>
              </a:rPr>
              <a:t>of agriculture animals.</a:t>
            </a:r>
            <a:endParaRPr sz="2800">
              <a:solidFill>
                <a:schemeClr val="dk1"/>
              </a:solidFill>
              <a:latin typeface="Comic Sans MS"/>
              <a:ea typeface="Comic Sans MS"/>
              <a:cs typeface="Comic Sans MS"/>
              <a:sym typeface="Comic Sans MS"/>
            </a:endParaRPr>
          </a:p>
          <a:p>
            <a:pPr marL="0" lvl="0" indent="0" algn="l" rtl="0">
              <a:spcBef>
                <a:spcPts val="0"/>
              </a:spcBef>
              <a:spcAft>
                <a:spcPts val="1600"/>
              </a:spcAft>
              <a:buNone/>
            </a:pPr>
            <a:endParaRPr>
              <a:latin typeface="Comic Sans MS"/>
              <a:ea typeface="Comic Sans MS"/>
              <a:cs typeface="Comic Sans MS"/>
              <a:sym typeface="Comic Sans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4800">
                <a:latin typeface="Comic Sans MS"/>
                <a:ea typeface="Comic Sans MS"/>
                <a:cs typeface="Comic Sans MS"/>
                <a:sym typeface="Comic Sans MS"/>
              </a:rPr>
              <a:t>Where Can I Go to Study</a:t>
            </a:r>
            <a:endParaRPr sz="4800">
              <a:latin typeface="Comic Sans MS"/>
              <a:ea typeface="Comic Sans MS"/>
              <a:cs typeface="Comic Sans MS"/>
              <a:sym typeface="Comic Sans MS"/>
            </a:endParaRPr>
          </a:p>
          <a:p>
            <a:pPr marL="0" lvl="0" indent="0" algn="l" rtl="0">
              <a:spcBef>
                <a:spcPts val="0"/>
              </a:spcBef>
              <a:spcAft>
                <a:spcPts val="0"/>
              </a:spcAft>
              <a:buNone/>
            </a:pPr>
            <a:r>
              <a:rPr lang="en" sz="4800">
                <a:latin typeface="Comic Sans MS"/>
                <a:ea typeface="Comic Sans MS"/>
                <a:cs typeface="Comic Sans MS"/>
                <a:sym typeface="Comic Sans MS"/>
              </a:rPr>
              <a:t>Animal Science?</a:t>
            </a:r>
            <a:endParaRPr>
              <a:latin typeface="Comic Sans MS"/>
              <a:ea typeface="Comic Sans MS"/>
              <a:cs typeface="Comic Sans MS"/>
              <a:sym typeface="Comic Sans MS"/>
            </a:endParaRPr>
          </a:p>
        </p:txBody>
      </p:sp>
      <p:sp>
        <p:nvSpPr>
          <p:cNvPr id="117" name="Google Shape;117;p23"/>
          <p:cNvSpPr txBox="1">
            <a:spLocks noGrp="1"/>
          </p:cNvSpPr>
          <p:nvPr>
            <p:ph type="body" idx="1"/>
          </p:nvPr>
        </p:nvSpPr>
        <p:spPr>
          <a:xfrm>
            <a:off x="311700" y="1906000"/>
            <a:ext cx="8520600" cy="2662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latin typeface="Comic Sans MS"/>
              <a:ea typeface="Comic Sans MS"/>
              <a:cs typeface="Comic Sans MS"/>
              <a:sym typeface="Comic Sans MS"/>
            </a:endParaRPr>
          </a:p>
          <a:p>
            <a:pPr marL="0" lvl="0" indent="0" algn="l" rtl="0">
              <a:spcBef>
                <a:spcPts val="1600"/>
              </a:spcBef>
              <a:spcAft>
                <a:spcPts val="0"/>
              </a:spcAft>
              <a:buNone/>
            </a:pPr>
            <a:endParaRPr>
              <a:latin typeface="Comic Sans MS"/>
              <a:ea typeface="Comic Sans MS"/>
              <a:cs typeface="Comic Sans MS"/>
              <a:sym typeface="Comic Sans MS"/>
            </a:endParaRPr>
          </a:p>
          <a:p>
            <a:pPr marL="0" lvl="0" indent="0" algn="l" rtl="0">
              <a:spcBef>
                <a:spcPts val="1600"/>
              </a:spcBef>
              <a:spcAft>
                <a:spcPts val="0"/>
              </a:spcAft>
              <a:buNone/>
            </a:pPr>
            <a:endParaRPr>
              <a:latin typeface="Comic Sans MS"/>
              <a:ea typeface="Comic Sans MS"/>
              <a:cs typeface="Comic Sans MS"/>
              <a:sym typeface="Comic Sans MS"/>
            </a:endParaRPr>
          </a:p>
          <a:p>
            <a:pPr marL="0" lvl="0" indent="0" algn="l" rtl="0">
              <a:spcBef>
                <a:spcPts val="1600"/>
              </a:spcBef>
              <a:spcAft>
                <a:spcPts val="0"/>
              </a:spcAft>
              <a:buNone/>
            </a:pPr>
            <a:endParaRPr>
              <a:latin typeface="Comic Sans MS"/>
              <a:ea typeface="Comic Sans MS"/>
              <a:cs typeface="Comic Sans MS"/>
              <a:sym typeface="Comic Sans MS"/>
            </a:endParaRPr>
          </a:p>
          <a:p>
            <a:pPr marL="0" lvl="0" indent="0" algn="l" rtl="0">
              <a:spcBef>
                <a:spcPts val="1600"/>
              </a:spcBef>
              <a:spcAft>
                <a:spcPts val="0"/>
              </a:spcAft>
              <a:buNone/>
            </a:pPr>
            <a:r>
              <a:rPr lang="en">
                <a:latin typeface="Comic Sans MS"/>
                <a:ea typeface="Comic Sans MS"/>
                <a:cs typeface="Comic Sans MS"/>
                <a:sym typeface="Comic Sans MS"/>
              </a:rPr>
              <a:t>Mississippi State University                                Alcorn State University </a:t>
            </a:r>
            <a:endParaRPr>
              <a:latin typeface="Comic Sans MS"/>
              <a:ea typeface="Comic Sans MS"/>
              <a:cs typeface="Comic Sans MS"/>
              <a:sym typeface="Comic Sans MS"/>
            </a:endParaRPr>
          </a:p>
          <a:p>
            <a:pPr marL="0" lvl="0" indent="0" algn="l" rtl="0">
              <a:spcBef>
                <a:spcPts val="1600"/>
              </a:spcBef>
              <a:spcAft>
                <a:spcPts val="1600"/>
              </a:spcAft>
              <a:buNone/>
            </a:pPr>
            <a:endParaRPr>
              <a:latin typeface="Comic Sans MS"/>
              <a:ea typeface="Comic Sans MS"/>
              <a:cs typeface="Comic Sans MS"/>
              <a:sym typeface="Comic Sans MS"/>
            </a:endParaRPr>
          </a:p>
        </p:txBody>
      </p:sp>
      <p:pic>
        <p:nvPicPr>
          <p:cNvPr id="118" name="Google Shape;118;p23"/>
          <p:cNvPicPr preferRelativeResize="0"/>
          <p:nvPr/>
        </p:nvPicPr>
        <p:blipFill>
          <a:blip r:embed="rId3">
            <a:alphaModFix/>
          </a:blip>
          <a:stretch>
            <a:fillRect/>
          </a:stretch>
        </p:blipFill>
        <p:spPr>
          <a:xfrm>
            <a:off x="263875" y="2142100"/>
            <a:ext cx="2905075" cy="1777075"/>
          </a:xfrm>
          <a:prstGeom prst="rect">
            <a:avLst/>
          </a:prstGeom>
          <a:noFill/>
          <a:ln>
            <a:noFill/>
          </a:ln>
        </p:spPr>
      </p:pic>
      <p:pic>
        <p:nvPicPr>
          <p:cNvPr id="119" name="Google Shape;119;p23"/>
          <p:cNvPicPr preferRelativeResize="0"/>
          <p:nvPr/>
        </p:nvPicPr>
        <p:blipFill>
          <a:blip r:embed="rId4">
            <a:alphaModFix/>
          </a:blip>
          <a:stretch>
            <a:fillRect/>
          </a:stretch>
        </p:blipFill>
        <p:spPr>
          <a:xfrm>
            <a:off x="5740515" y="1906000"/>
            <a:ext cx="2344211" cy="21566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What can I study?</a:t>
            </a:r>
            <a:endParaRPr>
              <a:latin typeface="Comic Sans MS"/>
              <a:ea typeface="Comic Sans MS"/>
              <a:cs typeface="Comic Sans MS"/>
              <a:sym typeface="Comic Sans MS"/>
            </a:endParaRPr>
          </a:p>
        </p:txBody>
      </p:sp>
      <p:sp>
        <p:nvSpPr>
          <p:cNvPr id="125" name="Google Shape;125;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Beef and Dairy Cows</a:t>
            </a:r>
            <a:endParaRPr>
              <a:latin typeface="Comic Sans MS"/>
              <a:ea typeface="Comic Sans MS"/>
              <a:cs typeface="Comic Sans MS"/>
              <a:sym typeface="Comic Sans MS"/>
            </a:endParaRPr>
          </a:p>
          <a:p>
            <a:pPr marL="0" lvl="0" indent="0" algn="l" rtl="0">
              <a:spcBef>
                <a:spcPts val="1600"/>
              </a:spcBef>
              <a:spcAft>
                <a:spcPts val="0"/>
              </a:spcAft>
              <a:buNone/>
            </a:pPr>
            <a:r>
              <a:rPr lang="en">
                <a:latin typeface="Comic Sans MS"/>
                <a:ea typeface="Comic Sans MS"/>
                <a:cs typeface="Comic Sans MS"/>
                <a:sym typeface="Comic Sans MS"/>
              </a:rPr>
              <a:t>Pigs</a:t>
            </a:r>
            <a:endParaRPr>
              <a:latin typeface="Comic Sans MS"/>
              <a:ea typeface="Comic Sans MS"/>
              <a:cs typeface="Comic Sans MS"/>
              <a:sym typeface="Comic Sans MS"/>
            </a:endParaRPr>
          </a:p>
          <a:p>
            <a:pPr marL="0" lvl="0" indent="0" algn="l" rtl="0">
              <a:spcBef>
                <a:spcPts val="1600"/>
              </a:spcBef>
              <a:spcAft>
                <a:spcPts val="0"/>
              </a:spcAft>
              <a:buNone/>
            </a:pPr>
            <a:r>
              <a:rPr lang="en">
                <a:latin typeface="Comic Sans MS"/>
                <a:ea typeface="Comic Sans MS"/>
                <a:cs typeface="Comic Sans MS"/>
                <a:sym typeface="Comic Sans MS"/>
              </a:rPr>
              <a:t>Chickens</a:t>
            </a:r>
            <a:endParaRPr>
              <a:latin typeface="Comic Sans MS"/>
              <a:ea typeface="Comic Sans MS"/>
              <a:cs typeface="Comic Sans MS"/>
              <a:sym typeface="Comic Sans MS"/>
            </a:endParaRPr>
          </a:p>
          <a:p>
            <a:pPr marL="0" lvl="0" indent="0" algn="l" rtl="0">
              <a:spcBef>
                <a:spcPts val="1600"/>
              </a:spcBef>
              <a:spcAft>
                <a:spcPts val="0"/>
              </a:spcAft>
              <a:buNone/>
            </a:pPr>
            <a:r>
              <a:rPr lang="en">
                <a:latin typeface="Comic Sans MS"/>
                <a:ea typeface="Comic Sans MS"/>
                <a:cs typeface="Comic Sans MS"/>
                <a:sym typeface="Comic Sans MS"/>
              </a:rPr>
              <a:t>Horses</a:t>
            </a:r>
            <a:endParaRPr>
              <a:latin typeface="Comic Sans MS"/>
              <a:ea typeface="Comic Sans MS"/>
              <a:cs typeface="Comic Sans MS"/>
              <a:sym typeface="Comic Sans MS"/>
            </a:endParaRPr>
          </a:p>
          <a:p>
            <a:pPr marL="0" lvl="0" indent="0" algn="l" rtl="0">
              <a:spcBef>
                <a:spcPts val="1600"/>
              </a:spcBef>
              <a:spcAft>
                <a:spcPts val="0"/>
              </a:spcAft>
              <a:buNone/>
            </a:pPr>
            <a:r>
              <a:rPr lang="en">
                <a:latin typeface="Comic Sans MS"/>
                <a:ea typeface="Comic Sans MS"/>
                <a:cs typeface="Comic Sans MS"/>
                <a:sym typeface="Comic Sans MS"/>
              </a:rPr>
              <a:t>Sheep and Goats</a:t>
            </a:r>
            <a:endParaRPr>
              <a:latin typeface="Comic Sans MS"/>
              <a:ea typeface="Comic Sans MS"/>
              <a:cs typeface="Comic Sans MS"/>
              <a:sym typeface="Comic Sans MS"/>
            </a:endParaRPr>
          </a:p>
          <a:p>
            <a:pPr marL="0" lvl="0" indent="0" algn="l" rtl="0">
              <a:spcBef>
                <a:spcPts val="1600"/>
              </a:spcBef>
              <a:spcAft>
                <a:spcPts val="1600"/>
              </a:spcAft>
              <a:buNone/>
            </a:pPr>
            <a:r>
              <a:rPr lang="en">
                <a:latin typeface="Comic Sans MS"/>
                <a:ea typeface="Comic Sans MS"/>
                <a:cs typeface="Comic Sans MS"/>
                <a:sym typeface="Comic Sans MS"/>
              </a:rPr>
              <a:t>Fish</a:t>
            </a:r>
            <a:endParaRPr>
              <a:latin typeface="Comic Sans MS"/>
              <a:ea typeface="Comic Sans MS"/>
              <a:cs typeface="Comic Sans MS"/>
              <a:sym typeface="Comic Sans MS"/>
            </a:endParaRPr>
          </a:p>
        </p:txBody>
      </p:sp>
      <p:pic>
        <p:nvPicPr>
          <p:cNvPr id="126" name="Google Shape;126;p24"/>
          <p:cNvPicPr preferRelativeResize="0"/>
          <p:nvPr/>
        </p:nvPicPr>
        <p:blipFill>
          <a:blip r:embed="rId3">
            <a:alphaModFix/>
          </a:blip>
          <a:stretch>
            <a:fillRect/>
          </a:stretch>
        </p:blipFill>
        <p:spPr>
          <a:xfrm>
            <a:off x="5456775" y="280625"/>
            <a:ext cx="3572449" cy="2382775"/>
          </a:xfrm>
          <a:prstGeom prst="rect">
            <a:avLst/>
          </a:prstGeom>
          <a:noFill/>
          <a:ln>
            <a:noFill/>
          </a:ln>
        </p:spPr>
      </p:pic>
      <p:pic>
        <p:nvPicPr>
          <p:cNvPr id="127" name="Google Shape;127;p24"/>
          <p:cNvPicPr preferRelativeResize="0"/>
          <p:nvPr/>
        </p:nvPicPr>
        <p:blipFill>
          <a:blip r:embed="rId4">
            <a:alphaModFix/>
          </a:blip>
          <a:stretch>
            <a:fillRect/>
          </a:stretch>
        </p:blipFill>
        <p:spPr>
          <a:xfrm>
            <a:off x="2702500" y="2456550"/>
            <a:ext cx="3739001" cy="22278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What can I be if I study Animal Science?</a:t>
            </a:r>
            <a:endParaRPr>
              <a:latin typeface="Comic Sans MS"/>
              <a:ea typeface="Comic Sans MS"/>
              <a:cs typeface="Comic Sans MS"/>
              <a:sym typeface="Comic Sans MS"/>
            </a:endParaRPr>
          </a:p>
        </p:txBody>
      </p:sp>
      <p:sp>
        <p:nvSpPr>
          <p:cNvPr id="133" name="Google Shape;133;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latin typeface="Comic Sans MS"/>
              <a:ea typeface="Comic Sans MS"/>
              <a:cs typeface="Comic Sans MS"/>
              <a:sym typeface="Comic Sans MS"/>
            </a:endParaRPr>
          </a:p>
        </p:txBody>
      </p:sp>
      <p:pic>
        <p:nvPicPr>
          <p:cNvPr id="134" name="Google Shape;134;p25"/>
          <p:cNvPicPr preferRelativeResize="0"/>
          <p:nvPr/>
        </p:nvPicPr>
        <p:blipFill>
          <a:blip r:embed="rId3">
            <a:alphaModFix/>
          </a:blip>
          <a:stretch>
            <a:fillRect/>
          </a:stretch>
        </p:blipFill>
        <p:spPr>
          <a:xfrm>
            <a:off x="311700" y="1908363"/>
            <a:ext cx="2857500" cy="1600200"/>
          </a:xfrm>
          <a:prstGeom prst="rect">
            <a:avLst/>
          </a:prstGeom>
          <a:noFill/>
          <a:ln>
            <a:noFill/>
          </a:ln>
        </p:spPr>
      </p:pic>
      <p:pic>
        <p:nvPicPr>
          <p:cNvPr id="135" name="Google Shape;135;p25"/>
          <p:cNvPicPr preferRelativeResize="0"/>
          <p:nvPr/>
        </p:nvPicPr>
        <p:blipFill>
          <a:blip r:embed="rId4">
            <a:alphaModFix/>
          </a:blip>
          <a:stretch>
            <a:fillRect/>
          </a:stretch>
        </p:blipFill>
        <p:spPr>
          <a:xfrm>
            <a:off x="2684353" y="1789103"/>
            <a:ext cx="3220543" cy="2143125"/>
          </a:xfrm>
          <a:prstGeom prst="rect">
            <a:avLst/>
          </a:prstGeom>
          <a:noFill/>
          <a:ln>
            <a:noFill/>
          </a:ln>
        </p:spPr>
      </p:pic>
      <p:pic>
        <p:nvPicPr>
          <p:cNvPr id="136" name="Google Shape;136;p25"/>
          <p:cNvPicPr preferRelativeResize="0"/>
          <p:nvPr/>
        </p:nvPicPr>
        <p:blipFill>
          <a:blip r:embed="rId5">
            <a:alphaModFix/>
          </a:blip>
          <a:stretch>
            <a:fillRect/>
          </a:stretch>
        </p:blipFill>
        <p:spPr>
          <a:xfrm>
            <a:off x="5974800" y="1537175"/>
            <a:ext cx="2857500" cy="285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Veterinarian </a:t>
            </a:r>
            <a:endParaRPr>
              <a:latin typeface="Comic Sans MS"/>
              <a:ea typeface="Comic Sans MS"/>
              <a:cs typeface="Comic Sans MS"/>
              <a:sym typeface="Comic Sans MS"/>
            </a:endParaRPr>
          </a:p>
        </p:txBody>
      </p:sp>
      <p:sp>
        <p:nvSpPr>
          <p:cNvPr id="142" name="Google Shape;142;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22222"/>
                </a:solidFill>
                <a:highlight>
                  <a:srgbClr val="FFFFFF"/>
                </a:highlight>
                <a:latin typeface="Comic Sans MS"/>
                <a:ea typeface="Comic Sans MS"/>
                <a:cs typeface="Comic Sans MS"/>
                <a:sym typeface="Comic Sans MS"/>
              </a:rPr>
              <a:t>a person qualified to treat diseased or injured animals.</a:t>
            </a:r>
            <a:endParaRPr>
              <a:solidFill>
                <a:srgbClr val="222222"/>
              </a:solidFill>
              <a:highlight>
                <a:srgbClr val="FFFFFF"/>
              </a:highlight>
              <a:latin typeface="Comic Sans MS"/>
              <a:ea typeface="Comic Sans MS"/>
              <a:cs typeface="Comic Sans MS"/>
              <a:sym typeface="Comic Sans MS"/>
            </a:endParaRPr>
          </a:p>
          <a:p>
            <a:pPr marL="0" lvl="0" indent="0" algn="l" rtl="0">
              <a:spcBef>
                <a:spcPts val="1600"/>
              </a:spcBef>
              <a:spcAft>
                <a:spcPts val="0"/>
              </a:spcAft>
              <a:buNone/>
            </a:pPr>
            <a:endParaRPr>
              <a:solidFill>
                <a:srgbClr val="222222"/>
              </a:solidFill>
              <a:highlight>
                <a:srgbClr val="FFFFFF"/>
              </a:highlight>
              <a:latin typeface="Comic Sans MS"/>
              <a:ea typeface="Comic Sans MS"/>
              <a:cs typeface="Comic Sans MS"/>
              <a:sym typeface="Comic Sans MS"/>
            </a:endParaRPr>
          </a:p>
          <a:p>
            <a:pPr marL="0" lvl="0" indent="0" algn="l" rtl="0">
              <a:spcBef>
                <a:spcPts val="1600"/>
              </a:spcBef>
              <a:spcAft>
                <a:spcPts val="1600"/>
              </a:spcAft>
              <a:buNone/>
            </a:pPr>
            <a:endParaRPr>
              <a:solidFill>
                <a:srgbClr val="222222"/>
              </a:solidFill>
              <a:highlight>
                <a:srgbClr val="FFFFFF"/>
              </a:highlight>
              <a:latin typeface="Comic Sans MS"/>
              <a:ea typeface="Comic Sans MS"/>
              <a:cs typeface="Comic Sans MS"/>
              <a:sym typeface="Comic Sans MS"/>
            </a:endParaRPr>
          </a:p>
        </p:txBody>
      </p:sp>
      <p:pic>
        <p:nvPicPr>
          <p:cNvPr id="143" name="Google Shape;143;p26"/>
          <p:cNvPicPr preferRelativeResize="0"/>
          <p:nvPr/>
        </p:nvPicPr>
        <p:blipFill>
          <a:blip r:embed="rId3">
            <a:alphaModFix/>
          </a:blip>
          <a:stretch>
            <a:fillRect/>
          </a:stretch>
        </p:blipFill>
        <p:spPr>
          <a:xfrm>
            <a:off x="81888" y="3166838"/>
            <a:ext cx="2428875" cy="1876425"/>
          </a:xfrm>
          <a:prstGeom prst="rect">
            <a:avLst/>
          </a:prstGeom>
          <a:noFill/>
          <a:ln>
            <a:noFill/>
          </a:ln>
        </p:spPr>
      </p:pic>
      <p:pic>
        <p:nvPicPr>
          <p:cNvPr id="144" name="Google Shape;144;p26"/>
          <p:cNvPicPr preferRelativeResize="0"/>
          <p:nvPr/>
        </p:nvPicPr>
        <p:blipFill>
          <a:blip r:embed="rId4">
            <a:alphaModFix/>
          </a:blip>
          <a:stretch>
            <a:fillRect/>
          </a:stretch>
        </p:blipFill>
        <p:spPr>
          <a:xfrm>
            <a:off x="5957327" y="2872639"/>
            <a:ext cx="2991865" cy="1990950"/>
          </a:xfrm>
          <a:prstGeom prst="rect">
            <a:avLst/>
          </a:prstGeom>
          <a:noFill/>
          <a:ln>
            <a:noFill/>
          </a:ln>
        </p:spPr>
      </p:pic>
      <p:pic>
        <p:nvPicPr>
          <p:cNvPr id="145" name="Google Shape;145;p26"/>
          <p:cNvPicPr preferRelativeResize="0"/>
          <p:nvPr/>
        </p:nvPicPr>
        <p:blipFill rotWithShape="1">
          <a:blip r:embed="rId5">
            <a:alphaModFix/>
          </a:blip>
          <a:srcRect b="10160"/>
          <a:stretch/>
        </p:blipFill>
        <p:spPr>
          <a:xfrm>
            <a:off x="2035125" y="1733975"/>
            <a:ext cx="3922200" cy="2582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Meat Inspector </a:t>
            </a:r>
            <a:endParaRPr>
              <a:latin typeface="Comic Sans MS"/>
              <a:ea typeface="Comic Sans MS"/>
              <a:cs typeface="Comic Sans MS"/>
              <a:sym typeface="Comic Sans MS"/>
            </a:endParaRPr>
          </a:p>
        </p:txBody>
      </p:sp>
      <p:sp>
        <p:nvSpPr>
          <p:cNvPr id="151" name="Google Shape;151;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22222"/>
                </a:solidFill>
                <a:highlight>
                  <a:srgbClr val="FFFFFF"/>
                </a:highlight>
                <a:latin typeface="Comic Sans MS"/>
                <a:ea typeface="Comic Sans MS"/>
                <a:cs typeface="Comic Sans MS"/>
                <a:sym typeface="Comic Sans MS"/>
              </a:rPr>
              <a:t>A person who works in places where they harvest animals for people to eat. They make sure that all meat is clean and safe to sell so that we can buy it to eat. </a:t>
            </a:r>
            <a:endParaRPr>
              <a:solidFill>
                <a:srgbClr val="222222"/>
              </a:solidFill>
              <a:highlight>
                <a:srgbClr val="FFFFFF"/>
              </a:highlight>
              <a:latin typeface="Comic Sans MS"/>
              <a:ea typeface="Comic Sans MS"/>
              <a:cs typeface="Comic Sans MS"/>
              <a:sym typeface="Comic Sans MS"/>
            </a:endParaRPr>
          </a:p>
          <a:p>
            <a:pPr marL="0" lvl="0" indent="0" algn="l" rtl="0">
              <a:spcBef>
                <a:spcPts val="1600"/>
              </a:spcBef>
              <a:spcAft>
                <a:spcPts val="1600"/>
              </a:spcAft>
              <a:buNone/>
            </a:pPr>
            <a:endParaRPr>
              <a:latin typeface="Comic Sans MS"/>
              <a:ea typeface="Comic Sans MS"/>
              <a:cs typeface="Comic Sans MS"/>
              <a:sym typeface="Comic Sans MS"/>
            </a:endParaRPr>
          </a:p>
        </p:txBody>
      </p:sp>
      <p:pic>
        <p:nvPicPr>
          <p:cNvPr id="152" name="Google Shape;152;p27"/>
          <p:cNvPicPr preferRelativeResize="0"/>
          <p:nvPr/>
        </p:nvPicPr>
        <p:blipFill>
          <a:blip r:embed="rId3">
            <a:alphaModFix/>
          </a:blip>
          <a:stretch>
            <a:fillRect/>
          </a:stretch>
        </p:blipFill>
        <p:spPr>
          <a:xfrm>
            <a:off x="731800" y="2191453"/>
            <a:ext cx="3617175" cy="2471750"/>
          </a:xfrm>
          <a:prstGeom prst="rect">
            <a:avLst/>
          </a:prstGeom>
          <a:noFill/>
          <a:ln>
            <a:noFill/>
          </a:ln>
        </p:spPr>
      </p:pic>
      <p:pic>
        <p:nvPicPr>
          <p:cNvPr id="153" name="Google Shape;153;p27"/>
          <p:cNvPicPr preferRelativeResize="0"/>
          <p:nvPr/>
        </p:nvPicPr>
        <p:blipFill>
          <a:blip r:embed="rId4">
            <a:alphaModFix/>
          </a:blip>
          <a:stretch>
            <a:fillRect/>
          </a:stretch>
        </p:blipFill>
        <p:spPr>
          <a:xfrm>
            <a:off x="5022350" y="1998575"/>
            <a:ext cx="3375000" cy="285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Extension Agent</a:t>
            </a:r>
            <a:endParaRPr>
              <a:latin typeface="Comic Sans MS"/>
              <a:ea typeface="Comic Sans MS"/>
              <a:cs typeface="Comic Sans MS"/>
              <a:sym typeface="Comic Sans MS"/>
            </a:endParaRPr>
          </a:p>
        </p:txBody>
      </p:sp>
      <p:sp>
        <p:nvSpPr>
          <p:cNvPr id="159" name="Google Shape;159;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22222"/>
                </a:solidFill>
                <a:highlight>
                  <a:srgbClr val="FFFFFF"/>
                </a:highlight>
                <a:latin typeface="Comic Sans MS"/>
                <a:ea typeface="Comic Sans MS"/>
                <a:cs typeface="Comic Sans MS"/>
                <a:sym typeface="Comic Sans MS"/>
              </a:rPr>
              <a:t>A person who helps to improve the lives of the farmers and their families by educating them about new technology and finding solutions to their problems on their farms. </a:t>
            </a:r>
            <a:endParaRPr>
              <a:latin typeface="Comic Sans MS"/>
              <a:ea typeface="Comic Sans MS"/>
              <a:cs typeface="Comic Sans MS"/>
              <a:sym typeface="Comic Sans MS"/>
            </a:endParaRPr>
          </a:p>
        </p:txBody>
      </p:sp>
      <p:pic>
        <p:nvPicPr>
          <p:cNvPr id="160" name="Google Shape;160;p28"/>
          <p:cNvPicPr preferRelativeResize="0"/>
          <p:nvPr/>
        </p:nvPicPr>
        <p:blipFill>
          <a:blip r:embed="rId3">
            <a:alphaModFix/>
          </a:blip>
          <a:stretch>
            <a:fillRect/>
          </a:stretch>
        </p:blipFill>
        <p:spPr>
          <a:xfrm>
            <a:off x="456331" y="2327800"/>
            <a:ext cx="4115675" cy="2312500"/>
          </a:xfrm>
          <a:prstGeom prst="rect">
            <a:avLst/>
          </a:prstGeom>
          <a:noFill/>
          <a:ln>
            <a:noFill/>
          </a:ln>
        </p:spPr>
      </p:pic>
      <p:pic>
        <p:nvPicPr>
          <p:cNvPr id="161" name="Google Shape;161;p28"/>
          <p:cNvPicPr preferRelativeResize="0"/>
          <p:nvPr/>
        </p:nvPicPr>
        <p:blipFill>
          <a:blip r:embed="rId4">
            <a:alphaModFix/>
          </a:blip>
          <a:stretch>
            <a:fillRect/>
          </a:stretch>
        </p:blipFill>
        <p:spPr>
          <a:xfrm>
            <a:off x="4140800" y="2271813"/>
            <a:ext cx="4848949" cy="24244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Geneticist</a:t>
            </a:r>
            <a:r>
              <a:rPr lang="en"/>
              <a:t> </a:t>
            </a:r>
            <a:endParaRPr/>
          </a:p>
        </p:txBody>
      </p:sp>
      <p:sp>
        <p:nvSpPr>
          <p:cNvPr id="167" name="Google Shape;167;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Comic Sans MS"/>
                <a:ea typeface="Comic Sans MS"/>
                <a:cs typeface="Comic Sans MS"/>
                <a:sym typeface="Comic Sans MS"/>
              </a:rPr>
              <a:t>A person who studies the characteristics and traits of livestock, and picks out the best ones to use. </a:t>
            </a:r>
            <a:endParaRPr>
              <a:latin typeface="Comic Sans MS"/>
              <a:ea typeface="Comic Sans MS"/>
              <a:cs typeface="Comic Sans MS"/>
              <a:sym typeface="Comic Sans MS"/>
            </a:endParaRPr>
          </a:p>
        </p:txBody>
      </p:sp>
      <p:pic>
        <p:nvPicPr>
          <p:cNvPr id="168" name="Google Shape;168;p29"/>
          <p:cNvPicPr preferRelativeResize="0"/>
          <p:nvPr/>
        </p:nvPicPr>
        <p:blipFill>
          <a:blip r:embed="rId3">
            <a:alphaModFix/>
          </a:blip>
          <a:stretch>
            <a:fillRect/>
          </a:stretch>
        </p:blipFill>
        <p:spPr>
          <a:xfrm>
            <a:off x="209075" y="2132675"/>
            <a:ext cx="4658702" cy="2620525"/>
          </a:xfrm>
          <a:prstGeom prst="rect">
            <a:avLst/>
          </a:prstGeom>
          <a:noFill/>
          <a:ln>
            <a:noFill/>
          </a:ln>
        </p:spPr>
      </p:pic>
      <p:pic>
        <p:nvPicPr>
          <p:cNvPr id="169" name="Google Shape;169;p29"/>
          <p:cNvPicPr preferRelativeResize="0"/>
          <p:nvPr/>
        </p:nvPicPr>
        <p:blipFill>
          <a:blip r:embed="rId4">
            <a:alphaModFix/>
          </a:blip>
          <a:stretch>
            <a:fillRect/>
          </a:stretch>
        </p:blipFill>
        <p:spPr>
          <a:xfrm>
            <a:off x="5717525" y="1718225"/>
            <a:ext cx="2624325" cy="3282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Farmer</a:t>
            </a:r>
            <a:endParaRPr>
              <a:latin typeface="Comic Sans MS"/>
              <a:ea typeface="Comic Sans MS"/>
              <a:cs typeface="Comic Sans MS"/>
              <a:sym typeface="Comic Sans MS"/>
            </a:endParaRPr>
          </a:p>
        </p:txBody>
      </p:sp>
      <p:sp>
        <p:nvSpPr>
          <p:cNvPr id="175" name="Google Shape;175;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Comic Sans MS"/>
                <a:ea typeface="Comic Sans MS"/>
                <a:cs typeface="Comic Sans MS"/>
                <a:sym typeface="Comic Sans MS"/>
              </a:rPr>
              <a:t>A person who grows and cares for plants or animals for people to use as food.</a:t>
            </a:r>
            <a:endParaRPr>
              <a:latin typeface="Comic Sans MS"/>
              <a:ea typeface="Comic Sans MS"/>
              <a:cs typeface="Comic Sans MS"/>
              <a:sym typeface="Comic Sans MS"/>
            </a:endParaRPr>
          </a:p>
        </p:txBody>
      </p:sp>
      <p:pic>
        <p:nvPicPr>
          <p:cNvPr id="176" name="Google Shape;176;p30"/>
          <p:cNvPicPr preferRelativeResize="0"/>
          <p:nvPr/>
        </p:nvPicPr>
        <p:blipFill>
          <a:blip r:embed="rId3">
            <a:alphaModFix/>
          </a:blip>
          <a:stretch>
            <a:fillRect/>
          </a:stretch>
        </p:blipFill>
        <p:spPr>
          <a:xfrm>
            <a:off x="311700" y="1865150"/>
            <a:ext cx="4515826" cy="3010550"/>
          </a:xfrm>
          <a:prstGeom prst="rect">
            <a:avLst/>
          </a:prstGeom>
          <a:noFill/>
          <a:ln>
            <a:noFill/>
          </a:ln>
        </p:spPr>
      </p:pic>
      <p:pic>
        <p:nvPicPr>
          <p:cNvPr id="177" name="Google Shape;177;p30"/>
          <p:cNvPicPr preferRelativeResize="0"/>
          <p:nvPr/>
        </p:nvPicPr>
        <p:blipFill>
          <a:blip r:embed="rId4">
            <a:alphaModFix/>
          </a:blip>
          <a:stretch>
            <a:fillRect/>
          </a:stretch>
        </p:blipFill>
        <p:spPr>
          <a:xfrm>
            <a:off x="4900075" y="2221150"/>
            <a:ext cx="4104550" cy="22985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Agriculture Teacher </a:t>
            </a:r>
            <a:endParaRPr>
              <a:latin typeface="Comic Sans MS"/>
              <a:ea typeface="Comic Sans MS"/>
              <a:cs typeface="Comic Sans MS"/>
              <a:sym typeface="Comic Sans MS"/>
            </a:endParaRPr>
          </a:p>
        </p:txBody>
      </p:sp>
      <p:sp>
        <p:nvSpPr>
          <p:cNvPr id="183" name="Google Shape;18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Comic Sans MS"/>
                <a:ea typeface="Comic Sans MS"/>
                <a:cs typeface="Comic Sans MS"/>
                <a:sym typeface="Comic Sans MS"/>
              </a:rPr>
              <a:t>A teacher that teaches students about agriculture, along with other subjects such as welding, engines, fish and wildlife. </a:t>
            </a:r>
            <a:endParaRPr>
              <a:latin typeface="Comic Sans MS"/>
              <a:ea typeface="Comic Sans MS"/>
              <a:cs typeface="Comic Sans MS"/>
              <a:sym typeface="Comic Sans MS"/>
            </a:endParaRPr>
          </a:p>
        </p:txBody>
      </p:sp>
      <p:pic>
        <p:nvPicPr>
          <p:cNvPr id="184" name="Google Shape;184;p31"/>
          <p:cNvPicPr preferRelativeResize="0"/>
          <p:nvPr/>
        </p:nvPicPr>
        <p:blipFill>
          <a:blip r:embed="rId3">
            <a:alphaModFix/>
          </a:blip>
          <a:stretch>
            <a:fillRect/>
          </a:stretch>
        </p:blipFill>
        <p:spPr>
          <a:xfrm>
            <a:off x="432675" y="1971475"/>
            <a:ext cx="4390225" cy="2921500"/>
          </a:xfrm>
          <a:prstGeom prst="rect">
            <a:avLst/>
          </a:prstGeom>
          <a:noFill/>
          <a:ln>
            <a:noFill/>
          </a:ln>
        </p:spPr>
      </p:pic>
      <p:pic>
        <p:nvPicPr>
          <p:cNvPr id="185" name="Google Shape;185;p31"/>
          <p:cNvPicPr preferRelativeResize="0"/>
          <p:nvPr/>
        </p:nvPicPr>
        <p:blipFill>
          <a:blip r:embed="rId4">
            <a:alphaModFix/>
          </a:blip>
          <a:stretch>
            <a:fillRect/>
          </a:stretch>
        </p:blipFill>
        <p:spPr>
          <a:xfrm>
            <a:off x="4251399" y="2071452"/>
            <a:ext cx="4754650" cy="2721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Objectives: </a:t>
            </a:r>
            <a:endParaRPr>
              <a:latin typeface="Comic Sans MS"/>
              <a:ea typeface="Comic Sans MS"/>
              <a:cs typeface="Comic Sans MS"/>
              <a:sym typeface="Comic Sans MS"/>
            </a:endParaRPr>
          </a:p>
        </p:txBody>
      </p:sp>
      <p:sp>
        <p:nvSpPr>
          <p:cNvPr id="61" name="Google Shape;61;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omic Sans MS"/>
              <a:buChar char="-"/>
            </a:pPr>
            <a:r>
              <a:rPr lang="en">
                <a:latin typeface="Comic Sans MS"/>
                <a:ea typeface="Comic Sans MS"/>
                <a:cs typeface="Comic Sans MS"/>
                <a:sym typeface="Comic Sans MS"/>
              </a:rPr>
              <a:t>Discuss as a class what food waste is.</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Apply knowledge of food waste and conservation by creating scenarios on how to prevent food from going to waste. </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Investigate careers in animal science. </a:t>
            </a:r>
            <a:endParaRPr>
              <a:latin typeface="Comic Sans MS"/>
              <a:ea typeface="Comic Sans MS"/>
              <a:cs typeface="Comic Sans MS"/>
              <a:sym typeface="Comic Sans MS"/>
            </a:endParaRPr>
          </a:p>
          <a:p>
            <a:pPr marL="457200" lvl="0" indent="0" algn="l" rtl="0">
              <a:spcBef>
                <a:spcPts val="1600"/>
              </a:spcBef>
              <a:spcAft>
                <a:spcPts val="0"/>
              </a:spcAft>
              <a:buNone/>
            </a:pPr>
            <a:endParaRPr>
              <a:latin typeface="Comic Sans MS"/>
              <a:ea typeface="Comic Sans MS"/>
              <a:cs typeface="Comic Sans MS"/>
              <a:sym typeface="Comic Sans MS"/>
            </a:endParaRPr>
          </a:p>
          <a:p>
            <a:pPr marL="457200" lvl="0" indent="-342900" algn="l" rtl="0">
              <a:spcBef>
                <a:spcPts val="1600"/>
              </a:spcBef>
              <a:spcAft>
                <a:spcPts val="0"/>
              </a:spcAft>
              <a:buSzPts val="1800"/>
              <a:buFont typeface="Comic Sans MS"/>
              <a:buChar char="-"/>
            </a:pPr>
            <a:r>
              <a:rPr lang="en">
                <a:latin typeface="Comic Sans MS"/>
                <a:ea typeface="Comic Sans MS"/>
                <a:cs typeface="Comic Sans MS"/>
                <a:sym typeface="Comic Sans MS"/>
              </a:rPr>
              <a:t>Reflect on why people working in agriculture is important. </a:t>
            </a:r>
            <a:endParaRPr>
              <a:latin typeface="Comic Sans MS"/>
              <a:ea typeface="Comic Sans MS"/>
              <a:cs typeface="Comic Sans MS"/>
              <a:sym typeface="Comic Sans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Agriculture Journalist </a:t>
            </a:r>
            <a:endParaRPr>
              <a:latin typeface="Comic Sans MS"/>
              <a:ea typeface="Comic Sans MS"/>
              <a:cs typeface="Comic Sans MS"/>
              <a:sym typeface="Comic Sans MS"/>
            </a:endParaRPr>
          </a:p>
        </p:txBody>
      </p:sp>
      <p:sp>
        <p:nvSpPr>
          <p:cNvPr id="191" name="Google Shape;191;p32"/>
          <p:cNvSpPr txBox="1">
            <a:spLocks noGrp="1"/>
          </p:cNvSpPr>
          <p:nvPr>
            <p:ph type="body" idx="1"/>
          </p:nvPr>
        </p:nvSpPr>
        <p:spPr>
          <a:xfrm>
            <a:off x="186250" y="5727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22222"/>
                </a:solidFill>
                <a:highlight>
                  <a:srgbClr val="FFFFFF"/>
                </a:highlight>
                <a:latin typeface="Comic Sans MS"/>
                <a:ea typeface="Comic Sans MS"/>
                <a:cs typeface="Comic Sans MS"/>
                <a:sym typeface="Comic Sans MS"/>
              </a:rPr>
              <a:t>a person who writes about agriculture for newspapers, magazines, or news websites or prepares news to be broadcast.</a:t>
            </a:r>
            <a:endParaRPr>
              <a:latin typeface="Comic Sans MS"/>
              <a:ea typeface="Comic Sans MS"/>
              <a:cs typeface="Comic Sans MS"/>
              <a:sym typeface="Comic Sans MS"/>
            </a:endParaRPr>
          </a:p>
        </p:txBody>
      </p:sp>
      <p:pic>
        <p:nvPicPr>
          <p:cNvPr id="192" name="Google Shape;192;p32"/>
          <p:cNvPicPr preferRelativeResize="0"/>
          <p:nvPr/>
        </p:nvPicPr>
        <p:blipFill>
          <a:blip r:embed="rId3">
            <a:alphaModFix/>
          </a:blip>
          <a:stretch>
            <a:fillRect/>
          </a:stretch>
        </p:blipFill>
        <p:spPr>
          <a:xfrm>
            <a:off x="5475625" y="919950"/>
            <a:ext cx="2949300" cy="4076500"/>
          </a:xfrm>
          <a:prstGeom prst="rect">
            <a:avLst/>
          </a:prstGeom>
          <a:noFill/>
          <a:ln>
            <a:noFill/>
          </a:ln>
        </p:spPr>
      </p:pic>
      <p:pic>
        <p:nvPicPr>
          <p:cNvPr id="193" name="Google Shape;193;p32"/>
          <p:cNvPicPr preferRelativeResize="0"/>
          <p:nvPr/>
        </p:nvPicPr>
        <p:blipFill>
          <a:blip r:embed="rId4">
            <a:alphaModFix/>
          </a:blip>
          <a:stretch>
            <a:fillRect/>
          </a:stretch>
        </p:blipFill>
        <p:spPr>
          <a:xfrm>
            <a:off x="1545625" y="1421774"/>
            <a:ext cx="2667250" cy="35746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Poultry Scientist </a:t>
            </a:r>
            <a:endParaRPr>
              <a:latin typeface="Comic Sans MS"/>
              <a:ea typeface="Comic Sans MS"/>
              <a:cs typeface="Comic Sans MS"/>
              <a:sym typeface="Comic Sans MS"/>
            </a:endParaRPr>
          </a:p>
        </p:txBody>
      </p:sp>
      <p:sp>
        <p:nvSpPr>
          <p:cNvPr id="199" name="Google Shape;19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22222"/>
                </a:solidFill>
                <a:highlight>
                  <a:srgbClr val="FFFFFF"/>
                </a:highlight>
                <a:latin typeface="Comic Sans MS"/>
                <a:ea typeface="Comic Sans MS"/>
                <a:cs typeface="Comic Sans MS"/>
                <a:sym typeface="Comic Sans MS"/>
              </a:rPr>
              <a:t>is the study of all types of </a:t>
            </a:r>
            <a:r>
              <a:rPr lang="en" b="1">
                <a:solidFill>
                  <a:srgbClr val="222222"/>
                </a:solidFill>
                <a:highlight>
                  <a:srgbClr val="FFFFFF"/>
                </a:highlight>
                <a:latin typeface="Comic Sans MS"/>
                <a:ea typeface="Comic Sans MS"/>
                <a:cs typeface="Comic Sans MS"/>
                <a:sym typeface="Comic Sans MS"/>
              </a:rPr>
              <a:t>birds</a:t>
            </a:r>
            <a:r>
              <a:rPr lang="en">
                <a:solidFill>
                  <a:srgbClr val="222222"/>
                </a:solidFill>
                <a:highlight>
                  <a:srgbClr val="FFFFFF"/>
                </a:highlight>
                <a:latin typeface="Comic Sans MS"/>
                <a:ea typeface="Comic Sans MS"/>
                <a:cs typeface="Comic Sans MS"/>
                <a:sym typeface="Comic Sans MS"/>
              </a:rPr>
              <a:t> raised for food and feathers, including </a:t>
            </a:r>
            <a:r>
              <a:rPr lang="en" b="1">
                <a:solidFill>
                  <a:srgbClr val="222222"/>
                </a:solidFill>
                <a:highlight>
                  <a:srgbClr val="FFFFFF"/>
                </a:highlight>
                <a:latin typeface="Comic Sans MS"/>
                <a:ea typeface="Comic Sans MS"/>
                <a:cs typeface="Comic Sans MS"/>
                <a:sym typeface="Comic Sans MS"/>
              </a:rPr>
              <a:t>chickens</a:t>
            </a:r>
            <a:r>
              <a:rPr lang="en">
                <a:solidFill>
                  <a:srgbClr val="222222"/>
                </a:solidFill>
                <a:highlight>
                  <a:srgbClr val="FFFFFF"/>
                </a:highlight>
                <a:latin typeface="Comic Sans MS"/>
                <a:ea typeface="Comic Sans MS"/>
                <a:cs typeface="Comic Sans MS"/>
                <a:sym typeface="Comic Sans MS"/>
              </a:rPr>
              <a:t>, turkeys, geese and ducks. </a:t>
            </a:r>
            <a:r>
              <a:rPr lang="en" b="1">
                <a:solidFill>
                  <a:srgbClr val="222222"/>
                </a:solidFill>
                <a:highlight>
                  <a:srgbClr val="FFFFFF"/>
                </a:highlight>
                <a:latin typeface="Comic Sans MS"/>
                <a:ea typeface="Comic Sans MS"/>
                <a:cs typeface="Comic Sans MS"/>
                <a:sym typeface="Comic Sans MS"/>
              </a:rPr>
              <a:t>Poultry scientists</a:t>
            </a:r>
            <a:r>
              <a:rPr lang="en">
                <a:solidFill>
                  <a:srgbClr val="222222"/>
                </a:solidFill>
                <a:highlight>
                  <a:srgbClr val="FFFFFF"/>
                </a:highlight>
                <a:latin typeface="Comic Sans MS"/>
                <a:ea typeface="Comic Sans MS"/>
                <a:cs typeface="Comic Sans MS"/>
                <a:sym typeface="Comic Sans MS"/>
              </a:rPr>
              <a:t> work to improve </a:t>
            </a:r>
            <a:r>
              <a:rPr lang="en" b="1">
                <a:solidFill>
                  <a:srgbClr val="222222"/>
                </a:solidFill>
                <a:highlight>
                  <a:srgbClr val="FFFFFF"/>
                </a:highlight>
                <a:latin typeface="Comic Sans MS"/>
                <a:ea typeface="Comic Sans MS"/>
                <a:cs typeface="Comic Sans MS"/>
                <a:sym typeface="Comic Sans MS"/>
              </a:rPr>
              <a:t>poultry</a:t>
            </a:r>
            <a:r>
              <a:rPr lang="en">
                <a:solidFill>
                  <a:srgbClr val="222222"/>
                </a:solidFill>
                <a:highlight>
                  <a:srgbClr val="FFFFFF"/>
                </a:highlight>
                <a:latin typeface="Comic Sans MS"/>
                <a:ea typeface="Comic Sans MS"/>
                <a:cs typeface="Comic Sans MS"/>
                <a:sym typeface="Comic Sans MS"/>
              </a:rPr>
              <a:t> production and food safety.</a:t>
            </a:r>
            <a:endParaRPr>
              <a:latin typeface="Comic Sans MS"/>
              <a:ea typeface="Comic Sans MS"/>
              <a:cs typeface="Comic Sans MS"/>
              <a:sym typeface="Comic Sans MS"/>
            </a:endParaRPr>
          </a:p>
        </p:txBody>
      </p:sp>
      <p:pic>
        <p:nvPicPr>
          <p:cNvPr id="200" name="Google Shape;200;p33"/>
          <p:cNvPicPr preferRelativeResize="0"/>
          <p:nvPr/>
        </p:nvPicPr>
        <p:blipFill>
          <a:blip r:embed="rId3">
            <a:alphaModFix/>
          </a:blip>
          <a:stretch>
            <a:fillRect/>
          </a:stretch>
        </p:blipFill>
        <p:spPr>
          <a:xfrm>
            <a:off x="369724" y="2362200"/>
            <a:ext cx="4202275" cy="2405350"/>
          </a:xfrm>
          <a:prstGeom prst="rect">
            <a:avLst/>
          </a:prstGeom>
          <a:noFill/>
          <a:ln>
            <a:noFill/>
          </a:ln>
        </p:spPr>
      </p:pic>
      <p:pic>
        <p:nvPicPr>
          <p:cNvPr id="201" name="Google Shape;201;p33"/>
          <p:cNvPicPr preferRelativeResize="0"/>
          <p:nvPr/>
        </p:nvPicPr>
        <p:blipFill>
          <a:blip r:embed="rId4">
            <a:alphaModFix/>
          </a:blip>
          <a:stretch>
            <a:fillRect/>
          </a:stretch>
        </p:blipFill>
        <p:spPr>
          <a:xfrm>
            <a:off x="4789706" y="2362206"/>
            <a:ext cx="4202275" cy="236114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Feed Mill Operator </a:t>
            </a:r>
            <a:endParaRPr>
              <a:latin typeface="Comic Sans MS"/>
              <a:ea typeface="Comic Sans MS"/>
              <a:cs typeface="Comic Sans MS"/>
              <a:sym typeface="Comic Sans MS"/>
            </a:endParaRPr>
          </a:p>
        </p:txBody>
      </p:sp>
      <p:sp>
        <p:nvSpPr>
          <p:cNvPr id="207" name="Google Shape;207;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222222"/>
                </a:solidFill>
                <a:highlight>
                  <a:srgbClr val="FFFFFF"/>
                </a:highlight>
                <a:latin typeface="Comic Sans MS"/>
                <a:ea typeface="Comic Sans MS"/>
                <a:cs typeface="Comic Sans MS"/>
                <a:sym typeface="Comic Sans MS"/>
              </a:rPr>
              <a:t>are responsible for assisting in the management of the </a:t>
            </a:r>
            <a:r>
              <a:rPr lang="en" b="1">
                <a:solidFill>
                  <a:srgbClr val="222222"/>
                </a:solidFill>
                <a:highlight>
                  <a:srgbClr val="FFFFFF"/>
                </a:highlight>
                <a:latin typeface="Comic Sans MS"/>
                <a:ea typeface="Comic Sans MS"/>
                <a:cs typeface="Comic Sans MS"/>
                <a:sym typeface="Comic Sans MS"/>
              </a:rPr>
              <a:t>mill and</a:t>
            </a:r>
            <a:r>
              <a:rPr lang="en">
                <a:solidFill>
                  <a:srgbClr val="222222"/>
                </a:solidFill>
                <a:highlight>
                  <a:srgbClr val="FFFFFF"/>
                </a:highlight>
                <a:latin typeface="Comic Sans MS"/>
                <a:ea typeface="Comic Sans MS"/>
                <a:cs typeface="Comic Sans MS"/>
                <a:sym typeface="Comic Sans MS"/>
              </a:rPr>
              <a:t> </a:t>
            </a:r>
            <a:r>
              <a:rPr lang="en" b="1">
                <a:solidFill>
                  <a:srgbClr val="222222"/>
                </a:solidFill>
                <a:highlight>
                  <a:srgbClr val="FFFFFF"/>
                </a:highlight>
                <a:latin typeface="Comic Sans MS"/>
                <a:ea typeface="Comic Sans MS"/>
                <a:cs typeface="Comic Sans MS"/>
                <a:sym typeface="Comic Sans MS"/>
              </a:rPr>
              <a:t>feed</a:t>
            </a:r>
            <a:r>
              <a:rPr lang="en">
                <a:solidFill>
                  <a:srgbClr val="222222"/>
                </a:solidFill>
                <a:highlight>
                  <a:srgbClr val="FFFFFF"/>
                </a:highlight>
                <a:latin typeface="Comic Sans MS"/>
                <a:ea typeface="Comic Sans MS"/>
                <a:cs typeface="Comic Sans MS"/>
                <a:sym typeface="Comic Sans MS"/>
              </a:rPr>
              <a:t> crews, in the process of storing, mixing and delivering of </a:t>
            </a:r>
            <a:r>
              <a:rPr lang="en" b="1">
                <a:solidFill>
                  <a:srgbClr val="222222"/>
                </a:solidFill>
                <a:highlight>
                  <a:srgbClr val="FFFFFF"/>
                </a:highlight>
                <a:latin typeface="Comic Sans MS"/>
                <a:ea typeface="Comic Sans MS"/>
                <a:cs typeface="Comic Sans MS"/>
                <a:sym typeface="Comic Sans MS"/>
              </a:rPr>
              <a:t>feed</a:t>
            </a:r>
            <a:r>
              <a:rPr lang="en">
                <a:solidFill>
                  <a:srgbClr val="222222"/>
                </a:solidFill>
                <a:highlight>
                  <a:srgbClr val="FFFFFF"/>
                </a:highlight>
                <a:latin typeface="Comic Sans MS"/>
                <a:ea typeface="Comic Sans MS"/>
                <a:cs typeface="Comic Sans MS"/>
                <a:sym typeface="Comic Sans MS"/>
              </a:rPr>
              <a:t> for cattle, hogs or poultry.</a:t>
            </a:r>
            <a:endParaRPr>
              <a:latin typeface="Comic Sans MS"/>
              <a:ea typeface="Comic Sans MS"/>
              <a:cs typeface="Comic Sans MS"/>
              <a:sym typeface="Comic Sans MS"/>
            </a:endParaRPr>
          </a:p>
        </p:txBody>
      </p:sp>
      <p:pic>
        <p:nvPicPr>
          <p:cNvPr id="208" name="Google Shape;208;p34"/>
          <p:cNvPicPr preferRelativeResize="0"/>
          <p:nvPr/>
        </p:nvPicPr>
        <p:blipFill>
          <a:blip r:embed="rId3">
            <a:alphaModFix/>
          </a:blip>
          <a:stretch>
            <a:fillRect/>
          </a:stretch>
        </p:blipFill>
        <p:spPr>
          <a:xfrm>
            <a:off x="1278025" y="1867825"/>
            <a:ext cx="3363650" cy="3188925"/>
          </a:xfrm>
          <a:prstGeom prst="rect">
            <a:avLst/>
          </a:prstGeom>
          <a:noFill/>
          <a:ln>
            <a:noFill/>
          </a:ln>
        </p:spPr>
      </p:pic>
      <p:pic>
        <p:nvPicPr>
          <p:cNvPr id="209" name="Google Shape;209;p34"/>
          <p:cNvPicPr preferRelativeResize="0"/>
          <p:nvPr/>
        </p:nvPicPr>
        <p:blipFill>
          <a:blip r:embed="rId4">
            <a:alphaModFix/>
          </a:blip>
          <a:stretch>
            <a:fillRect/>
          </a:stretch>
        </p:blipFill>
        <p:spPr>
          <a:xfrm>
            <a:off x="5213650" y="1867825"/>
            <a:ext cx="3188925" cy="31889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Reflection Sheet:</a:t>
            </a:r>
            <a:endParaRPr>
              <a:latin typeface="Comic Sans MS"/>
              <a:ea typeface="Comic Sans MS"/>
              <a:cs typeface="Comic Sans MS"/>
              <a:sym typeface="Comic Sans MS"/>
            </a:endParaRPr>
          </a:p>
        </p:txBody>
      </p:sp>
      <p:sp>
        <p:nvSpPr>
          <p:cNvPr id="215" name="Google Shape;215;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Comic Sans MS"/>
              <a:buAutoNum type="arabicPeriod"/>
            </a:pPr>
            <a:r>
              <a:rPr lang="en" sz="2400">
                <a:latin typeface="Comic Sans MS"/>
                <a:ea typeface="Comic Sans MS"/>
                <a:cs typeface="Comic Sans MS"/>
                <a:sym typeface="Comic Sans MS"/>
              </a:rPr>
              <a:t>Place your name and today’s date on the reflection sheet.</a:t>
            </a:r>
            <a:endParaRPr sz="2400">
              <a:latin typeface="Comic Sans MS"/>
              <a:ea typeface="Comic Sans MS"/>
              <a:cs typeface="Comic Sans MS"/>
              <a:sym typeface="Comic Sans MS"/>
            </a:endParaRPr>
          </a:p>
          <a:p>
            <a:pPr marL="457200" lvl="0" indent="-381000" algn="l" rtl="0">
              <a:spcBef>
                <a:spcPts val="0"/>
              </a:spcBef>
              <a:spcAft>
                <a:spcPts val="0"/>
              </a:spcAft>
              <a:buSzPts val="2400"/>
              <a:buFont typeface="Comic Sans MS"/>
              <a:buAutoNum type="arabicPeriod"/>
            </a:pPr>
            <a:r>
              <a:rPr lang="en" sz="2400">
                <a:latin typeface="Comic Sans MS"/>
                <a:ea typeface="Comic Sans MS"/>
                <a:cs typeface="Comic Sans MS"/>
                <a:sym typeface="Comic Sans MS"/>
              </a:rPr>
              <a:t>Answer each question on the reflection sheet. </a:t>
            </a:r>
            <a:endParaRPr sz="2400">
              <a:latin typeface="Comic Sans MS"/>
              <a:ea typeface="Comic Sans MS"/>
              <a:cs typeface="Comic Sans MS"/>
              <a:sym typeface="Comic Sans MS"/>
            </a:endParaRPr>
          </a:p>
          <a:p>
            <a:pPr marL="457200" lvl="0" indent="-381000" algn="l" rtl="0">
              <a:spcBef>
                <a:spcPts val="0"/>
              </a:spcBef>
              <a:spcAft>
                <a:spcPts val="0"/>
              </a:spcAft>
              <a:buSzPts val="2400"/>
              <a:buFont typeface="Comic Sans MS"/>
              <a:buAutoNum type="arabicPeriod"/>
            </a:pPr>
            <a:r>
              <a:rPr lang="en" sz="2400">
                <a:latin typeface="Comic Sans MS"/>
                <a:ea typeface="Comic Sans MS"/>
                <a:cs typeface="Comic Sans MS"/>
                <a:sym typeface="Comic Sans MS"/>
              </a:rPr>
              <a:t>Turn in as the teacher tells you. </a:t>
            </a:r>
            <a:endParaRPr sz="2400">
              <a:latin typeface="Comic Sans MS"/>
              <a:ea typeface="Comic Sans MS"/>
              <a:cs typeface="Comic Sans MS"/>
              <a:sym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 name="Google Shape;67;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marR="139700" lvl="0" indent="0" algn="l" rtl="0">
              <a:lnSpc>
                <a:spcPct val="130000"/>
              </a:lnSpc>
              <a:spcBef>
                <a:spcPts val="0"/>
              </a:spcBef>
              <a:spcAft>
                <a:spcPts val="3000"/>
              </a:spcAft>
              <a:buNone/>
            </a:pPr>
            <a:r>
              <a:rPr lang="en" sz="2400">
                <a:solidFill>
                  <a:srgbClr val="444444"/>
                </a:solidFill>
                <a:latin typeface="Comic Sans MS"/>
                <a:ea typeface="Comic Sans MS"/>
                <a:cs typeface="Comic Sans MS"/>
                <a:sym typeface="Comic Sans MS"/>
              </a:rPr>
              <a:t>As a class brainstorm all of the places where food goes to waste. </a:t>
            </a:r>
            <a:endParaRPr sz="2400">
              <a:latin typeface="Comic Sans MS"/>
              <a:ea typeface="Comic Sans MS"/>
              <a:cs typeface="Comic Sans MS"/>
              <a:sym typeface="Comic Sans MS"/>
            </a:endParaRPr>
          </a:p>
        </p:txBody>
      </p:sp>
      <p:pic>
        <p:nvPicPr>
          <p:cNvPr id="68" name="Google Shape;68;p15"/>
          <p:cNvPicPr preferRelativeResize="0"/>
          <p:nvPr/>
        </p:nvPicPr>
        <p:blipFill>
          <a:blip r:embed="rId3">
            <a:alphaModFix/>
          </a:blip>
          <a:stretch>
            <a:fillRect/>
          </a:stretch>
        </p:blipFill>
        <p:spPr>
          <a:xfrm>
            <a:off x="3607875" y="2219888"/>
            <a:ext cx="2095500" cy="21812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 name="Google Shape;74;p16"/>
          <p:cNvSpPr txBox="1">
            <a:spLocks noGrp="1"/>
          </p:cNvSpPr>
          <p:nvPr>
            <p:ph type="body" idx="1"/>
          </p:nvPr>
        </p:nvSpPr>
        <p:spPr>
          <a:xfrm>
            <a:off x="242000" y="1166425"/>
            <a:ext cx="8520600" cy="3416400"/>
          </a:xfrm>
          <a:prstGeom prst="rect">
            <a:avLst/>
          </a:prstGeom>
        </p:spPr>
        <p:txBody>
          <a:bodyPr spcFirstLastPara="1" wrap="square" lIns="91425" tIns="91425" rIns="91425" bIns="91425" anchor="t" anchorCtr="0">
            <a:noAutofit/>
          </a:bodyPr>
          <a:lstStyle/>
          <a:p>
            <a:pPr marL="457200" marR="139700" lvl="0" indent="0" algn="l" rtl="0">
              <a:lnSpc>
                <a:spcPct val="130000"/>
              </a:lnSpc>
              <a:spcBef>
                <a:spcPts val="0"/>
              </a:spcBef>
              <a:spcAft>
                <a:spcPts val="3000"/>
              </a:spcAft>
              <a:buNone/>
            </a:pPr>
            <a:r>
              <a:rPr lang="en" sz="2400">
                <a:solidFill>
                  <a:srgbClr val="444444"/>
                </a:solidFill>
                <a:latin typeface="Comic Sans MS"/>
                <a:ea typeface="Comic Sans MS"/>
                <a:cs typeface="Comic Sans MS"/>
                <a:sym typeface="Comic Sans MS"/>
              </a:rPr>
              <a:t>When you are preparing food at home is there any portion of the food that you throw away?</a:t>
            </a:r>
            <a:endParaRPr sz="2400">
              <a:latin typeface="Comic Sans MS"/>
              <a:ea typeface="Comic Sans MS"/>
              <a:cs typeface="Comic Sans MS"/>
              <a:sym typeface="Comic Sans MS"/>
            </a:endParaRPr>
          </a:p>
        </p:txBody>
      </p:sp>
      <p:pic>
        <p:nvPicPr>
          <p:cNvPr id="75" name="Google Shape;75;p16"/>
          <p:cNvPicPr preferRelativeResize="0"/>
          <p:nvPr/>
        </p:nvPicPr>
        <p:blipFill>
          <a:blip r:embed="rId3">
            <a:alphaModFix/>
          </a:blip>
          <a:stretch>
            <a:fillRect/>
          </a:stretch>
        </p:blipFill>
        <p:spPr>
          <a:xfrm>
            <a:off x="3749425" y="2270475"/>
            <a:ext cx="1857974" cy="2786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 name="Google Shape;81;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marR="139700" lvl="0" indent="0" algn="l" rtl="0">
              <a:lnSpc>
                <a:spcPct val="130000"/>
              </a:lnSpc>
              <a:spcBef>
                <a:spcPts val="1000"/>
              </a:spcBef>
              <a:spcAft>
                <a:spcPts val="0"/>
              </a:spcAft>
              <a:buNone/>
            </a:pPr>
            <a:r>
              <a:rPr lang="en" sz="2400">
                <a:solidFill>
                  <a:srgbClr val="444444"/>
                </a:solidFill>
                <a:latin typeface="Comic Sans MS"/>
                <a:ea typeface="Comic Sans MS"/>
                <a:cs typeface="Comic Sans MS"/>
                <a:sym typeface="Comic Sans MS"/>
              </a:rPr>
              <a:t>Do you ever peel a fruit or vegetable and throw away the peel?</a:t>
            </a:r>
            <a:endParaRPr sz="2400">
              <a:solidFill>
                <a:srgbClr val="444444"/>
              </a:solidFill>
              <a:latin typeface="Comic Sans MS"/>
              <a:ea typeface="Comic Sans MS"/>
              <a:cs typeface="Comic Sans MS"/>
              <a:sym typeface="Comic Sans MS"/>
            </a:endParaRPr>
          </a:p>
          <a:p>
            <a:pPr marL="0" marR="139700" lvl="0" indent="0" algn="l" rtl="0">
              <a:lnSpc>
                <a:spcPct val="130000"/>
              </a:lnSpc>
              <a:spcBef>
                <a:spcPts val="4000"/>
              </a:spcBef>
              <a:spcAft>
                <a:spcPts val="0"/>
              </a:spcAft>
              <a:buNone/>
            </a:pPr>
            <a:r>
              <a:rPr lang="en" sz="2400">
                <a:solidFill>
                  <a:srgbClr val="444444"/>
                </a:solidFill>
                <a:latin typeface="Comic Sans MS"/>
                <a:ea typeface="Comic Sans MS"/>
                <a:cs typeface="Comic Sans MS"/>
                <a:sym typeface="Comic Sans MS"/>
              </a:rPr>
              <a:t>Do you ever throw away the core of an apple or the rind of a watermelon?</a:t>
            </a:r>
            <a:endParaRPr sz="2400">
              <a:solidFill>
                <a:srgbClr val="444444"/>
              </a:solidFill>
              <a:latin typeface="Comic Sans MS"/>
              <a:ea typeface="Comic Sans MS"/>
              <a:cs typeface="Comic Sans MS"/>
              <a:sym typeface="Comic Sans MS"/>
            </a:endParaRPr>
          </a:p>
          <a:p>
            <a:pPr marL="0" marR="139700" lvl="0" indent="0" algn="l" rtl="0">
              <a:lnSpc>
                <a:spcPct val="130000"/>
              </a:lnSpc>
              <a:spcBef>
                <a:spcPts val="4000"/>
              </a:spcBef>
              <a:spcAft>
                <a:spcPts val="0"/>
              </a:spcAft>
              <a:buNone/>
            </a:pPr>
            <a:r>
              <a:rPr lang="en" sz="2400">
                <a:solidFill>
                  <a:srgbClr val="444444"/>
                </a:solidFill>
                <a:latin typeface="Comic Sans MS"/>
                <a:ea typeface="Comic Sans MS"/>
                <a:cs typeface="Comic Sans MS"/>
                <a:sym typeface="Comic Sans MS"/>
              </a:rPr>
              <a:t>Do you always eat the heel/crust of a loaf of bread?</a:t>
            </a:r>
            <a:endParaRPr sz="2400">
              <a:solidFill>
                <a:srgbClr val="444444"/>
              </a:solidFill>
              <a:latin typeface="Comic Sans MS"/>
              <a:ea typeface="Comic Sans MS"/>
              <a:cs typeface="Comic Sans MS"/>
              <a:sym typeface="Comic Sans MS"/>
            </a:endParaRPr>
          </a:p>
          <a:p>
            <a:pPr marL="0" lvl="0" indent="0" algn="l" rtl="0">
              <a:spcBef>
                <a:spcPts val="4000"/>
              </a:spcBef>
              <a:spcAft>
                <a:spcPts val="16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marR="139700" lvl="0" indent="0" algn="l" rtl="0">
              <a:lnSpc>
                <a:spcPct val="130000"/>
              </a:lnSpc>
              <a:spcBef>
                <a:spcPts val="0"/>
              </a:spcBef>
              <a:spcAft>
                <a:spcPts val="3000"/>
              </a:spcAft>
              <a:buNone/>
            </a:pPr>
            <a:r>
              <a:rPr lang="en" sz="2400">
                <a:solidFill>
                  <a:srgbClr val="444444"/>
                </a:solidFill>
                <a:latin typeface="Comic Sans MS"/>
                <a:ea typeface="Comic Sans MS"/>
                <a:cs typeface="Comic Sans MS"/>
                <a:sym typeface="Comic Sans MS"/>
              </a:rPr>
              <a:t>Are there food processing facilities that could produce truckloads of waste?</a:t>
            </a:r>
            <a:endParaRPr sz="2400">
              <a:latin typeface="Comic Sans MS"/>
              <a:ea typeface="Comic Sans MS"/>
              <a:cs typeface="Comic Sans MS"/>
              <a:sym typeface="Comic Sans M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marR="139700" lvl="0" indent="0" algn="l" rtl="0">
              <a:lnSpc>
                <a:spcPct val="130000"/>
              </a:lnSpc>
              <a:spcBef>
                <a:spcPts val="0"/>
              </a:spcBef>
              <a:spcAft>
                <a:spcPts val="3000"/>
              </a:spcAft>
              <a:buNone/>
            </a:pPr>
            <a:r>
              <a:rPr lang="en" sz="2400">
                <a:solidFill>
                  <a:srgbClr val="444444"/>
                </a:solidFill>
                <a:latin typeface="Comic Sans MS"/>
                <a:ea typeface="Comic Sans MS"/>
                <a:cs typeface="Comic Sans MS"/>
                <a:sym typeface="Comic Sans MS"/>
              </a:rPr>
              <a:t> Cattle can digest food and receive nutritional value from foods that humans either do not choose to eat or cannot eat because it provides little/no nutritional value to our bodies.</a:t>
            </a:r>
            <a:endParaRPr sz="2400">
              <a:latin typeface="Comic Sans MS"/>
              <a:ea typeface="Comic Sans MS"/>
              <a:cs typeface="Comic Sans MS"/>
              <a:sym typeface="Comic Sans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Instructions:</a:t>
            </a:r>
            <a:endParaRPr>
              <a:latin typeface="Comic Sans MS"/>
              <a:ea typeface="Comic Sans MS"/>
              <a:cs typeface="Comic Sans MS"/>
              <a:sym typeface="Comic Sans MS"/>
            </a:endParaRPr>
          </a:p>
        </p:txBody>
      </p:sp>
      <p:sp>
        <p:nvSpPr>
          <p:cNvPr id="99" name="Google Shape;99;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marR="139700" lvl="0" indent="-342900" algn="l" rtl="0">
              <a:lnSpc>
                <a:spcPct val="130000"/>
              </a:lnSpc>
              <a:spcBef>
                <a:spcPts val="0"/>
              </a:spcBef>
              <a:spcAft>
                <a:spcPts val="0"/>
              </a:spcAft>
              <a:buClr>
                <a:srgbClr val="444444"/>
              </a:buClr>
              <a:buSzPts val="1800"/>
              <a:buFont typeface="Comic Sans MS"/>
              <a:buAutoNum type="arabicPeriod"/>
            </a:pPr>
            <a:r>
              <a:rPr lang="en">
                <a:solidFill>
                  <a:srgbClr val="444444"/>
                </a:solidFill>
                <a:latin typeface="Comic Sans MS"/>
                <a:ea typeface="Comic Sans MS"/>
                <a:cs typeface="Comic Sans MS"/>
                <a:sym typeface="Comic Sans MS"/>
              </a:rPr>
              <a:t>Find strips of paper around the room that contain the nutritional value of the food product represented in their scenarios. </a:t>
            </a:r>
            <a:endParaRPr>
              <a:solidFill>
                <a:srgbClr val="444444"/>
              </a:solidFill>
              <a:latin typeface="Comic Sans MS"/>
              <a:ea typeface="Comic Sans MS"/>
              <a:cs typeface="Comic Sans MS"/>
              <a:sym typeface="Comic Sans MS"/>
            </a:endParaRPr>
          </a:p>
          <a:p>
            <a:pPr marL="457200" marR="139700" lvl="0" indent="-342900" algn="l" rtl="0">
              <a:lnSpc>
                <a:spcPct val="130000"/>
              </a:lnSpc>
              <a:spcBef>
                <a:spcPts val="0"/>
              </a:spcBef>
              <a:spcAft>
                <a:spcPts val="0"/>
              </a:spcAft>
              <a:buClr>
                <a:srgbClr val="444444"/>
              </a:buClr>
              <a:buSzPts val="1800"/>
              <a:buFont typeface="Comic Sans MS"/>
              <a:buAutoNum type="arabicPeriod"/>
            </a:pPr>
            <a:r>
              <a:rPr lang="en">
                <a:solidFill>
                  <a:srgbClr val="444444"/>
                </a:solidFill>
                <a:latin typeface="Comic Sans MS"/>
                <a:ea typeface="Comic Sans MS"/>
                <a:cs typeface="Comic Sans MS"/>
                <a:sym typeface="Comic Sans MS"/>
              </a:rPr>
              <a:t>Search for the papers to find the information they need to determine if the food waste from their scenario could be used in another way.</a:t>
            </a:r>
            <a:endParaRPr>
              <a:solidFill>
                <a:srgbClr val="444444"/>
              </a:solidFill>
              <a:latin typeface="Comic Sans MS"/>
              <a:ea typeface="Comic Sans MS"/>
              <a:cs typeface="Comic Sans MS"/>
              <a:sym typeface="Comic Sans MS"/>
            </a:endParaRPr>
          </a:p>
          <a:p>
            <a:pPr marL="457200" marR="139700" lvl="0" indent="-342900" algn="l" rtl="0">
              <a:lnSpc>
                <a:spcPct val="130000"/>
              </a:lnSpc>
              <a:spcBef>
                <a:spcPts val="0"/>
              </a:spcBef>
              <a:spcAft>
                <a:spcPts val="0"/>
              </a:spcAft>
              <a:buClr>
                <a:srgbClr val="444444"/>
              </a:buClr>
              <a:buSzPts val="1800"/>
              <a:buFont typeface="Comic Sans MS"/>
              <a:buAutoNum type="arabicPeriod"/>
            </a:pPr>
            <a:r>
              <a:rPr lang="en">
                <a:solidFill>
                  <a:srgbClr val="444444"/>
                </a:solidFill>
                <a:latin typeface="Comic Sans MS"/>
                <a:ea typeface="Comic Sans MS"/>
                <a:cs typeface="Comic Sans MS"/>
                <a:sym typeface="Comic Sans MS"/>
              </a:rPr>
              <a:t>Once you have found the slip of paper to match their scenario, come up with another solution for the food waste based upon what they learn.</a:t>
            </a:r>
            <a:endParaRPr>
              <a:solidFill>
                <a:srgbClr val="444444"/>
              </a:solidFill>
              <a:latin typeface="Comic Sans MS"/>
              <a:ea typeface="Comic Sans MS"/>
              <a:cs typeface="Comic Sans MS"/>
              <a:sym typeface="Comic Sans MS"/>
            </a:endParaRPr>
          </a:p>
          <a:p>
            <a:pPr marL="457200" marR="139700" lvl="0" indent="-342900" algn="l" rtl="0">
              <a:lnSpc>
                <a:spcPct val="130000"/>
              </a:lnSpc>
              <a:spcBef>
                <a:spcPts val="0"/>
              </a:spcBef>
              <a:spcAft>
                <a:spcPts val="0"/>
              </a:spcAft>
              <a:buClr>
                <a:srgbClr val="444444"/>
              </a:buClr>
              <a:buSzPts val="1800"/>
              <a:buFont typeface="Comic Sans MS"/>
              <a:buAutoNum type="arabicPeriod"/>
            </a:pPr>
            <a:r>
              <a:rPr lang="en">
                <a:solidFill>
                  <a:srgbClr val="444444"/>
                </a:solidFill>
                <a:latin typeface="Comic Sans MS"/>
                <a:ea typeface="Comic Sans MS"/>
                <a:cs typeface="Comic Sans MS"/>
                <a:sym typeface="Comic Sans MS"/>
              </a:rPr>
              <a:t>Have each group share their scenario and solution with the class.</a:t>
            </a:r>
            <a:endParaRPr>
              <a:solidFill>
                <a:srgbClr val="444444"/>
              </a:solidFill>
              <a:latin typeface="Comic Sans MS"/>
              <a:ea typeface="Comic Sans MS"/>
              <a:cs typeface="Comic Sans MS"/>
              <a:sym typeface="Comic Sans MS"/>
            </a:endParaRPr>
          </a:p>
          <a:p>
            <a:pPr marL="457200" lvl="0" indent="0" algn="l" rtl="0">
              <a:spcBef>
                <a:spcPts val="3000"/>
              </a:spcBef>
              <a:spcAft>
                <a:spcPts val="160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Review the Activity:</a:t>
            </a:r>
            <a:endParaRPr>
              <a:latin typeface="Comic Sans MS"/>
              <a:ea typeface="Comic Sans MS"/>
              <a:cs typeface="Comic Sans MS"/>
              <a:sym typeface="Comic Sans MS"/>
            </a:endParaRPr>
          </a:p>
        </p:txBody>
      </p:sp>
      <p:sp>
        <p:nvSpPr>
          <p:cNvPr id="105" name="Google Shape;105;p2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1371600" marR="139700" lvl="0" indent="-381000" algn="l" rtl="0">
              <a:lnSpc>
                <a:spcPct val="130000"/>
              </a:lnSpc>
              <a:spcBef>
                <a:spcPts val="1000"/>
              </a:spcBef>
              <a:spcAft>
                <a:spcPts val="0"/>
              </a:spcAft>
              <a:buClr>
                <a:srgbClr val="444444"/>
              </a:buClr>
              <a:buSzPts val="2400"/>
              <a:buFont typeface="Comic Sans MS"/>
              <a:buAutoNum type="arabicPeriod"/>
            </a:pPr>
            <a:r>
              <a:rPr lang="en" sz="2400">
                <a:solidFill>
                  <a:srgbClr val="444444"/>
                </a:solidFill>
                <a:latin typeface="Comic Sans MS"/>
                <a:ea typeface="Comic Sans MS"/>
                <a:cs typeface="Comic Sans MS"/>
                <a:sym typeface="Comic Sans MS"/>
              </a:rPr>
              <a:t>What is the definition of a byproduct?</a:t>
            </a:r>
            <a:endParaRPr sz="2400">
              <a:solidFill>
                <a:srgbClr val="444444"/>
              </a:solidFill>
              <a:latin typeface="Comic Sans MS"/>
              <a:ea typeface="Comic Sans MS"/>
              <a:cs typeface="Comic Sans MS"/>
              <a:sym typeface="Comic Sans MS"/>
            </a:endParaRPr>
          </a:p>
          <a:p>
            <a:pPr marL="1371600" marR="139700" lvl="0" indent="-381000" algn="l" rtl="0">
              <a:lnSpc>
                <a:spcPct val="130000"/>
              </a:lnSpc>
              <a:spcBef>
                <a:spcPts val="0"/>
              </a:spcBef>
              <a:spcAft>
                <a:spcPts val="0"/>
              </a:spcAft>
              <a:buClr>
                <a:srgbClr val="444444"/>
              </a:buClr>
              <a:buSzPts val="2400"/>
              <a:buFont typeface="Comic Sans MS"/>
              <a:buAutoNum type="arabicPeriod"/>
            </a:pPr>
            <a:r>
              <a:rPr lang="en" sz="2400">
                <a:solidFill>
                  <a:srgbClr val="444444"/>
                </a:solidFill>
                <a:latin typeface="Comic Sans MS"/>
                <a:ea typeface="Comic Sans MS"/>
                <a:cs typeface="Comic Sans MS"/>
                <a:sym typeface="Comic Sans MS"/>
              </a:rPr>
              <a:t>What  are some things farmers/ranchers face in feeding their cattle byproduct feeds?</a:t>
            </a:r>
            <a:endParaRPr sz="2400">
              <a:solidFill>
                <a:srgbClr val="444444"/>
              </a:solidFill>
              <a:latin typeface="Comic Sans MS"/>
              <a:ea typeface="Comic Sans MS"/>
              <a:cs typeface="Comic Sans MS"/>
              <a:sym typeface="Comic Sans MS"/>
            </a:endParaRPr>
          </a:p>
          <a:p>
            <a:pPr marL="1371600" marR="139700" lvl="0" indent="-381000" algn="l" rtl="0">
              <a:lnSpc>
                <a:spcPct val="130000"/>
              </a:lnSpc>
              <a:spcBef>
                <a:spcPts val="0"/>
              </a:spcBef>
              <a:spcAft>
                <a:spcPts val="0"/>
              </a:spcAft>
              <a:buClr>
                <a:srgbClr val="444444"/>
              </a:buClr>
              <a:buSzPts val="2400"/>
              <a:buFont typeface="Comic Sans MS"/>
              <a:buAutoNum type="arabicPeriod"/>
            </a:pPr>
            <a:r>
              <a:rPr lang="en" sz="2400">
                <a:solidFill>
                  <a:srgbClr val="444444"/>
                </a:solidFill>
                <a:latin typeface="Comic Sans MS"/>
                <a:ea typeface="Comic Sans MS"/>
                <a:cs typeface="Comic Sans MS"/>
                <a:sym typeface="Comic Sans MS"/>
              </a:rPr>
              <a:t> What makes cattle different from humans and allows them to digest food waste products like the ones we discussed today?</a:t>
            </a:r>
            <a:endParaRPr sz="2400">
              <a:solidFill>
                <a:srgbClr val="444444"/>
              </a:solidFill>
              <a:latin typeface="Comic Sans MS"/>
              <a:ea typeface="Comic Sans MS"/>
              <a:cs typeface="Comic Sans MS"/>
              <a:sym typeface="Comic Sans MS"/>
            </a:endParaRPr>
          </a:p>
          <a:p>
            <a:pPr marL="1371600" marR="139700" lvl="0" indent="-381000" algn="l" rtl="0">
              <a:lnSpc>
                <a:spcPct val="130000"/>
              </a:lnSpc>
              <a:spcBef>
                <a:spcPts val="0"/>
              </a:spcBef>
              <a:spcAft>
                <a:spcPts val="0"/>
              </a:spcAft>
              <a:buClr>
                <a:srgbClr val="444444"/>
              </a:buClr>
              <a:buSzPts val="2400"/>
              <a:buFont typeface="Comic Sans MS"/>
              <a:buAutoNum type="arabicPeriod"/>
            </a:pPr>
            <a:r>
              <a:rPr lang="en" sz="2400">
                <a:solidFill>
                  <a:srgbClr val="444444"/>
                </a:solidFill>
                <a:latin typeface="Comic Sans MS"/>
                <a:ea typeface="Comic Sans MS"/>
                <a:cs typeface="Comic Sans MS"/>
                <a:sym typeface="Comic Sans MS"/>
              </a:rPr>
              <a:t>So what? Why does this matter or why is this important?</a:t>
            </a:r>
            <a:endParaRPr sz="2400">
              <a:solidFill>
                <a:srgbClr val="444444"/>
              </a:solidFill>
              <a:latin typeface="Comic Sans MS"/>
              <a:ea typeface="Comic Sans MS"/>
              <a:cs typeface="Comic Sans MS"/>
              <a:sym typeface="Comic Sans MS"/>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668</Words>
  <Application>Microsoft Office PowerPoint</Application>
  <PresentationFormat>On-screen Show (16:9)</PresentationFormat>
  <Paragraphs>70</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Comic Sans MS</vt:lpstr>
      <vt:lpstr>Simple Light</vt:lpstr>
      <vt:lpstr>Beef Life Cycle</vt:lpstr>
      <vt:lpstr>Objectives: </vt:lpstr>
      <vt:lpstr>PowerPoint Presentation</vt:lpstr>
      <vt:lpstr>PowerPoint Presentation</vt:lpstr>
      <vt:lpstr>PowerPoint Presentation</vt:lpstr>
      <vt:lpstr>PowerPoint Presentation</vt:lpstr>
      <vt:lpstr>PowerPoint Presentation</vt:lpstr>
      <vt:lpstr>Instructions:</vt:lpstr>
      <vt:lpstr>Review the Activity:</vt:lpstr>
      <vt:lpstr>Careers in Animal Science </vt:lpstr>
      <vt:lpstr>Where Can I Go to Study Animal Science?</vt:lpstr>
      <vt:lpstr>What can I study?</vt:lpstr>
      <vt:lpstr>What can I be if I study Animal Science?</vt:lpstr>
      <vt:lpstr>Veterinarian </vt:lpstr>
      <vt:lpstr>Meat Inspector </vt:lpstr>
      <vt:lpstr>Extension Agent</vt:lpstr>
      <vt:lpstr>Geneticist </vt:lpstr>
      <vt:lpstr>Farmer</vt:lpstr>
      <vt:lpstr>Agriculture Teacher </vt:lpstr>
      <vt:lpstr>Agriculture Journalist </vt:lpstr>
      <vt:lpstr>Poultry Scientist </vt:lpstr>
      <vt:lpstr>Feed Mill Operator </vt:lpstr>
      <vt:lpstr>Reflection Sheet: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Beef Life Cycle</dc:title>
  <dc:creator>Hutcheson, Alyssa</dc:creator>
  <cp:lastModifiedBy>Hutcheson, Alyssa</cp:lastModifiedBy>
  <cp:revision>1</cp:revision>
  <dcterms:modified xsi:type="dcterms:W3CDTF">2019-05-23T18:20:55Z</dcterms:modified>
</cp:coreProperties>
</file>