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Gill Sans" panose="020B0604020202020204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519990617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519990617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19990617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519990617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199906174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5199906174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199906174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5199906174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199906174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5199906174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199906174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5199906174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19990617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519990617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Gill Sans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ftr" idx="11"/>
          </p:nvPr>
        </p:nvSpPr>
        <p:spPr>
          <a:xfrm>
            <a:off x="2416500" y="329307"/>
            <a:ext cx="49739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1437664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2417780" y="3528542"/>
            <a:ext cx="863707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body" idx="1"/>
          </p:nvPr>
        </p:nvSpPr>
        <p:spPr>
          <a:xfrm rot="5400000">
            <a:off x="4527910" y="-1060599"/>
            <a:ext cx="3450613" cy="96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8" name="Google Shape;88;p11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 rot="5400000">
            <a:off x="7917038" y="2321047"/>
            <a:ext cx="4659889" cy="16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body" idx="1"/>
          </p:nvPr>
        </p:nvSpPr>
        <p:spPr>
          <a:xfrm rot="5400000">
            <a:off x="3029143" y="-785498"/>
            <a:ext cx="4659889" cy="7828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95" name="Google Shape;95;p12"/>
          <p:cNvCxnSpPr/>
          <p:nvPr/>
        </p:nvCxnSpPr>
        <p:spPr>
          <a:xfrm>
            <a:off x="9439111" y="798973"/>
            <a:ext cx="0" cy="4659889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7" name="Google Shape;27;p3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2"/>
          </p:nvPr>
        </p:nvSpPr>
        <p:spPr>
          <a:xfrm>
            <a:off x="6413771" y="2017343"/>
            <a:ext cx="4645152" cy="344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5" name="Google Shape;35;p4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45700" anchor="t" anchorCtr="0"/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2" name="Google Shape;42;p5"/>
          <p:cNvCxnSpPr/>
          <p:nvPr/>
        </p:nvCxnSpPr>
        <p:spPr>
          <a:xfrm>
            <a:off x="1454239" y="3804985"/>
            <a:ext cx="8630446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>
          <a:xfrm>
            <a:off x="1447191" y="2824269"/>
            <a:ext cx="4645152" cy="2644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3"/>
          </p:nvPr>
        </p:nvSpPr>
        <p:spPr>
          <a:xfrm>
            <a:off x="6412362" y="2023003"/>
            <a:ext cx="4645152" cy="802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4"/>
          </p:nvPr>
        </p:nvSpPr>
        <p:spPr>
          <a:xfrm>
            <a:off x="6412362" y="2821491"/>
            <a:ext cx="4645152" cy="2637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8" name="Google Shape;58;p7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body" idx="1"/>
          </p:nvPr>
        </p:nvSpPr>
        <p:spPr>
          <a:xfrm>
            <a:off x="5043714" y="798974"/>
            <a:ext cx="6012470" cy="4658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2"/>
          </p:nvPr>
        </p:nvSpPr>
        <p:spPr>
          <a:xfrm>
            <a:off x="1444671" y="3205491"/>
            <a:ext cx="3275013" cy="2248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0" name="Google Shape;70;p9"/>
          <p:cNvCxnSpPr/>
          <p:nvPr/>
        </p:nvCxnSpPr>
        <p:spPr>
          <a:xfrm>
            <a:off x="1448280" y="3205491"/>
            <a:ext cx="3269490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10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73" name="Google Shape;73;p10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dist="228600" dir="4740000" sx="98000" sy="98000" algn="tl" rotWithShape="0">
                <a:srgbClr val="000000">
                  <a:alpha val="3372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0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ap="flat" cmpd="sng">
              <a:solidFill>
                <a:srgbClr val="19191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10"/>
          <p:cNvSpPr txBox="1"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>
            <a:spLocks noGrp="1"/>
          </p:cNvSpPr>
          <p:nvPr>
            <p:ph type="pic" idx="2"/>
          </p:nvPr>
        </p:nvSpPr>
        <p:spPr>
          <a:xfrm>
            <a:off x="8124389" y="1122542"/>
            <a:ext cx="2791171" cy="3866327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body" idx="1"/>
          </p:nvPr>
        </p:nvSpPr>
        <p:spPr>
          <a:xfrm>
            <a:off x="1450329" y="3145992"/>
            <a:ext cx="5524404" cy="2003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dt" idx="10"/>
          </p:nvPr>
        </p:nvSpPr>
        <p:spPr>
          <a:xfrm>
            <a:off x="1447382" y="5469856"/>
            <a:ext cx="5527351" cy="320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ftr" idx="11"/>
          </p:nvPr>
        </p:nvSpPr>
        <p:spPr>
          <a:xfrm>
            <a:off x="1447382" y="318640"/>
            <a:ext cx="5541004" cy="32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1447382" y="3143605"/>
            <a:ext cx="552735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Google Shape;7;p1"/>
          <p:cNvPicPr preferRelativeResize="0"/>
          <p:nvPr/>
        </p:nvPicPr>
        <p:blipFill rotWithShape="1">
          <a:blip r:embed="rId13">
            <a:alphaModFix/>
          </a:blip>
          <a:srcRect t="1538" b="-1538"/>
          <a:stretch/>
        </p:blipFill>
        <p:spPr>
          <a:xfrm>
            <a:off x="0" y="6126480"/>
            <a:ext cx="121920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42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" name="Google Shape;13;p1"/>
          <p:cNvCxnSpPr/>
          <p:nvPr/>
        </p:nvCxnSpPr>
        <p:spPr>
          <a:xfrm>
            <a:off x="0" y="6128413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00001">
                <a:alpha val="2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orldometers.info/world-population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vw5KA8YlA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Gill Sans"/>
              <a:buNone/>
            </a:pPr>
            <a:r>
              <a:rPr lang="en-US"/>
              <a:t>Beef Life Cycle</a:t>
            </a:r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Day 2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7-HARVEST</a:t>
            </a:r>
            <a:endParaRPr/>
          </a:p>
        </p:txBody>
      </p:sp>
      <p:sp>
        <p:nvSpPr>
          <p:cNvPr id="167" name="Google Shape;167;p22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Cattle are harvested in modern processing facilities or packing plants where skilled workers break down beef carcasses into popular beef cuts.</a:t>
            </a:r>
            <a:endParaRPr/>
          </a:p>
        </p:txBody>
      </p:sp>
      <p:pic>
        <p:nvPicPr>
          <p:cNvPr id="168" name="Google Shape;168;p22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3500" y="2219072"/>
            <a:ext cx="4645025" cy="303898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/>
          <p:nvPr/>
        </p:nvSpPr>
        <p:spPr>
          <a:xfrm>
            <a:off x="6092483" y="3856383"/>
            <a:ext cx="1540769" cy="1232452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3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8-SUPERMARKETS &amp; RESTAURANTS</a:t>
            </a:r>
            <a:endParaRPr/>
          </a:p>
        </p:txBody>
      </p:sp>
      <p:sp>
        <p:nvSpPr>
          <p:cNvPr id="175" name="Google Shape;175;p23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Beef from the packing plant is sent to supermarkets and restaurants around the world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90% of the beef raised in the United States is consumed here</a:t>
            </a:r>
            <a:endParaRPr/>
          </a:p>
          <a:p>
            <a:pPr marL="685800" lvl="1" indent="-228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10% of the beef raised in the United States is exported to other countries</a:t>
            </a:r>
            <a:endParaRPr/>
          </a:p>
        </p:txBody>
      </p:sp>
      <p:pic>
        <p:nvPicPr>
          <p:cNvPr id="176" name="Google Shape;176;p23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3500" y="2219072"/>
            <a:ext cx="4645025" cy="3038981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3"/>
          <p:cNvSpPr/>
          <p:nvPr/>
        </p:nvSpPr>
        <p:spPr>
          <a:xfrm>
            <a:off x="7129669" y="3882888"/>
            <a:ext cx="2849218" cy="1232452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v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9-BEEF ON YOUR TABLE</a:t>
            </a:r>
            <a:endParaRPr/>
          </a:p>
        </p:txBody>
      </p:sp>
      <p:sp>
        <p:nvSpPr>
          <p:cNvPr id="183" name="Google Shape;183;p24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You can enjoy healthy, nutritious beef by buying it from the supermarket or eating it at your favorite restaurant!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Beef provides high quality protein and 10 essential nutrients</a:t>
            </a:r>
            <a:endParaRPr/>
          </a:p>
        </p:txBody>
      </p:sp>
      <p:pic>
        <p:nvPicPr>
          <p:cNvPr id="184" name="Google Shape;184;p24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3500" y="2219072"/>
            <a:ext cx="4645025" cy="3038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9827" y="2215684"/>
            <a:ext cx="4645025" cy="3038981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/>
          <p:nvPr/>
        </p:nvSpPr>
        <p:spPr>
          <a:xfrm>
            <a:off x="9588420" y="4200094"/>
            <a:ext cx="1632556" cy="1232452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5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700" cy="1059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many people currently live on the earth?</a:t>
            </a:r>
            <a:endParaRPr sz="3600"/>
          </a:p>
        </p:txBody>
      </p:sp>
      <p:sp>
        <p:nvSpPr>
          <p:cNvPr id="192" name="Google Shape;192;p25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200" cy="3448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18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18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https://www.worldometers.info/world-population/</a:t>
            </a:r>
            <a:r>
              <a:rPr lang="en-US" sz="18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800"/>
          </a:p>
        </p:txBody>
      </p:sp>
      <p:sp>
        <p:nvSpPr>
          <p:cNvPr id="193" name="Google Shape;193;p25"/>
          <p:cNvSpPr txBox="1">
            <a:spLocks noGrp="1"/>
          </p:cNvSpPr>
          <p:nvPr>
            <p:ph type="body" idx="2"/>
          </p:nvPr>
        </p:nvSpPr>
        <p:spPr>
          <a:xfrm>
            <a:off x="6413771" y="2017343"/>
            <a:ext cx="4645200" cy="3441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700" cy="1059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6"/>
          <p:cNvSpPr txBox="1">
            <a:spLocks noGrp="1"/>
          </p:cNvSpPr>
          <p:nvPr>
            <p:ph type="body" idx="1"/>
          </p:nvPr>
        </p:nvSpPr>
        <p:spPr>
          <a:xfrm>
            <a:off x="467225" y="3131900"/>
            <a:ext cx="10245300" cy="2021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625600" marR="139700" lvl="1" indent="-381000" algn="l" rtl="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444444"/>
              </a:buClr>
              <a:buSzPts val="2400"/>
              <a:buFont typeface="Times New Roman"/>
              <a:buChar char="○"/>
            </a:pPr>
            <a:r>
              <a:rPr lang="en-US" sz="24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some land too dry or too wet for fruit and vegetable growth?</a:t>
            </a:r>
            <a:endParaRPr sz="2400">
              <a:solidFill>
                <a:srgbClr val="44444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625600" marR="139700" lvl="1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2400"/>
              <a:buFont typeface="Times New Roman"/>
              <a:buChar char="○"/>
            </a:pPr>
            <a:r>
              <a:rPr lang="en-US" sz="24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some soil too rocky or sandy to grow fruits and vegetables?</a:t>
            </a:r>
            <a:endParaRPr sz="2400">
              <a:solidFill>
                <a:srgbClr val="44444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625600" marR="139700" lvl="1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2400"/>
              <a:buFont typeface="Times New Roman"/>
              <a:buChar char="○"/>
            </a:pPr>
            <a:r>
              <a:rPr lang="en-US" sz="24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Could steep inclines or cold climates stop a farmer from growing fruits and vegetables successfully?</a:t>
            </a:r>
            <a:endParaRPr sz="1200">
              <a:solidFill>
                <a:srgbClr val="44444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0" name="Google Shape;20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131" y="-41294"/>
            <a:ext cx="11923876" cy="275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700" cy="1059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0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Could the land that is unsuitable for crop farming be used by cattle (or sheep) to produce food? </a:t>
            </a:r>
            <a:endParaRPr sz="3000"/>
          </a:p>
        </p:txBody>
      </p:sp>
      <p:sp>
        <p:nvSpPr>
          <p:cNvPr id="206" name="Google Shape;206;p27"/>
          <p:cNvSpPr txBox="1">
            <a:spLocks noGrp="1"/>
          </p:cNvSpPr>
          <p:nvPr>
            <p:ph type="body" idx="1"/>
          </p:nvPr>
        </p:nvSpPr>
        <p:spPr>
          <a:xfrm>
            <a:off x="1449231" y="2013903"/>
            <a:ext cx="4645200" cy="3448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18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18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https://www.youtube.com/watch?v=svw5KA8YlAA</a:t>
            </a:r>
            <a:endParaRPr sz="1800"/>
          </a:p>
        </p:txBody>
      </p:sp>
      <p:sp>
        <p:nvSpPr>
          <p:cNvPr id="207" name="Google Shape;207;p27"/>
          <p:cNvSpPr txBox="1">
            <a:spLocks noGrp="1"/>
          </p:cNvSpPr>
          <p:nvPr>
            <p:ph type="body" idx="2"/>
          </p:nvPr>
        </p:nvSpPr>
        <p:spPr>
          <a:xfrm>
            <a:off x="6413771" y="2017343"/>
            <a:ext cx="4645200" cy="3441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8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700" cy="1059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Instructions: </a:t>
            </a:r>
            <a:endParaRPr/>
          </a:p>
        </p:txBody>
      </p:sp>
      <p:sp>
        <p:nvSpPr>
          <p:cNvPr id="213" name="Google Shape;213;p28"/>
          <p:cNvSpPr txBox="1">
            <a:spLocks noGrp="1"/>
          </p:cNvSpPr>
          <p:nvPr>
            <p:ph type="body" idx="1"/>
          </p:nvPr>
        </p:nvSpPr>
        <p:spPr>
          <a:xfrm>
            <a:off x="1447319" y="2010875"/>
            <a:ext cx="9605700" cy="3448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13970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Read the article on page 1 and highlight each example they find of ways cattle convert otherwise unusable resources into useable resources. Then complete pages 2 and 3 of the worksheet.</a:t>
            </a:r>
            <a:endParaRPr sz="2400">
              <a:solidFill>
                <a:srgbClr val="44444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3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700" cy="1059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Review: </a:t>
            </a:r>
            <a:endParaRPr/>
          </a:p>
        </p:txBody>
      </p:sp>
      <p:sp>
        <p:nvSpPr>
          <p:cNvPr id="219" name="Google Shape;219;p29"/>
          <p:cNvSpPr txBox="1">
            <a:spLocks noGrp="1"/>
          </p:cNvSpPr>
          <p:nvPr>
            <p:ph type="body" idx="1"/>
          </p:nvPr>
        </p:nvSpPr>
        <p:spPr>
          <a:xfrm>
            <a:off x="1447318" y="2010875"/>
            <a:ext cx="10260000" cy="3448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AutoNum type="arabicPeriod"/>
            </a:pPr>
            <a:r>
              <a:rPr lang="en-US" sz="2400"/>
              <a:t>Have we answered any of our questions from our KWL chart? 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0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700" cy="1059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Next Time: </a:t>
            </a:r>
            <a:endParaRPr/>
          </a:p>
        </p:txBody>
      </p:sp>
      <p:sp>
        <p:nvSpPr>
          <p:cNvPr id="225" name="Google Shape;225;p30"/>
          <p:cNvSpPr txBox="1">
            <a:spLocks noGrp="1"/>
          </p:cNvSpPr>
          <p:nvPr>
            <p:ph type="body" idx="1"/>
          </p:nvPr>
        </p:nvSpPr>
        <p:spPr>
          <a:xfrm>
            <a:off x="1447319" y="2010875"/>
            <a:ext cx="9495000" cy="3448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Discuss what food waste is.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Come up with solutions to stop food waste.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Analyze the jobs available working with beef cows.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Reflect on what we have learned and finish our KWL chart.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300" cy="1049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Objectives </a:t>
            </a:r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body" idx="1"/>
          </p:nvPr>
        </p:nvSpPr>
        <p:spPr>
          <a:xfrm>
            <a:off x="1451579" y="2015732"/>
            <a:ext cx="9603300" cy="345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Discuss the life cycle of a beef cow and how it gets from the farm to our forks.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Assess where and how livestock live.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/>
              <a:t>Determine how farmers turn unusable resources into usable resources.</a:t>
            </a:r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5978820" y="327511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WHAT IS THE BEEF LIFE CYCLE?</a:t>
            </a:r>
            <a:endParaRPr/>
          </a:p>
        </p:txBody>
      </p:sp>
      <p:pic>
        <p:nvPicPr>
          <p:cNvPr id="113" name="Google Shape;113;p1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714272" y="2016125"/>
            <a:ext cx="6175243" cy="40401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1-FARMS &amp; RANCHES</a:t>
            </a:r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On farms and ranches, cows are bred and give birth to a calf each year.</a:t>
            </a:r>
            <a:endParaRPr/>
          </a:p>
        </p:txBody>
      </p:sp>
      <p:pic>
        <p:nvPicPr>
          <p:cNvPr id="120" name="Google Shape;120;p16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3500" y="2219072"/>
            <a:ext cx="4645025" cy="303898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6"/>
          <p:cNvSpPr/>
          <p:nvPr/>
        </p:nvSpPr>
        <p:spPr>
          <a:xfrm>
            <a:off x="6222538" y="2364846"/>
            <a:ext cx="1699795" cy="987954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2-YOUNG CALVES</a:t>
            </a:r>
            <a:endParaRPr/>
          </a:p>
        </p:txBody>
      </p:sp>
      <p:sp>
        <p:nvSpPr>
          <p:cNvPr id="127" name="Google Shape;127;p17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For the first several months of their life, baby calves nurse on their mother’s milk and begin eating grass and other forage.</a:t>
            </a:r>
            <a:endParaRPr/>
          </a:p>
        </p:txBody>
      </p:sp>
      <p:pic>
        <p:nvPicPr>
          <p:cNvPr id="128" name="Google Shape;128;p17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3500" y="2219072"/>
            <a:ext cx="4645025" cy="3038981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7"/>
          <p:cNvSpPr/>
          <p:nvPr/>
        </p:nvSpPr>
        <p:spPr>
          <a:xfrm>
            <a:off x="7209182" y="2219072"/>
            <a:ext cx="2080592" cy="1232452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3-WEANING</a:t>
            </a:r>
            <a:endParaRPr/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The calves are weaned (separated) from their mother when they are about 8 months old and 500 pounds.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The growing calves continue to eat grass and other forages that are not digestible for humans.</a:t>
            </a:r>
            <a:endParaRPr/>
          </a:p>
        </p:txBody>
      </p:sp>
      <p:pic>
        <p:nvPicPr>
          <p:cNvPr id="136" name="Google Shape;136;p18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3500" y="2219072"/>
            <a:ext cx="4645025" cy="3038981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8"/>
          <p:cNvSpPr/>
          <p:nvPr/>
        </p:nvSpPr>
        <p:spPr>
          <a:xfrm>
            <a:off x="9104243" y="2332383"/>
            <a:ext cx="2080592" cy="1232452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4-LIVESTOCK AUCTION</a:t>
            </a:r>
            <a:endParaRPr/>
          </a:p>
        </p:txBody>
      </p:sp>
      <p:sp>
        <p:nvSpPr>
          <p:cNvPr id="143" name="Google Shape;143;p19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Some calves will be sold at livestock auction markets by farmers and ranchers called “stockers” or “backgrounders.” They raise the calves to the next stage of growth.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Other calves, often heifers, are kept on the cow-calf farm as breeding animals.</a:t>
            </a:r>
            <a:endParaRPr/>
          </a:p>
        </p:txBody>
      </p:sp>
      <p:pic>
        <p:nvPicPr>
          <p:cNvPr id="144" name="Google Shape;144;p19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3500" y="2219072"/>
            <a:ext cx="4645025" cy="3038981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/>
          <p:nvPr/>
        </p:nvSpPr>
        <p:spPr>
          <a:xfrm>
            <a:off x="9830575" y="3291229"/>
            <a:ext cx="1548967" cy="1055486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5-STOCKERS &amp; BACKGROUNDERS</a:t>
            </a:r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The cattle sold to the “stockers” and “backgrounders” graze cattle on all kinds of pasture until they grow to the next stage.</a:t>
            </a:r>
            <a:endParaRPr/>
          </a:p>
          <a:p>
            <a:pPr marL="22860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Cattle gain weight by converting grass and forage into protein</a:t>
            </a:r>
            <a:endParaRPr/>
          </a:p>
        </p:txBody>
      </p:sp>
      <p:pic>
        <p:nvPicPr>
          <p:cNvPr id="152" name="Google Shape;152;p20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3500" y="2219072"/>
            <a:ext cx="4645025" cy="303898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0"/>
          <p:cNvSpPr/>
          <p:nvPr/>
        </p:nvSpPr>
        <p:spPr>
          <a:xfrm>
            <a:off x="7779026" y="3178584"/>
            <a:ext cx="2252870" cy="1113182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1"/>
          <p:cNvSpPr txBox="1"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/>
              <a:t>6-FEEDYARD</a:t>
            </a:r>
            <a:endParaRPr/>
          </a:p>
        </p:txBody>
      </p:sp>
      <p:sp>
        <p:nvSpPr>
          <p:cNvPr id="159" name="Google Shape;159;p21"/>
          <p:cNvSpPr txBox="1">
            <a:spLocks noGrp="1"/>
          </p:cNvSpPr>
          <p:nvPr>
            <p:ph type="body" idx="1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Cattle are sold or moved to a feed yard where they eat a carefully balanced, grain-based diet until they reach a final market size.</a:t>
            </a:r>
            <a:endParaRPr/>
          </a:p>
        </p:txBody>
      </p:sp>
      <p:pic>
        <p:nvPicPr>
          <p:cNvPr id="160" name="Google Shape;160;p21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3500" y="2219072"/>
            <a:ext cx="4645025" cy="3038981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1"/>
          <p:cNvSpPr/>
          <p:nvPr/>
        </p:nvSpPr>
        <p:spPr>
          <a:xfrm>
            <a:off x="6201564" y="3118949"/>
            <a:ext cx="1776245" cy="1214512"/>
          </a:xfrm>
          <a:prstGeom prst="ellipse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Office PowerPoint</Application>
  <PresentationFormat>Widescreen</PresentationFormat>
  <Paragraphs>49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Gill Sans</vt:lpstr>
      <vt:lpstr>Arial</vt:lpstr>
      <vt:lpstr>Times New Roman</vt:lpstr>
      <vt:lpstr>Gallery</vt:lpstr>
      <vt:lpstr>Beef Life Cycle</vt:lpstr>
      <vt:lpstr>Objectives </vt:lpstr>
      <vt:lpstr>WHAT IS THE BEEF LIFE CYCLE?</vt:lpstr>
      <vt:lpstr>1-FARMS &amp; RANCHES</vt:lpstr>
      <vt:lpstr>2-YOUNG CALVES</vt:lpstr>
      <vt:lpstr>3-WEANING</vt:lpstr>
      <vt:lpstr>4-LIVESTOCK AUCTION</vt:lpstr>
      <vt:lpstr>5-STOCKERS &amp; BACKGROUNDERS</vt:lpstr>
      <vt:lpstr>6-FEEDYARD</vt:lpstr>
      <vt:lpstr>7-HARVEST</vt:lpstr>
      <vt:lpstr>8-SUPERMARKETS &amp; RESTAURANTS</vt:lpstr>
      <vt:lpstr>9-BEEF ON YOUR TABLE</vt:lpstr>
      <vt:lpstr>How many people currently live on the earth?</vt:lpstr>
      <vt:lpstr>PowerPoint Presentation</vt:lpstr>
      <vt:lpstr>Could the land that is unsuitable for crop farming be used by cattle (or sheep) to produce food? </vt:lpstr>
      <vt:lpstr>Instructions: </vt:lpstr>
      <vt:lpstr>Review: </vt:lpstr>
      <vt:lpstr>Next Time: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Beef Life Cycle</dc:title>
  <dc:creator>Hutcheson, Alyssa</dc:creator>
  <cp:lastModifiedBy>Hutcheson, Alyssa</cp:lastModifiedBy>
  <cp:revision>1</cp:revision>
  <dcterms:modified xsi:type="dcterms:W3CDTF">2019-05-23T16:59:20Z</dcterms:modified>
</cp:coreProperties>
</file>