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108" y="24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 name="Google Shape;5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58568321e9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58568321e9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58568321e9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58568321e9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8568321e9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8568321e9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58568321e9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58568321e9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58568321e9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58568321e9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58568321e9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58568321e9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58568321e9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58568321e9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58568321e9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58568321e9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58568321e9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58568321e9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58568321e9_0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58568321e9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58568321e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58568321e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58568321e9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58568321e9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58568321e9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58568321e9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58568321e9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58568321e9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58568321e9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58568321e9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58568321e9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58568321e9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58568321e9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58568321e9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58568321e9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58568321e9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58568321e9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58568321e9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
        <p:cNvGrpSpPr/>
        <p:nvPr/>
      </p:nvGrpSpPr>
      <p:grpSpPr>
        <a:xfrm>
          <a:off x="0" y="0"/>
          <a:ext cx="0" cy="0"/>
          <a:chOff x="0" y="0"/>
          <a:chExt cx="0" cy="0"/>
        </a:xfrm>
      </p:grpSpPr>
      <p:sp>
        <p:nvSpPr>
          <p:cNvPr id="11" name="Google Shape;11;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2" name="Google Shape;12;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3" name="Google Shape;13;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5"/>
        <p:cNvGrpSpPr/>
        <p:nvPr/>
      </p:nvGrpSpPr>
      <p:grpSpPr>
        <a:xfrm>
          <a:off x="0" y="0"/>
          <a:ext cx="0" cy="0"/>
          <a:chOff x="0" y="0"/>
          <a:chExt cx="0" cy="0"/>
        </a:xfrm>
      </p:grpSpPr>
      <p:sp>
        <p:nvSpPr>
          <p:cNvPr id="46" name="Google Shape;46;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7" name="Google Shape;47;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8" name="Google Shape;48;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9"/>
        <p:cNvGrpSpPr/>
        <p:nvPr/>
      </p:nvGrpSpPr>
      <p:grpSpPr>
        <a:xfrm>
          <a:off x="0" y="0"/>
          <a:ext cx="0" cy="0"/>
          <a:chOff x="0" y="0"/>
          <a:chExt cx="0" cy="0"/>
        </a:xfrm>
      </p:grpSpPr>
      <p:sp>
        <p:nvSpPr>
          <p:cNvPr id="50" name="Google Shape;50;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
        <p:cNvGrpSpPr/>
        <p:nvPr/>
      </p:nvGrpSpPr>
      <p:grpSpPr>
        <a:xfrm>
          <a:off x="0" y="0"/>
          <a:ext cx="0" cy="0"/>
          <a:chOff x="0" y="0"/>
          <a:chExt cx="0" cy="0"/>
        </a:xfrm>
      </p:grpSpPr>
      <p:sp>
        <p:nvSpPr>
          <p:cNvPr id="15" name="Google Shape;15;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6" name="Google Shape;16;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9" name="Google Shape;19;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20" name="Google Shape;20;p4"/>
          <p:cNvSpPr txBox="1">
            <a:spLocks noGrp="1"/>
          </p:cNvSpPr>
          <p:nvPr>
            <p:ph type="sldNum" idx="12"/>
          </p:nvPr>
        </p:nvSpPr>
        <p:spPr>
          <a:xfrm>
            <a:off x="8622125" y="4776200"/>
            <a:ext cx="399000" cy="2805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
        <p:cNvGrpSpPr/>
        <p:nvPr/>
      </p:nvGrpSpPr>
      <p:grpSpPr>
        <a:xfrm>
          <a:off x="0" y="0"/>
          <a:ext cx="0" cy="0"/>
          <a:chOff x="0" y="0"/>
          <a:chExt cx="0" cy="0"/>
        </a:xfrm>
      </p:grpSpPr>
      <p:sp>
        <p:nvSpPr>
          <p:cNvPr id="22" name="Google Shape;22;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3" name="Google Shape;23;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5" name="Google Shape;25;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
        <p:cNvGrpSpPr/>
        <p:nvPr/>
      </p:nvGrpSpPr>
      <p:grpSpPr>
        <a:xfrm>
          <a:off x="0" y="0"/>
          <a:ext cx="0" cy="0"/>
          <a:chOff x="0" y="0"/>
          <a:chExt cx="0" cy="0"/>
        </a:xfrm>
      </p:grpSpPr>
      <p:sp>
        <p:nvSpPr>
          <p:cNvPr id="27" name="Google Shape;27;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8" name="Google Shape;28;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9"/>
        <p:cNvGrpSpPr/>
        <p:nvPr/>
      </p:nvGrpSpPr>
      <p:grpSpPr>
        <a:xfrm>
          <a:off x="0" y="0"/>
          <a:ext cx="0" cy="0"/>
          <a:chOff x="0" y="0"/>
          <a:chExt cx="0" cy="0"/>
        </a:xfrm>
      </p:grpSpPr>
      <p:sp>
        <p:nvSpPr>
          <p:cNvPr id="30" name="Google Shape;30;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1" name="Google Shape;31;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2" name="Google Shape;32;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3"/>
        <p:cNvGrpSpPr/>
        <p:nvPr/>
      </p:nvGrpSpPr>
      <p:grpSpPr>
        <a:xfrm>
          <a:off x="0" y="0"/>
          <a:ext cx="0" cy="0"/>
          <a:chOff x="0" y="0"/>
          <a:chExt cx="0" cy="0"/>
        </a:xfrm>
      </p:grpSpPr>
      <p:sp>
        <p:nvSpPr>
          <p:cNvPr id="34" name="Google Shape;34;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5" name="Google Shape;35;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6"/>
        <p:cNvGrpSpPr/>
        <p:nvPr/>
      </p:nvGrpSpPr>
      <p:grpSpPr>
        <a:xfrm>
          <a:off x="0" y="0"/>
          <a:ext cx="0" cy="0"/>
          <a:chOff x="0" y="0"/>
          <a:chExt cx="0" cy="0"/>
        </a:xfrm>
      </p:grpSpPr>
      <p:sp>
        <p:nvSpPr>
          <p:cNvPr id="37" name="Google Shape;37;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9" name="Google Shape;39;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0" name="Google Shape;40;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1" name="Google Shape;41;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2"/>
        <p:cNvGrpSpPr/>
        <p:nvPr/>
      </p:nvGrpSpPr>
      <p:grpSpPr>
        <a:xfrm>
          <a:off x="0" y="0"/>
          <a:ext cx="0" cy="0"/>
          <a:chOff x="0" y="0"/>
          <a:chExt cx="0" cy="0"/>
        </a:xfrm>
      </p:grpSpPr>
      <p:sp>
        <p:nvSpPr>
          <p:cNvPr id="43" name="Google Shape;43;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4" name="Google Shape;44;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pic>
        <p:nvPicPr>
          <p:cNvPr id="9" name="Google Shape;9;p1"/>
          <p:cNvPicPr preferRelativeResize="0"/>
          <p:nvPr/>
        </p:nvPicPr>
        <p:blipFill>
          <a:blip r:embed="rId13">
            <a:alphaModFix/>
          </a:blip>
          <a:stretch>
            <a:fillRect/>
          </a:stretch>
        </p:blipFill>
        <p:spPr>
          <a:xfrm>
            <a:off x="8270789" y="4457714"/>
            <a:ext cx="873200" cy="68577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3.jpg"/><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1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ic Sans MS"/>
                <a:ea typeface="Comic Sans MS"/>
                <a:cs typeface="Comic Sans MS"/>
                <a:sym typeface="Comic Sans MS"/>
              </a:rPr>
              <a:t>Beef Life Cycle</a:t>
            </a:r>
            <a:r>
              <a:rPr lang="en"/>
              <a:t> </a:t>
            </a:r>
            <a:endParaRPr/>
          </a:p>
        </p:txBody>
      </p:sp>
      <p:sp>
        <p:nvSpPr>
          <p:cNvPr id="56" name="Google Shape;56;p1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Comic Sans MS"/>
                <a:ea typeface="Comic Sans MS"/>
                <a:cs typeface="Comic Sans MS"/>
                <a:sym typeface="Comic Sans MS"/>
              </a:rPr>
              <a:t>Day 1</a:t>
            </a:r>
            <a:endParaRPr>
              <a:latin typeface="Comic Sans MS"/>
              <a:ea typeface="Comic Sans MS"/>
              <a:cs typeface="Comic Sans MS"/>
              <a:sym typeface="Comic Sans M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292100" marR="139700" lvl="0" indent="0" algn="l" rtl="0">
              <a:lnSpc>
                <a:spcPct val="130000"/>
              </a:lnSpc>
              <a:spcBef>
                <a:spcPts val="0"/>
              </a:spcBef>
              <a:spcAft>
                <a:spcPts val="1500"/>
              </a:spcAft>
              <a:buClr>
                <a:schemeClr val="dk1"/>
              </a:buClr>
              <a:buSzPts val="1100"/>
              <a:buFont typeface="Arial"/>
              <a:buNone/>
            </a:pPr>
            <a:r>
              <a:rPr lang="en" sz="2400" b="1">
                <a:solidFill>
                  <a:srgbClr val="444444"/>
                </a:solidFill>
                <a:latin typeface="Comic Sans MS"/>
                <a:ea typeface="Comic Sans MS"/>
                <a:cs typeface="Comic Sans MS"/>
                <a:sym typeface="Comic Sans MS"/>
              </a:rPr>
              <a:t>Livestock:</a:t>
            </a:r>
            <a:r>
              <a:rPr lang="en" sz="2400">
                <a:solidFill>
                  <a:srgbClr val="444444"/>
                </a:solidFill>
                <a:latin typeface="Comic Sans MS"/>
                <a:ea typeface="Comic Sans MS"/>
                <a:cs typeface="Comic Sans MS"/>
                <a:sym typeface="Comic Sans MS"/>
              </a:rPr>
              <a:t> </a:t>
            </a:r>
            <a:r>
              <a:rPr lang="en" sz="2400">
                <a:solidFill>
                  <a:srgbClr val="303336"/>
                </a:solidFill>
                <a:highlight>
                  <a:srgbClr val="FFFFFF"/>
                </a:highlight>
                <a:latin typeface="Comic Sans MS"/>
                <a:ea typeface="Comic Sans MS"/>
                <a:cs typeface="Comic Sans MS"/>
                <a:sym typeface="Comic Sans MS"/>
              </a:rPr>
              <a:t>animals kept or raised for use</a:t>
            </a:r>
            <a:endParaRPr sz="2400">
              <a:latin typeface="Comic Sans MS"/>
              <a:ea typeface="Comic Sans MS"/>
              <a:cs typeface="Comic Sans MS"/>
              <a:sym typeface="Comic Sans MS"/>
            </a:endParaRPr>
          </a:p>
        </p:txBody>
      </p:sp>
      <p:sp>
        <p:nvSpPr>
          <p:cNvPr id="121" name="Google Shape;121;p2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22" name="Google Shape;122;p22"/>
          <p:cNvPicPr preferRelativeResize="0"/>
          <p:nvPr/>
        </p:nvPicPr>
        <p:blipFill>
          <a:blip r:embed="rId3">
            <a:alphaModFix/>
          </a:blip>
          <a:stretch>
            <a:fillRect/>
          </a:stretch>
        </p:blipFill>
        <p:spPr>
          <a:xfrm>
            <a:off x="0" y="1347203"/>
            <a:ext cx="3788869" cy="2527049"/>
          </a:xfrm>
          <a:prstGeom prst="rect">
            <a:avLst/>
          </a:prstGeom>
          <a:noFill/>
          <a:ln>
            <a:noFill/>
          </a:ln>
        </p:spPr>
      </p:pic>
      <p:pic>
        <p:nvPicPr>
          <p:cNvPr id="123" name="Google Shape;123;p22"/>
          <p:cNvPicPr preferRelativeResize="0"/>
          <p:nvPr/>
        </p:nvPicPr>
        <p:blipFill>
          <a:blip r:embed="rId4">
            <a:alphaModFix/>
          </a:blip>
          <a:stretch>
            <a:fillRect/>
          </a:stretch>
        </p:blipFill>
        <p:spPr>
          <a:xfrm>
            <a:off x="6528495" y="733745"/>
            <a:ext cx="2303801" cy="3502373"/>
          </a:xfrm>
          <a:prstGeom prst="rect">
            <a:avLst/>
          </a:prstGeom>
          <a:noFill/>
          <a:ln>
            <a:noFill/>
          </a:ln>
        </p:spPr>
      </p:pic>
      <p:pic>
        <p:nvPicPr>
          <p:cNvPr id="124" name="Google Shape;124;p22"/>
          <p:cNvPicPr preferRelativeResize="0"/>
          <p:nvPr/>
        </p:nvPicPr>
        <p:blipFill>
          <a:blip r:embed="rId5">
            <a:alphaModFix/>
          </a:blip>
          <a:stretch>
            <a:fillRect/>
          </a:stretch>
        </p:blipFill>
        <p:spPr>
          <a:xfrm>
            <a:off x="3283495" y="2135150"/>
            <a:ext cx="3245000" cy="24337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292100" marR="139700" lvl="0" indent="0" algn="l" rtl="0">
              <a:lnSpc>
                <a:spcPct val="130000"/>
              </a:lnSpc>
              <a:spcBef>
                <a:spcPts val="0"/>
              </a:spcBef>
              <a:spcAft>
                <a:spcPts val="1500"/>
              </a:spcAft>
              <a:buClr>
                <a:schemeClr val="dk1"/>
              </a:buClr>
              <a:buSzPts val="1100"/>
              <a:buFont typeface="Arial"/>
              <a:buNone/>
            </a:pPr>
            <a:r>
              <a:rPr lang="en" sz="2400" b="1">
                <a:solidFill>
                  <a:srgbClr val="444444"/>
                </a:solidFill>
                <a:latin typeface="Comic Sans MS"/>
                <a:ea typeface="Comic Sans MS"/>
                <a:cs typeface="Comic Sans MS"/>
                <a:sym typeface="Comic Sans MS"/>
              </a:rPr>
              <a:t>Digest: </a:t>
            </a:r>
            <a:r>
              <a:rPr lang="en" sz="2400">
                <a:solidFill>
                  <a:srgbClr val="303336"/>
                </a:solidFill>
                <a:highlight>
                  <a:srgbClr val="FFFFFF"/>
                </a:highlight>
                <a:latin typeface="Comic Sans MS"/>
                <a:ea typeface="Comic Sans MS"/>
                <a:cs typeface="Comic Sans MS"/>
                <a:sym typeface="Comic Sans MS"/>
              </a:rPr>
              <a:t>how our body converts the food we eat into energy for us to use to run, jump, and play </a:t>
            </a:r>
            <a:endParaRPr sz="2400">
              <a:latin typeface="Comic Sans MS"/>
              <a:ea typeface="Comic Sans MS"/>
              <a:cs typeface="Comic Sans MS"/>
              <a:sym typeface="Comic Sans MS"/>
            </a:endParaRPr>
          </a:p>
        </p:txBody>
      </p:sp>
      <p:sp>
        <p:nvSpPr>
          <p:cNvPr id="130" name="Google Shape;130;p2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31" name="Google Shape;131;p23"/>
          <p:cNvPicPr preferRelativeResize="0"/>
          <p:nvPr/>
        </p:nvPicPr>
        <p:blipFill>
          <a:blip r:embed="rId3">
            <a:alphaModFix/>
          </a:blip>
          <a:stretch>
            <a:fillRect/>
          </a:stretch>
        </p:blipFill>
        <p:spPr>
          <a:xfrm>
            <a:off x="437150" y="1780975"/>
            <a:ext cx="3856075" cy="2159400"/>
          </a:xfrm>
          <a:prstGeom prst="rect">
            <a:avLst/>
          </a:prstGeom>
          <a:noFill/>
          <a:ln>
            <a:noFill/>
          </a:ln>
        </p:spPr>
      </p:pic>
      <p:cxnSp>
        <p:nvCxnSpPr>
          <p:cNvPr id="132" name="Google Shape;132;p23"/>
          <p:cNvCxnSpPr>
            <a:stCxn id="131" idx="3"/>
          </p:cNvCxnSpPr>
          <p:nvPr/>
        </p:nvCxnSpPr>
        <p:spPr>
          <a:xfrm>
            <a:off x="4293225" y="2860675"/>
            <a:ext cx="780600" cy="5100"/>
          </a:xfrm>
          <a:prstGeom prst="straightConnector1">
            <a:avLst/>
          </a:prstGeom>
          <a:noFill/>
          <a:ln w="9525" cap="flat" cmpd="sng">
            <a:solidFill>
              <a:schemeClr val="dk2"/>
            </a:solidFill>
            <a:prstDash val="solid"/>
            <a:round/>
            <a:headEnd type="none" w="med" len="med"/>
            <a:tailEnd type="triangle" w="med" len="med"/>
          </a:ln>
        </p:spPr>
      </p:cxnSp>
      <p:pic>
        <p:nvPicPr>
          <p:cNvPr id="133" name="Google Shape;133;p23"/>
          <p:cNvPicPr preferRelativeResize="0"/>
          <p:nvPr/>
        </p:nvPicPr>
        <p:blipFill>
          <a:blip r:embed="rId4">
            <a:alphaModFix/>
          </a:blip>
          <a:stretch>
            <a:fillRect/>
          </a:stretch>
        </p:blipFill>
        <p:spPr>
          <a:xfrm>
            <a:off x="5073825" y="1556645"/>
            <a:ext cx="3079446" cy="34163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2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292100" marR="139700" lvl="0" indent="0" algn="l" rtl="0">
              <a:lnSpc>
                <a:spcPct val="130000"/>
              </a:lnSpc>
              <a:spcBef>
                <a:spcPts val="0"/>
              </a:spcBef>
              <a:spcAft>
                <a:spcPts val="1500"/>
              </a:spcAft>
              <a:buClr>
                <a:schemeClr val="dk1"/>
              </a:buClr>
              <a:buSzPts val="1100"/>
              <a:buFont typeface="Arial"/>
              <a:buNone/>
            </a:pPr>
            <a:r>
              <a:rPr lang="en" sz="2400" b="1">
                <a:solidFill>
                  <a:srgbClr val="444444"/>
                </a:solidFill>
                <a:latin typeface="Comic Sans MS"/>
                <a:ea typeface="Comic Sans MS"/>
                <a:cs typeface="Comic Sans MS"/>
                <a:sym typeface="Comic Sans MS"/>
              </a:rPr>
              <a:t>Nutrition: </a:t>
            </a:r>
            <a:r>
              <a:rPr lang="en" sz="2400">
                <a:solidFill>
                  <a:srgbClr val="212529"/>
                </a:solidFill>
                <a:highlight>
                  <a:srgbClr val="FFFFFF"/>
                </a:highlight>
                <a:latin typeface="Comic Sans MS"/>
                <a:ea typeface="Comic Sans MS"/>
                <a:cs typeface="Comic Sans MS"/>
                <a:sym typeface="Comic Sans MS"/>
              </a:rPr>
              <a:t>How well a plant or animal is digesting food to get all of the nutrients they need</a:t>
            </a:r>
            <a:endParaRPr sz="2400">
              <a:latin typeface="Comic Sans MS"/>
              <a:ea typeface="Comic Sans MS"/>
              <a:cs typeface="Comic Sans MS"/>
              <a:sym typeface="Comic Sans MS"/>
            </a:endParaRPr>
          </a:p>
        </p:txBody>
      </p:sp>
      <p:sp>
        <p:nvSpPr>
          <p:cNvPr id="139" name="Google Shape;139;p24"/>
          <p:cNvSpPr txBox="1">
            <a:spLocks noGrp="1"/>
          </p:cNvSpPr>
          <p:nvPr>
            <p:ph type="body" idx="1"/>
          </p:nvPr>
        </p:nvSpPr>
        <p:spPr>
          <a:xfrm>
            <a:off x="726925" y="1555025"/>
            <a:ext cx="8105400" cy="30138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40" name="Google Shape;140;p24"/>
          <p:cNvPicPr preferRelativeResize="0"/>
          <p:nvPr/>
        </p:nvPicPr>
        <p:blipFill>
          <a:blip r:embed="rId3">
            <a:alphaModFix/>
          </a:blip>
          <a:stretch>
            <a:fillRect/>
          </a:stretch>
        </p:blipFill>
        <p:spPr>
          <a:xfrm>
            <a:off x="2467725" y="1371900"/>
            <a:ext cx="4891724" cy="349407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292100" marR="139700" lvl="0" indent="0" algn="l" rtl="0">
              <a:lnSpc>
                <a:spcPct val="130000"/>
              </a:lnSpc>
              <a:spcBef>
                <a:spcPts val="0"/>
              </a:spcBef>
              <a:spcAft>
                <a:spcPts val="1500"/>
              </a:spcAft>
              <a:buClr>
                <a:schemeClr val="dk1"/>
              </a:buClr>
              <a:buSzPts val="1100"/>
              <a:buFont typeface="Arial"/>
              <a:buNone/>
            </a:pPr>
            <a:r>
              <a:rPr lang="en" sz="2400" b="1">
                <a:solidFill>
                  <a:srgbClr val="444444"/>
                </a:solidFill>
                <a:latin typeface="Comic Sans MS"/>
                <a:ea typeface="Comic Sans MS"/>
                <a:cs typeface="Comic Sans MS"/>
                <a:sym typeface="Comic Sans MS"/>
              </a:rPr>
              <a:t>Nutrients:</a:t>
            </a:r>
            <a:r>
              <a:rPr lang="en" sz="2400">
                <a:solidFill>
                  <a:srgbClr val="303336"/>
                </a:solidFill>
                <a:highlight>
                  <a:srgbClr val="FFFFFF"/>
                </a:highlight>
                <a:latin typeface="Comic Sans MS"/>
                <a:ea typeface="Comic Sans MS"/>
                <a:cs typeface="Comic Sans MS"/>
                <a:sym typeface="Comic Sans MS"/>
              </a:rPr>
              <a:t>a substance or ingredient that promotes growth, provides energy, and maintains life</a:t>
            </a:r>
            <a:endParaRPr sz="2400">
              <a:latin typeface="Comic Sans MS"/>
              <a:ea typeface="Comic Sans MS"/>
              <a:cs typeface="Comic Sans MS"/>
              <a:sym typeface="Comic Sans MS"/>
            </a:endParaRPr>
          </a:p>
        </p:txBody>
      </p:sp>
      <p:sp>
        <p:nvSpPr>
          <p:cNvPr id="146" name="Google Shape;146;p2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47" name="Google Shape;147;p25"/>
          <p:cNvPicPr preferRelativeResize="0"/>
          <p:nvPr/>
        </p:nvPicPr>
        <p:blipFill>
          <a:blip r:embed="rId3">
            <a:alphaModFix/>
          </a:blip>
          <a:stretch>
            <a:fillRect/>
          </a:stretch>
        </p:blipFill>
        <p:spPr>
          <a:xfrm>
            <a:off x="1675075" y="1621875"/>
            <a:ext cx="2277600" cy="3416400"/>
          </a:xfrm>
          <a:prstGeom prst="rect">
            <a:avLst/>
          </a:prstGeom>
          <a:noFill/>
          <a:ln>
            <a:noFill/>
          </a:ln>
        </p:spPr>
      </p:pic>
      <p:cxnSp>
        <p:nvCxnSpPr>
          <p:cNvPr id="148" name="Google Shape;148;p25"/>
          <p:cNvCxnSpPr>
            <a:stCxn id="147" idx="3"/>
          </p:cNvCxnSpPr>
          <p:nvPr/>
        </p:nvCxnSpPr>
        <p:spPr>
          <a:xfrm>
            <a:off x="3952675" y="3330075"/>
            <a:ext cx="858600" cy="23100"/>
          </a:xfrm>
          <a:prstGeom prst="straightConnector1">
            <a:avLst/>
          </a:prstGeom>
          <a:noFill/>
          <a:ln w="9525" cap="flat" cmpd="sng">
            <a:solidFill>
              <a:schemeClr val="dk2"/>
            </a:solidFill>
            <a:prstDash val="solid"/>
            <a:round/>
            <a:headEnd type="none" w="med" len="med"/>
            <a:tailEnd type="triangle" w="med" len="med"/>
          </a:ln>
        </p:spPr>
      </p:cxnSp>
      <p:pic>
        <p:nvPicPr>
          <p:cNvPr id="149" name="Google Shape;149;p25"/>
          <p:cNvPicPr preferRelativeResize="0"/>
          <p:nvPr/>
        </p:nvPicPr>
        <p:blipFill>
          <a:blip r:embed="rId4">
            <a:alphaModFix/>
          </a:blip>
          <a:stretch>
            <a:fillRect/>
          </a:stretch>
        </p:blipFill>
        <p:spPr>
          <a:xfrm>
            <a:off x="1533550" y="929763"/>
            <a:ext cx="8021725" cy="451222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292100" marR="139700" lvl="0" indent="0" algn="l" rtl="0">
              <a:lnSpc>
                <a:spcPct val="130000"/>
              </a:lnSpc>
              <a:spcBef>
                <a:spcPts val="0"/>
              </a:spcBef>
              <a:spcAft>
                <a:spcPts val="1500"/>
              </a:spcAft>
              <a:buClr>
                <a:schemeClr val="dk1"/>
              </a:buClr>
              <a:buSzPts val="1100"/>
              <a:buFont typeface="Arial"/>
              <a:buNone/>
            </a:pPr>
            <a:r>
              <a:rPr lang="en" sz="2400" b="1">
                <a:solidFill>
                  <a:srgbClr val="444444"/>
                </a:solidFill>
                <a:latin typeface="Comic Sans MS"/>
                <a:ea typeface="Comic Sans MS"/>
                <a:cs typeface="Comic Sans MS"/>
                <a:sym typeface="Comic Sans MS"/>
              </a:rPr>
              <a:t>Convert:</a:t>
            </a:r>
            <a:r>
              <a:rPr lang="en" sz="2400" b="1">
                <a:solidFill>
                  <a:srgbClr val="303336"/>
                </a:solidFill>
                <a:highlight>
                  <a:srgbClr val="FFFFFF"/>
                </a:highlight>
                <a:latin typeface="Comic Sans MS"/>
                <a:ea typeface="Comic Sans MS"/>
                <a:cs typeface="Comic Sans MS"/>
                <a:sym typeface="Comic Sans MS"/>
              </a:rPr>
              <a:t> </a:t>
            </a:r>
            <a:r>
              <a:rPr lang="en" sz="2400">
                <a:solidFill>
                  <a:srgbClr val="303336"/>
                </a:solidFill>
                <a:highlight>
                  <a:srgbClr val="FFFFFF"/>
                </a:highlight>
                <a:latin typeface="Comic Sans MS"/>
                <a:ea typeface="Comic Sans MS"/>
                <a:cs typeface="Comic Sans MS"/>
                <a:sym typeface="Comic Sans MS"/>
              </a:rPr>
              <a:t>to change from one form to another</a:t>
            </a:r>
            <a:endParaRPr sz="2400">
              <a:latin typeface="Comic Sans MS"/>
              <a:ea typeface="Comic Sans MS"/>
              <a:cs typeface="Comic Sans MS"/>
              <a:sym typeface="Comic Sans MS"/>
            </a:endParaRPr>
          </a:p>
        </p:txBody>
      </p:sp>
      <p:sp>
        <p:nvSpPr>
          <p:cNvPr id="155" name="Google Shape;155;p2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56" name="Google Shape;156;p26"/>
          <p:cNvPicPr preferRelativeResize="0"/>
          <p:nvPr/>
        </p:nvPicPr>
        <p:blipFill>
          <a:blip r:embed="rId3">
            <a:alphaModFix/>
          </a:blip>
          <a:stretch>
            <a:fillRect/>
          </a:stretch>
        </p:blipFill>
        <p:spPr>
          <a:xfrm>
            <a:off x="809297" y="1248876"/>
            <a:ext cx="3626191" cy="3416398"/>
          </a:xfrm>
          <a:prstGeom prst="rect">
            <a:avLst/>
          </a:prstGeom>
          <a:noFill/>
          <a:ln>
            <a:noFill/>
          </a:ln>
        </p:spPr>
      </p:pic>
      <p:cxnSp>
        <p:nvCxnSpPr>
          <p:cNvPr id="157" name="Google Shape;157;p26"/>
          <p:cNvCxnSpPr>
            <a:stCxn id="156" idx="3"/>
          </p:cNvCxnSpPr>
          <p:nvPr/>
        </p:nvCxnSpPr>
        <p:spPr>
          <a:xfrm rot="10800000" flipH="1">
            <a:off x="4435488" y="2955575"/>
            <a:ext cx="873000" cy="1500"/>
          </a:xfrm>
          <a:prstGeom prst="straightConnector1">
            <a:avLst/>
          </a:prstGeom>
          <a:noFill/>
          <a:ln w="9525" cap="flat" cmpd="sng">
            <a:solidFill>
              <a:schemeClr val="dk2"/>
            </a:solidFill>
            <a:prstDash val="solid"/>
            <a:round/>
            <a:headEnd type="none" w="med" len="med"/>
            <a:tailEnd type="triangle" w="med" len="med"/>
          </a:ln>
        </p:spPr>
      </p:cxnSp>
      <p:pic>
        <p:nvPicPr>
          <p:cNvPr id="158" name="Google Shape;158;p26"/>
          <p:cNvPicPr preferRelativeResize="0"/>
          <p:nvPr/>
        </p:nvPicPr>
        <p:blipFill>
          <a:blip r:embed="rId4">
            <a:alphaModFix/>
          </a:blip>
          <a:stretch>
            <a:fillRect/>
          </a:stretch>
        </p:blipFill>
        <p:spPr>
          <a:xfrm>
            <a:off x="5308488" y="1017725"/>
            <a:ext cx="3097440" cy="41257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292100" marR="139700" lvl="0" indent="0" algn="l" rtl="0">
              <a:lnSpc>
                <a:spcPct val="130000"/>
              </a:lnSpc>
              <a:spcBef>
                <a:spcPts val="0"/>
              </a:spcBef>
              <a:spcAft>
                <a:spcPts val="1500"/>
              </a:spcAft>
              <a:buClr>
                <a:schemeClr val="dk1"/>
              </a:buClr>
              <a:buSzPts val="1100"/>
              <a:buFont typeface="Arial"/>
              <a:buNone/>
            </a:pPr>
            <a:r>
              <a:rPr lang="en" sz="2400" b="1">
                <a:solidFill>
                  <a:srgbClr val="444444"/>
                </a:solidFill>
                <a:latin typeface="Comic Sans MS"/>
                <a:ea typeface="Comic Sans MS"/>
                <a:cs typeface="Comic Sans MS"/>
                <a:sym typeface="Comic Sans MS"/>
              </a:rPr>
              <a:t>Conserve:</a:t>
            </a:r>
            <a:r>
              <a:rPr lang="en" sz="2400" b="1">
                <a:solidFill>
                  <a:srgbClr val="303336"/>
                </a:solidFill>
                <a:highlight>
                  <a:srgbClr val="FFFFFF"/>
                </a:highlight>
                <a:latin typeface="Comic Sans MS"/>
                <a:ea typeface="Comic Sans MS"/>
                <a:cs typeface="Comic Sans MS"/>
                <a:sym typeface="Comic Sans MS"/>
              </a:rPr>
              <a:t> </a:t>
            </a:r>
            <a:r>
              <a:rPr lang="en" sz="2400">
                <a:solidFill>
                  <a:srgbClr val="303336"/>
                </a:solidFill>
                <a:highlight>
                  <a:srgbClr val="FFFFFF"/>
                </a:highlight>
                <a:latin typeface="Comic Sans MS"/>
                <a:ea typeface="Comic Sans MS"/>
                <a:cs typeface="Comic Sans MS"/>
                <a:sym typeface="Comic Sans MS"/>
              </a:rPr>
              <a:t>to avoid wasteful or destructive use of a natural resource</a:t>
            </a:r>
            <a:endParaRPr sz="2400">
              <a:latin typeface="Comic Sans MS"/>
              <a:ea typeface="Comic Sans MS"/>
              <a:cs typeface="Comic Sans MS"/>
              <a:sym typeface="Comic Sans MS"/>
            </a:endParaRPr>
          </a:p>
        </p:txBody>
      </p:sp>
      <p:sp>
        <p:nvSpPr>
          <p:cNvPr id="164" name="Google Shape;164;p2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65" name="Google Shape;165;p27"/>
          <p:cNvPicPr preferRelativeResize="0"/>
          <p:nvPr/>
        </p:nvPicPr>
        <p:blipFill>
          <a:blip r:embed="rId3">
            <a:alphaModFix/>
          </a:blip>
          <a:stretch>
            <a:fillRect/>
          </a:stretch>
        </p:blipFill>
        <p:spPr>
          <a:xfrm>
            <a:off x="411300" y="1666450"/>
            <a:ext cx="3589200" cy="2388450"/>
          </a:xfrm>
          <a:prstGeom prst="rect">
            <a:avLst/>
          </a:prstGeom>
          <a:noFill/>
          <a:ln>
            <a:noFill/>
          </a:ln>
        </p:spPr>
      </p:pic>
      <p:pic>
        <p:nvPicPr>
          <p:cNvPr id="166" name="Google Shape;166;p27"/>
          <p:cNvPicPr preferRelativeResize="0"/>
          <p:nvPr/>
        </p:nvPicPr>
        <p:blipFill>
          <a:blip r:embed="rId4">
            <a:alphaModFix/>
          </a:blip>
          <a:stretch>
            <a:fillRect/>
          </a:stretch>
        </p:blipFill>
        <p:spPr>
          <a:xfrm>
            <a:off x="4321083" y="1236125"/>
            <a:ext cx="4389325" cy="29209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292100" marR="139700" lvl="0" indent="0" algn="l" rtl="0">
              <a:lnSpc>
                <a:spcPct val="130000"/>
              </a:lnSpc>
              <a:spcBef>
                <a:spcPts val="0"/>
              </a:spcBef>
              <a:spcAft>
                <a:spcPts val="1500"/>
              </a:spcAft>
              <a:buClr>
                <a:schemeClr val="dk1"/>
              </a:buClr>
              <a:buSzPts val="1100"/>
              <a:buFont typeface="Arial"/>
              <a:buNone/>
            </a:pPr>
            <a:r>
              <a:rPr lang="en" sz="2400" b="1">
                <a:solidFill>
                  <a:srgbClr val="444444"/>
                </a:solidFill>
                <a:latin typeface="Comic Sans MS"/>
                <a:ea typeface="Comic Sans MS"/>
                <a:cs typeface="Comic Sans MS"/>
                <a:sym typeface="Comic Sans MS"/>
              </a:rPr>
              <a:t>Waste:</a:t>
            </a:r>
            <a:r>
              <a:rPr lang="en" sz="2400">
                <a:solidFill>
                  <a:srgbClr val="444444"/>
                </a:solidFill>
                <a:latin typeface="Comic Sans MS"/>
                <a:ea typeface="Comic Sans MS"/>
                <a:cs typeface="Comic Sans MS"/>
                <a:sym typeface="Comic Sans MS"/>
              </a:rPr>
              <a:t> </a:t>
            </a:r>
            <a:r>
              <a:rPr lang="en" sz="2400">
                <a:solidFill>
                  <a:srgbClr val="303336"/>
                </a:solidFill>
                <a:highlight>
                  <a:srgbClr val="FFFFFF"/>
                </a:highlight>
                <a:latin typeface="Comic Sans MS"/>
                <a:ea typeface="Comic Sans MS"/>
                <a:cs typeface="Comic Sans MS"/>
                <a:sym typeface="Comic Sans MS"/>
              </a:rPr>
              <a:t>discarded or useless materials</a:t>
            </a:r>
            <a:endParaRPr sz="2400">
              <a:latin typeface="Comic Sans MS"/>
              <a:ea typeface="Comic Sans MS"/>
              <a:cs typeface="Comic Sans MS"/>
              <a:sym typeface="Comic Sans MS"/>
            </a:endParaRPr>
          </a:p>
        </p:txBody>
      </p:sp>
      <p:sp>
        <p:nvSpPr>
          <p:cNvPr id="172" name="Google Shape;172;p2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73" name="Google Shape;173;p28"/>
          <p:cNvPicPr preferRelativeResize="0"/>
          <p:nvPr/>
        </p:nvPicPr>
        <p:blipFill>
          <a:blip r:embed="rId3">
            <a:alphaModFix/>
          </a:blip>
          <a:stretch>
            <a:fillRect/>
          </a:stretch>
        </p:blipFill>
        <p:spPr>
          <a:xfrm>
            <a:off x="2048256" y="1152475"/>
            <a:ext cx="5139719" cy="379752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KWL Chart</a:t>
            </a:r>
            <a:endParaRPr>
              <a:latin typeface="Comic Sans MS"/>
              <a:ea typeface="Comic Sans MS"/>
              <a:cs typeface="Comic Sans MS"/>
              <a:sym typeface="Comic Sans MS"/>
            </a:endParaRPr>
          </a:p>
        </p:txBody>
      </p:sp>
      <p:sp>
        <p:nvSpPr>
          <p:cNvPr id="179" name="Google Shape;179;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omic Sans MS"/>
              <a:buAutoNum type="arabicPeriod"/>
            </a:pPr>
            <a:r>
              <a:rPr lang="en">
                <a:latin typeface="Comic Sans MS"/>
                <a:ea typeface="Comic Sans MS"/>
                <a:cs typeface="Comic Sans MS"/>
                <a:sym typeface="Comic Sans MS"/>
              </a:rPr>
              <a:t>Think quietly to yourself and write your answer on the paper provided. There are no wrong answers so do not get an answer from a classmate. </a:t>
            </a:r>
            <a:endParaRPr>
              <a:latin typeface="Comic Sans MS"/>
              <a:ea typeface="Comic Sans MS"/>
              <a:cs typeface="Comic Sans MS"/>
              <a:sym typeface="Comic Sans MS"/>
            </a:endParaRPr>
          </a:p>
          <a:p>
            <a:pPr marL="457200" lvl="0" indent="-342900" algn="l" rtl="0">
              <a:spcBef>
                <a:spcPts val="0"/>
              </a:spcBef>
              <a:spcAft>
                <a:spcPts val="0"/>
              </a:spcAft>
              <a:buSzPts val="1800"/>
              <a:buFont typeface="Comic Sans MS"/>
              <a:buAutoNum type="arabicPeriod"/>
            </a:pPr>
            <a:r>
              <a:rPr lang="en">
                <a:latin typeface="Comic Sans MS"/>
                <a:ea typeface="Comic Sans MS"/>
                <a:cs typeface="Comic Sans MS"/>
                <a:sym typeface="Comic Sans MS"/>
              </a:rPr>
              <a:t>Once you have your answer on your paper, quietly place your paper into the bucket or basket located by the chart. </a:t>
            </a:r>
            <a:endParaRPr>
              <a:latin typeface="Comic Sans MS"/>
              <a:ea typeface="Comic Sans MS"/>
              <a:cs typeface="Comic Sans MS"/>
              <a:sym typeface="Comic Sans MS"/>
            </a:endParaRPr>
          </a:p>
          <a:p>
            <a:pPr marL="457200" lvl="0" indent="-342900" algn="l" rtl="0">
              <a:spcBef>
                <a:spcPts val="0"/>
              </a:spcBef>
              <a:spcAft>
                <a:spcPts val="0"/>
              </a:spcAft>
              <a:buSzPts val="1800"/>
              <a:buFont typeface="Comic Sans MS"/>
              <a:buAutoNum type="arabicPeriod"/>
            </a:pPr>
            <a:r>
              <a:rPr lang="en">
                <a:latin typeface="Comic Sans MS"/>
                <a:ea typeface="Comic Sans MS"/>
                <a:cs typeface="Comic Sans MS"/>
                <a:sym typeface="Comic Sans MS"/>
              </a:rPr>
              <a:t>Please wait for everybody to turn in their pieces of paper for the teacher to go over. </a:t>
            </a:r>
            <a:endParaRPr>
              <a:latin typeface="Comic Sans MS"/>
              <a:ea typeface="Comic Sans MS"/>
              <a:cs typeface="Comic Sans MS"/>
              <a:sym typeface="Comic Sans MS"/>
            </a:endParaRPr>
          </a:p>
          <a:p>
            <a:pPr marL="457200" lvl="0" indent="-342900" algn="l" rtl="0">
              <a:spcBef>
                <a:spcPts val="0"/>
              </a:spcBef>
              <a:spcAft>
                <a:spcPts val="0"/>
              </a:spcAft>
              <a:buSzPts val="1800"/>
              <a:buFont typeface="Comic Sans MS"/>
              <a:buAutoNum type="arabicPeriod"/>
            </a:pPr>
            <a:r>
              <a:rPr lang="en">
                <a:latin typeface="Comic Sans MS"/>
                <a:ea typeface="Comic Sans MS"/>
                <a:cs typeface="Comic Sans MS"/>
                <a:sym typeface="Comic Sans MS"/>
              </a:rPr>
              <a:t>You will do the same thing for the next question. </a:t>
            </a:r>
            <a:endParaRPr>
              <a:latin typeface="Comic Sans MS"/>
              <a:ea typeface="Comic Sans MS"/>
              <a:cs typeface="Comic Sans MS"/>
              <a:sym typeface="Comic Sans MS"/>
            </a:endParaRPr>
          </a:p>
          <a:p>
            <a:pPr marL="457200" lvl="0" indent="-342900" algn="l" rtl="0">
              <a:spcBef>
                <a:spcPts val="0"/>
              </a:spcBef>
              <a:spcAft>
                <a:spcPts val="0"/>
              </a:spcAft>
              <a:buSzPts val="1800"/>
              <a:buFont typeface="Comic Sans MS"/>
              <a:buAutoNum type="arabicPeriod"/>
            </a:pPr>
            <a:r>
              <a:rPr lang="en">
                <a:latin typeface="Comic Sans MS"/>
                <a:ea typeface="Comic Sans MS"/>
                <a:cs typeface="Comic Sans MS"/>
                <a:sym typeface="Comic Sans MS"/>
              </a:rPr>
              <a:t>Are there any questions before we begin?</a:t>
            </a:r>
            <a:endParaRPr>
              <a:latin typeface="Comic Sans MS"/>
              <a:ea typeface="Comic Sans MS"/>
              <a:cs typeface="Comic Sans MS"/>
              <a:sym typeface="Comic Sans M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KWL Chart: Question 1</a:t>
            </a:r>
            <a:endParaRPr>
              <a:latin typeface="Comic Sans MS"/>
              <a:ea typeface="Comic Sans MS"/>
              <a:cs typeface="Comic Sans MS"/>
              <a:sym typeface="Comic Sans MS"/>
            </a:endParaRPr>
          </a:p>
        </p:txBody>
      </p:sp>
      <p:sp>
        <p:nvSpPr>
          <p:cNvPr id="185" name="Google Shape;185;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Directions: Think quietly to yourself and write your answer on the paper provided. There are no wrong answers so do not get an answer from a classmate. Once you have your answer on your paper, quietly place your paper into the bucket or basket located by the chart. Please wait for everybody to turn in their pieces of paper for the teacher to go over. </a:t>
            </a:r>
            <a:endParaRPr>
              <a:latin typeface="Comic Sans MS"/>
              <a:ea typeface="Comic Sans MS"/>
              <a:cs typeface="Comic Sans MS"/>
              <a:sym typeface="Comic Sans MS"/>
            </a:endParaRPr>
          </a:p>
          <a:p>
            <a:pPr marL="0" lvl="0" indent="0" algn="l" rtl="0">
              <a:spcBef>
                <a:spcPts val="1600"/>
              </a:spcBef>
              <a:spcAft>
                <a:spcPts val="0"/>
              </a:spcAft>
              <a:buNone/>
            </a:pPr>
            <a:endParaRPr b="1">
              <a:latin typeface="Comic Sans MS"/>
              <a:ea typeface="Comic Sans MS"/>
              <a:cs typeface="Comic Sans MS"/>
              <a:sym typeface="Comic Sans MS"/>
            </a:endParaRPr>
          </a:p>
          <a:p>
            <a:pPr marL="457200" lvl="0" indent="-342900" algn="l" rtl="0">
              <a:spcBef>
                <a:spcPts val="1600"/>
              </a:spcBef>
              <a:spcAft>
                <a:spcPts val="0"/>
              </a:spcAft>
              <a:buSzPts val="1800"/>
              <a:buFont typeface="Comic Sans MS"/>
              <a:buAutoNum type="arabicPeriod"/>
            </a:pPr>
            <a:r>
              <a:rPr lang="en" b="1">
                <a:latin typeface="Comic Sans MS"/>
                <a:ea typeface="Comic Sans MS"/>
                <a:cs typeface="Comic Sans MS"/>
                <a:sym typeface="Comic Sans MS"/>
              </a:rPr>
              <a:t>What do you know about the life cycle of a cow? </a:t>
            </a:r>
            <a:endParaRPr b="1">
              <a:latin typeface="Comic Sans MS"/>
              <a:ea typeface="Comic Sans MS"/>
              <a:cs typeface="Comic Sans MS"/>
              <a:sym typeface="Comic Sans M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KWL Chart: Question 2</a:t>
            </a:r>
            <a:endParaRPr>
              <a:latin typeface="Comic Sans MS"/>
              <a:ea typeface="Comic Sans MS"/>
              <a:cs typeface="Comic Sans MS"/>
              <a:sym typeface="Comic Sans MS"/>
            </a:endParaRPr>
          </a:p>
        </p:txBody>
      </p:sp>
      <p:sp>
        <p:nvSpPr>
          <p:cNvPr id="191" name="Google Shape;191;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Directions: Think quietly to yourself and write your answer on the paper provided. There are no wrong answers so do not get an answer from a classmate. Once you have your answer on your paper, quietly place your paper into the bucket or basket located by the chart. Please wait for everybody to turn in their pieces of paper for the teacher to go over. </a:t>
            </a:r>
            <a:endParaRPr>
              <a:latin typeface="Comic Sans MS"/>
              <a:ea typeface="Comic Sans MS"/>
              <a:cs typeface="Comic Sans MS"/>
              <a:sym typeface="Comic Sans MS"/>
            </a:endParaRPr>
          </a:p>
          <a:p>
            <a:pPr marL="0" lvl="0" indent="0" algn="l" rtl="0">
              <a:spcBef>
                <a:spcPts val="1600"/>
              </a:spcBef>
              <a:spcAft>
                <a:spcPts val="0"/>
              </a:spcAft>
              <a:buNone/>
            </a:pPr>
            <a:endParaRPr b="1">
              <a:latin typeface="Comic Sans MS"/>
              <a:ea typeface="Comic Sans MS"/>
              <a:cs typeface="Comic Sans MS"/>
              <a:sym typeface="Comic Sans MS"/>
            </a:endParaRPr>
          </a:p>
          <a:p>
            <a:pPr marL="0" lvl="0" indent="0" algn="l" rtl="0">
              <a:spcBef>
                <a:spcPts val="1600"/>
              </a:spcBef>
              <a:spcAft>
                <a:spcPts val="1600"/>
              </a:spcAft>
              <a:buNone/>
            </a:pPr>
            <a:r>
              <a:rPr lang="en" b="1">
                <a:latin typeface="Comic Sans MS"/>
                <a:ea typeface="Comic Sans MS"/>
                <a:cs typeface="Comic Sans MS"/>
                <a:sym typeface="Comic Sans MS"/>
              </a:rPr>
              <a:t>2.) What do you want to know about the life cycle of a cow? </a:t>
            </a:r>
            <a:endParaRPr b="1">
              <a:latin typeface="Comic Sans MS"/>
              <a:ea typeface="Comic Sans MS"/>
              <a:cs typeface="Comic Sans MS"/>
              <a:sym typeface="Comic Sans M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1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63" name="Google Shape;63;p14"/>
          <p:cNvPicPr preferRelativeResize="0"/>
          <p:nvPr/>
        </p:nvPicPr>
        <p:blipFill>
          <a:blip r:embed="rId3">
            <a:alphaModFix/>
          </a:blip>
          <a:stretch>
            <a:fillRect/>
          </a:stretch>
        </p:blipFill>
        <p:spPr>
          <a:xfrm>
            <a:off x="0" y="1401711"/>
            <a:ext cx="9143998" cy="2340077"/>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Next Time:</a:t>
            </a:r>
            <a:endParaRPr>
              <a:latin typeface="Comic Sans MS"/>
              <a:ea typeface="Comic Sans MS"/>
              <a:cs typeface="Comic Sans MS"/>
              <a:sym typeface="Comic Sans MS"/>
            </a:endParaRPr>
          </a:p>
        </p:txBody>
      </p:sp>
      <p:sp>
        <p:nvSpPr>
          <p:cNvPr id="197" name="Google Shape;197;p3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omic Sans MS"/>
              <a:buChar char="-"/>
            </a:pPr>
            <a:r>
              <a:rPr lang="en">
                <a:latin typeface="Comic Sans MS"/>
                <a:ea typeface="Comic Sans MS"/>
                <a:cs typeface="Comic Sans MS"/>
                <a:sym typeface="Comic Sans MS"/>
              </a:rPr>
              <a:t>We will be learning about the life of a cow and how it gets from the farm to your lunch tray. </a:t>
            </a:r>
            <a:endParaRPr>
              <a:latin typeface="Comic Sans MS"/>
              <a:ea typeface="Comic Sans MS"/>
              <a:cs typeface="Comic Sans MS"/>
              <a:sym typeface="Comic Sans MS"/>
            </a:endParaRPr>
          </a:p>
          <a:p>
            <a:pPr marL="457200" lvl="0" indent="-342900" algn="l" rtl="0">
              <a:spcBef>
                <a:spcPts val="0"/>
              </a:spcBef>
              <a:spcAft>
                <a:spcPts val="0"/>
              </a:spcAft>
              <a:buSzPts val="1800"/>
              <a:buFont typeface="Comic Sans MS"/>
              <a:buChar char="-"/>
            </a:pPr>
            <a:r>
              <a:rPr lang="en">
                <a:latin typeface="Comic Sans MS"/>
                <a:ea typeface="Comic Sans MS"/>
                <a:cs typeface="Comic Sans MS"/>
                <a:sym typeface="Comic Sans MS"/>
              </a:rPr>
              <a:t>Are there any questions?</a:t>
            </a:r>
            <a:endParaRPr>
              <a:latin typeface="Comic Sans MS"/>
              <a:ea typeface="Comic Sans MS"/>
              <a:cs typeface="Comic Sans MS"/>
              <a:sym typeface="Comic Sans M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9" name="Google Shape;69;p1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marR="139700" lvl="0" indent="0" algn="l" rtl="0">
              <a:lnSpc>
                <a:spcPct val="100000"/>
              </a:lnSpc>
              <a:spcBef>
                <a:spcPts val="0"/>
              </a:spcBef>
              <a:spcAft>
                <a:spcPts val="0"/>
              </a:spcAft>
              <a:buClr>
                <a:schemeClr val="dk1"/>
              </a:buClr>
              <a:buSzPts val="1100"/>
              <a:buFont typeface="Arial"/>
              <a:buNone/>
            </a:pPr>
            <a:r>
              <a:rPr lang="en" sz="3600">
                <a:solidFill>
                  <a:srgbClr val="444444"/>
                </a:solidFill>
                <a:latin typeface="Comic Sans MS"/>
                <a:ea typeface="Comic Sans MS"/>
                <a:cs typeface="Comic Sans MS"/>
                <a:sym typeface="Comic Sans MS"/>
              </a:rPr>
              <a:t>What </a:t>
            </a:r>
            <a:r>
              <a:rPr lang="en" sz="3600" i="1">
                <a:solidFill>
                  <a:srgbClr val="444444"/>
                </a:solidFill>
                <a:latin typeface="Comic Sans MS"/>
                <a:ea typeface="Comic Sans MS"/>
                <a:cs typeface="Comic Sans MS"/>
                <a:sym typeface="Comic Sans MS"/>
              </a:rPr>
              <a:t>can</a:t>
            </a:r>
            <a:r>
              <a:rPr lang="en" sz="3600">
                <a:solidFill>
                  <a:srgbClr val="444444"/>
                </a:solidFill>
                <a:latin typeface="Comic Sans MS"/>
                <a:ea typeface="Comic Sans MS"/>
                <a:cs typeface="Comic Sans MS"/>
                <a:sym typeface="Comic Sans MS"/>
              </a:rPr>
              <a:t> convert grass into foods like meat, milk, and other dairy products?"</a:t>
            </a:r>
            <a:endParaRPr sz="3600">
              <a:solidFill>
                <a:srgbClr val="444444"/>
              </a:solidFill>
              <a:latin typeface="Comic Sans MS"/>
              <a:ea typeface="Comic Sans MS"/>
              <a:cs typeface="Comic Sans MS"/>
              <a:sym typeface="Comic Sans MS"/>
            </a:endParaRPr>
          </a:p>
          <a:p>
            <a:pPr marL="0" lvl="0" indent="0" algn="l" rtl="0">
              <a:spcBef>
                <a:spcPts val="3000"/>
              </a:spcBef>
              <a:spcAft>
                <a:spcPts val="160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Objectives:</a:t>
            </a:r>
            <a:endParaRPr>
              <a:latin typeface="Comic Sans MS"/>
              <a:ea typeface="Comic Sans MS"/>
              <a:cs typeface="Comic Sans MS"/>
              <a:sym typeface="Comic Sans MS"/>
            </a:endParaRPr>
          </a:p>
        </p:txBody>
      </p:sp>
      <p:sp>
        <p:nvSpPr>
          <p:cNvPr id="75" name="Google Shape;75;p16"/>
          <p:cNvSpPr txBox="1">
            <a:spLocks noGrp="1"/>
          </p:cNvSpPr>
          <p:nvPr>
            <p:ph type="body" idx="1"/>
          </p:nvPr>
        </p:nvSpPr>
        <p:spPr>
          <a:xfrm>
            <a:off x="311700" y="1017725"/>
            <a:ext cx="8134200" cy="32568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omic Sans MS"/>
              <a:buChar char="-"/>
            </a:pPr>
            <a:r>
              <a:rPr lang="en">
                <a:latin typeface="Comic Sans MS"/>
                <a:ea typeface="Comic Sans MS"/>
                <a:cs typeface="Comic Sans MS"/>
                <a:sym typeface="Comic Sans MS"/>
              </a:rPr>
              <a:t>Compare and discuss what the differences between a calf, heifer, and steer are.</a:t>
            </a:r>
            <a:endParaRPr>
              <a:latin typeface="Comic Sans MS"/>
              <a:ea typeface="Comic Sans MS"/>
              <a:cs typeface="Comic Sans MS"/>
              <a:sym typeface="Comic Sans MS"/>
            </a:endParaRPr>
          </a:p>
          <a:p>
            <a:pPr marL="457200" lvl="0" indent="0" algn="l" rtl="0">
              <a:spcBef>
                <a:spcPts val="1600"/>
              </a:spcBef>
              <a:spcAft>
                <a:spcPts val="0"/>
              </a:spcAft>
              <a:buNone/>
            </a:pPr>
            <a:endParaRPr>
              <a:latin typeface="Comic Sans MS"/>
              <a:ea typeface="Comic Sans MS"/>
              <a:cs typeface="Comic Sans MS"/>
              <a:sym typeface="Comic Sans MS"/>
            </a:endParaRPr>
          </a:p>
          <a:p>
            <a:pPr marL="457200" lvl="0" indent="-342900" algn="l" rtl="0">
              <a:spcBef>
                <a:spcPts val="1600"/>
              </a:spcBef>
              <a:spcAft>
                <a:spcPts val="0"/>
              </a:spcAft>
              <a:buSzPts val="1800"/>
              <a:buFont typeface="Comic Sans MS"/>
              <a:buChar char="-"/>
            </a:pPr>
            <a:r>
              <a:rPr lang="en">
                <a:latin typeface="Comic Sans MS"/>
                <a:ea typeface="Comic Sans MS"/>
                <a:cs typeface="Comic Sans MS"/>
                <a:sym typeface="Comic Sans MS"/>
              </a:rPr>
              <a:t>Analyze what byproducts are.</a:t>
            </a:r>
            <a:endParaRPr>
              <a:latin typeface="Comic Sans MS"/>
              <a:ea typeface="Comic Sans MS"/>
              <a:cs typeface="Comic Sans MS"/>
              <a:sym typeface="Comic Sans MS"/>
            </a:endParaRPr>
          </a:p>
          <a:p>
            <a:pPr marL="457200" lvl="0" indent="0" algn="l" rtl="0">
              <a:spcBef>
                <a:spcPts val="1600"/>
              </a:spcBef>
              <a:spcAft>
                <a:spcPts val="0"/>
              </a:spcAft>
              <a:buNone/>
            </a:pPr>
            <a:endParaRPr>
              <a:latin typeface="Comic Sans MS"/>
              <a:ea typeface="Comic Sans MS"/>
              <a:cs typeface="Comic Sans MS"/>
              <a:sym typeface="Comic Sans MS"/>
            </a:endParaRPr>
          </a:p>
          <a:p>
            <a:pPr marL="457200" lvl="0" indent="-342900" algn="l" rtl="0">
              <a:spcBef>
                <a:spcPts val="1600"/>
              </a:spcBef>
              <a:spcAft>
                <a:spcPts val="0"/>
              </a:spcAft>
              <a:buSzPts val="1800"/>
              <a:buFont typeface="Comic Sans MS"/>
              <a:buChar char="-"/>
            </a:pPr>
            <a:r>
              <a:rPr lang="en">
                <a:latin typeface="Comic Sans MS"/>
                <a:ea typeface="Comic Sans MS"/>
                <a:cs typeface="Comic Sans MS"/>
                <a:sym typeface="Comic Sans MS"/>
              </a:rPr>
              <a:t>Define: conserve, waste, digest, nutrition, and nutrients. </a:t>
            </a:r>
            <a:endParaRPr>
              <a:latin typeface="Comic Sans MS"/>
              <a:ea typeface="Comic Sans MS"/>
              <a:cs typeface="Comic Sans MS"/>
              <a:sym typeface="Comic Sans MS"/>
            </a:endParaRPr>
          </a:p>
          <a:p>
            <a:pPr marL="457200" lvl="0" indent="0" algn="l" rtl="0">
              <a:spcBef>
                <a:spcPts val="1600"/>
              </a:spcBef>
              <a:spcAft>
                <a:spcPts val="0"/>
              </a:spcAft>
              <a:buNone/>
            </a:pPr>
            <a:endParaRPr>
              <a:latin typeface="Comic Sans MS"/>
              <a:ea typeface="Comic Sans MS"/>
              <a:cs typeface="Comic Sans MS"/>
              <a:sym typeface="Comic Sans MS"/>
            </a:endParaRPr>
          </a:p>
          <a:p>
            <a:pPr marL="457200" lvl="0" indent="-342900" algn="l" rtl="0">
              <a:spcBef>
                <a:spcPts val="1600"/>
              </a:spcBef>
              <a:spcAft>
                <a:spcPts val="0"/>
              </a:spcAft>
              <a:buSzPts val="1800"/>
              <a:buFont typeface="Comic Sans MS"/>
              <a:buChar char="-"/>
            </a:pPr>
            <a:r>
              <a:rPr lang="en">
                <a:latin typeface="Comic Sans MS"/>
                <a:ea typeface="Comic Sans MS"/>
                <a:cs typeface="Comic Sans MS"/>
                <a:sym typeface="Comic Sans MS"/>
              </a:rPr>
              <a:t>Reflect on their previous experiences with cattle and form new questions. </a:t>
            </a:r>
            <a:endParaRPr>
              <a:latin typeface="Comic Sans MS"/>
              <a:ea typeface="Comic Sans MS"/>
              <a:cs typeface="Comic Sans MS"/>
              <a:sym typeface="Comic Sans M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Instructions:</a:t>
            </a:r>
            <a:endParaRPr>
              <a:latin typeface="Comic Sans MS"/>
              <a:ea typeface="Comic Sans MS"/>
              <a:cs typeface="Comic Sans MS"/>
              <a:sym typeface="Comic Sans MS"/>
            </a:endParaRPr>
          </a:p>
        </p:txBody>
      </p:sp>
      <p:sp>
        <p:nvSpPr>
          <p:cNvPr id="81" name="Google Shape;81;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Font typeface="Comic Sans MS"/>
              <a:buAutoNum type="arabicPeriod"/>
            </a:pPr>
            <a:r>
              <a:rPr lang="en" sz="2400" dirty="0" smtClean="0">
                <a:latin typeface="Comic Sans MS"/>
                <a:ea typeface="Comic Sans MS"/>
                <a:cs typeface="Comic Sans MS"/>
                <a:sym typeface="Comic Sans MS"/>
              </a:rPr>
              <a:t>Place your </a:t>
            </a:r>
            <a:r>
              <a:rPr lang="en" sz="2400" dirty="0">
                <a:latin typeface="Comic Sans MS"/>
                <a:ea typeface="Comic Sans MS"/>
                <a:cs typeface="Comic Sans MS"/>
                <a:sym typeface="Comic Sans MS"/>
              </a:rPr>
              <a:t>name and date on the vocabulary sheet you are </a:t>
            </a:r>
            <a:r>
              <a:rPr lang="en" sz="2400" dirty="0" smtClean="0">
                <a:latin typeface="Comic Sans MS"/>
                <a:ea typeface="Comic Sans MS"/>
                <a:cs typeface="Comic Sans MS"/>
                <a:sym typeface="Comic Sans MS"/>
              </a:rPr>
              <a:t>receiving.</a:t>
            </a:r>
            <a:endParaRPr sz="2400" dirty="0">
              <a:latin typeface="Comic Sans MS"/>
              <a:ea typeface="Comic Sans MS"/>
              <a:cs typeface="Comic Sans MS"/>
              <a:sym typeface="Comic Sans MS"/>
            </a:endParaRPr>
          </a:p>
          <a:p>
            <a:pPr marL="457200" lvl="0" indent="-381000" algn="l" rtl="0">
              <a:spcBef>
                <a:spcPts val="0"/>
              </a:spcBef>
              <a:spcAft>
                <a:spcPts val="0"/>
              </a:spcAft>
              <a:buSzPts val="2400"/>
              <a:buFont typeface="Comic Sans MS"/>
              <a:buAutoNum type="arabicPeriod"/>
            </a:pPr>
            <a:r>
              <a:rPr lang="en" sz="2400" dirty="0">
                <a:latin typeface="Comic Sans MS"/>
                <a:ea typeface="Comic Sans MS"/>
                <a:cs typeface="Comic Sans MS"/>
                <a:sym typeface="Comic Sans MS"/>
              </a:rPr>
              <a:t>Write each definition that we go over. The definitions will be on slide. </a:t>
            </a:r>
            <a:endParaRPr sz="2400" dirty="0">
              <a:latin typeface="Comic Sans MS"/>
              <a:ea typeface="Comic Sans MS"/>
              <a:cs typeface="Comic Sans MS"/>
              <a:sym typeface="Comic Sans MS"/>
            </a:endParaRPr>
          </a:p>
          <a:p>
            <a:pPr marL="457200" lvl="0" indent="-381000" algn="l" rtl="0">
              <a:spcBef>
                <a:spcPts val="0"/>
              </a:spcBef>
              <a:spcAft>
                <a:spcPts val="0"/>
              </a:spcAft>
              <a:buSzPts val="2400"/>
              <a:buFont typeface="Comic Sans MS"/>
              <a:buAutoNum type="arabicPeriod"/>
            </a:pPr>
            <a:r>
              <a:rPr lang="en" sz="2400" dirty="0">
                <a:latin typeface="Comic Sans MS"/>
                <a:ea typeface="Comic Sans MS"/>
                <a:cs typeface="Comic Sans MS"/>
                <a:sym typeface="Comic Sans MS"/>
              </a:rPr>
              <a:t>Are there any questions before we begin?</a:t>
            </a:r>
            <a:endParaRPr sz="2400" dirty="0">
              <a:latin typeface="Comic Sans MS"/>
              <a:ea typeface="Comic Sans MS"/>
              <a:cs typeface="Comic Sans MS"/>
              <a:sym typeface="Comic Sans M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8"/>
          <p:cNvSpPr txBox="1">
            <a:spLocks noGrp="1"/>
          </p:cNvSpPr>
          <p:nvPr>
            <p:ph type="title"/>
          </p:nvPr>
        </p:nvSpPr>
        <p:spPr>
          <a:xfrm>
            <a:off x="311700" y="445025"/>
            <a:ext cx="8520600" cy="1477500"/>
          </a:xfrm>
          <a:prstGeom prst="rect">
            <a:avLst/>
          </a:prstGeom>
        </p:spPr>
        <p:txBody>
          <a:bodyPr spcFirstLastPara="1" wrap="square" lIns="91425" tIns="91425" rIns="91425" bIns="91425" anchor="t" anchorCtr="0">
            <a:noAutofit/>
          </a:bodyPr>
          <a:lstStyle/>
          <a:p>
            <a:pPr marL="292100" marR="139700" lvl="0" indent="0" algn="l" rtl="0">
              <a:lnSpc>
                <a:spcPct val="130000"/>
              </a:lnSpc>
              <a:spcBef>
                <a:spcPts val="0"/>
              </a:spcBef>
              <a:spcAft>
                <a:spcPts val="0"/>
              </a:spcAft>
              <a:buClr>
                <a:schemeClr val="dk1"/>
              </a:buClr>
              <a:buSzPts val="1100"/>
              <a:buFont typeface="Arial"/>
              <a:buNone/>
            </a:pPr>
            <a:r>
              <a:rPr lang="en" sz="2400" b="1">
                <a:solidFill>
                  <a:srgbClr val="444444"/>
                </a:solidFill>
                <a:latin typeface="Comic Sans MS"/>
                <a:ea typeface="Comic Sans MS"/>
                <a:cs typeface="Comic Sans MS"/>
                <a:sym typeface="Comic Sans MS"/>
              </a:rPr>
              <a:t>Byproduct:</a:t>
            </a:r>
            <a:r>
              <a:rPr lang="en" sz="2400">
                <a:solidFill>
                  <a:srgbClr val="444444"/>
                </a:solidFill>
                <a:latin typeface="Comic Sans MS"/>
                <a:ea typeface="Comic Sans MS"/>
                <a:cs typeface="Comic Sans MS"/>
                <a:sym typeface="Comic Sans MS"/>
              </a:rPr>
              <a:t> a secondary product made in the manufacture out of something else</a:t>
            </a:r>
            <a:endParaRPr sz="2400">
              <a:solidFill>
                <a:srgbClr val="444444"/>
              </a:solidFill>
              <a:latin typeface="Comic Sans MS"/>
              <a:ea typeface="Comic Sans MS"/>
              <a:cs typeface="Comic Sans MS"/>
              <a:sym typeface="Comic Sans MS"/>
            </a:endParaRPr>
          </a:p>
          <a:p>
            <a:pPr marL="0" lvl="0" indent="0" algn="l" rtl="0">
              <a:spcBef>
                <a:spcPts val="1500"/>
              </a:spcBef>
              <a:spcAft>
                <a:spcPts val="0"/>
              </a:spcAft>
              <a:buNone/>
            </a:pPr>
            <a:endParaRPr/>
          </a:p>
        </p:txBody>
      </p:sp>
      <p:sp>
        <p:nvSpPr>
          <p:cNvPr id="87" name="Google Shape;87;p18"/>
          <p:cNvSpPr txBox="1">
            <a:spLocks noGrp="1"/>
          </p:cNvSpPr>
          <p:nvPr>
            <p:ph type="body" idx="1"/>
          </p:nvPr>
        </p:nvSpPr>
        <p:spPr>
          <a:xfrm>
            <a:off x="311700" y="1430700"/>
            <a:ext cx="8520600" cy="313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dirty="0">
              <a:latin typeface="Comic Sans MS"/>
              <a:ea typeface="Comic Sans MS"/>
              <a:cs typeface="Comic Sans MS"/>
              <a:sym typeface="Comic Sans MS"/>
            </a:endParaRPr>
          </a:p>
        </p:txBody>
      </p:sp>
      <p:pic>
        <p:nvPicPr>
          <p:cNvPr id="88" name="Google Shape;88;p18"/>
          <p:cNvPicPr preferRelativeResize="0"/>
          <p:nvPr/>
        </p:nvPicPr>
        <p:blipFill>
          <a:blip r:embed="rId3">
            <a:alphaModFix/>
          </a:blip>
          <a:stretch>
            <a:fillRect/>
          </a:stretch>
        </p:blipFill>
        <p:spPr>
          <a:xfrm>
            <a:off x="76625" y="2001025"/>
            <a:ext cx="2218427" cy="1477500"/>
          </a:xfrm>
          <a:prstGeom prst="rect">
            <a:avLst/>
          </a:prstGeom>
          <a:noFill/>
          <a:ln>
            <a:noFill/>
          </a:ln>
        </p:spPr>
      </p:pic>
      <p:cxnSp>
        <p:nvCxnSpPr>
          <p:cNvPr id="89" name="Google Shape;89;p18"/>
          <p:cNvCxnSpPr>
            <a:stCxn id="88" idx="3"/>
          </p:cNvCxnSpPr>
          <p:nvPr/>
        </p:nvCxnSpPr>
        <p:spPr>
          <a:xfrm>
            <a:off x="2295052" y="2739775"/>
            <a:ext cx="775500" cy="13800"/>
          </a:xfrm>
          <a:prstGeom prst="straightConnector1">
            <a:avLst/>
          </a:prstGeom>
          <a:noFill/>
          <a:ln w="9525" cap="flat" cmpd="sng">
            <a:solidFill>
              <a:schemeClr val="dk2"/>
            </a:solidFill>
            <a:prstDash val="solid"/>
            <a:round/>
            <a:headEnd type="none" w="med" len="med"/>
            <a:tailEnd type="triangle" w="med" len="med"/>
          </a:ln>
        </p:spPr>
      </p:cxnSp>
      <p:pic>
        <p:nvPicPr>
          <p:cNvPr id="90" name="Google Shape;90;p18"/>
          <p:cNvPicPr preferRelativeResize="0"/>
          <p:nvPr/>
        </p:nvPicPr>
        <p:blipFill>
          <a:blip r:embed="rId4">
            <a:alphaModFix/>
          </a:blip>
          <a:stretch>
            <a:fillRect/>
          </a:stretch>
        </p:blipFill>
        <p:spPr>
          <a:xfrm>
            <a:off x="3127725" y="1828850"/>
            <a:ext cx="2046851" cy="2045901"/>
          </a:xfrm>
          <a:prstGeom prst="rect">
            <a:avLst/>
          </a:prstGeom>
          <a:noFill/>
          <a:ln>
            <a:noFill/>
          </a:ln>
        </p:spPr>
      </p:pic>
      <p:pic>
        <p:nvPicPr>
          <p:cNvPr id="91" name="Google Shape;91;p18"/>
          <p:cNvPicPr preferRelativeResize="0"/>
          <p:nvPr/>
        </p:nvPicPr>
        <p:blipFill>
          <a:blip r:embed="rId5">
            <a:alphaModFix/>
          </a:blip>
          <a:stretch>
            <a:fillRect/>
          </a:stretch>
        </p:blipFill>
        <p:spPr>
          <a:xfrm>
            <a:off x="5736057" y="923750"/>
            <a:ext cx="2948275" cy="1962450"/>
          </a:xfrm>
          <a:prstGeom prst="rect">
            <a:avLst/>
          </a:prstGeom>
          <a:noFill/>
          <a:ln>
            <a:noFill/>
          </a:ln>
        </p:spPr>
      </p:pic>
      <p:cxnSp>
        <p:nvCxnSpPr>
          <p:cNvPr id="92" name="Google Shape;92;p18"/>
          <p:cNvCxnSpPr>
            <a:stCxn id="91" idx="2"/>
          </p:cNvCxnSpPr>
          <p:nvPr/>
        </p:nvCxnSpPr>
        <p:spPr>
          <a:xfrm flipH="1">
            <a:off x="7202395" y="2886200"/>
            <a:ext cx="7800" cy="505200"/>
          </a:xfrm>
          <a:prstGeom prst="straightConnector1">
            <a:avLst/>
          </a:prstGeom>
          <a:noFill/>
          <a:ln w="9525" cap="flat" cmpd="sng">
            <a:solidFill>
              <a:schemeClr val="dk2"/>
            </a:solidFill>
            <a:prstDash val="solid"/>
            <a:round/>
            <a:headEnd type="none" w="med" len="med"/>
            <a:tailEnd type="triangle" w="med" len="med"/>
          </a:ln>
        </p:spPr>
      </p:cxnSp>
      <p:pic>
        <p:nvPicPr>
          <p:cNvPr id="93" name="Google Shape;93;p18"/>
          <p:cNvPicPr preferRelativeResize="0"/>
          <p:nvPr/>
        </p:nvPicPr>
        <p:blipFill>
          <a:blip r:embed="rId6">
            <a:alphaModFix/>
          </a:blip>
          <a:stretch>
            <a:fillRect/>
          </a:stretch>
        </p:blipFill>
        <p:spPr>
          <a:xfrm>
            <a:off x="6083775" y="3429672"/>
            <a:ext cx="2046850" cy="158950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292100" marR="139700" lvl="0" indent="0" algn="l" rtl="0">
              <a:lnSpc>
                <a:spcPct val="130000"/>
              </a:lnSpc>
              <a:spcBef>
                <a:spcPts val="0"/>
              </a:spcBef>
              <a:spcAft>
                <a:spcPts val="1500"/>
              </a:spcAft>
              <a:buClr>
                <a:schemeClr val="dk1"/>
              </a:buClr>
              <a:buSzPts val="1100"/>
              <a:buFont typeface="Arial"/>
              <a:buNone/>
            </a:pPr>
            <a:r>
              <a:rPr lang="en" sz="2400" b="1">
                <a:solidFill>
                  <a:srgbClr val="444444"/>
                </a:solidFill>
                <a:latin typeface="Comic Sans MS"/>
                <a:ea typeface="Comic Sans MS"/>
                <a:cs typeface="Comic Sans MS"/>
                <a:sym typeface="Comic Sans MS"/>
              </a:rPr>
              <a:t>Calf:</a:t>
            </a:r>
            <a:r>
              <a:rPr lang="en" sz="2400">
                <a:solidFill>
                  <a:srgbClr val="444444"/>
                </a:solidFill>
                <a:latin typeface="Comic Sans MS"/>
                <a:ea typeface="Comic Sans MS"/>
                <a:cs typeface="Comic Sans MS"/>
                <a:sym typeface="Comic Sans MS"/>
              </a:rPr>
              <a:t> the name for baby cattle</a:t>
            </a:r>
            <a:endParaRPr sz="2400">
              <a:latin typeface="Comic Sans MS"/>
              <a:ea typeface="Comic Sans MS"/>
              <a:cs typeface="Comic Sans MS"/>
              <a:sym typeface="Comic Sans MS"/>
            </a:endParaRPr>
          </a:p>
        </p:txBody>
      </p:sp>
      <p:sp>
        <p:nvSpPr>
          <p:cNvPr id="99" name="Google Shape;99;p1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00" name="Google Shape;100;p19"/>
          <p:cNvPicPr preferRelativeResize="0"/>
          <p:nvPr/>
        </p:nvPicPr>
        <p:blipFill>
          <a:blip r:embed="rId3">
            <a:alphaModFix/>
          </a:blip>
          <a:stretch>
            <a:fillRect/>
          </a:stretch>
        </p:blipFill>
        <p:spPr>
          <a:xfrm>
            <a:off x="105601" y="1268075"/>
            <a:ext cx="4466399" cy="2974674"/>
          </a:xfrm>
          <a:prstGeom prst="rect">
            <a:avLst/>
          </a:prstGeom>
          <a:noFill/>
          <a:ln>
            <a:noFill/>
          </a:ln>
        </p:spPr>
      </p:pic>
      <p:pic>
        <p:nvPicPr>
          <p:cNvPr id="101" name="Google Shape;101;p19"/>
          <p:cNvPicPr preferRelativeResize="0"/>
          <p:nvPr/>
        </p:nvPicPr>
        <p:blipFill>
          <a:blip r:embed="rId4">
            <a:alphaModFix/>
          </a:blip>
          <a:stretch>
            <a:fillRect/>
          </a:stretch>
        </p:blipFill>
        <p:spPr>
          <a:xfrm>
            <a:off x="4666800" y="1298612"/>
            <a:ext cx="4165499" cy="312412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2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292100" marR="139700" lvl="0" indent="0" algn="l" rtl="0">
              <a:lnSpc>
                <a:spcPct val="130000"/>
              </a:lnSpc>
              <a:spcBef>
                <a:spcPts val="0"/>
              </a:spcBef>
              <a:spcAft>
                <a:spcPts val="1500"/>
              </a:spcAft>
              <a:buClr>
                <a:schemeClr val="dk1"/>
              </a:buClr>
              <a:buSzPts val="1100"/>
              <a:buFont typeface="Arial"/>
              <a:buNone/>
            </a:pPr>
            <a:r>
              <a:rPr lang="en" sz="2400" b="1">
                <a:solidFill>
                  <a:srgbClr val="444444"/>
                </a:solidFill>
                <a:latin typeface="Comic Sans MS"/>
                <a:ea typeface="Comic Sans MS"/>
                <a:cs typeface="Comic Sans MS"/>
                <a:sym typeface="Comic Sans MS"/>
              </a:rPr>
              <a:t>Heifer:</a:t>
            </a:r>
            <a:r>
              <a:rPr lang="en" sz="2400">
                <a:solidFill>
                  <a:srgbClr val="444444"/>
                </a:solidFill>
                <a:latin typeface="Comic Sans MS"/>
                <a:ea typeface="Comic Sans MS"/>
                <a:cs typeface="Comic Sans MS"/>
                <a:sym typeface="Comic Sans MS"/>
              </a:rPr>
              <a:t> female cattle that has not produced a calf</a:t>
            </a:r>
            <a:endParaRPr sz="2400">
              <a:latin typeface="Comic Sans MS"/>
              <a:ea typeface="Comic Sans MS"/>
              <a:cs typeface="Comic Sans MS"/>
              <a:sym typeface="Comic Sans MS"/>
            </a:endParaRPr>
          </a:p>
        </p:txBody>
      </p:sp>
      <p:sp>
        <p:nvSpPr>
          <p:cNvPr id="107" name="Google Shape;107;p2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08" name="Google Shape;108;p20"/>
          <p:cNvPicPr preferRelativeResize="0"/>
          <p:nvPr/>
        </p:nvPicPr>
        <p:blipFill>
          <a:blip r:embed="rId3">
            <a:alphaModFix/>
          </a:blip>
          <a:stretch>
            <a:fillRect/>
          </a:stretch>
        </p:blipFill>
        <p:spPr>
          <a:xfrm>
            <a:off x="2072640" y="1152475"/>
            <a:ext cx="5392734" cy="37901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292100" marR="139700" lvl="0" indent="0" algn="l" rtl="0">
              <a:lnSpc>
                <a:spcPct val="130000"/>
              </a:lnSpc>
              <a:spcBef>
                <a:spcPts val="0"/>
              </a:spcBef>
              <a:spcAft>
                <a:spcPts val="1500"/>
              </a:spcAft>
              <a:buClr>
                <a:schemeClr val="dk1"/>
              </a:buClr>
              <a:buSzPts val="1100"/>
              <a:buFont typeface="Arial"/>
              <a:buNone/>
            </a:pPr>
            <a:r>
              <a:rPr lang="en" sz="2400" b="1">
                <a:solidFill>
                  <a:srgbClr val="444444"/>
                </a:solidFill>
                <a:latin typeface="Comic Sans MS"/>
                <a:ea typeface="Comic Sans MS"/>
                <a:cs typeface="Comic Sans MS"/>
                <a:sym typeface="Comic Sans MS"/>
              </a:rPr>
              <a:t>Steer:</a:t>
            </a:r>
            <a:r>
              <a:rPr lang="en" sz="2400">
                <a:solidFill>
                  <a:srgbClr val="444444"/>
                </a:solidFill>
                <a:latin typeface="Comic Sans MS"/>
                <a:ea typeface="Comic Sans MS"/>
                <a:cs typeface="Comic Sans MS"/>
                <a:sym typeface="Comic Sans MS"/>
              </a:rPr>
              <a:t> male cattle that cannot make a calf </a:t>
            </a:r>
            <a:endParaRPr sz="2400">
              <a:latin typeface="Comic Sans MS"/>
              <a:ea typeface="Comic Sans MS"/>
              <a:cs typeface="Comic Sans MS"/>
              <a:sym typeface="Comic Sans MS"/>
            </a:endParaRPr>
          </a:p>
        </p:txBody>
      </p:sp>
      <p:sp>
        <p:nvSpPr>
          <p:cNvPr id="114" name="Google Shape;114;p2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15" name="Google Shape;115;p21"/>
          <p:cNvPicPr preferRelativeResize="0"/>
          <p:nvPr/>
        </p:nvPicPr>
        <p:blipFill>
          <a:blip r:embed="rId3">
            <a:alphaModFix/>
          </a:blip>
          <a:stretch>
            <a:fillRect/>
          </a:stretch>
        </p:blipFill>
        <p:spPr>
          <a:xfrm>
            <a:off x="2022238" y="961175"/>
            <a:ext cx="5986538" cy="399102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537</Words>
  <Application>Microsoft Office PowerPoint</Application>
  <PresentationFormat>On-screen Show (16:9)</PresentationFormat>
  <Paragraphs>43</Paragraphs>
  <Slides>20</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Comic Sans MS</vt:lpstr>
      <vt:lpstr>Simple Light</vt:lpstr>
      <vt:lpstr>Beef Life Cycle </vt:lpstr>
      <vt:lpstr>PowerPoint Presentation</vt:lpstr>
      <vt:lpstr>PowerPoint Presentation</vt:lpstr>
      <vt:lpstr>Objectives:</vt:lpstr>
      <vt:lpstr>Instructions:</vt:lpstr>
      <vt:lpstr>Byproduct: a secondary product made in the manufacture out of something else </vt:lpstr>
      <vt:lpstr>Calf: the name for baby cattle</vt:lpstr>
      <vt:lpstr>Heifer: female cattle that has not produced a calf</vt:lpstr>
      <vt:lpstr>Steer: male cattle that cannot make a calf </vt:lpstr>
      <vt:lpstr>Livestock: animals kept or raised for use</vt:lpstr>
      <vt:lpstr>Digest: how our body converts the food we eat into energy for us to use to run, jump, and play </vt:lpstr>
      <vt:lpstr>Nutrition: How well a plant or animal is digesting food to get all of the nutrients they need</vt:lpstr>
      <vt:lpstr>Nutrients:a substance or ingredient that promotes growth, provides energy, and maintains life</vt:lpstr>
      <vt:lpstr>Convert: to change from one form to another</vt:lpstr>
      <vt:lpstr>Conserve: to avoid wasteful or destructive use of a natural resource</vt:lpstr>
      <vt:lpstr>Waste: discarded or useless materials</vt:lpstr>
      <vt:lpstr>KWL Chart</vt:lpstr>
      <vt:lpstr>KWL Chart: Question 1</vt:lpstr>
      <vt:lpstr>KWL Chart: Question 2</vt:lpstr>
      <vt:lpstr>Next Time: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Beef Life Cycle</dc:title>
  <dc:creator>Hutcheson, Alyssa</dc:creator>
  <cp:lastModifiedBy>Hutcheson, Alyssa</cp:lastModifiedBy>
  <cp:revision>2</cp:revision>
  <dcterms:modified xsi:type="dcterms:W3CDTF">2019-05-22T18:45:25Z</dcterms:modified>
</cp:coreProperties>
</file>