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5" r:id="rId9"/>
    <p:sldId id="262" r:id="rId10"/>
    <p:sldId id="267" r:id="rId11"/>
    <p:sldId id="268" r:id="rId12"/>
    <p:sldId id="264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2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76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77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94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13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97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05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9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5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81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1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48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A251E-5983-F142-B208-97007487B0EC}" type="datetimeFigureOut">
              <a:rPr lang="en-US" smtClean="0"/>
              <a:t>7/6/15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CCBED-7A47-074A-A56F-0CBD37F35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92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Relationship Id="rId3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6" Type="http://schemas.openxmlformats.org/officeDocument/2006/relationships/image" Target="../media/image14.jpeg"/><Relationship Id="rId7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6.jpg"/><Relationship Id="rId5" Type="http://schemas.openxmlformats.org/officeDocument/2006/relationships/image" Target="../media/image17.png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atin typeface="Times"/>
                <a:cs typeface="Times"/>
              </a:rPr>
              <a:t>Genetic Characteristics of Chickens</a:t>
            </a:r>
            <a:endParaRPr lang="en-US" sz="5400" b="1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39852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307" y="2159741"/>
            <a:ext cx="8440615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"/>
                <a:cs typeface="Times"/>
              </a:rPr>
              <a:t>Some genetic characteristics you </a:t>
            </a:r>
            <a:r>
              <a:rPr lang="en-US" sz="5400" b="1" u="sng" dirty="0" smtClean="0">
                <a:latin typeface="Times"/>
                <a:cs typeface="Times"/>
              </a:rPr>
              <a:t>cannot</a:t>
            </a:r>
            <a:r>
              <a:rPr lang="en-US" sz="5400" b="1" dirty="0" smtClean="0">
                <a:latin typeface="Times"/>
                <a:cs typeface="Times"/>
              </a:rPr>
              <a:t> SEE… </a:t>
            </a:r>
            <a:br>
              <a:rPr lang="en-US" sz="5400" b="1" dirty="0" smtClean="0">
                <a:latin typeface="Times"/>
                <a:cs typeface="Times"/>
              </a:rPr>
            </a:br>
            <a:r>
              <a:rPr lang="en-US" sz="5400" b="1" dirty="0" smtClean="0">
                <a:latin typeface="Times"/>
                <a:cs typeface="Times"/>
              </a:rPr>
              <a:t/>
            </a:r>
            <a:br>
              <a:rPr lang="en-US" sz="5400" b="1" dirty="0" smtClean="0">
                <a:latin typeface="Times"/>
                <a:cs typeface="Times"/>
              </a:rPr>
            </a:br>
            <a:r>
              <a:rPr lang="en-US" sz="5400" b="1" dirty="0" smtClean="0">
                <a:latin typeface="Times"/>
                <a:cs typeface="Times"/>
              </a:rPr>
              <a:t/>
            </a:r>
            <a:br>
              <a:rPr lang="en-US" sz="5400" b="1" dirty="0" smtClean="0">
                <a:latin typeface="Times"/>
                <a:cs typeface="Times"/>
              </a:rPr>
            </a:br>
            <a:r>
              <a:rPr lang="en-US" sz="4000" dirty="0" smtClean="0">
                <a:latin typeface="Times"/>
                <a:cs typeface="Times"/>
              </a:rPr>
              <a:t>Farmers research each breed of chicken and pick the best one for their farm. These characteristics can be measured.</a:t>
            </a:r>
            <a:endParaRPr lang="en-US" sz="4000" dirty="0">
              <a:latin typeface="Times"/>
              <a:cs typeface="Times"/>
            </a:endParaRPr>
          </a:p>
        </p:txBody>
      </p:sp>
      <p:pic>
        <p:nvPicPr>
          <p:cNvPr id="3" name="Picture 2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3800">
            <a:off x="6566454" y="2501916"/>
            <a:ext cx="1949623" cy="1529874"/>
          </a:xfrm>
          <a:prstGeom prst="rect">
            <a:avLst/>
          </a:prstGeom>
        </p:spPr>
      </p:pic>
      <p:pic>
        <p:nvPicPr>
          <p:cNvPr id="4" name="Picture 3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833193" y="2411802"/>
            <a:ext cx="1949620" cy="1529872"/>
          </a:xfrm>
          <a:prstGeom prst="rect">
            <a:avLst/>
          </a:prstGeom>
        </p:spPr>
      </p:pic>
      <p:sp>
        <p:nvSpPr>
          <p:cNvPr id="5" name="Multiply 4"/>
          <p:cNvSpPr/>
          <p:nvPr/>
        </p:nvSpPr>
        <p:spPr>
          <a:xfrm>
            <a:off x="947616" y="2550501"/>
            <a:ext cx="1807308" cy="1533769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y 6"/>
          <p:cNvSpPr/>
          <p:nvPr/>
        </p:nvSpPr>
        <p:spPr>
          <a:xfrm>
            <a:off x="6633309" y="2550501"/>
            <a:ext cx="1807308" cy="1533769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Rule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r="1176" b="41523"/>
          <a:stretch/>
        </p:blipFill>
        <p:spPr>
          <a:xfrm>
            <a:off x="107461" y="6096000"/>
            <a:ext cx="9036539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78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ickenDunkers_HiRe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276" y="4544500"/>
            <a:ext cx="2510692" cy="18152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307" y="440347"/>
            <a:ext cx="8440615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"/>
                <a:cs typeface="Times"/>
              </a:rPr>
              <a:t>A “Broiler” farm produces chickens for meat…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27000" y="2520460"/>
            <a:ext cx="8850923" cy="22273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800" dirty="0" smtClean="0">
                <a:latin typeface="Times"/>
                <a:cs typeface="Times"/>
              </a:rPr>
              <a:t>Farmers pick the best breed of chicken to produce quality meat.</a:t>
            </a:r>
          </a:p>
          <a:p>
            <a:pPr marL="0" indent="0" algn="ctr">
              <a:buFont typeface="Arial"/>
              <a:buNone/>
            </a:pPr>
            <a:endParaRPr lang="en-US" sz="2800" dirty="0">
              <a:latin typeface="Times"/>
              <a:cs typeface="Times"/>
            </a:endParaRPr>
          </a:p>
          <a:p>
            <a:pPr marL="0" indent="0" algn="ctr">
              <a:buFont typeface="Arial"/>
              <a:buNone/>
            </a:pPr>
            <a:r>
              <a:rPr lang="en-US" sz="2800" dirty="0" smtClean="0">
                <a:latin typeface="Times"/>
                <a:cs typeface="Times"/>
              </a:rPr>
              <a:t>These chickens grow quickly and have a lot of muscle to make: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6279662"/>
            <a:ext cx="9144000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000" i="1" dirty="0" smtClean="0">
                <a:latin typeface="Times"/>
                <a:cs typeface="Times"/>
              </a:rPr>
              <a:t>Chicken Nuggets, Chicken Fingers, Fried Chicken, Chicken breasts, etc. </a:t>
            </a:r>
            <a:endParaRPr lang="en-US" sz="2000" i="1" dirty="0">
              <a:latin typeface="Times"/>
              <a:cs typeface="Times"/>
            </a:endParaRPr>
          </a:p>
        </p:txBody>
      </p:sp>
      <p:pic>
        <p:nvPicPr>
          <p:cNvPr id="5" name="Picture 4" descr="ur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47" y="4874846"/>
            <a:ext cx="1123929" cy="12284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8778" y="4657481"/>
            <a:ext cx="2072379" cy="14458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1527" y="4747845"/>
            <a:ext cx="1566396" cy="1173285"/>
          </a:xfrm>
          <a:prstGeom prst="rect">
            <a:avLst/>
          </a:prstGeom>
        </p:spPr>
      </p:pic>
      <p:pic>
        <p:nvPicPr>
          <p:cNvPr id="9" name="Picture 8" descr="rotisserie-chicken-de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4657481"/>
            <a:ext cx="1551500" cy="15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0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382929"/>
            <a:ext cx="8860692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"/>
                <a:cs typeface="Times"/>
              </a:rPr>
              <a:t>Time to grow to maturity</a:t>
            </a:r>
            <a:endParaRPr lang="en-US" sz="6000" b="1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1354" y="3816841"/>
            <a:ext cx="2033954" cy="103749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000" b="1" dirty="0" smtClean="0">
                <a:latin typeface="Times"/>
                <a:cs typeface="Times"/>
              </a:rPr>
              <a:t>8-10 Weeks </a:t>
            </a:r>
          </a:p>
          <a:p>
            <a:pPr marL="0" indent="0" algn="ctr">
              <a:buNone/>
            </a:pPr>
            <a:r>
              <a:rPr lang="en-US" sz="3100" dirty="0" smtClean="0">
                <a:latin typeface="Times"/>
                <a:cs typeface="Times"/>
              </a:rPr>
              <a:t>to reach 8-9 pounds</a:t>
            </a:r>
            <a:endParaRPr lang="en-US" sz="3100" dirty="0">
              <a:latin typeface="Times"/>
              <a:cs typeface="Time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27000" y="137824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farmers look for…</a:t>
            </a:r>
            <a:endParaRPr lang="en-US" sz="2000" b="1" dirty="0">
              <a:latin typeface="Times"/>
              <a:cs typeface="Times"/>
            </a:endParaRPr>
          </a:p>
        </p:txBody>
      </p:sp>
      <p:pic>
        <p:nvPicPr>
          <p:cNvPr id="8" name="Picture 7" descr="Rule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r="1176" b="41523"/>
          <a:stretch/>
        </p:blipFill>
        <p:spPr>
          <a:xfrm>
            <a:off x="107461" y="5908945"/>
            <a:ext cx="9036539" cy="76200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918201" y="3816841"/>
            <a:ext cx="2033954" cy="103749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16-20 Weeks </a:t>
            </a:r>
            <a:r>
              <a:rPr lang="en-US" sz="2600" dirty="0" smtClean="0">
                <a:latin typeface="Times"/>
                <a:cs typeface="Times"/>
              </a:rPr>
              <a:t>to reach 3-5 pounds</a:t>
            </a:r>
            <a:endParaRPr lang="en-US" sz="2600" dirty="0"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461" y="1417638"/>
            <a:ext cx="1395846" cy="24217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760" y="1693985"/>
            <a:ext cx="1364240" cy="1930400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328615" y="5495709"/>
            <a:ext cx="6397692" cy="1037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"/>
                <a:cs typeface="Times"/>
              </a:rPr>
              <a:t>Which breed would a broiler farmer pick?</a:t>
            </a:r>
            <a:endParaRPr lang="en-US" sz="2000" i="1" dirty="0">
              <a:solidFill>
                <a:schemeClr val="accent2">
                  <a:lumMod val="75000"/>
                </a:schemeClr>
              </a:solidFill>
              <a:latin typeface="Times"/>
              <a:cs typeface="Times"/>
            </a:endParaRPr>
          </a:p>
        </p:txBody>
      </p:sp>
      <p:sp>
        <p:nvSpPr>
          <p:cNvPr id="12" name="Left Arrow 11"/>
          <p:cNvSpPr/>
          <p:nvPr/>
        </p:nvSpPr>
        <p:spPr>
          <a:xfrm rot="2323604">
            <a:off x="3165231" y="4728308"/>
            <a:ext cx="1729154" cy="62523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488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gg-cart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385" y="2977325"/>
            <a:ext cx="4112846" cy="27370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307" y="440347"/>
            <a:ext cx="8440615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"/>
                <a:cs typeface="Times"/>
              </a:rPr>
              <a:t>A “Layer” farm produces chickens for eggs…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27000" y="2520460"/>
            <a:ext cx="8850923" cy="2227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800" dirty="0" smtClean="0">
                <a:latin typeface="Times"/>
                <a:cs typeface="Times"/>
              </a:rPr>
              <a:t>Farmers pick the best breed of chicken to produce eggs.</a:t>
            </a:r>
          </a:p>
          <a:p>
            <a:pPr marL="0" indent="0" algn="ctr">
              <a:buFont typeface="Arial"/>
              <a:buNone/>
            </a:pPr>
            <a:endParaRPr lang="en-US" sz="2800" dirty="0">
              <a:latin typeface="Times"/>
              <a:cs typeface="Time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5417032"/>
            <a:ext cx="9144000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000" i="1" dirty="0" smtClean="0">
                <a:solidFill>
                  <a:srgbClr val="953735"/>
                </a:solidFill>
                <a:latin typeface="Times"/>
                <a:cs typeface="Times"/>
              </a:rPr>
              <a:t>How many foods can you name that have eggs in them?</a:t>
            </a:r>
            <a:endParaRPr lang="en-US" sz="2000" i="1" dirty="0">
              <a:solidFill>
                <a:srgbClr val="953735"/>
              </a:solidFill>
              <a:latin typeface="Times"/>
              <a:cs typeface="Times"/>
            </a:endParaRPr>
          </a:p>
        </p:txBody>
      </p:sp>
      <p:pic>
        <p:nvPicPr>
          <p:cNvPr id="5" name="Picture 4" descr="Rule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r="1176" b="41523"/>
          <a:stretch/>
        </p:blipFill>
        <p:spPr>
          <a:xfrm>
            <a:off x="107461" y="5919171"/>
            <a:ext cx="9036539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584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Times"/>
                <a:cs typeface="Times"/>
              </a:rPr>
              <a:t>Number of eggs</a:t>
            </a:r>
            <a:endParaRPr lang="en-US" sz="6000" b="1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5276" y="4335587"/>
            <a:ext cx="2141416" cy="10081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latin typeface="Times"/>
                <a:cs typeface="Times"/>
              </a:rPr>
              <a:t>Average 6-7 eggs per week</a:t>
            </a:r>
            <a:endParaRPr lang="en-US" sz="2400" b="1" dirty="0">
              <a:latin typeface="Times"/>
              <a:cs typeface="Time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7461" y="98446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farmers look for…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840045" y="4335587"/>
            <a:ext cx="2141416" cy="1008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400" b="1" dirty="0" smtClean="0">
                <a:latin typeface="Times"/>
                <a:cs typeface="Times"/>
              </a:rPr>
              <a:t>Average 4 eggs per week</a:t>
            </a:r>
            <a:endParaRPr lang="en-US" sz="2400" b="1" dirty="0">
              <a:latin typeface="Times"/>
              <a:cs typeface="Times"/>
            </a:endParaRPr>
          </a:p>
        </p:txBody>
      </p:sp>
      <p:pic>
        <p:nvPicPr>
          <p:cNvPr id="9" name="Picture 8" descr="Rule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r="1176" b="41523"/>
          <a:stretch/>
        </p:blipFill>
        <p:spPr>
          <a:xfrm>
            <a:off x="107461" y="5928635"/>
            <a:ext cx="9036539" cy="7620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328615" y="5515399"/>
            <a:ext cx="6397692" cy="1037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Times"/>
                <a:cs typeface="Times"/>
              </a:rPr>
              <a:t>Which breed would an egg farmer pick?</a:t>
            </a:r>
            <a:endParaRPr lang="en-US" sz="2000" i="1" dirty="0">
              <a:solidFill>
                <a:schemeClr val="accent2">
                  <a:lumMod val="75000"/>
                </a:schemeClr>
              </a:solidFill>
              <a:latin typeface="Times"/>
              <a:cs typeface="Times"/>
            </a:endParaRPr>
          </a:p>
        </p:txBody>
      </p:sp>
      <p:pic>
        <p:nvPicPr>
          <p:cNvPr id="4" name="Picture 3" descr="white-leghorn-he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507" y="1621692"/>
            <a:ext cx="2388227" cy="2713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9"/>
          <a:stretch/>
        </p:blipFill>
        <p:spPr>
          <a:xfrm>
            <a:off x="5427120" y="1621691"/>
            <a:ext cx="2919966" cy="2713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Left Arrow 11"/>
          <p:cNvSpPr/>
          <p:nvPr/>
        </p:nvSpPr>
        <p:spPr>
          <a:xfrm rot="2323604">
            <a:off x="3165231" y="4728308"/>
            <a:ext cx="1729154" cy="62523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19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46040"/>
            <a:ext cx="7772400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"/>
                <a:cs typeface="Times"/>
              </a:rPr>
              <a:t>Some genetic characteristics you can SEE…</a:t>
            </a:r>
            <a:endParaRPr lang="en-US" sz="5400" b="1" dirty="0">
              <a:latin typeface="Times"/>
              <a:cs typeface="Times"/>
            </a:endParaRPr>
          </a:p>
        </p:txBody>
      </p:sp>
      <p:pic>
        <p:nvPicPr>
          <p:cNvPr id="3" name="Picture 2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3800">
            <a:off x="5431863" y="3883267"/>
            <a:ext cx="2951177" cy="2315796"/>
          </a:xfrm>
          <a:prstGeom prst="rect">
            <a:avLst/>
          </a:prstGeom>
        </p:spPr>
      </p:pic>
      <p:pic>
        <p:nvPicPr>
          <p:cNvPr id="4" name="Picture 3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788725" y="3684506"/>
            <a:ext cx="2951177" cy="231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35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Times"/>
                <a:cs typeface="Times"/>
              </a:rPr>
              <a:t>Feather Color</a:t>
            </a:r>
            <a:endParaRPr lang="en-US" sz="6000" b="1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47" y="3944222"/>
            <a:ext cx="1959482" cy="578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000" b="1" dirty="0" smtClean="0">
                <a:latin typeface="Times"/>
                <a:cs typeface="Times"/>
              </a:rPr>
              <a:t>Black</a:t>
            </a:r>
            <a:endParaRPr lang="en-US" sz="3000" b="1" dirty="0">
              <a:latin typeface="Times"/>
              <a:cs typeface="Time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17620" y="5188108"/>
            <a:ext cx="2349825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000" b="1" dirty="0" smtClean="0">
                <a:latin typeface="Times"/>
                <a:cs typeface="Times"/>
              </a:rPr>
              <a:t>White</a:t>
            </a:r>
            <a:endParaRPr lang="en-US" sz="3000" b="1" dirty="0">
              <a:latin typeface="Times"/>
              <a:cs typeface="Time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534378" y="5188108"/>
            <a:ext cx="2324104" cy="1233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000" b="1" dirty="0" smtClean="0">
                <a:latin typeface="Times"/>
                <a:cs typeface="Times"/>
              </a:rPr>
              <a:t>Multi-colored</a:t>
            </a:r>
            <a:endParaRPr lang="en-US" sz="3000" b="1" dirty="0">
              <a:latin typeface="Times"/>
              <a:cs typeface="Time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  <p:pic>
        <p:nvPicPr>
          <p:cNvPr id="8" name="Picture 7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884980" y="576977"/>
            <a:ext cx="1058411" cy="830538"/>
          </a:xfrm>
          <a:prstGeom prst="rect">
            <a:avLst/>
          </a:prstGeom>
        </p:spPr>
      </p:pic>
      <p:pic>
        <p:nvPicPr>
          <p:cNvPr id="9" name="Picture 8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87181" y="621074"/>
            <a:ext cx="1058411" cy="830538"/>
          </a:xfrm>
          <a:prstGeom prst="rect">
            <a:avLst/>
          </a:prstGeom>
        </p:spPr>
      </p:pic>
      <p:pic>
        <p:nvPicPr>
          <p:cNvPr id="10" name="Picture 9" descr="black-chicke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22" y="2025164"/>
            <a:ext cx="1722231" cy="1919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6880" r="13355"/>
          <a:stretch/>
        </p:blipFill>
        <p:spPr>
          <a:xfrm>
            <a:off x="2404676" y="3210661"/>
            <a:ext cx="2065313" cy="1977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9467" y="2025164"/>
            <a:ext cx="1780460" cy="1919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4607109" y="3944222"/>
            <a:ext cx="2025732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000" b="1" dirty="0" smtClean="0">
                <a:latin typeface="Times"/>
                <a:cs typeface="Times"/>
              </a:rPr>
              <a:t>Brown</a:t>
            </a:r>
            <a:endParaRPr lang="en-US" sz="3000" b="1" dirty="0">
              <a:latin typeface="Times"/>
              <a:cs typeface="Times"/>
            </a:endParaRPr>
          </a:p>
        </p:txBody>
      </p:sp>
      <p:pic>
        <p:nvPicPr>
          <p:cNvPr id="14" name="Picture 13" descr="300x300px-LL-02ea8ca5_Barred_Rock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841" y="3210661"/>
            <a:ext cx="1977447" cy="1977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3523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98587"/>
            <a:ext cx="1912385" cy="7053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"/>
                <a:cs typeface="Times"/>
              </a:rPr>
              <a:t>Short &amp; Smooth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190230" y="5337328"/>
            <a:ext cx="2265094" cy="578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Long &amp; Thick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55324" y="3687317"/>
            <a:ext cx="2129347" cy="842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Course &amp; Fluffy</a:t>
            </a:r>
            <a:endParaRPr lang="en-US" b="1" dirty="0">
              <a:latin typeface="Times"/>
              <a:cs typeface="Times"/>
            </a:endParaRPr>
          </a:p>
        </p:txBody>
      </p:sp>
      <p:pic>
        <p:nvPicPr>
          <p:cNvPr id="8" name="Picture 7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946953" y="468684"/>
            <a:ext cx="1058411" cy="830538"/>
          </a:xfrm>
          <a:prstGeom prst="rect">
            <a:avLst/>
          </a:prstGeom>
        </p:spPr>
      </p:pic>
      <p:pic>
        <p:nvPicPr>
          <p:cNvPr id="9" name="Picture 8" descr="eye-clip-art-images-LiK5BBni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96347" y="424587"/>
            <a:ext cx="1058411" cy="830538"/>
          </a:xfrm>
          <a:prstGeom prst="rect">
            <a:avLst/>
          </a:prstGeom>
        </p:spPr>
      </p:pic>
      <p:pic>
        <p:nvPicPr>
          <p:cNvPr id="10" name="Picture 9" descr="co13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719" y="3453911"/>
            <a:ext cx="1914771" cy="1870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white-leghorn-he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6" y="1861526"/>
            <a:ext cx="1616614" cy="1837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silkie 26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952" y="3453911"/>
            <a:ext cx="1717728" cy="1939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6473722" y="5393035"/>
            <a:ext cx="2032000" cy="9538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Fine &amp; Fluffy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4800" b="1" dirty="0" smtClean="0">
                <a:latin typeface="Times"/>
                <a:cs typeface="Times"/>
              </a:rPr>
              <a:t>Feather </a:t>
            </a:r>
            <a:r>
              <a:rPr lang="en-US" sz="4800" b="1" dirty="0" smtClean="0">
                <a:latin typeface="Times"/>
                <a:cs typeface="Times"/>
              </a:rPr>
              <a:t/>
            </a:r>
            <a:br>
              <a:rPr lang="en-US" sz="4800" b="1" dirty="0" smtClean="0">
                <a:latin typeface="Times"/>
                <a:cs typeface="Times"/>
              </a:rPr>
            </a:br>
            <a:r>
              <a:rPr lang="en-US" sz="4800" b="1" dirty="0" smtClean="0">
                <a:latin typeface="Times"/>
                <a:cs typeface="Times"/>
              </a:rPr>
              <a:t>Length </a:t>
            </a:r>
            <a:r>
              <a:rPr lang="en-US" sz="4800" b="1" dirty="0" smtClean="0">
                <a:latin typeface="Times"/>
                <a:cs typeface="Times"/>
              </a:rPr>
              <a:t>&amp; Texture</a:t>
            </a:r>
            <a:endParaRPr lang="en-US" sz="4800" b="1" dirty="0">
              <a:latin typeface="Times"/>
              <a:cs typeface="Times"/>
            </a:endParaRPr>
          </a:p>
        </p:txBody>
      </p:sp>
      <p:pic>
        <p:nvPicPr>
          <p:cNvPr id="14" name="Picture 13" descr="05cc7a47205603a07669db9eb18a718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685" y="1417639"/>
            <a:ext cx="1806626" cy="2254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340897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US" sz="4300" b="1" dirty="0" smtClean="0">
                <a:latin typeface="Times"/>
                <a:cs typeface="Times"/>
              </a:rPr>
              <a:t>Feather </a:t>
            </a:r>
            <a:r>
              <a:rPr lang="en-US" sz="4300" b="1" dirty="0" smtClean="0">
                <a:latin typeface="Times"/>
                <a:cs typeface="Times"/>
              </a:rPr>
              <a:t/>
            </a:r>
            <a:br>
              <a:rPr lang="en-US" sz="4300" b="1" dirty="0" smtClean="0">
                <a:latin typeface="Times"/>
                <a:cs typeface="Times"/>
              </a:rPr>
            </a:br>
            <a:r>
              <a:rPr lang="en-US" sz="4300" b="1" dirty="0" smtClean="0">
                <a:latin typeface="Times"/>
                <a:cs typeface="Times"/>
              </a:rPr>
              <a:t>Placement</a:t>
            </a:r>
            <a:endParaRPr lang="en-US" sz="4300" b="1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205" y="1483089"/>
            <a:ext cx="2979615" cy="7053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"/>
                <a:cs typeface="Times"/>
              </a:rPr>
              <a:t>No feathers on head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42188" y="4429182"/>
            <a:ext cx="2206869" cy="14000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Feathers on legs and feet</a:t>
            </a:r>
            <a:endParaRPr lang="en-US" b="1" dirty="0"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482" y="1838569"/>
            <a:ext cx="2481523" cy="1649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46" y="4413738"/>
            <a:ext cx="1803923" cy="1457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white-crested-polish-rooster-crowin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54" y="5016500"/>
            <a:ext cx="1709615" cy="1709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_MG_4110_14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939" y="4083351"/>
            <a:ext cx="1370623" cy="22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05ccf9e9_55307_8_weeks_white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88" y="2056647"/>
            <a:ext cx="1988446" cy="1908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1039046" y="3898793"/>
            <a:ext cx="2979615" cy="70533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>
                <a:latin typeface="Times"/>
                <a:cs typeface="Times"/>
              </a:rPr>
              <a:t>F</a:t>
            </a:r>
            <a:r>
              <a:rPr lang="en-US" b="1" dirty="0" smtClean="0">
                <a:latin typeface="Times"/>
                <a:cs typeface="Times"/>
              </a:rPr>
              <a:t>eathers on head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530634" y="2188428"/>
            <a:ext cx="2107916" cy="14000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No feathers on legs and feet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5895145" y="5751062"/>
            <a:ext cx="1389167" cy="3516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0800000">
            <a:off x="5785933" y="3422384"/>
            <a:ext cx="1389167" cy="3516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eye-clip-art-images-LiK5BBnia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946953" y="468684"/>
            <a:ext cx="1058411" cy="830538"/>
          </a:xfrm>
          <a:prstGeom prst="rect">
            <a:avLst/>
          </a:prstGeom>
        </p:spPr>
      </p:pic>
      <p:pic>
        <p:nvPicPr>
          <p:cNvPr id="19" name="Picture 18" descr="eye-clip-art-images-LiK5BBnia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96347" y="424587"/>
            <a:ext cx="1058411" cy="830538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91375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4" grpId="0"/>
      <p:bldP spid="15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300" b="1" dirty="0" smtClean="0">
                <a:latin typeface="Times"/>
                <a:cs typeface="Times"/>
              </a:rPr>
              <a:t>Comb</a:t>
            </a:r>
            <a:endParaRPr lang="en-US" sz="4300" b="1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918" y="4208585"/>
            <a:ext cx="2924111" cy="7053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000" b="1" dirty="0" smtClean="0">
                <a:latin typeface="Times"/>
                <a:cs typeface="Times"/>
              </a:rPr>
              <a:t>Single Comb</a:t>
            </a:r>
            <a:endParaRPr lang="en-US" sz="3000" b="1" dirty="0">
              <a:latin typeface="Times"/>
              <a:cs typeface="Time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150557" y="5498123"/>
            <a:ext cx="2894575" cy="881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000" b="1" dirty="0" smtClean="0">
                <a:latin typeface="Times"/>
                <a:cs typeface="Times"/>
              </a:rPr>
              <a:t>Rose Comb</a:t>
            </a:r>
            <a:endParaRPr lang="en-US" sz="3000" b="1" dirty="0">
              <a:latin typeface="Times"/>
              <a:cs typeface="Time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586634" y="4335587"/>
            <a:ext cx="2392454" cy="93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000" b="1" dirty="0" smtClean="0">
                <a:latin typeface="Times"/>
                <a:cs typeface="Times"/>
              </a:rPr>
              <a:t>Pea Comb</a:t>
            </a:r>
            <a:endParaRPr lang="en-US" sz="3000" b="1" dirty="0">
              <a:latin typeface="Times"/>
              <a:cs typeface="Times"/>
            </a:endParaRPr>
          </a:p>
        </p:txBody>
      </p:sp>
      <p:pic>
        <p:nvPicPr>
          <p:cNvPr id="4" name="Picture 3" descr="Rose Comb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968" y="3496408"/>
            <a:ext cx="2668954" cy="2001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SiegfriedSingle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8"/>
          <a:stretch/>
        </p:blipFill>
        <p:spPr>
          <a:xfrm>
            <a:off x="457200" y="1797537"/>
            <a:ext cx="2078893" cy="2411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t="15414"/>
          <a:stretch/>
        </p:blipFill>
        <p:spPr>
          <a:xfrm>
            <a:off x="6719277" y="2032000"/>
            <a:ext cx="2053492" cy="2315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eye-clip-art-images-LiK5BBnia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946953" y="468684"/>
            <a:ext cx="1058411" cy="830538"/>
          </a:xfrm>
          <a:prstGeom prst="rect">
            <a:avLst/>
          </a:prstGeom>
        </p:spPr>
      </p:pic>
      <p:pic>
        <p:nvPicPr>
          <p:cNvPr id="13" name="Picture 12" descr="eye-clip-art-images-LiK5BBnia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96347" y="424587"/>
            <a:ext cx="1058411" cy="830538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669051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US" sz="4300" b="1" dirty="0" smtClean="0">
                <a:latin typeface="Times"/>
                <a:cs typeface="Times"/>
              </a:rPr>
              <a:t>Color </a:t>
            </a:r>
            <a:r>
              <a:rPr lang="en-US" sz="4300" b="1" dirty="0" smtClean="0">
                <a:latin typeface="Times"/>
                <a:cs typeface="Times"/>
              </a:rPr>
              <a:t/>
            </a:r>
            <a:br>
              <a:rPr lang="en-US" sz="4300" b="1" dirty="0" smtClean="0">
                <a:latin typeface="Times"/>
                <a:cs typeface="Times"/>
              </a:rPr>
            </a:br>
            <a:r>
              <a:rPr lang="en-US" sz="4300" b="1" dirty="0" smtClean="0">
                <a:latin typeface="Times"/>
                <a:cs typeface="Times"/>
              </a:rPr>
              <a:t>of </a:t>
            </a:r>
            <a:r>
              <a:rPr lang="en-US" sz="4300" b="1" dirty="0" smtClean="0">
                <a:latin typeface="Times"/>
                <a:cs typeface="Times"/>
              </a:rPr>
              <a:t>eggs they lay</a:t>
            </a:r>
            <a:endParaRPr lang="en-US" sz="4300" b="1" dirty="0">
              <a:latin typeface="Times"/>
              <a:cs typeface="Time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0385" y="5117125"/>
            <a:ext cx="7287845" cy="578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White, Light </a:t>
            </a:r>
            <a:r>
              <a:rPr lang="en-US" b="1" dirty="0">
                <a:latin typeface="Times"/>
                <a:cs typeface="Times"/>
              </a:rPr>
              <a:t>B</a:t>
            </a:r>
            <a:r>
              <a:rPr lang="en-US" b="1" dirty="0" smtClean="0">
                <a:latin typeface="Times"/>
                <a:cs typeface="Times"/>
              </a:rPr>
              <a:t>rown, Dark </a:t>
            </a:r>
            <a:r>
              <a:rPr lang="en-US" b="1" dirty="0">
                <a:latin typeface="Times"/>
                <a:cs typeface="Times"/>
              </a:rPr>
              <a:t>B</a:t>
            </a:r>
            <a:r>
              <a:rPr lang="en-US" b="1" dirty="0" smtClean="0">
                <a:latin typeface="Times"/>
                <a:cs typeface="Times"/>
              </a:rPr>
              <a:t>rown, Light </a:t>
            </a:r>
            <a:r>
              <a:rPr lang="en-US" b="1" dirty="0">
                <a:latin typeface="Times"/>
                <a:cs typeface="Times"/>
              </a:rPr>
              <a:t>G</a:t>
            </a:r>
            <a:r>
              <a:rPr lang="en-US" b="1" dirty="0" smtClean="0">
                <a:latin typeface="Times"/>
                <a:cs typeface="Times"/>
              </a:rPr>
              <a:t>reen</a:t>
            </a:r>
            <a:endParaRPr lang="en-US" b="1" dirty="0"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352" y="1524000"/>
            <a:ext cx="4519899" cy="3389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  <p:pic>
        <p:nvPicPr>
          <p:cNvPr id="11" name="Picture 10" descr="eye-clip-art-images-LiK5BBn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946953" y="468684"/>
            <a:ext cx="1058411" cy="830538"/>
          </a:xfrm>
          <a:prstGeom prst="rect">
            <a:avLst/>
          </a:prstGeom>
        </p:spPr>
      </p:pic>
      <p:pic>
        <p:nvPicPr>
          <p:cNvPr id="12" name="Picture 11" descr="eye-clip-art-images-LiK5BBn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96347" y="424587"/>
            <a:ext cx="1058411" cy="83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13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300" b="1" dirty="0" smtClean="0">
                <a:latin typeface="Times"/>
                <a:cs typeface="Times"/>
              </a:rPr>
              <a:t>Size </a:t>
            </a:r>
            <a:r>
              <a:rPr lang="en-US" sz="4300" b="1" dirty="0" smtClean="0">
                <a:latin typeface="Times"/>
                <a:cs typeface="Times"/>
              </a:rPr>
              <a:t/>
            </a:r>
            <a:br>
              <a:rPr lang="en-US" sz="4300" b="1" dirty="0" smtClean="0">
                <a:latin typeface="Times"/>
                <a:cs typeface="Times"/>
              </a:rPr>
            </a:br>
            <a:r>
              <a:rPr lang="en-US" sz="4300" b="1" dirty="0" smtClean="0">
                <a:latin typeface="Times"/>
                <a:cs typeface="Times"/>
              </a:rPr>
              <a:t>of </a:t>
            </a:r>
            <a:r>
              <a:rPr lang="en-US" sz="4300" b="1" dirty="0" smtClean="0">
                <a:latin typeface="Times"/>
                <a:cs typeface="Times"/>
              </a:rPr>
              <a:t>Chicken</a:t>
            </a:r>
            <a:endParaRPr lang="en-US" sz="4300" b="1" dirty="0"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00750"/>
            <a:ext cx="1604108" cy="705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"/>
                <a:cs typeface="Times"/>
              </a:rPr>
              <a:t>Large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30647" y="6069623"/>
            <a:ext cx="1934307" cy="578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Small</a:t>
            </a:r>
            <a:endParaRPr lang="en-US" b="1" dirty="0">
              <a:latin typeface="Times"/>
              <a:cs typeface="Times"/>
            </a:endParaRPr>
          </a:p>
        </p:txBody>
      </p:sp>
      <p:pic>
        <p:nvPicPr>
          <p:cNvPr id="4" name="Picture 3" descr="f338757da1cc02eec676d0ffa1b78b17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0" b="99420" l="286" r="99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493" y="1619250"/>
            <a:ext cx="4445000" cy="438150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581032" y="6227884"/>
            <a:ext cx="3817815" cy="42007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  <p:pic>
        <p:nvPicPr>
          <p:cNvPr id="13" name="Picture 12" descr="eye-clip-art-images-LiK5BBnia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946953" y="468684"/>
            <a:ext cx="1058411" cy="830538"/>
          </a:xfrm>
          <a:prstGeom prst="rect">
            <a:avLst/>
          </a:prstGeom>
        </p:spPr>
      </p:pic>
      <p:pic>
        <p:nvPicPr>
          <p:cNvPr id="14" name="Picture 13" descr="eye-clip-art-images-LiK5BBnia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96347" y="424587"/>
            <a:ext cx="1058411" cy="83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46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Times"/>
                <a:cs typeface="Times"/>
              </a:rPr>
              <a:t>Size of Egg</a:t>
            </a:r>
            <a:endParaRPr lang="en-US" sz="6000" b="1" dirty="0">
              <a:latin typeface="Times"/>
              <a:cs typeface="Times"/>
            </a:endParaRPr>
          </a:p>
        </p:txBody>
      </p:sp>
      <p:pic>
        <p:nvPicPr>
          <p:cNvPr id="4" name="Picture 3" descr="350x700px-LL-b0677c25_SAM_7829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7" t="15024" r="19236" b="19564"/>
          <a:stretch/>
        </p:blipFill>
        <p:spPr>
          <a:xfrm>
            <a:off x="1987651" y="2305539"/>
            <a:ext cx="5098909" cy="2845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6000750"/>
            <a:ext cx="1604108" cy="705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"/>
                <a:cs typeface="Times"/>
              </a:rPr>
              <a:t>Large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830647" y="6069623"/>
            <a:ext cx="1934307" cy="578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 smtClean="0">
                <a:latin typeface="Times"/>
                <a:cs typeface="Times"/>
              </a:rPr>
              <a:t>Small</a:t>
            </a:r>
            <a:endParaRPr lang="en-US" b="1" dirty="0">
              <a:latin typeface="Times"/>
              <a:cs typeface="Times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2581032" y="6227884"/>
            <a:ext cx="3817815" cy="42007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34747" y="38921"/>
            <a:ext cx="5109308" cy="578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latin typeface="Times"/>
                <a:cs typeface="Times"/>
              </a:rPr>
              <a:t>Genetic traits you can see…</a:t>
            </a:r>
            <a:endParaRPr lang="en-US" sz="2000" b="1" dirty="0">
              <a:latin typeface="Times"/>
              <a:cs typeface="Times"/>
            </a:endParaRPr>
          </a:p>
        </p:txBody>
      </p:sp>
      <p:pic>
        <p:nvPicPr>
          <p:cNvPr id="14" name="Picture 13" descr="eye-clip-art-images-LiK5BBn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252">
            <a:off x="946953" y="468684"/>
            <a:ext cx="1058411" cy="830538"/>
          </a:xfrm>
          <a:prstGeom prst="rect">
            <a:avLst/>
          </a:prstGeom>
        </p:spPr>
      </p:pic>
      <p:pic>
        <p:nvPicPr>
          <p:cNvPr id="15" name="Picture 14" descr="eye-clip-art-images-LiK5BBn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98">
            <a:off x="7196347" y="424587"/>
            <a:ext cx="1058411" cy="83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72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276</Words>
  <Application>Microsoft Macintosh PowerPoint</Application>
  <PresentationFormat>On-screen Show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Genetic Characteristics of Chickens</vt:lpstr>
      <vt:lpstr>Some genetic characteristics you can SEE…</vt:lpstr>
      <vt:lpstr>Feather Color</vt:lpstr>
      <vt:lpstr>Feather  Length &amp; Texture</vt:lpstr>
      <vt:lpstr>Feather  Placement</vt:lpstr>
      <vt:lpstr>Comb</vt:lpstr>
      <vt:lpstr>Color  of eggs they lay</vt:lpstr>
      <vt:lpstr>Size  of Chicken</vt:lpstr>
      <vt:lpstr>Size of Egg</vt:lpstr>
      <vt:lpstr>Some genetic characteristics you cannot SEE…    Farmers research each breed of chicken and pick the best one for their farm. These characteristics can be measured.</vt:lpstr>
      <vt:lpstr>A “Broiler” farm produces chickens for meat…</vt:lpstr>
      <vt:lpstr>Time to grow to maturity</vt:lpstr>
      <vt:lpstr>A “Layer” farm produces chickens for eggs…</vt:lpstr>
      <vt:lpstr>Number of eggs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 Characteristics of Chickens</dc:title>
  <dc:creator>Andrea Gardner</dc:creator>
  <cp:lastModifiedBy>Andrea Gardner</cp:lastModifiedBy>
  <cp:revision>14</cp:revision>
  <dcterms:created xsi:type="dcterms:W3CDTF">2015-06-22T16:20:05Z</dcterms:created>
  <dcterms:modified xsi:type="dcterms:W3CDTF">2015-07-06T22:08:40Z</dcterms:modified>
</cp:coreProperties>
</file>