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Caveat"/>
      <p:regular r:id="rId50"/>
      <p:bold r:id="rId51"/>
    </p:embeddedFont>
    <p:embeddedFont>
      <p:font typeface="Roboto"/>
      <p:regular r:id="rId52"/>
      <p:bold r:id="rId53"/>
      <p:italic r:id="rId54"/>
      <p:boldItalic r:id="rId55"/>
    </p:embeddedFont>
    <p:embeddedFont>
      <p:font typeface="Shadows Into Light"/>
      <p:regular r:id="rId56"/>
    </p:embeddedFont>
    <p:embeddedFont>
      <p:font typeface="Bree Serif"/>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888F5B-C95F-4637-B5AC-BE88B1FC0A5A}">
  <a:tblStyle styleId="{8A888F5B-C95F-4637-B5AC-BE88B1FC0A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aveat-bold.fntdata"/><Relationship Id="rId50" Type="http://schemas.openxmlformats.org/officeDocument/2006/relationships/font" Target="fonts/Caveat-regular.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BreeSerif-regular.fntdata"/><Relationship Id="rId12" Type="http://schemas.openxmlformats.org/officeDocument/2006/relationships/slide" Target="slides/slide6.xml"/><Relationship Id="rId56" Type="http://schemas.openxmlformats.org/officeDocument/2006/relationships/font" Target="fonts/ShadowsIntoLight-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2018-07/MNAgExportProfile2018.pdf" TargetMode="External"/><Relationship Id="rId3" Type="http://schemas.openxmlformats.org/officeDocument/2006/relationships/hyperlink" Target="https://www.mda.state.mn.us/sites/default/files/inline-files/mnagprofile2019.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s.usda.gov/Publications/AgCensus/2017/Full_Report/Census_by_State/Minnesot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s.usda.gov/Publications/AgCensus/2017/Full_Report/Census_by_State/Minnesot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s.usda.gov/Publications/AgCensus/2017/Full_Report/Census_by_State/Minnesot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center-for-rural-policy.shinyapps.io/Rural_Atla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www.mprnews.org/story/2019/04/11/ag-census-2017-minnsota-snapsho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ass.usda.gov/AgCensu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s.usda.gov/Publications/AgCensus/2017/Full_Report/Census_by_State/Minnesota/"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nnesota.agclassroom.org/educator/fft_mapcolor.cfm" TargetMode="External"/><Relationship Id="rId3" Type="http://schemas.openxmlformats.org/officeDocument/2006/relationships/hyperlink" Target="https://www.mda.state.mn.us/sites/default/files/inline-files/MNAgExportProfile2018_0.pdf" TargetMode="External"/><Relationship Id="rId4" Type="http://schemas.openxmlformats.org/officeDocument/2006/relationships/hyperlink" Target="https://www.mda.state.mn.us/exporting-and-international-trad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nnesota.agclassroom.org/educator/fft/mapcolor20.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forum.com/creative-work/ad/player/34587473/give-your-family-the-bird-30/jennie-o-oven-ready" TargetMode="External"/><Relationship Id="rId3" Type="http://schemas.openxmlformats.org/officeDocument/2006/relationships/hyperlink" Target="https://minnesota.agclassroom.org/educator/fft/mapcolor13.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nnesota.agclassroom.org/educator/fft/mapcolor27.pdf" TargetMode="External"/><Relationship Id="rId3" Type="http://schemas.openxmlformats.org/officeDocument/2006/relationships/hyperlink" Target="https://www.eia.gov/todayinenergy/detail.php?id=31832"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nnesota.agclassroom.org/educator/fft/mapcolor16.pdf" TargetMode="External"/><Relationship Id="rId3" Type="http://schemas.openxmlformats.org/officeDocument/2006/relationships/hyperlink" Target="https://www.dnr.state.mn.us/aquatic_plants/emergent_plants/wildrice.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llboard.com" TargetMode="External"/><Relationship Id="rId3" Type="http://schemas.openxmlformats.org/officeDocument/2006/relationships/hyperlink" Target="https://music.apple.com/us/playlist/top-100-global/pl.d25f5d1181894928af76c85c967f8f31" TargetMode="External"/><Relationship Id="rId4" Type="http://schemas.openxmlformats.org/officeDocument/2006/relationships/hyperlink" Target="https://www.mda.state.mn.us/sites/default/files/inline-files/MNAgExportProfile2018_0.pdf" TargetMode="External"/><Relationship Id="rId5" Type="http://schemas.openxmlformats.org/officeDocument/2006/relationships/hyperlink" Target="https://www.mda.state.mn.us/exporting-and-international-trad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ZbsCXrBcyA" TargetMode="External"/><Relationship Id="rId3" Type="http://schemas.openxmlformats.org/officeDocument/2006/relationships/hyperlink" Target="https://www.mda.state.mn.us/exporting-and-international-trade" TargetMode="External"/><Relationship Id="rId4" Type="http://schemas.openxmlformats.org/officeDocument/2006/relationships/hyperlink" Target="https://www.billboard.com/charts/billboard-china-social-chart" TargetMode="External"/><Relationship Id="rId5" Type="http://schemas.openxmlformats.org/officeDocument/2006/relationships/hyperlink" Target="https://www.natgeokids.com/nz/discover/geography/countries/30-cool-facts-about-china/" TargetMode="External"/><Relationship Id="rId6" Type="http://schemas.openxmlformats.org/officeDocument/2006/relationships/hyperlink" Target="https://www.nationalgeographic.com/magazine/2018/02/feeding-china-growing-appetite-food-industry-agriculture/#close" TargetMode="External"/><Relationship Id="rId7" Type="http://schemas.openxmlformats.org/officeDocument/2006/relationships/hyperlink" Target="http://english.agri.gov.cn/aboutmoa/messag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r6kzHTPY1Y" TargetMode="External"/><Relationship Id="rId3" Type="http://schemas.openxmlformats.org/officeDocument/2006/relationships/hyperlink" Target="https://www.youtube.com/watch?v=hpkaifThmOs" TargetMode="External"/><Relationship Id="rId4" Type="http://schemas.openxmlformats.org/officeDocument/2006/relationships/hyperlink" Target="https://www.billboard.com/charts/regional-mexican-albums" TargetMode="External"/><Relationship Id="rId5" Type="http://schemas.openxmlformats.org/officeDocument/2006/relationships/hyperlink" Target="https://www.mda.state.mn.us/exporting-and-international-trade" TargetMode="External"/><Relationship Id="rId6" Type="http://schemas.openxmlformats.org/officeDocument/2006/relationships/hyperlink" Target="http://www.agr.gc.ca/eng/industry-markets-and-trade/explore-canadian-food-products/canadian-maple-syrup/?id=1425998175145" TargetMode="External"/><Relationship Id="rId7" Type="http://schemas.openxmlformats.org/officeDocument/2006/relationships/hyperlink" Target="https://www.nytimes.com/2019/06/01/business/what-goods-come-from-mexico.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Q8WlA2GXbk&amp;feature=youtu.be&amp;autoplay=1" TargetMode="External"/><Relationship Id="rId3" Type="http://schemas.openxmlformats.org/officeDocument/2006/relationships/hyperlink" Target="https://www.billboard.com/charts/japan-hot-100" TargetMode="External"/><Relationship Id="rId4" Type="http://schemas.openxmlformats.org/officeDocument/2006/relationships/hyperlink" Target="https://www.mda.state.mn.us/exporting-and-international-trade" TargetMode="External"/><Relationship Id="rId5" Type="http://schemas.openxmlformats.org/officeDocument/2006/relationships/hyperlink" Target="https://www.google.com/amp/s/relay.nationalgeographic.com/proxy/distribution/public/amp/news/2014/7/140717-japan-largest-indoor-plant-factory-food"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llboard.com/charts/billboard-korea-k-pop-100" TargetMode="External"/><Relationship Id="rId3" Type="http://schemas.openxmlformats.org/officeDocument/2006/relationships/hyperlink" Target="https://www.youtube.com/watch?v=3ymwOvzhwHs" TargetMode="External"/><Relationship Id="rId4" Type="http://schemas.openxmlformats.org/officeDocument/2006/relationships/hyperlink" Target="https://www.mda.state.mn.us/exporting-and-international-trade" TargetMode="External"/><Relationship Id="rId5" Type="http://schemas.openxmlformats.org/officeDocument/2006/relationships/hyperlink" Target="http://www.agr.gc.ca/eng/industry-markets-and-trade/international-agri-food-market-intelligence/reports/market-overview-south-korea/?id=156166231860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2vBLd5Egnk" TargetMode="External"/><Relationship Id="rId3" Type="http://schemas.openxmlformats.org/officeDocument/2006/relationships/hyperlink" Target="https://www.billboard.com/music/dutch" TargetMode="External"/><Relationship Id="rId4" Type="http://schemas.openxmlformats.org/officeDocument/2006/relationships/hyperlink" Target="https://www.mda.state.mn.us/exporting-and-international-trade" TargetMode="External"/><Relationship Id="rId5" Type="http://schemas.openxmlformats.org/officeDocument/2006/relationships/hyperlink" Target="https://www.nationalgeographic.com/magazine/2017/09/holland-agriculture-sustainable-farmi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www.mda.state.mn.us/exporting-and-international-trade" TargetMode="External"/><Relationship Id="rId4" Type="http://schemas.openxmlformats.org/officeDocument/2006/relationships/hyperlink" Target="https://blog.nationalgeographic.org/2016/09/03/booming-seaweed-farming-exposes-producers-and-environment-to-risks-experts-warn/" TargetMode="External"/><Relationship Id="rId5" Type="http://schemas.openxmlformats.org/officeDocument/2006/relationships/hyperlink" Target="https://blog.nationalgeographic.org/2016/09/03/booming-seaweed-farming-exposes-producers-and-environment-to-risks-experts-warn/"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eographic.com/travel/destinations/south-america/colombia/partner-content-growing-coffee-and-community-caqueta-colombia/"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amp/s/relay.nationalgeographic.com/proxy/distribution/public/amp/news/2014/6/140623-migration-climate-indonesia-temperature-science" TargetMode="External"/><Relationship Id="rId3" Type="http://schemas.openxmlformats.org/officeDocument/2006/relationships/hyperlink" Target="http://www.agr.gc.ca/eng/industry-markets-and-trade/international-agri-food-market-intelligence/reports/market-overview-indonesia/?id=1475075685743"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nationalgeographic.com/explore/countries/thailand/"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nationalgeographic.com/explore/countries/vietnam/" TargetMode="External"/><Relationship Id="rId3" Type="http://schemas.openxmlformats.org/officeDocument/2006/relationships/hyperlink" Target="http://www.agr.gc.ca/eng/industry-markets-and-trade/international-agri-food-market-intelligence/reports/market-overview-vietnam/?id=1556291175591" TargetMode="External"/><Relationship Id="rId4" Type="http://schemas.openxmlformats.org/officeDocument/2006/relationships/hyperlink" Target="http://www.agr.gc.ca/eng/industry-markets-and-trade/international-agri-food-market-intelligence/reports/market-overview-vietnam/?id=1556291175591" TargetMode="External"/><Relationship Id="rId5" Type="http://schemas.openxmlformats.org/officeDocument/2006/relationships/hyperlink" Target="https://www.bbc.com/news/world-asia-pacific-16567315"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amp/s/relay.nationalgeographic.com/proxy/distribution/public/amp/travel/world-heritage/philippine-rice-terraces" TargetMode="External"/><Relationship Id="rId3" Type="http://schemas.openxmlformats.org/officeDocument/2006/relationships/hyperlink" Target="https://kids.nationalgeographic.com/explore/countries/philippines/" TargetMode="External"/><Relationship Id="rId4" Type="http://schemas.openxmlformats.org/officeDocument/2006/relationships/hyperlink" Target="https://kids.nationalgeographic.com/explore/countries/philippine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minnesota.agclassroom.org/educator/fft_mapcolor.cf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minnesota.agclassroom.org/educator/fft_mapcolor.cfm"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 Id="rId3" Type="http://schemas.openxmlformats.org/officeDocument/2006/relationships/hyperlink" Target="https://minnesota.agclassroom.org/educator/fft_mapcolor.cfm"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profile2019.pdf"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da.state.mn.us/sites/default/files/inline-files/MNAgExportProfile2018_0.pdf" TargetMode="External"/><Relationship Id="rId3" Type="http://schemas.openxmlformats.org/officeDocument/2006/relationships/hyperlink" Target="https://www.mda.state.mn.us/exporting-and-international-trad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ass.usda.gov/AgCensu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prnews.org/story/2019/04/11/ag-census-2017-minnsota-snapshot" TargetMode="External"/><Relationship Id="rId3" Type="http://schemas.openxmlformats.org/officeDocument/2006/relationships/hyperlink" Target="https://www.nass.usda.gov/Publications/AgCensus/2017/Full_Report/Census_by_State/Minnesota/" TargetMode="External"/><Relationship Id="rId4" Type="http://schemas.openxmlformats.org/officeDocument/2006/relationships/hyperlink" Target="https://mn.gov/admin/assets/average-mn-farmer-is-55-popnotes-march2015_tcm36-219519.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s.usda.gov/Publications/AgCensus/2017/Full_Report/Census_by_State/Minnesota/"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(including image credits): </a:t>
            </a:r>
            <a:r>
              <a:rPr lang="en" u="sng">
                <a:solidFill>
                  <a:schemeClr val="hlink"/>
                </a:solidFill>
                <a:hlinkClick r:id="rId2"/>
              </a:rPr>
              <a:t>https://www.mda.state.mn.us/sites/default/files/2018-07/MNAgExportProfile2018.pdf</a:t>
            </a:r>
            <a:r>
              <a:rPr lang="en"/>
              <a:t> </a:t>
            </a:r>
            <a:endParaRPr/>
          </a:p>
          <a:p>
            <a:pPr indent="0" lvl="0" marL="0" rtl="0" algn="l">
              <a:spcBef>
                <a:spcPts val="0"/>
              </a:spcBef>
              <a:spcAft>
                <a:spcPts val="0"/>
              </a:spcAft>
              <a:buNone/>
            </a:pPr>
            <a:r>
              <a:rPr lang="en" u="sng">
                <a:solidFill>
                  <a:schemeClr val="hlink"/>
                </a:solidFill>
                <a:hlinkClick r:id="rId3"/>
              </a:rPr>
              <a:t>https://www.mda.state.mn.us/sites/default/files/inline-files/mnagprofile2019.pdf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 students five minutes to look over this profile &amp; try to memorize it before the game?)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09daa669ff70da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09daa669ff70da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56.5 years old (compared to 57.5 years old US average)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https://www.nass.usda.gov/Publications/AgCensus/2017/Full_Report/Census_by_State/Minnesota/</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09daa669ff70da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09daa669ff70da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10.3% (compared to 9.4% in the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https://www.nass.usda.gov/Publications/AgCensus/2017/Full_Report/Census_by_State/Minnesota/</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6501a7f75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501a7f75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21% ; compared to 27% in the whole USA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https://www.nass.usda.gov/Publications/AgCensus/2017/Full_Report/Census_by_State/Minnesota/</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09daa669ff70da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09daa669ff70da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09daa669ff70da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09daa669ff70da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23% (77% urban)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Image/map credit: </a:t>
            </a:r>
            <a:r>
              <a:rPr lang="en" u="sng">
                <a:solidFill>
                  <a:schemeClr val="hlink"/>
                </a:solidFill>
                <a:hlinkClick r:id="rId3"/>
              </a:rPr>
              <a:t>https://center-for-rural-policy.shinyapps.io/Rural_Atlas/</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09daa669ff70da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09daa669ff70da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51% of total land area was farmland in 2019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Image/map credit: </a:t>
            </a:r>
            <a:r>
              <a:rPr lang="en" u="sng">
                <a:solidFill>
                  <a:schemeClr val="hlink"/>
                </a:solidFill>
                <a:hlinkClick r:id="rId3"/>
              </a:rPr>
              <a:t>https://www.mprnews.org/story/2019/04/11/ag-census-2017-minnsota-snapshot</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1e38c16616d855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1e38c16616d855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The number of farms in MN decreased from 78,755 in 1997 to 68,822 in 2017, representing a 12.6% decrease in the total number of farms in MN in two decades.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2017 Census of Agriculture Data Release for Minnesota (</a:t>
            </a:r>
            <a:r>
              <a:rPr lang="en" u="sng">
                <a:solidFill>
                  <a:schemeClr val="hlink"/>
                </a:solidFill>
                <a:hlinkClick r:id="rId2"/>
              </a:rPr>
              <a:t>www.nass.usda.gov/AgCensus</a:t>
            </a:r>
            <a:r>
              <a:rPr lang="en"/>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09daa669ff70d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09daa669ff70d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349 acres in 2012; 371 acres in 2017; 6.3% increase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https://www.nass.usda.gov/Publications/AgCensus/2017/Full_Report/Census_by_State/Minnesota/</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09daa669ff70da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09daa669ff70da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5th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https://www.mda.state.mn.us/sites/default/files/inline-files/mnagprofile2019.pdf</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6501a7f75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501a7f75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&amp; Image/Map Credits: </a:t>
            </a:r>
            <a:r>
              <a:rPr lang="en" u="sng">
                <a:solidFill>
                  <a:schemeClr val="hlink"/>
                </a:solidFill>
                <a:hlinkClick r:id="rId2"/>
              </a:rPr>
              <a:t>https://minnesota.agclassroom.org/educator/fft_mapcolor.cfm</a:t>
            </a:r>
            <a:r>
              <a:rPr lang="en"/>
              <a:t> </a:t>
            </a:r>
            <a:endParaRPr/>
          </a:p>
          <a:p>
            <a:pPr indent="0" lvl="0" marL="0" rtl="0" algn="l">
              <a:spcBef>
                <a:spcPts val="0"/>
              </a:spcBef>
              <a:spcAft>
                <a:spcPts val="0"/>
              </a:spcAft>
              <a:buNone/>
            </a:pPr>
            <a:r>
              <a:rPr lang="en" u="sng">
                <a:solidFill>
                  <a:schemeClr val="hlink"/>
                </a:solidFill>
                <a:hlinkClick r:id="rId3"/>
              </a:rPr>
              <a:t>https://www.mda.state.mn.us/sites/default/files/inline-files/MNAgExportProfile2018_0.pdf</a:t>
            </a:r>
            <a:r>
              <a:rPr lang="en"/>
              <a:t> </a:t>
            </a:r>
            <a:endParaRPr/>
          </a:p>
          <a:p>
            <a:pPr indent="0" lvl="0" marL="0" rtl="0" algn="l">
              <a:spcBef>
                <a:spcPts val="0"/>
              </a:spcBef>
              <a:spcAft>
                <a:spcPts val="0"/>
              </a:spcAft>
              <a:buNone/>
            </a:pPr>
            <a:r>
              <a:rPr lang="en" u="sng">
                <a:solidFill>
                  <a:schemeClr val="hlink"/>
                </a:solidFill>
                <a:hlinkClick r:id="rId4"/>
              </a:rPr>
              <a:t>https://www.mda.state.mn.us/exporting-and-international-trade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1e38c16616d85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1e38c16616d85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1e38c16616d85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1e38c16616d85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ORANGE=FOREST AREA; GREEN=SUGAR BEETS/WHEAT; YELLOW=CASH GRAINS; BLUE=DAIRY/CATTLE/CROPS; PURPLE=CROPS/HOGS; TEAL=CROPS/DAIRY/HOGS; RED=METRO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https://www.mda.state.mn.us/sites/default/files/inline-files/mnagprofile2019.pdf</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1e38c16616d85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1e38c16616d85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Organic farms in MN (2014)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https://minnesota.agclassroom.org/educator/fft/mapcolor20.pdf</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1e38c16616d855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1e38c16616d855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Turkeys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fun with answer (Jennie-O “Give Your Family the Bird” TV commercial: </a:t>
            </a:r>
            <a:r>
              <a:rPr lang="en" u="sng">
                <a:solidFill>
                  <a:schemeClr val="hlink"/>
                </a:solidFill>
                <a:hlinkClick r:id="rId2"/>
              </a:rPr>
              <a:t>https://www.adforum.com/creative-work/ad/player/34587473/give-your-family-the-bird-30/jennie-o-oven-ready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3"/>
              </a:rPr>
              <a:t>https://minnesota.agclassroom.org/educator/fft/mapcolor13.pdf</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09daa669ff70da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09daa669ff70da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Ethanol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https://minnesota.agclassroom.org/educator/fft/mapcolor27.pdf</a:t>
            </a:r>
            <a:r>
              <a:rPr lang="en"/>
              <a:t> </a:t>
            </a:r>
            <a:endParaRPr/>
          </a:p>
          <a:p>
            <a:pPr indent="0" lvl="0" marL="0" rtl="0" algn="l">
              <a:spcBef>
                <a:spcPts val="0"/>
              </a:spcBef>
              <a:spcAft>
                <a:spcPts val="0"/>
              </a:spcAft>
              <a:buNone/>
            </a:pPr>
            <a:r>
              <a:rPr lang="en" u="sng">
                <a:solidFill>
                  <a:schemeClr val="hlink"/>
                </a:solidFill>
                <a:hlinkClick r:id="rId3"/>
              </a:rPr>
              <a:t>https://www.eia.gov/todayinenergy/detail.php?id=31832</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1e38c16616d85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1e38c16616d85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wild rice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https://minnesota.agclassroom.org/educator/fft/mapcolor16.pdf</a:t>
            </a:r>
            <a:r>
              <a:rPr lang="en"/>
              <a:t> </a:t>
            </a:r>
            <a:endParaRPr/>
          </a:p>
          <a:p>
            <a:pPr indent="0" lvl="0" marL="0" rtl="0" algn="l">
              <a:spcBef>
                <a:spcPts val="0"/>
              </a:spcBef>
              <a:spcAft>
                <a:spcPts val="0"/>
              </a:spcAft>
              <a:buNone/>
            </a:pPr>
            <a:r>
              <a:rPr lang="en" u="sng">
                <a:solidFill>
                  <a:schemeClr val="hlink"/>
                </a:solidFill>
                <a:hlinkClick r:id="rId3"/>
              </a:rPr>
              <a:t>https://www.dnr.state.mn.us/aquatic_plants/emergent_plants/wildrice.html</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09daa669ff70da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09daa669ff70da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Suggestions to educators on Sound Round: </a:t>
            </a:r>
            <a:r>
              <a:rPr lang="en"/>
              <a:t>If you have iTunes/Apple Music, Spotify, or another music streaming service, consider making a playlist for the Sound Round in advance; this allows you to play just excerpts of the songs, quickly, without having to take time to open a link on YouTube and wait to skip an Ad, etc., for each song; it also helps you avoid visuals that might give away the answers; it’s also fun to play the “Jeopardy” theme music while students collaborate on their answers to each question.  You can also search each week’s pop charts at: </a:t>
            </a:r>
            <a:r>
              <a:rPr lang="en" u="sng">
                <a:solidFill>
                  <a:schemeClr val="hlink"/>
                </a:solidFill>
                <a:hlinkClick r:id="rId2"/>
              </a:rPr>
              <a:t>https://www.billboard.com</a:t>
            </a:r>
            <a:r>
              <a:rPr lang="en"/>
              <a:t> ; that will allow you to use current/updated pop songs from each country in your trivia game, which is engaging for students, but changes regularly; iTunes also compiles some “global” pop chart lists each day at: </a:t>
            </a:r>
            <a:r>
              <a:rPr lang="en" u="sng">
                <a:solidFill>
                  <a:schemeClr val="hlink"/>
                </a:solidFill>
                <a:hlinkClick r:id="rId3"/>
              </a:rPr>
              <a:t>https://music.apple.com/us/playlist/top-100-global/pl.d25f5d1181894928af76c85c967f8f31</a:t>
            </a:r>
            <a:r>
              <a:rPr lang="en"/>
              <a:t> .  You could also use the national anthems or highest grossing artists from each country to save yourself some time searching for current pop songs from each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4"/>
              </a:rPr>
              <a:t>https://www.mda.state.mn.us/sites/default/files/inline-files/MNAgExportProfile2018_0.pdf</a:t>
            </a:r>
            <a:r>
              <a:rPr lang="en"/>
              <a:t> </a:t>
            </a:r>
            <a:endParaRPr/>
          </a:p>
          <a:p>
            <a:pPr indent="0" lvl="0" marL="0" rtl="0" algn="l">
              <a:spcBef>
                <a:spcPts val="0"/>
              </a:spcBef>
              <a:spcAft>
                <a:spcPts val="0"/>
              </a:spcAft>
              <a:buNone/>
            </a:pPr>
            <a:r>
              <a:rPr lang="en" u="sng">
                <a:solidFill>
                  <a:schemeClr val="hlink"/>
                </a:solidFill>
                <a:hlinkClick r:id="rId5"/>
              </a:rPr>
              <a:t>https://www.mda.state.mn.us/exporting-and-international-trade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sz="1200">
                <a:solidFill>
                  <a:srgbClr val="333333"/>
                </a:solidFill>
              </a:rPr>
              <a:t>Minnesota’s agricultural exports bring in $7.1 billion a year, and agricultural exports account for more than a third of the state’s total exports.</a:t>
            </a:r>
            <a:endParaRPr sz="1200">
              <a:solidFill>
                <a:srgbClr val="333333"/>
              </a:solidFill>
            </a:endParaRPr>
          </a:p>
          <a:p>
            <a:pPr indent="0" lvl="0" marL="0" rtl="0" algn="l">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333333"/>
                </a:solidFill>
              </a:rPr>
              <a:t>Our top export commodities include soybeans, corn, feed grains and processed feed, and pork. We’re also home to many leading processed food companies, whose products range from snack foods to frozen entries to bakery products.</a:t>
            </a:r>
            <a:endParaRPr sz="12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lang="en" sz="1200">
                <a:solidFill>
                  <a:srgbClr val="333333"/>
                </a:solidFill>
              </a:rPr>
              <a:t>Minnesota’s primary export markets are China, Mexico, Japan, Canada, South Korea, and Taiwan. However, emerging markets like Indonesia, Vietnam, the Philippines, and Colombia are beginning to gain importance for food and agricultural exporters.”</a:t>
            </a:r>
            <a:endParaRPr sz="1200">
              <a:solidFill>
                <a:srgbClr val="333333"/>
              </a:solidFill>
            </a:endParaRPr>
          </a:p>
          <a:p>
            <a:pPr indent="0" lvl="0" marL="0" rtl="0" algn="l">
              <a:spcBef>
                <a:spcPts val="8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1e38c16616d855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1e38c16616d85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China</a:t>
            </a:r>
            <a:endParaRPr/>
          </a:p>
          <a:p>
            <a:pPr indent="0" lvl="0" marL="0" rtl="0" algn="l">
              <a:spcBef>
                <a:spcPts val="0"/>
              </a:spcBef>
              <a:spcAft>
                <a:spcPts val="0"/>
              </a:spcAft>
              <a:buNone/>
            </a:pPr>
            <a:r>
              <a:rPr lang="en"/>
              <a:t>Sound Clue: “Bullet to the Heart” by Jackson Wang </a:t>
            </a:r>
            <a:r>
              <a:rPr lang="en" u="sng">
                <a:solidFill>
                  <a:schemeClr val="hlink"/>
                </a:solidFill>
                <a:hlinkClick r:id="rId2"/>
              </a:rPr>
              <a:t>https://www.youtube.com/watch?v=NZbsCXrBcyA</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3"/>
              </a:rPr>
              <a:t>https://www.mda.state.mn.us/exporting-and-international-trade</a:t>
            </a:r>
            <a:r>
              <a:rPr lang="en"/>
              <a:t> </a:t>
            </a:r>
            <a:endParaRPr/>
          </a:p>
          <a:p>
            <a:pPr indent="0" lvl="0" marL="0" rtl="0" algn="l">
              <a:spcBef>
                <a:spcPts val="0"/>
              </a:spcBef>
              <a:spcAft>
                <a:spcPts val="0"/>
              </a:spcAft>
              <a:buNone/>
            </a:pPr>
            <a:r>
              <a:rPr lang="en" u="sng">
                <a:solidFill>
                  <a:schemeClr val="hlink"/>
                </a:solidFill>
                <a:hlinkClick r:id="rId4"/>
              </a:rPr>
              <a:t>https://www.billboard.com/charts/billboard-china-social-chart</a:t>
            </a:r>
            <a:r>
              <a:rPr lang="en"/>
              <a:t> </a:t>
            </a:r>
            <a:endParaRPr/>
          </a:p>
          <a:p>
            <a:pPr indent="0" lvl="0" marL="0" rtl="0" algn="l">
              <a:spcBef>
                <a:spcPts val="0"/>
              </a:spcBef>
              <a:spcAft>
                <a:spcPts val="0"/>
              </a:spcAft>
              <a:buNone/>
            </a:pPr>
            <a:r>
              <a:rPr lang="en" u="sng">
                <a:solidFill>
                  <a:schemeClr val="hlink"/>
                </a:solidFill>
                <a:hlinkClick r:id="rId5"/>
              </a:rPr>
              <a:t>https://www.natgeokids.com/nz/discover/geography/countries/30-cool-facts-about-china/</a:t>
            </a:r>
            <a:r>
              <a:rPr lang="en"/>
              <a:t> </a:t>
            </a:r>
            <a:endParaRPr/>
          </a:p>
          <a:p>
            <a:pPr indent="0" lvl="0" marL="0" rtl="0" algn="l">
              <a:spcBef>
                <a:spcPts val="0"/>
              </a:spcBef>
              <a:spcAft>
                <a:spcPts val="0"/>
              </a:spcAft>
              <a:buNone/>
            </a:pPr>
            <a:r>
              <a:rPr lang="en" u="sng">
                <a:solidFill>
                  <a:schemeClr val="hlink"/>
                </a:solidFill>
                <a:hlinkClick r:id="rId6"/>
              </a:rPr>
              <a:t>https://www.nationalgeographic.com/magazine/2018/02/feeding-china-growing-appetite-food-industry-agriculture/#close</a:t>
            </a:r>
            <a:r>
              <a:rPr lang="en"/>
              <a:t> </a:t>
            </a:r>
            <a:endParaRPr/>
          </a:p>
          <a:p>
            <a:pPr indent="0" lvl="0" marL="0" rtl="0" algn="l">
              <a:spcBef>
                <a:spcPts val="0"/>
              </a:spcBef>
              <a:spcAft>
                <a:spcPts val="0"/>
              </a:spcAft>
              <a:buNone/>
            </a:pPr>
            <a:r>
              <a:rPr lang="en" u="sng">
                <a:solidFill>
                  <a:schemeClr val="hlink"/>
                </a:solidFill>
                <a:hlinkClick r:id="rId7"/>
              </a:rPr>
              <a:t>http://english.agri.gov.cn/aboutmoa/message/</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09daa669ff70da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09daa669ff70da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Canada (15%); Mexico (14%)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Sound Clue 1: “Oh, Canada” (instrumental): </a:t>
            </a:r>
            <a:r>
              <a:rPr lang="en" u="sng">
                <a:solidFill>
                  <a:schemeClr val="hlink"/>
                </a:solidFill>
                <a:hlinkClick r:id="rId2"/>
              </a:rPr>
              <a:t>https://www.youtube.com/watch?v=hr6kzHTPY1Y</a:t>
            </a:r>
            <a:r>
              <a:rPr lang="en"/>
              <a:t> </a:t>
            </a:r>
            <a:endParaRPr/>
          </a:p>
          <a:p>
            <a:pPr indent="0" lvl="0" marL="0" rtl="0" algn="l">
              <a:spcBef>
                <a:spcPts val="0"/>
              </a:spcBef>
              <a:spcAft>
                <a:spcPts val="0"/>
              </a:spcAft>
              <a:buNone/>
            </a:pPr>
            <a:r>
              <a:rPr lang="en"/>
              <a:t>Sound Clue 2: “Kitipun” by Juan Luis Guerra </a:t>
            </a:r>
            <a:endParaRPr/>
          </a:p>
          <a:p>
            <a:pPr indent="0" lvl="0" marL="0" rtl="0" algn="l">
              <a:spcBef>
                <a:spcPts val="0"/>
              </a:spcBef>
              <a:spcAft>
                <a:spcPts val="0"/>
              </a:spcAft>
              <a:buNone/>
            </a:pPr>
            <a:r>
              <a:rPr lang="en" u="sng">
                <a:solidFill>
                  <a:schemeClr val="hlink"/>
                </a:solidFill>
                <a:hlinkClick r:id="rId3"/>
              </a:rPr>
              <a:t>https://www.youtube.com/watch?v=hpkaifThmOs</a:t>
            </a:r>
            <a:r>
              <a:rPr lang="en"/>
              <a:t> </a:t>
            </a:r>
            <a:endParaRPr/>
          </a:p>
          <a:p>
            <a:pPr indent="0" lvl="0" marL="0" rtl="0" algn="l">
              <a:spcBef>
                <a:spcPts val="0"/>
              </a:spcBef>
              <a:spcAft>
                <a:spcPts val="0"/>
              </a:spcAft>
              <a:buNone/>
            </a:pPr>
            <a:r>
              <a:rPr lang="en" u="sng">
                <a:solidFill>
                  <a:schemeClr val="hlink"/>
                </a:solidFill>
                <a:hlinkClick r:id="rId4"/>
              </a:rPr>
              <a:t>https://www.billboard.com/charts/regional-mexican-albums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5"/>
              </a:rPr>
              <a:t>https://www.mda.state.mn.us/exporting-and-international-trade</a:t>
            </a:r>
            <a:endParaRPr/>
          </a:p>
          <a:p>
            <a:pPr indent="0" lvl="0" marL="0" rtl="0" algn="l">
              <a:spcBef>
                <a:spcPts val="0"/>
              </a:spcBef>
              <a:spcAft>
                <a:spcPts val="0"/>
              </a:spcAft>
              <a:buNone/>
            </a:pPr>
            <a:r>
              <a:rPr lang="en" u="sng">
                <a:solidFill>
                  <a:schemeClr val="hlink"/>
                </a:solidFill>
                <a:hlinkClick r:id="rId6"/>
              </a:rPr>
              <a:t>http://www.agr.gc.ca/eng/industry-markets-and-trade/explore-canadian-food-products/canadian-maple-syrup/?id=1425998175145</a:t>
            </a:r>
            <a:r>
              <a:rPr lang="en"/>
              <a:t> </a:t>
            </a:r>
            <a:endParaRPr/>
          </a:p>
          <a:p>
            <a:pPr indent="0" lvl="0" marL="0" rtl="0" algn="l">
              <a:spcBef>
                <a:spcPts val="0"/>
              </a:spcBef>
              <a:spcAft>
                <a:spcPts val="0"/>
              </a:spcAft>
              <a:buNone/>
            </a:pPr>
            <a:r>
              <a:rPr lang="en" u="sng">
                <a:solidFill>
                  <a:schemeClr val="hlink"/>
                </a:solidFill>
                <a:hlinkClick r:id="rId7"/>
              </a:rPr>
              <a:t>https://www.nytimes.com/2019/06/01/business/what-goods-come-from-mexico.html</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9daa669ff70da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09daa669ff70da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hint/piece of information to share: </a:t>
            </a:r>
            <a:r>
              <a:rPr lang="en" sz="1050">
                <a:solidFill>
                  <a:srgbClr val="3C4043"/>
                </a:solidFill>
                <a:highlight>
                  <a:srgbClr val="FFFFFF"/>
                </a:highlight>
                <a:latin typeface="Roboto"/>
                <a:ea typeface="Roboto"/>
                <a:cs typeface="Roboto"/>
                <a:sym typeface="Roboto"/>
              </a:rPr>
              <a:t>this country is home to one of the largest mega-cities in the world (Tokyo) Students may have had or will be studying urbanization in Geography classes.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a:t>A: Japan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Sound Clue: “Pretender” by Official Hige Dandizumu  </a:t>
            </a:r>
            <a:r>
              <a:rPr lang="en" u="sng">
                <a:solidFill>
                  <a:schemeClr val="accent5"/>
                </a:solidFill>
                <a:hlinkClick r:id="rId2"/>
              </a:rPr>
              <a:t>https://www.youtube.com/watch?v=TQ8WlA2GXbk&amp;feature=youtu.be&amp;autoplay=1</a:t>
            </a:r>
            <a:r>
              <a:rPr lang="en">
                <a:solidFill>
                  <a:schemeClr val="dk1"/>
                </a:solidFill>
              </a:rPr>
              <a:t> </a:t>
            </a:r>
            <a:endParaRPr>
              <a:solidFill>
                <a:schemeClr val="dk1"/>
              </a:solidFill>
            </a:endParaRPr>
          </a:p>
          <a:p>
            <a:pPr indent="0" lvl="0" marL="0" rtl="0" algn="l">
              <a:spcBef>
                <a:spcPts val="0"/>
              </a:spcBef>
              <a:spcAft>
                <a:spcPts val="0"/>
              </a:spcAft>
              <a:buNone/>
            </a:pPr>
            <a:r>
              <a:rPr lang="en" u="sng">
                <a:solidFill>
                  <a:schemeClr val="accent5"/>
                </a:solidFill>
                <a:hlinkClick r:id="rId3"/>
              </a:rPr>
              <a:t>https://www.billboard.com/charts/japan-hot-100</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Sources: </a:t>
            </a:r>
            <a:r>
              <a:rPr lang="en" u="sng">
                <a:solidFill>
                  <a:schemeClr val="hlink"/>
                </a:solidFill>
                <a:hlinkClick r:id="rId4"/>
              </a:rPr>
              <a:t>https://www.mda.state.mn.us/exporting-and-international-trade</a:t>
            </a:r>
            <a:r>
              <a:rPr lang="en"/>
              <a:t> </a:t>
            </a:r>
            <a:endParaRPr/>
          </a:p>
          <a:p>
            <a:pPr indent="0" lvl="0" marL="0" rtl="0" algn="l">
              <a:lnSpc>
                <a:spcPct val="115000"/>
              </a:lnSpc>
              <a:spcBef>
                <a:spcPts val="0"/>
              </a:spcBef>
              <a:spcAft>
                <a:spcPts val="1600"/>
              </a:spcAft>
              <a:buClr>
                <a:schemeClr val="dk1"/>
              </a:buClr>
              <a:buSzPts val="1100"/>
              <a:buFont typeface="Arial"/>
              <a:buNone/>
            </a:pPr>
            <a:r>
              <a:rPr lang="en" u="sng">
                <a:solidFill>
                  <a:srgbClr val="0000FF"/>
                </a:solidFill>
                <a:hlinkClick r:id="rId5"/>
              </a:rPr>
              <a:t>https://www.google.com/amp/s/relay.nationalgeographic.com/proxy/distribution/public/amp/news/2014/7/140717-japan-largest-indoor-plant-factory-food</a:t>
            </a:r>
            <a:r>
              <a:rPr lang="en">
                <a:solidFill>
                  <a:srgbClr val="0000FF"/>
                </a:solidFill>
              </a:rPr>
              <a:t> </a:t>
            </a:r>
            <a:r>
              <a:rPr lang="en" sz="1400">
                <a:solidFill>
                  <a:schemeClr val="dk2"/>
                </a:solidFill>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209daa669ff70da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209daa669ff70da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South Korea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Sound Clue: </a:t>
            </a:r>
            <a:r>
              <a:rPr lang="en" u="sng">
                <a:solidFill>
                  <a:schemeClr val="hlink"/>
                </a:solidFill>
                <a:hlinkClick r:id="rId2"/>
              </a:rPr>
              <a:t>https://www.billboard.com/charts/billboard-korea-k-pop-100</a:t>
            </a:r>
            <a:r>
              <a:rPr lang="en"/>
              <a:t> </a:t>
            </a:r>
            <a:endParaRPr/>
          </a:p>
          <a:p>
            <a:pPr indent="0" lvl="0" marL="0" rtl="0" algn="l">
              <a:spcBef>
                <a:spcPts val="0"/>
              </a:spcBef>
              <a:spcAft>
                <a:spcPts val="0"/>
              </a:spcAft>
              <a:buNone/>
            </a:pPr>
            <a:r>
              <a:rPr lang="en"/>
              <a:t>“Feel Special” by TWICE </a:t>
            </a:r>
            <a:r>
              <a:rPr lang="en" u="sng">
                <a:solidFill>
                  <a:schemeClr val="hlink"/>
                </a:solidFill>
                <a:hlinkClick r:id="rId3"/>
              </a:rPr>
              <a:t>https://www.youtube.com/watch?v=3ymwOvzhwHs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4"/>
              </a:rPr>
              <a:t>https://www.mda.state.mn.us/exporting-and-international-trade</a:t>
            </a:r>
            <a:r>
              <a:rPr lang="en"/>
              <a:t> </a:t>
            </a:r>
            <a:endParaRPr/>
          </a:p>
          <a:p>
            <a:pPr indent="0" lvl="0" marL="0" rtl="0" algn="l">
              <a:lnSpc>
                <a:spcPct val="115000"/>
              </a:lnSpc>
              <a:spcBef>
                <a:spcPts val="0"/>
              </a:spcBef>
              <a:spcAft>
                <a:spcPts val="0"/>
              </a:spcAft>
              <a:buNone/>
            </a:pPr>
            <a:r>
              <a:rPr lang="en" u="sng">
                <a:solidFill>
                  <a:srgbClr val="0000FF"/>
                </a:solidFill>
                <a:hlinkClick r:id="rId5"/>
              </a:rPr>
              <a:t>http://www.agr.gc.ca/eng/industry-markets-and-trade/international-agri-food-market-intelligence/reports/market-overview-south-korea/?id=1561662318603</a:t>
            </a:r>
            <a:endParaRPr>
              <a:solidFill>
                <a:srgbClr val="0000FF"/>
              </a:solidFill>
            </a:endParaRPr>
          </a:p>
          <a:p>
            <a:pPr indent="0" lvl="0" marL="0" rtl="0" algn="l">
              <a:lnSpc>
                <a:spcPct val="115000"/>
              </a:lnSpc>
              <a:spcBef>
                <a:spcPts val="1600"/>
              </a:spcBef>
              <a:spcAft>
                <a:spcPts val="1600"/>
              </a:spcAft>
              <a:buClr>
                <a:schemeClr val="dk1"/>
              </a:buClr>
              <a:buSzPts val="1100"/>
              <a:buFont typeface="Arial"/>
              <a:buNone/>
            </a:pPr>
            <a:r>
              <a:rPr lang="en"/>
              <a:t>Image/photo credits: Leah Hood, South Korea, June 2018; top 3 photos: produce greenhouses along the highway between Seoul and Pyongchang; bottom two photos: oldest seafood market in Seoul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05ce8f1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05ce8f1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209daa669ff70da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209daa669ff70da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The Netherlands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Song Clue: “Scared To Be Lonely “ by Martin Garrix featuring Dua Lipa </a:t>
            </a:r>
            <a:r>
              <a:rPr lang="en" u="sng">
                <a:solidFill>
                  <a:schemeClr val="hlink"/>
                </a:solidFill>
                <a:hlinkClick r:id="rId2"/>
              </a:rPr>
              <a:t>https://www.youtube.com/watch?v=e2vBLd5Egnk</a:t>
            </a:r>
            <a:r>
              <a:rPr lang="en"/>
              <a:t> </a:t>
            </a:r>
            <a:endParaRPr/>
          </a:p>
          <a:p>
            <a:pPr indent="0" lvl="0" marL="0" rtl="0" algn="l">
              <a:spcBef>
                <a:spcPts val="0"/>
              </a:spcBef>
              <a:spcAft>
                <a:spcPts val="0"/>
              </a:spcAft>
              <a:buNone/>
            </a:pPr>
            <a:r>
              <a:rPr lang="en" u="sng">
                <a:solidFill>
                  <a:schemeClr val="hlink"/>
                </a:solidFill>
                <a:hlinkClick r:id="rId3"/>
              </a:rPr>
              <a:t>https://www.billboard.com/music/dutch</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4"/>
              </a:rPr>
              <a:t>https://www.mda.state.mn.us/exporting-and-international-trade</a:t>
            </a:r>
            <a:r>
              <a:rPr lang="en"/>
              <a:t> </a:t>
            </a:r>
            <a:endParaRPr/>
          </a:p>
          <a:p>
            <a:pPr indent="0" lvl="0" marL="0" rtl="0" algn="l">
              <a:spcBef>
                <a:spcPts val="0"/>
              </a:spcBef>
              <a:spcAft>
                <a:spcPts val="0"/>
              </a:spcAft>
              <a:buNone/>
            </a:pPr>
            <a:r>
              <a:rPr lang="en"/>
              <a:t> </a:t>
            </a:r>
            <a:r>
              <a:rPr lang="en" u="sng">
                <a:solidFill>
                  <a:schemeClr val="hlink"/>
                </a:solidFill>
                <a:hlinkClick r:id="rId5"/>
              </a:rPr>
              <a:t>https://www.nationalgeographic.com/magazine/2017/09/holland-agriculture-sustainable-farming/</a:t>
            </a: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09daa669ff70da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09daa669ff70da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rPr lang="en" u="sng">
                <a:solidFill>
                  <a:schemeClr val="hlink"/>
                </a:solidFill>
                <a:hlinkClick r:id="rId3"/>
              </a:rPr>
              <a:t>https://www.mda.state.mn.us/exporting-and-international-trade</a:t>
            </a:r>
            <a:endParaRPr/>
          </a:p>
          <a:p>
            <a:pPr indent="0" lvl="0" marL="0" rtl="0" algn="l">
              <a:spcBef>
                <a:spcPts val="0"/>
              </a:spcBef>
              <a:spcAft>
                <a:spcPts val="0"/>
              </a:spcAft>
              <a:buNone/>
            </a:pPr>
            <a:r>
              <a:rPr lang="en" u="sng">
                <a:solidFill>
                  <a:schemeClr val="hlink"/>
                </a:solidFill>
                <a:latin typeface="Calibri"/>
                <a:ea typeface="Calibri"/>
                <a:cs typeface="Calibri"/>
                <a:sym typeface="Calibri"/>
                <a:hlinkClick r:id="rId4"/>
              </a:rPr>
              <a:t>https://blog.nationalgeographic.org/2016/09/03/booming-seaweed-farming-exposes-producers-and-environment-to-risks-experts-warn/</a:t>
            </a:r>
            <a:r>
              <a:rPr lang="en" sz="4800" u="sng">
                <a:solidFill>
                  <a:schemeClr val="hlink"/>
                </a:solidFill>
                <a:latin typeface="Caveat"/>
                <a:ea typeface="Caveat"/>
                <a:cs typeface="Caveat"/>
                <a:sym typeface="Caveat"/>
                <a:hlinkClick r:id="rId5"/>
              </a:rPr>
              <a:t> </a:t>
            </a:r>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spcBef>
                <a:spcPts val="0"/>
              </a:spcBef>
              <a:spcAft>
                <a:spcPts val="0"/>
              </a:spcAft>
              <a:buNone/>
            </a:pPr>
            <a:r>
              <a:rPr lang="en" sz="1200">
                <a:solidFill>
                  <a:srgbClr val="333333"/>
                </a:solidFill>
                <a:highlight>
                  <a:srgbClr val="FFFFFF"/>
                </a:highlight>
              </a:rPr>
              <a:t>“Minnesota’s primary export markets are China, Mexico, Japan, Canada, South Korea, and Taiwan. However, emerging markets like Indonesia, Vietnam, the Philippines, and Colombia are beginning to gain importance for food and agricultural exporters.”</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emerging markets like Vietnam, the Philippines, Colombia, and Thailand are beginning to gain importance for food and agricultural exporters.”</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The emerging markets are increasingly importing soybeans and soybean products, corn and corn products, feed, wheat, red meat, dairy, poultry, and processed food.</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Minnesota ag imports include wine/beer, fresh fruits/vegetables, snack food, seafood, nursery products, coffee, tea, spices.</a:t>
            </a:r>
            <a:endParaRPr>
              <a:solidFill>
                <a:srgbClr val="222222"/>
              </a:solidFill>
            </a:endParaRPr>
          </a:p>
          <a:p>
            <a:pPr indent="0" lvl="0" marL="0" rtl="0" algn="l">
              <a:spcBef>
                <a:spcPts val="0"/>
              </a:spcBef>
              <a:spcAft>
                <a:spcPts val="0"/>
              </a:spcAft>
              <a:buNone/>
            </a:pPr>
            <a:r>
              <a:rPr lang="en">
                <a:solidFill>
                  <a:srgbClr val="222222"/>
                </a:solidFill>
                <a:highlight>
                  <a:srgbClr val="FFFFFF"/>
                </a:highlight>
              </a:rPr>
              <a:t>From Mexico, Canada, China, Italy, and France (top 5) (Su Ye, Chief Economist, MN Dept. of Ag, email correspondence, 10/17/19)</a:t>
            </a:r>
            <a:endParaRPr sz="1200">
              <a:solidFill>
                <a:srgbClr val="333333"/>
              </a:solidFill>
              <a:highlight>
                <a:srgbClr val="FFFFFF"/>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209daa669ff70da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209daa669ff70da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Colombia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https://www.nationalgeographic.com/travel/destinations/south-america/colombia/partner-content-growing-coffee-and-community-caqueta-colombia/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09daa669ff70da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209daa669ff70da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Indonesia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https://www.google.com/amp/s/relay.nationalgeographic.com/proxy/distribution/public/amp/news/2014/6/140623-migration-climate-indonesia-temperature-science </a:t>
            </a:r>
            <a:endParaRPr>
              <a:solidFill>
                <a:srgbClr val="0000FF"/>
              </a:solidFill>
            </a:endParaRPr>
          </a:p>
          <a:p>
            <a:pPr indent="0" lvl="0" marL="0" rtl="0" algn="l">
              <a:lnSpc>
                <a:spcPct val="115000"/>
              </a:lnSpc>
              <a:spcBef>
                <a:spcPts val="0"/>
              </a:spcBef>
              <a:spcAft>
                <a:spcPts val="1600"/>
              </a:spcAft>
              <a:buClr>
                <a:schemeClr val="dk1"/>
              </a:buClr>
              <a:buSzPts val="1100"/>
              <a:buFont typeface="Arial"/>
              <a:buNone/>
            </a:pPr>
            <a:r>
              <a:rPr lang="en" u="sng">
                <a:solidFill>
                  <a:schemeClr val="hlink"/>
                </a:solidFill>
                <a:hlinkClick r:id="rId3"/>
              </a:rPr>
              <a:t>http://www.agr.gc.ca/eng/industry-markets-and-trade/international-agri-food-market-intelligence/reports/market-overview-indonesia/?id=1475075685743 </a:t>
            </a:r>
            <a:r>
              <a:rPr lang="en">
                <a:solidFill>
                  <a:schemeClr val="dk2"/>
                </a:solidFill>
              </a:rPr>
              <a:t> </a:t>
            </a:r>
            <a:br>
              <a:rPr lang="en">
                <a:solidFill>
                  <a:srgbClr val="0000FF"/>
                </a:solidFill>
              </a:rPr>
            </a:br>
            <a:endParaRPr>
              <a:solidFill>
                <a:srgbClr val="0000FF"/>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09daa669ff70da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209daa669ff70da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Thailand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https://kids.nationalgeographic.com/explore/countries/thailand/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09daa669ff70da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209daa669ff70da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Vietnam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https://kids.nationalgeographic.com/explore/countries/vietnam/</a:t>
            </a:r>
            <a:endParaRPr/>
          </a:p>
          <a:p>
            <a:pPr indent="0" lvl="0" marL="0" rtl="0" algn="l">
              <a:spcBef>
                <a:spcPts val="0"/>
              </a:spcBef>
              <a:spcAft>
                <a:spcPts val="0"/>
              </a:spcAft>
              <a:buNone/>
            </a:pPr>
            <a:r>
              <a:rPr lang="en" u="sng">
                <a:solidFill>
                  <a:schemeClr val="hlink"/>
                </a:solidFill>
                <a:hlinkClick r:id="rId3"/>
              </a:rPr>
              <a:t>http://www.agr.gc.ca/eng/industry-markets-and-trade/international-agri-food-market-intelligence/reports/market-overview-vietnam/?id=1556291175591</a:t>
            </a:r>
            <a:r>
              <a:rPr lang="en" sz="1800" u="sng">
                <a:solidFill>
                  <a:schemeClr val="hlink"/>
                </a:solidFill>
                <a:hlinkClick r:id="rId4"/>
              </a:rPr>
              <a:t> </a:t>
            </a:r>
            <a:endParaRPr/>
          </a:p>
          <a:p>
            <a:pPr indent="0" lvl="0" marL="0" rtl="0" algn="l">
              <a:spcBef>
                <a:spcPts val="0"/>
              </a:spcBef>
              <a:spcAft>
                <a:spcPts val="0"/>
              </a:spcAft>
              <a:buNone/>
            </a:pPr>
            <a:r>
              <a:rPr lang="en" u="sng">
                <a:solidFill>
                  <a:schemeClr val="hlink"/>
                </a:solidFill>
                <a:hlinkClick r:id="rId5"/>
              </a:rPr>
              <a:t>https://www.bbc.com/news/world-asia-pacific-16567315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209daa669ff70da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209daa669ff70da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The Philippines</a:t>
            </a:r>
            <a:endParaRPr/>
          </a:p>
          <a:p>
            <a:pPr indent="0" lvl="0" marL="0" rtl="0" algn="l">
              <a:spcBef>
                <a:spcPts val="0"/>
              </a:spcBef>
              <a:spcAft>
                <a:spcPts val="0"/>
              </a:spcAft>
              <a:buNone/>
            </a:pPr>
            <a:r>
              <a:t/>
            </a:r>
            <a:endParaRPr>
              <a:solidFill>
                <a:srgbClr val="222222"/>
              </a:solidFill>
            </a:endParaRPr>
          </a:p>
          <a:p>
            <a:pPr indent="0" lvl="0" marL="0" rtl="0" algn="l">
              <a:spcBef>
                <a:spcPts val="0"/>
              </a:spcBef>
              <a:spcAft>
                <a:spcPts val="0"/>
              </a:spcAft>
              <a:buNone/>
            </a:pPr>
            <a:r>
              <a:rPr lang="en">
                <a:solidFill>
                  <a:srgbClr val="222222"/>
                </a:solidFill>
              </a:rPr>
              <a:t>E</a:t>
            </a:r>
            <a:r>
              <a:rPr lang="en">
                <a:solidFill>
                  <a:srgbClr val="222222"/>
                </a:solidFill>
              </a:rPr>
              <a:t>merging markets are increasingly importing soybeans and soybean products, corn and corn products, feed, wheat, red meat, dairy, poultry, and processed food. (Su Ye, 10/17/19)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https://www.google.com/amp/s/relay.nationalgeographic.com/proxy/distribution/public/amp/travel/world-heritage/philippine-rice-terraces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3"/>
              </a:rPr>
              <a:t>https://kids.nationalgeographic.com/explore/countries/philippines/ </a:t>
            </a:r>
            <a:endParaRPr/>
          </a:p>
          <a:p>
            <a:pPr indent="0" lvl="0" marL="0" rtl="0" algn="l">
              <a:lnSpc>
                <a:spcPct val="115000"/>
              </a:lnSpc>
              <a:spcBef>
                <a:spcPts val="1600"/>
              </a:spcBef>
              <a:spcAft>
                <a:spcPts val="1600"/>
              </a:spcAft>
              <a:buClr>
                <a:schemeClr val="dk1"/>
              </a:buClr>
              <a:buSzPts val="1100"/>
              <a:buFont typeface="Arial"/>
              <a:buNone/>
            </a:pPr>
            <a:r>
              <a:rPr lang="en" u="sng">
                <a:solidFill>
                  <a:schemeClr val="hlink"/>
                </a:solidFill>
                <a:hlinkClick r:id="rId4"/>
              </a:rPr>
              <a:t>https://kids.nationalgeographic.com/explore/countries/philippines/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09daa669ff70da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209daa669ff70da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Minnesota ag imports include wine/beer, fresh fruits/vegetables, snack food, seafood, nursery products, coffee, tea, spices.</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From Mexico, Canada, China, Italy, and France (top 5) (Su Ye, Chief Economist, MN Dept. of Ag, email correspondence, 10/17/19)</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09daa669ff70da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09daa669ff70da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⅓  (33%)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https://www.mda.state.mn.us/sites/default/files/inline-files/mnagprofile2019.pdf</a:t>
            </a:r>
            <a:r>
              <a:rPr lang="en"/>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209daa669ff70da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209daa669ff70da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Soybeans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rPr lang="en"/>
              <a:t>Image/map credit: </a:t>
            </a:r>
            <a:r>
              <a:rPr lang="en" u="sng">
                <a:solidFill>
                  <a:schemeClr val="hlink"/>
                </a:solidFill>
                <a:hlinkClick r:id="rId3"/>
              </a:rPr>
              <a:t>https://minnesota.agclassroom.org/educator/fft_mapcolor.cfm</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1e38c16616d85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1e38c16616d85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Teachers:</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-Consider using the Team Shake app to create groups/teams of 3 students</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-More than 3 students and you start to see less engagement from each student</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-Collect answer sheets from students at the end of each class period; this avoids students changing answers outside of class, forgetting their answer sheets for Day 2, and it allows for you to use answer sheets as an informal assessment</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1" lang="en" sz="1000">
                <a:solidFill>
                  <a:schemeClr val="dk1"/>
                </a:solidFill>
                <a:latin typeface="Calibri"/>
                <a:ea typeface="Calibri"/>
                <a:cs typeface="Calibri"/>
                <a:sym typeface="Calibri"/>
              </a:rPr>
              <a:t>-Consider giving extra credit points to the winning teams, or another prize of your choosing</a:t>
            </a:r>
            <a:endParaRPr b="1" sz="10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209daa669ff70da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209daa669ff70da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Corn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rPr lang="en"/>
              <a:t>Image/map credit: </a:t>
            </a:r>
            <a:r>
              <a:rPr lang="en" u="sng">
                <a:solidFill>
                  <a:schemeClr val="hlink"/>
                </a:solidFill>
                <a:hlinkClick r:id="rId3"/>
              </a:rPr>
              <a:t>https://minnesota.agclassroom.org/educator/fft_mapcolor.cfm</a:t>
            </a:r>
            <a:r>
              <a:rPr lang="en"/>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09daa669ff70da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209daa669ff70da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spcBef>
                <a:spcPts val="0"/>
              </a:spcBef>
              <a:spcAft>
                <a:spcPts val="0"/>
              </a:spcAft>
              <a:buNone/>
            </a:pPr>
            <a:r>
              <a:rPr lang="en"/>
              <a:t>Image/map credit: </a:t>
            </a:r>
            <a:r>
              <a:rPr lang="en" u="sng">
                <a:solidFill>
                  <a:schemeClr val="hlink"/>
                </a:solidFill>
                <a:hlinkClick r:id="rId3"/>
              </a:rPr>
              <a:t>https://minnesota.agclassroom.org/educator/fft_mapcolor.cfm</a:t>
            </a:r>
            <a:r>
              <a:rPr lang="en"/>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09daa669ff70da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209daa669ff70da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MN Imports: </a:t>
            </a:r>
            <a:r>
              <a:rPr lang="en">
                <a:solidFill>
                  <a:srgbClr val="222222"/>
                </a:solidFill>
              </a:rPr>
              <a:t>wine, beer, fresh fruits, vegetables, snack food, seafood, nursery products (</a:t>
            </a:r>
            <a:r>
              <a:rPr lang="en">
                <a:solidFill>
                  <a:srgbClr val="222222"/>
                </a:solidFill>
                <a:highlight>
                  <a:srgbClr val="FFFFFF"/>
                </a:highlight>
              </a:rPr>
              <a:t>nursery/horticultural products include floricultural crops and greenhouse plants, i.e., cut flowers/greens, flowering &amp; shade trees &amp; shrubs, foliage/fruit/nut plants, bedding plants, etc.)</a:t>
            </a:r>
            <a:r>
              <a:rPr lang="en">
                <a:solidFill>
                  <a:srgbClr val="222222"/>
                </a:solidFill>
              </a:rPr>
              <a:t>, coffee, tea, spices</a:t>
            </a:r>
            <a:endParaRPr>
              <a:solidFill>
                <a:srgbClr val="222222"/>
              </a:solidFill>
            </a:endParaRPr>
          </a:p>
          <a:p>
            <a:pPr indent="0" lvl="0" marL="0" rtl="0" algn="l">
              <a:spcBef>
                <a:spcPts val="0"/>
              </a:spcBef>
              <a:spcAft>
                <a:spcPts val="0"/>
              </a:spcAft>
              <a:buNone/>
            </a:pPr>
            <a:r>
              <a:t/>
            </a:r>
            <a:endParaRPr>
              <a:solidFill>
                <a:srgbClr val="222222"/>
              </a:solidFill>
            </a:endParaRPr>
          </a:p>
          <a:p>
            <a:pPr indent="0" lvl="0" marL="0" rtl="0" algn="l">
              <a:spcBef>
                <a:spcPts val="0"/>
              </a:spcBef>
              <a:spcAft>
                <a:spcPts val="0"/>
              </a:spcAft>
              <a:buNone/>
            </a:pPr>
            <a:r>
              <a:rPr lang="en">
                <a:solidFill>
                  <a:srgbClr val="222222"/>
                </a:solidFill>
              </a:rPr>
              <a:t>A: MN Imports from: </a:t>
            </a:r>
            <a:r>
              <a:rPr lang="en">
                <a:solidFill>
                  <a:srgbClr val="222222"/>
                </a:solidFill>
                <a:highlight>
                  <a:srgbClr val="FFFFFF"/>
                </a:highlight>
              </a:rPr>
              <a:t>Mexico, Canada, China, Italy, and France </a:t>
            </a:r>
            <a:endParaRPr>
              <a:solidFill>
                <a:srgbClr val="222222"/>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https://www.mda.state.mn.us/sites/default/files/inline-files/mnagprofile2019.pdf</a:t>
            </a:r>
            <a:r>
              <a:rPr lang="en"/>
              <a:t> </a:t>
            </a:r>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Minnesota ag imports include wine/beer, fresh fruits/vegetables, snack food, seafood, nursery products (</a:t>
            </a:r>
            <a:r>
              <a:rPr lang="en">
                <a:solidFill>
                  <a:srgbClr val="222222"/>
                </a:solidFill>
                <a:highlight>
                  <a:srgbClr val="FFFFFF"/>
                </a:highlight>
              </a:rPr>
              <a:t>nursery/horticultural products include floricultural crops and greenhouse plants, i.e., cut flowers/greens, flowering &amp; shade trees &amp; shrubs, foliage/fruit/nut plants, bedding plants, etc.)</a:t>
            </a:r>
            <a:r>
              <a:rPr lang="en">
                <a:solidFill>
                  <a:srgbClr val="222222"/>
                </a:solidFill>
              </a:rPr>
              <a:t>, coffee, tea, spices.</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From Mexico, Canada, China, Italy, and France (top 5) (Su Ye, Chief Economist, MN Dept. of Ag, email correspondence, 10/17/19)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209daa669ff70da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209daa669ff70da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e07ea3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e07ea3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Teachers:</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-Consider using the Team Shake app to create groups/teams of 3 students</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-More than 3 students and you start to see less engagement from each student</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b="1" lang="en" sz="1000">
                <a:solidFill>
                  <a:schemeClr val="dk1"/>
                </a:solidFill>
                <a:latin typeface="Calibri"/>
                <a:ea typeface="Calibri"/>
                <a:cs typeface="Calibri"/>
                <a:sym typeface="Calibri"/>
              </a:rPr>
              <a:t>-Collect answer sheets from students at the end of each class period; this avoids students changing answers outside of class, forgetting their answer sheets for Day 2, and it allows for you to use answer sheets as an informal assessment</a:t>
            </a:r>
            <a:endParaRPr b="1"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1" lang="en" sz="1000">
                <a:solidFill>
                  <a:schemeClr val="dk1"/>
                </a:solidFill>
                <a:latin typeface="Calibri"/>
                <a:ea typeface="Calibri"/>
                <a:cs typeface="Calibri"/>
                <a:sym typeface="Calibri"/>
              </a:rPr>
              <a:t>-Consider giving extra credit points to the winning teams, or another prize of your choosing</a:t>
            </a:r>
            <a:endParaRPr b="1" sz="10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1e38c16616d85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1e38c16616d85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Give students %’s, have them guess which region the % goes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https://www.mda.state.mn.us/sites/default/files/inline-files/MNAgExportProfile2018_0.pdf</a:t>
            </a:r>
            <a:r>
              <a:rPr lang="en"/>
              <a:t> </a:t>
            </a:r>
            <a:endParaRPr/>
          </a:p>
          <a:p>
            <a:pPr indent="0" lvl="0" marL="0" rtl="0" algn="l">
              <a:spcBef>
                <a:spcPts val="0"/>
              </a:spcBef>
              <a:spcAft>
                <a:spcPts val="0"/>
              </a:spcAft>
              <a:buNone/>
            </a:pPr>
            <a:r>
              <a:rPr lang="en" u="sng">
                <a:solidFill>
                  <a:schemeClr val="hlink"/>
                </a:solidFill>
                <a:hlinkClick r:id="rId3"/>
              </a:rPr>
              <a:t>https://www.mda.state.mn.us/exporting-and-international-trade</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1e38c16616d855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1e38c16616d855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Source: </a:t>
            </a:r>
            <a:r>
              <a:rPr lang="en" u="sng">
                <a:solidFill>
                  <a:schemeClr val="hlink"/>
                </a:solidFill>
                <a:hlinkClick r:id="rId2"/>
              </a:rPr>
              <a:t>www.nass.usda.gov/AgCensus</a:t>
            </a:r>
            <a:r>
              <a:rPr lang="en">
                <a:solidFill>
                  <a:schemeClr val="dk1"/>
                </a:solidFill>
              </a:rPr>
              <a:t>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09daa669ff70d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09daa669ff70d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Teachers: Feel free to use your own scoring system.  We are trying to reward students for being close and keep engaged the game. To simplify you could just do an all-or-nothing scoring system or award points to any student/group within a certain range.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a:t>A: 1.4% farmers of color in MN in 2017; 1,593 farmers of color in MN in 2017 compared to 111,117 white farmers in MN in 2017 (112,710 total farmers in MN in 2017)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r>
              <a:rPr lang="en" u="sng">
                <a:solidFill>
                  <a:schemeClr val="hlink"/>
                </a:solidFill>
                <a:hlinkClick r:id="rId2"/>
              </a:rPr>
              <a:t>https://www.mprnews.org/story/2019/04/11/ag-census-2017-minnsota-snapshot</a:t>
            </a:r>
            <a:r>
              <a:rPr lang="en"/>
              <a:t> </a:t>
            </a:r>
            <a:endParaRPr/>
          </a:p>
          <a:p>
            <a:pPr indent="0" lvl="0" marL="0" rtl="0" algn="l">
              <a:spcBef>
                <a:spcPts val="0"/>
              </a:spcBef>
              <a:spcAft>
                <a:spcPts val="0"/>
              </a:spcAft>
              <a:buNone/>
            </a:pPr>
            <a:r>
              <a:rPr lang="en" u="sng">
                <a:solidFill>
                  <a:schemeClr val="hlink"/>
                </a:solidFill>
                <a:hlinkClick r:id="rId3"/>
              </a:rPr>
              <a:t>https://www.nass.usda.gov/Publications/AgCensus/2017/Full_Report/Census_by_State/Minnesota/</a:t>
            </a:r>
            <a:r>
              <a:rPr lang="en"/>
              <a:t> </a:t>
            </a:r>
            <a:endParaRPr/>
          </a:p>
          <a:p>
            <a:pPr indent="0" lvl="0" marL="0" rtl="0" algn="l">
              <a:spcBef>
                <a:spcPts val="0"/>
              </a:spcBef>
              <a:spcAft>
                <a:spcPts val="0"/>
              </a:spcAft>
              <a:buNone/>
            </a:pPr>
            <a:r>
              <a:rPr lang="en" u="sng">
                <a:solidFill>
                  <a:schemeClr val="hlink"/>
                </a:solidFill>
                <a:hlinkClick r:id="rId4"/>
              </a:rPr>
              <a:t>https://mn.gov/admin/assets/average-mn-farmer-is-55-popnotes-march2015_tcm36-219519.pdf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https://www.house.leg.state.mn.us/hrd/pubs/minnfarmer.pdf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501a7f7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501a7f7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31% (compared to 27% in the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u="sng">
                <a:solidFill>
                  <a:schemeClr val="hlink"/>
                </a:solidFill>
                <a:hlinkClick r:id="rId2"/>
              </a:rPr>
              <a:t>https://www.nass.usda.gov/Publications/AgCensus/2017/Full_Report/Census_by_State/Minnesota/</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6.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www.corestandards.org/ELA-Literacy/RH/9-10/7/" TargetMode="External"/><Relationship Id="rId4" Type="http://schemas.openxmlformats.org/officeDocument/2006/relationships/hyperlink" Target="http://www.corestandards.org/ELA-Literacy/SL/9-10/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sp>
        <p:nvSpPr>
          <p:cNvPr id="54" name="Google Shape;54;p13"/>
          <p:cNvSpPr txBox="1"/>
          <p:nvPr/>
        </p:nvSpPr>
        <p:spPr>
          <a:xfrm>
            <a:off x="80800" y="80800"/>
            <a:ext cx="8886600" cy="8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u="sng">
                <a:latin typeface="Shadows Into Light"/>
                <a:ea typeface="Shadows Into Light"/>
                <a:cs typeface="Shadows Into Light"/>
                <a:sym typeface="Shadows Into Light"/>
              </a:rPr>
              <a:t>Minnesota Agriculture in the Global Economy:</a:t>
            </a:r>
            <a:endParaRPr sz="36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3000" u="sng">
                <a:latin typeface="Caveat"/>
                <a:ea typeface="Caveat"/>
                <a:cs typeface="Caveat"/>
                <a:sym typeface="Caveat"/>
              </a:rPr>
              <a:t>Farm Producers, Products &amp; Trade Partners</a:t>
            </a:r>
            <a:endParaRPr b="1" sz="3000" u="sng">
              <a:latin typeface="Caveat"/>
              <a:ea typeface="Caveat"/>
              <a:cs typeface="Caveat"/>
              <a:sym typeface="Caveat"/>
            </a:endParaRPr>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3000"/>
          </a:p>
        </p:txBody>
      </p:sp>
      <p:sp>
        <p:nvSpPr>
          <p:cNvPr id="55" name="Google Shape;55;p13"/>
          <p:cNvSpPr txBox="1"/>
          <p:nvPr/>
        </p:nvSpPr>
        <p:spPr>
          <a:xfrm>
            <a:off x="2218700" y="1211825"/>
            <a:ext cx="45150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t>TRIVIA!</a:t>
            </a:r>
            <a:endParaRPr b="1" sz="3000"/>
          </a:p>
        </p:txBody>
      </p:sp>
      <p:pic>
        <p:nvPicPr>
          <p:cNvPr id="56" name="Google Shape;56;p13"/>
          <p:cNvPicPr preferRelativeResize="0"/>
          <p:nvPr/>
        </p:nvPicPr>
        <p:blipFill>
          <a:blip r:embed="rId3">
            <a:alphaModFix/>
          </a:blip>
          <a:stretch>
            <a:fillRect/>
          </a:stretch>
        </p:blipFill>
        <p:spPr>
          <a:xfrm>
            <a:off x="1850952" y="1750300"/>
            <a:ext cx="5250499" cy="328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1:</a:t>
            </a:r>
            <a:r>
              <a:rPr lang="en"/>
              <a:t> </a:t>
            </a:r>
            <a:r>
              <a:rPr b="1" lang="en" sz="3000">
                <a:latin typeface="Caveat"/>
                <a:ea typeface="Caveat"/>
                <a:cs typeface="Caveat"/>
                <a:sym typeface="Caveat"/>
              </a:rPr>
              <a:t>Question #3</a:t>
            </a:r>
            <a:endParaRPr b="1" sz="3000">
              <a:latin typeface="Caveat"/>
              <a:ea typeface="Caveat"/>
              <a:cs typeface="Caveat"/>
              <a:sym typeface="Caveat"/>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was the average age of farmers in MN in 2017?</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1600"/>
              </a:spcAft>
              <a:buClr>
                <a:schemeClr val="dk1"/>
              </a:buClr>
              <a:buSzPts val="1100"/>
              <a:buFont typeface="Arial"/>
              <a:buNone/>
            </a:pPr>
            <a:r>
              <a:rPr lang="en">
                <a:solidFill>
                  <a:srgbClr val="FF0000"/>
                </a:solidFill>
              </a:rPr>
              <a:t>1 point for team with 3rd closest guess</a:t>
            </a:r>
            <a:endParaRPr/>
          </a:p>
        </p:txBody>
      </p:sp>
      <p:graphicFrame>
        <p:nvGraphicFramePr>
          <p:cNvPr id="116" name="Google Shape;116;p22"/>
          <p:cNvGraphicFramePr/>
          <p:nvPr/>
        </p:nvGraphicFramePr>
        <p:xfrm>
          <a:off x="311700" y="2224175"/>
          <a:ext cx="3000000" cy="3000000"/>
        </p:xfrm>
        <a:graphic>
          <a:graphicData uri="http://schemas.openxmlformats.org/drawingml/2006/table">
            <a:tbl>
              <a:tblPr>
                <a:noFill/>
                <a:tableStyleId>{8A888F5B-C95F-4637-B5AC-BE88B1FC0A5A}</a:tableStyleId>
              </a:tblPr>
              <a:tblGrid>
                <a:gridCol w="4260300"/>
              </a:tblGrid>
              <a:tr h="1413275">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17" name="Google Shape;117;p22"/>
          <p:cNvPicPr preferRelativeResize="0"/>
          <p:nvPr/>
        </p:nvPicPr>
        <p:blipFill>
          <a:blip r:embed="rId3">
            <a:alphaModFix/>
          </a:blip>
          <a:stretch>
            <a:fillRect/>
          </a:stretch>
        </p:blipFill>
        <p:spPr>
          <a:xfrm>
            <a:off x="4620125" y="1795300"/>
            <a:ext cx="4507250" cy="252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1:</a:t>
            </a:r>
            <a:r>
              <a:rPr lang="en"/>
              <a:t> </a:t>
            </a:r>
            <a:r>
              <a:rPr b="1" lang="en" sz="3000">
                <a:latin typeface="Caveat"/>
                <a:ea typeface="Caveat"/>
                <a:cs typeface="Caveat"/>
                <a:sym typeface="Caveat"/>
              </a:rPr>
              <a:t>Question #4</a:t>
            </a:r>
            <a:endParaRPr b="1" sz="3000">
              <a:latin typeface="Caveat"/>
              <a:ea typeface="Caveat"/>
              <a:cs typeface="Caveat"/>
              <a:sym typeface="Caveat"/>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2017, what percentage of Minnesota farmers were age 35 or less?</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1600"/>
              </a:spcAft>
              <a:buClr>
                <a:schemeClr val="dk1"/>
              </a:buClr>
              <a:buSzPts val="1100"/>
              <a:buFont typeface="Arial"/>
              <a:buNone/>
            </a:pPr>
            <a:r>
              <a:rPr lang="en">
                <a:solidFill>
                  <a:srgbClr val="FF0000"/>
                </a:solidFill>
              </a:rPr>
              <a:t>1 point for team with 3rd closest guess</a:t>
            </a:r>
            <a:endParaRPr/>
          </a:p>
        </p:txBody>
      </p:sp>
      <p:graphicFrame>
        <p:nvGraphicFramePr>
          <p:cNvPr id="124" name="Google Shape;124;p23"/>
          <p:cNvGraphicFramePr/>
          <p:nvPr/>
        </p:nvGraphicFramePr>
        <p:xfrm>
          <a:off x="252350" y="2264550"/>
          <a:ext cx="3000000" cy="3000000"/>
        </p:xfrm>
        <a:graphic>
          <a:graphicData uri="http://schemas.openxmlformats.org/drawingml/2006/table">
            <a:tbl>
              <a:tblPr>
                <a:noFill/>
                <a:tableStyleId>{8A888F5B-C95F-4637-B5AC-BE88B1FC0A5A}</a:tableStyleId>
              </a:tblPr>
              <a:tblGrid>
                <a:gridCol w="4319650"/>
              </a:tblGrid>
              <a:tr h="1404325">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25" name="Google Shape;125;p23"/>
          <p:cNvPicPr preferRelativeResize="0"/>
          <p:nvPr/>
        </p:nvPicPr>
        <p:blipFill>
          <a:blip r:embed="rId3">
            <a:alphaModFix/>
          </a:blip>
          <a:stretch>
            <a:fillRect/>
          </a:stretch>
        </p:blipFill>
        <p:spPr>
          <a:xfrm>
            <a:off x="4663950" y="1759375"/>
            <a:ext cx="4480050" cy="251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1:</a:t>
            </a:r>
            <a:r>
              <a:rPr lang="en"/>
              <a:t> </a:t>
            </a:r>
            <a:r>
              <a:rPr b="1" lang="en" sz="3000">
                <a:latin typeface="Caveat"/>
                <a:ea typeface="Caveat"/>
                <a:cs typeface="Caveat"/>
                <a:sym typeface="Caveat"/>
              </a:rPr>
              <a:t>Question #5</a:t>
            </a:r>
            <a:endParaRPr b="1" sz="3000">
              <a:latin typeface="Caveat"/>
              <a:ea typeface="Caveat"/>
              <a:cs typeface="Caveat"/>
              <a:sym typeface="Caveat"/>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2017, what percentage of Minnesota farmers were  new to the profession (defined as having worked for 10 years or less on any farm)?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1600"/>
              </a:spcAft>
              <a:buNone/>
            </a:pPr>
            <a:r>
              <a:rPr lang="en">
                <a:solidFill>
                  <a:srgbClr val="FF0000"/>
                </a:solidFill>
              </a:rPr>
              <a:t>1 point for team with 3rd closest guess</a:t>
            </a:r>
            <a:endParaRPr>
              <a:solidFill>
                <a:srgbClr val="FF0000"/>
              </a:solidFill>
            </a:endParaRPr>
          </a:p>
        </p:txBody>
      </p:sp>
      <p:graphicFrame>
        <p:nvGraphicFramePr>
          <p:cNvPr id="132" name="Google Shape;132;p24"/>
          <p:cNvGraphicFramePr/>
          <p:nvPr/>
        </p:nvGraphicFramePr>
        <p:xfrm>
          <a:off x="311700" y="2571750"/>
          <a:ext cx="3000000" cy="3000000"/>
        </p:xfrm>
        <a:graphic>
          <a:graphicData uri="http://schemas.openxmlformats.org/drawingml/2006/table">
            <a:tbl>
              <a:tblPr>
                <a:noFill/>
                <a:tableStyleId>{8A888F5B-C95F-4637-B5AC-BE88B1FC0A5A}</a:tableStyleId>
              </a:tblPr>
              <a:tblGrid>
                <a:gridCol w="4260300"/>
              </a:tblGrid>
              <a:tr h="13729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33" name="Google Shape;133;p24"/>
          <p:cNvPicPr preferRelativeResize="0"/>
          <p:nvPr/>
        </p:nvPicPr>
        <p:blipFill>
          <a:blip r:embed="rId3">
            <a:alphaModFix/>
          </a:blip>
          <a:stretch>
            <a:fillRect/>
          </a:stretch>
        </p:blipFill>
        <p:spPr>
          <a:xfrm>
            <a:off x="4688700" y="2027575"/>
            <a:ext cx="4384150" cy="246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u="sng">
                <a:latin typeface="Shadows Into Light"/>
                <a:ea typeface="Shadows Into Light"/>
                <a:cs typeface="Shadows Into Light"/>
                <a:sym typeface="Shadows Into Light"/>
              </a:rPr>
              <a:t>Round 2:</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a:latin typeface="Caveat"/>
                <a:ea typeface="Caveat"/>
                <a:cs typeface="Caveat"/>
                <a:sym typeface="Caveat"/>
              </a:rPr>
              <a:t>Minnesota’s Farms</a:t>
            </a:r>
            <a:r>
              <a:rPr b="1" lang="en" sz="4800">
                <a:latin typeface="Caveat"/>
                <a:ea typeface="Caveat"/>
                <a:cs typeface="Caveat"/>
                <a:sym typeface="Caveat"/>
              </a:rPr>
              <a:t> </a:t>
            </a:r>
            <a:endParaRPr b="1" sz="4800">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2:</a:t>
            </a:r>
            <a:r>
              <a:rPr lang="en"/>
              <a:t> </a:t>
            </a:r>
            <a:r>
              <a:rPr b="1" lang="en" sz="3000">
                <a:latin typeface="Caveat"/>
                <a:ea typeface="Caveat"/>
                <a:cs typeface="Caveat"/>
                <a:sym typeface="Caveat"/>
              </a:rPr>
              <a:t>Question #1 </a:t>
            </a:r>
            <a:endParaRPr b="1" sz="3000">
              <a:latin typeface="Caveat"/>
              <a:ea typeface="Caveat"/>
              <a:cs typeface="Caveat"/>
              <a:sym typeface="Caveat"/>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percentage of MN’s population was rural in 2019?</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1600"/>
              </a:spcAft>
              <a:buClr>
                <a:schemeClr val="dk1"/>
              </a:buClr>
              <a:buSzPts val="1100"/>
              <a:buFont typeface="Arial"/>
              <a:buNone/>
            </a:pPr>
            <a:r>
              <a:rPr lang="en">
                <a:solidFill>
                  <a:srgbClr val="FF0000"/>
                </a:solidFill>
              </a:rPr>
              <a:t>1 point for team with 3rd closest guess</a:t>
            </a:r>
            <a:endParaRPr/>
          </a:p>
        </p:txBody>
      </p:sp>
      <p:graphicFrame>
        <p:nvGraphicFramePr>
          <p:cNvPr id="145" name="Google Shape;145;p26"/>
          <p:cNvGraphicFramePr/>
          <p:nvPr/>
        </p:nvGraphicFramePr>
        <p:xfrm>
          <a:off x="311700" y="2264550"/>
          <a:ext cx="3000000" cy="3000000"/>
        </p:xfrm>
        <a:graphic>
          <a:graphicData uri="http://schemas.openxmlformats.org/drawingml/2006/table">
            <a:tbl>
              <a:tblPr>
                <a:noFill/>
                <a:tableStyleId>{8A888F5B-C95F-4637-B5AC-BE88B1FC0A5A}</a:tableStyleId>
              </a:tblPr>
              <a:tblGrid>
                <a:gridCol w="4260300"/>
              </a:tblGrid>
              <a:tr h="139085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46" name="Google Shape;146;p26"/>
          <p:cNvPicPr preferRelativeResize="0"/>
          <p:nvPr/>
        </p:nvPicPr>
        <p:blipFill>
          <a:blip r:embed="rId3">
            <a:alphaModFix/>
          </a:blip>
          <a:stretch>
            <a:fillRect/>
          </a:stretch>
        </p:blipFill>
        <p:spPr>
          <a:xfrm>
            <a:off x="4758379" y="1583475"/>
            <a:ext cx="4220269" cy="341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2:</a:t>
            </a:r>
            <a:r>
              <a:rPr lang="en"/>
              <a:t> </a:t>
            </a:r>
            <a:r>
              <a:rPr b="1" lang="en" sz="3000">
                <a:latin typeface="Caveat"/>
                <a:ea typeface="Caveat"/>
                <a:cs typeface="Caveat"/>
                <a:sym typeface="Caveat"/>
              </a:rPr>
              <a:t>Question #2</a:t>
            </a:r>
            <a:r>
              <a:rPr lang="en"/>
              <a:t> </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-MN is home to 26 million acres of farmland.</a:t>
            </a:r>
            <a:endParaRPr/>
          </a:p>
          <a:p>
            <a:pPr indent="0" lvl="0" marL="0" rtl="0" algn="l">
              <a:spcBef>
                <a:spcPts val="1600"/>
              </a:spcBef>
              <a:spcAft>
                <a:spcPts val="0"/>
              </a:spcAft>
              <a:buNone/>
            </a:pPr>
            <a:r>
              <a:rPr b="1" lang="en"/>
              <a:t>What percentage of MN’s total</a:t>
            </a:r>
            <a:endParaRPr b="1"/>
          </a:p>
          <a:p>
            <a:pPr indent="0" lvl="0" marL="0" rtl="0" algn="l">
              <a:spcBef>
                <a:spcPts val="1600"/>
              </a:spcBef>
              <a:spcAft>
                <a:spcPts val="0"/>
              </a:spcAft>
              <a:buNone/>
            </a:pPr>
            <a:r>
              <a:rPr b="1" lang="en"/>
              <a:t>land area was farmland in 2019?</a:t>
            </a:r>
            <a:endParaRPr b="1"/>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sz="1400">
                <a:solidFill>
                  <a:srgbClr val="FF0000"/>
                </a:solidFill>
              </a:rPr>
              <a:t>3 points for team with closest guess</a:t>
            </a:r>
            <a:endParaRPr sz="1400">
              <a:solidFill>
                <a:srgbClr val="FF0000"/>
              </a:solidFill>
            </a:endParaRPr>
          </a:p>
          <a:p>
            <a:pPr indent="0" lvl="0" marL="0" rtl="0" algn="l">
              <a:spcBef>
                <a:spcPts val="1600"/>
              </a:spcBef>
              <a:spcAft>
                <a:spcPts val="0"/>
              </a:spcAft>
              <a:buClr>
                <a:schemeClr val="dk1"/>
              </a:buClr>
              <a:buSzPts val="1100"/>
              <a:buFont typeface="Arial"/>
              <a:buNone/>
            </a:pPr>
            <a:r>
              <a:rPr lang="en" sz="1400">
                <a:solidFill>
                  <a:srgbClr val="FF0000"/>
                </a:solidFill>
              </a:rPr>
              <a:t>2 points for team with 2nd closest guess</a:t>
            </a:r>
            <a:endParaRPr sz="1400">
              <a:solidFill>
                <a:srgbClr val="FF0000"/>
              </a:solidFill>
            </a:endParaRPr>
          </a:p>
          <a:p>
            <a:pPr indent="0" lvl="0" marL="0" rtl="0" algn="l">
              <a:spcBef>
                <a:spcPts val="1600"/>
              </a:spcBef>
              <a:spcAft>
                <a:spcPts val="1600"/>
              </a:spcAft>
              <a:buClr>
                <a:schemeClr val="dk1"/>
              </a:buClr>
              <a:buSzPts val="1100"/>
              <a:buFont typeface="Arial"/>
              <a:buNone/>
            </a:pPr>
            <a:r>
              <a:rPr lang="en" sz="1400">
                <a:solidFill>
                  <a:srgbClr val="FF0000"/>
                </a:solidFill>
              </a:rPr>
              <a:t>1 point for team with 3rd closest guess</a:t>
            </a:r>
            <a:endParaRPr sz="1400"/>
          </a:p>
        </p:txBody>
      </p:sp>
      <p:pic>
        <p:nvPicPr>
          <p:cNvPr id="153" name="Google Shape;153;p27"/>
          <p:cNvPicPr preferRelativeResize="0"/>
          <p:nvPr/>
        </p:nvPicPr>
        <p:blipFill>
          <a:blip r:embed="rId3">
            <a:alphaModFix/>
          </a:blip>
          <a:stretch>
            <a:fillRect/>
          </a:stretch>
        </p:blipFill>
        <p:spPr>
          <a:xfrm>
            <a:off x="4072650" y="1651675"/>
            <a:ext cx="4951676" cy="3342375"/>
          </a:xfrm>
          <a:prstGeom prst="rect">
            <a:avLst/>
          </a:prstGeom>
          <a:noFill/>
          <a:ln>
            <a:noFill/>
          </a:ln>
        </p:spPr>
      </p:pic>
      <p:graphicFrame>
        <p:nvGraphicFramePr>
          <p:cNvPr id="154" name="Google Shape;154;p27"/>
          <p:cNvGraphicFramePr/>
          <p:nvPr/>
        </p:nvGraphicFramePr>
        <p:xfrm>
          <a:off x="311700" y="3260950"/>
          <a:ext cx="3000000" cy="3000000"/>
        </p:xfrm>
        <a:graphic>
          <a:graphicData uri="http://schemas.openxmlformats.org/drawingml/2006/table">
            <a:tbl>
              <a:tblPr>
                <a:noFill/>
                <a:tableStyleId>{8A888F5B-C95F-4637-B5AC-BE88B1FC0A5A}</a:tableStyleId>
              </a:tblPr>
              <a:tblGrid>
                <a:gridCol w="3405025"/>
              </a:tblGrid>
              <a:tr h="120235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2:</a:t>
            </a:r>
            <a:r>
              <a:rPr lang="en"/>
              <a:t> </a:t>
            </a:r>
            <a:r>
              <a:rPr b="1" lang="en" sz="3000">
                <a:latin typeface="Caveat"/>
                <a:ea typeface="Caveat"/>
                <a:cs typeface="Caveat"/>
                <a:sym typeface="Caveat"/>
              </a:rPr>
              <a:t>Question #3</a:t>
            </a:r>
            <a:endParaRPr b="1" sz="3000">
              <a:latin typeface="Caveat"/>
              <a:ea typeface="Caveat"/>
              <a:cs typeface="Caveat"/>
              <a:sym typeface="Caveat"/>
            </a:endParaRPr>
          </a:p>
        </p:txBody>
      </p:sp>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By what percentage did the number of farms in MN change between 1997 and 2017?  (Hint: Percentage change can be negative or positive.)</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1 point for team with 3rd closest guess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aphicFrame>
        <p:nvGraphicFramePr>
          <p:cNvPr id="161" name="Google Shape;161;p28"/>
          <p:cNvGraphicFramePr/>
          <p:nvPr/>
        </p:nvGraphicFramePr>
        <p:xfrm>
          <a:off x="311700" y="2520375"/>
          <a:ext cx="3000000" cy="3000000"/>
        </p:xfrm>
        <a:graphic>
          <a:graphicData uri="http://schemas.openxmlformats.org/drawingml/2006/table">
            <a:tbl>
              <a:tblPr>
                <a:noFill/>
                <a:tableStyleId>{8A888F5B-C95F-4637-B5AC-BE88B1FC0A5A}</a:tableStyleId>
              </a:tblPr>
              <a:tblGrid>
                <a:gridCol w="4260300"/>
              </a:tblGrid>
              <a:tr h="1422275">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62" name="Google Shape;162;p28"/>
          <p:cNvPicPr preferRelativeResize="0"/>
          <p:nvPr/>
        </p:nvPicPr>
        <p:blipFill>
          <a:blip r:embed="rId3">
            <a:alphaModFix/>
          </a:blip>
          <a:stretch>
            <a:fillRect/>
          </a:stretch>
        </p:blipFill>
        <p:spPr>
          <a:xfrm>
            <a:off x="4654225" y="1920975"/>
            <a:ext cx="4489774" cy="2519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2:</a:t>
            </a:r>
            <a:r>
              <a:rPr lang="en"/>
              <a:t> </a:t>
            </a:r>
            <a:r>
              <a:rPr b="1" lang="en" sz="3000">
                <a:latin typeface="Caveat"/>
                <a:ea typeface="Caveat"/>
                <a:cs typeface="Caveat"/>
                <a:sym typeface="Caveat"/>
              </a:rPr>
              <a:t>Question #4</a:t>
            </a:r>
            <a:endParaRPr b="1" sz="3000">
              <a:latin typeface="Caveat"/>
              <a:ea typeface="Caveat"/>
              <a:cs typeface="Caveat"/>
              <a:sym typeface="Caveat"/>
            </a:endParaRPr>
          </a:p>
        </p:txBody>
      </p:sp>
      <p:sp>
        <p:nvSpPr>
          <p:cNvPr id="168" name="Google Shape;16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was the average farm size in MN in 2012 vs. 2017, in acres?</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Clr>
                <a:schemeClr val="dk1"/>
              </a:buClr>
              <a:buSzPts val="1100"/>
              <a:buFont typeface="Arial"/>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0"/>
              </a:spcAft>
              <a:buNone/>
            </a:pPr>
            <a:r>
              <a:rPr lang="en">
                <a:solidFill>
                  <a:srgbClr val="FF0000"/>
                </a:solidFill>
              </a:rPr>
              <a:t>1 point for team with 3rd closest guess</a:t>
            </a:r>
            <a:endParaRPr>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1"/>
              </a:buClr>
              <a:buSzPts val="1100"/>
              <a:buFont typeface="Arial"/>
              <a:buNone/>
            </a:pPr>
            <a:r>
              <a:rPr lang="en"/>
              <a:t>(An acre is a little smaller than a football field)</a:t>
            </a:r>
            <a:endParaRPr/>
          </a:p>
        </p:txBody>
      </p:sp>
      <p:graphicFrame>
        <p:nvGraphicFramePr>
          <p:cNvPr id="169" name="Google Shape;169;p29"/>
          <p:cNvGraphicFramePr/>
          <p:nvPr/>
        </p:nvGraphicFramePr>
        <p:xfrm>
          <a:off x="311700" y="2197250"/>
          <a:ext cx="3000000" cy="3000000"/>
        </p:xfrm>
        <a:graphic>
          <a:graphicData uri="http://schemas.openxmlformats.org/drawingml/2006/table">
            <a:tbl>
              <a:tblPr>
                <a:noFill/>
                <a:tableStyleId>{8A888F5B-C95F-4637-B5AC-BE88B1FC0A5A}</a:tableStyleId>
              </a:tblPr>
              <a:tblGrid>
                <a:gridCol w="4260300"/>
              </a:tblGrid>
              <a:tr h="14043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70" name="Google Shape;170;p29"/>
          <p:cNvPicPr preferRelativeResize="0"/>
          <p:nvPr/>
        </p:nvPicPr>
        <p:blipFill>
          <a:blip r:embed="rId3">
            <a:alphaModFix/>
          </a:blip>
          <a:stretch>
            <a:fillRect/>
          </a:stretch>
        </p:blipFill>
        <p:spPr>
          <a:xfrm>
            <a:off x="4668050" y="1722200"/>
            <a:ext cx="4475950" cy="2510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2:</a:t>
            </a:r>
            <a:r>
              <a:rPr lang="en"/>
              <a:t> </a:t>
            </a:r>
            <a:r>
              <a:rPr b="1" lang="en" sz="3000">
                <a:latin typeface="Caveat"/>
                <a:ea typeface="Caveat"/>
                <a:cs typeface="Caveat"/>
                <a:sym typeface="Caveat"/>
              </a:rPr>
              <a:t>Question #5</a:t>
            </a:r>
            <a:r>
              <a:rPr lang="en"/>
              <a:t> </a:t>
            </a:r>
            <a:endParaRPr/>
          </a:p>
        </p:txBody>
      </p:sp>
      <p:sp>
        <p:nvSpPr>
          <p:cNvPr id="176" name="Google Shape;176;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2019, where was MN ranked compared to other states</a:t>
            </a:r>
            <a:r>
              <a:rPr lang="en"/>
              <a:t> (i.e. #1-50) </a:t>
            </a:r>
            <a:r>
              <a:rPr lang="en"/>
              <a:t>in terms of total agricultural exports?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Hint: MN was ranked somewhere in the Top 10</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FF0000"/>
                </a:solidFill>
              </a:rPr>
              <a:t>1 point for team with closest guess</a:t>
            </a:r>
            <a:endParaRPr>
              <a:solidFill>
                <a:srgbClr val="FF0000"/>
              </a:solidFill>
            </a:endParaRPr>
          </a:p>
          <a:p>
            <a:pPr indent="0" lvl="0" marL="0" rtl="0" algn="l">
              <a:spcBef>
                <a:spcPts val="1600"/>
              </a:spcBef>
              <a:spcAft>
                <a:spcPts val="0"/>
              </a:spcAft>
              <a:buNone/>
            </a:pPr>
            <a:r>
              <a:rPr lang="en">
                <a:solidFill>
                  <a:srgbClr val="FF0000"/>
                </a:solidFill>
              </a:rPr>
              <a:t>OR</a:t>
            </a:r>
            <a:endParaRPr>
              <a:solidFill>
                <a:srgbClr val="FF0000"/>
              </a:solidFill>
            </a:endParaRPr>
          </a:p>
          <a:p>
            <a:pPr indent="0" lvl="0" marL="0" rtl="0" algn="l">
              <a:spcBef>
                <a:spcPts val="1600"/>
              </a:spcBef>
              <a:spcAft>
                <a:spcPts val="1600"/>
              </a:spcAft>
              <a:buNone/>
            </a:pPr>
            <a:r>
              <a:rPr lang="en">
                <a:solidFill>
                  <a:srgbClr val="FF0000"/>
                </a:solidFill>
              </a:rPr>
              <a:t>1 point for each team with exact answer</a:t>
            </a:r>
            <a:endParaRPr>
              <a:solidFill>
                <a:srgbClr val="FF0000"/>
              </a:solidFill>
            </a:endParaRPr>
          </a:p>
        </p:txBody>
      </p:sp>
      <p:graphicFrame>
        <p:nvGraphicFramePr>
          <p:cNvPr id="177" name="Google Shape;177;p30"/>
          <p:cNvGraphicFramePr/>
          <p:nvPr/>
        </p:nvGraphicFramePr>
        <p:xfrm>
          <a:off x="252325" y="3566150"/>
          <a:ext cx="3000000" cy="3000000"/>
        </p:xfrm>
        <a:graphic>
          <a:graphicData uri="http://schemas.openxmlformats.org/drawingml/2006/table">
            <a:tbl>
              <a:tblPr>
                <a:noFill/>
                <a:tableStyleId>{8A888F5B-C95F-4637-B5AC-BE88B1FC0A5A}</a:tableStyleId>
              </a:tblPr>
              <a:tblGrid>
                <a:gridCol w="4263300"/>
              </a:tblGrid>
              <a:tr h="13908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78" name="Google Shape;178;p30"/>
          <p:cNvSpPr/>
          <p:nvPr/>
        </p:nvSpPr>
        <p:spPr>
          <a:xfrm>
            <a:off x="5502550" y="1911975"/>
            <a:ext cx="1158000" cy="1185000"/>
          </a:xfrm>
          <a:prstGeom prst="ribbon">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F4CCCC"/>
                </a:highlight>
              </a:rPr>
              <a:t>1st?</a:t>
            </a:r>
            <a:endParaRPr>
              <a:highlight>
                <a:srgbClr val="F4CCCC"/>
              </a:highlight>
            </a:endParaRPr>
          </a:p>
        </p:txBody>
      </p:sp>
      <p:sp>
        <p:nvSpPr>
          <p:cNvPr id="179" name="Google Shape;179;p30"/>
          <p:cNvSpPr/>
          <p:nvPr/>
        </p:nvSpPr>
        <p:spPr>
          <a:xfrm>
            <a:off x="7504300" y="2208200"/>
            <a:ext cx="1032300" cy="1185000"/>
          </a:xfrm>
          <a:prstGeom prst="star6">
            <a:avLst>
              <a:gd fmla="val 28868" name="adj"/>
              <a:gd fmla="val 115470" name="h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6FA8DC"/>
                </a:highlight>
              </a:rPr>
              <a:t>4th?</a:t>
            </a:r>
            <a:endParaRPr>
              <a:highlight>
                <a:srgbClr val="6FA8DC"/>
              </a:highlight>
            </a:endParaRPr>
          </a:p>
        </p:txBody>
      </p:sp>
      <p:sp>
        <p:nvSpPr>
          <p:cNvPr id="180" name="Google Shape;180;p30"/>
          <p:cNvSpPr/>
          <p:nvPr/>
        </p:nvSpPr>
        <p:spPr>
          <a:xfrm>
            <a:off x="6157900" y="3455925"/>
            <a:ext cx="1346400" cy="13107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FFFF00"/>
                </a:highlight>
              </a:rPr>
              <a:t>9th?</a:t>
            </a:r>
            <a:endParaRPr>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1791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u="sng">
                <a:latin typeface="Shadows Into Light"/>
                <a:ea typeface="Shadows Into Light"/>
                <a:cs typeface="Shadows Into Light"/>
                <a:sym typeface="Shadows Into Light"/>
              </a:rPr>
              <a:t>Round 3:</a:t>
            </a:r>
            <a:endParaRPr u="sng"/>
          </a:p>
          <a:p>
            <a:pPr indent="0" lvl="0" marL="0" rtl="0" algn="ctr">
              <a:spcBef>
                <a:spcPts val="0"/>
              </a:spcBef>
              <a:spcAft>
                <a:spcPts val="0"/>
              </a:spcAft>
              <a:buNone/>
            </a:pPr>
            <a:r>
              <a:rPr b="1" lang="en" sz="4800">
                <a:latin typeface="Caveat"/>
                <a:ea typeface="Caveat"/>
                <a:cs typeface="Caveat"/>
                <a:sym typeface="Caveat"/>
              </a:rPr>
              <a:t>Minnesota’s Ag Production Regions</a:t>
            </a:r>
            <a:endParaRPr b="1" sz="4800">
              <a:latin typeface="Caveat"/>
              <a:ea typeface="Caveat"/>
              <a:cs typeface="Caveat"/>
              <a:sym typeface="Caveat"/>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latin typeface="Shadows Into Light"/>
                <a:ea typeface="Shadows Into Light"/>
                <a:cs typeface="Shadows Into Light"/>
                <a:sym typeface="Shadows Into Light"/>
              </a:rPr>
              <a:t>Academic Goals/Objectives:</a:t>
            </a:r>
            <a:endParaRPr b="1" sz="3000" u="sng">
              <a:latin typeface="Shadows Into Light"/>
              <a:ea typeface="Shadows Into Light"/>
              <a:cs typeface="Shadows Into Light"/>
              <a:sym typeface="Shadows Into Light"/>
            </a:endParaRPr>
          </a:p>
        </p:txBody>
      </p:sp>
      <p:sp>
        <p:nvSpPr>
          <p:cNvPr id="62" name="Google Shape;62;p14"/>
          <p:cNvSpPr txBox="1"/>
          <p:nvPr/>
        </p:nvSpPr>
        <p:spPr>
          <a:xfrm>
            <a:off x="311700" y="1017725"/>
            <a:ext cx="8832300" cy="3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Through this activity, students will be able to access prior knowledge and build new knowledge about Minnesota agriculture in the global economy, including being able to describe demographic characteristics about Minnesota’s farmers, farms, primary farm products, agricultural trade partners, and major agricultural imports and exports.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-MN Standards:</a:t>
            </a:r>
            <a:endParaRPr/>
          </a:p>
          <a:p>
            <a:pPr indent="0" lvl="0" marL="0" rtl="0" algn="l">
              <a:spcBef>
                <a:spcPts val="0"/>
              </a:spcBef>
              <a:spcAft>
                <a:spcPts val="0"/>
              </a:spcAft>
              <a:buNone/>
            </a:pPr>
            <a:r>
              <a:rPr lang="en"/>
              <a:t>9.3.2.4.4 </a:t>
            </a:r>
            <a:r>
              <a:rPr lang="en"/>
              <a:t>Describe patterns of production and consumption of agricultural commodities that are traded among nations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 Benchmarks: </a:t>
            </a:r>
            <a:endParaRPr/>
          </a:p>
          <a:p>
            <a:pPr indent="0" lvl="0" marL="0" rtl="0" algn="l">
              <a:spcBef>
                <a:spcPts val="0"/>
              </a:spcBef>
              <a:spcAft>
                <a:spcPts val="0"/>
              </a:spcAft>
              <a:buNone/>
            </a:pPr>
            <a:r>
              <a:rPr lang="en"/>
              <a:t>Unit 5: </a:t>
            </a:r>
            <a:r>
              <a:rPr lang="en"/>
              <a:t>Agriculture and Rural Land-Use Patterns and Processes; Topic 5.6, Agricultural Production Regions; Topic 5.7, Spatial Organization of Agriculture, PSO-5.C.4 (Explain how economic forces influence agricultural practices; complex commodity chains link production and consumption of agricultural products; Topic 5.9 The Global System of Agriculture; PSO-5.E.1-3 (food and other agricultural products are part of a global supply chain, some countries have become highly dependent on one or more export commodities, the main elements of global food distribution networks are affected by political relationships, infrastructure, and patterns of world trade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3:</a:t>
            </a:r>
            <a:r>
              <a:rPr lang="en"/>
              <a:t> </a:t>
            </a:r>
            <a:r>
              <a:rPr b="1" lang="en" sz="3000">
                <a:latin typeface="Caveat"/>
                <a:ea typeface="Caveat"/>
                <a:cs typeface="Caveat"/>
                <a:sym typeface="Caveat"/>
              </a:rPr>
              <a:t>Question #1</a:t>
            </a:r>
            <a:endParaRPr b="1" sz="3000">
              <a:latin typeface="Caveat"/>
              <a:ea typeface="Caveat"/>
              <a:cs typeface="Caveat"/>
              <a:sym typeface="Caveat"/>
            </a:endParaRPr>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thematic choropleth map shows Minnesota’s</a:t>
            </a:r>
            <a:endParaRPr sz="1400"/>
          </a:p>
          <a:p>
            <a:pPr indent="0" lvl="0" marL="0" rtl="0" algn="l">
              <a:spcBef>
                <a:spcPts val="1600"/>
              </a:spcBef>
              <a:spcAft>
                <a:spcPts val="0"/>
              </a:spcAft>
              <a:buNone/>
            </a:pPr>
            <a:r>
              <a:rPr lang="en" sz="1400"/>
              <a:t>primary agricultural products by region in 2019.</a:t>
            </a:r>
            <a:endParaRPr sz="1400"/>
          </a:p>
          <a:p>
            <a:pPr indent="0" lvl="0" marL="0" rtl="0" algn="l">
              <a:spcBef>
                <a:spcPts val="1600"/>
              </a:spcBef>
              <a:spcAft>
                <a:spcPts val="0"/>
              </a:spcAft>
              <a:buNone/>
            </a:pPr>
            <a:r>
              <a:rPr lang="en" sz="1100"/>
              <a:t>          </a:t>
            </a:r>
            <a:endParaRPr sz="1100"/>
          </a:p>
          <a:p>
            <a:pPr indent="0" lvl="0" marL="0" rtl="0" algn="l">
              <a:spcBef>
                <a:spcPts val="1600"/>
              </a:spcBef>
              <a:spcAft>
                <a:spcPts val="0"/>
              </a:spcAft>
              <a:buNone/>
            </a:pPr>
            <a:r>
              <a:rPr b="1" lang="en" sz="1400"/>
              <a:t>Match the correct product/set of products to its</a:t>
            </a:r>
            <a:endParaRPr b="1" sz="1400"/>
          </a:p>
          <a:p>
            <a:pPr indent="0" lvl="0" marL="0" rtl="0" algn="l">
              <a:spcBef>
                <a:spcPts val="1600"/>
              </a:spcBef>
              <a:spcAft>
                <a:spcPts val="0"/>
              </a:spcAft>
              <a:buNone/>
            </a:pPr>
            <a:r>
              <a:rPr b="1" lang="en" sz="1400"/>
              <a:t>corresponding region (color) using this</a:t>
            </a:r>
            <a:endParaRPr b="1" sz="1400"/>
          </a:p>
          <a:p>
            <a:pPr indent="0" lvl="0" marL="0" rtl="0" algn="l">
              <a:spcBef>
                <a:spcPts val="1600"/>
              </a:spcBef>
              <a:spcAft>
                <a:spcPts val="0"/>
              </a:spcAft>
              <a:buNone/>
            </a:pPr>
            <a:r>
              <a:rPr b="1" lang="en" sz="1400"/>
              <a:t>word bank: </a:t>
            </a:r>
            <a:endParaRPr b="1" sz="1400"/>
          </a:p>
          <a:p>
            <a:pPr indent="0" lvl="0" marL="0" rtl="0" algn="l">
              <a:spcBef>
                <a:spcPts val="1600"/>
              </a:spcBef>
              <a:spcAft>
                <a:spcPts val="1600"/>
              </a:spcAft>
              <a:buNone/>
            </a:pPr>
            <a:r>
              <a:t/>
            </a:r>
            <a:endParaRPr/>
          </a:p>
        </p:txBody>
      </p:sp>
      <p:pic>
        <p:nvPicPr>
          <p:cNvPr id="192" name="Google Shape;192;p32"/>
          <p:cNvPicPr preferRelativeResize="0"/>
          <p:nvPr/>
        </p:nvPicPr>
        <p:blipFill>
          <a:blip r:embed="rId3">
            <a:alphaModFix/>
          </a:blip>
          <a:stretch>
            <a:fillRect/>
          </a:stretch>
        </p:blipFill>
        <p:spPr>
          <a:xfrm>
            <a:off x="4828225" y="951500"/>
            <a:ext cx="4230124" cy="3714300"/>
          </a:xfrm>
          <a:prstGeom prst="rect">
            <a:avLst/>
          </a:prstGeom>
          <a:noFill/>
          <a:ln>
            <a:noFill/>
          </a:ln>
        </p:spPr>
      </p:pic>
      <p:graphicFrame>
        <p:nvGraphicFramePr>
          <p:cNvPr id="193" name="Google Shape;193;p32"/>
          <p:cNvGraphicFramePr/>
          <p:nvPr/>
        </p:nvGraphicFramePr>
        <p:xfrm>
          <a:off x="598975" y="3828400"/>
          <a:ext cx="3000000" cy="3000000"/>
        </p:xfrm>
        <a:graphic>
          <a:graphicData uri="http://schemas.openxmlformats.org/drawingml/2006/table">
            <a:tbl>
              <a:tblPr>
                <a:noFill/>
                <a:tableStyleId>{8A888F5B-C95F-4637-B5AC-BE88B1FC0A5A}</a:tableStyleId>
              </a:tblPr>
              <a:tblGrid>
                <a:gridCol w="4034400"/>
              </a:tblGrid>
              <a:tr h="943775">
                <a:tc>
                  <a:txBody>
                    <a:bodyPr/>
                    <a:lstStyle/>
                    <a:p>
                      <a:pPr indent="0" lvl="0" marL="0" rtl="0" algn="ctr">
                        <a:spcBef>
                          <a:spcPts val="0"/>
                        </a:spcBef>
                        <a:spcAft>
                          <a:spcPts val="0"/>
                        </a:spcAft>
                        <a:buNone/>
                      </a:pPr>
                      <a:r>
                        <a:rPr lang="en" sz="1200"/>
                        <a:t>Metro Area - Crops/Dairy/Hogs - Forest Area</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Cash Grains - Sugar Beets/Wheat - Crops/Hogs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Dairy/Cattle/Crops</a:t>
                      </a:r>
                      <a:endParaRPr sz="1200"/>
                    </a:p>
                  </a:txBody>
                  <a:tcPr marT="91425" marB="91425" marR="91425" marL="91425"/>
                </a:tc>
              </a:tr>
            </a:tbl>
          </a:graphicData>
        </a:graphic>
      </p:graphicFrame>
      <p:sp>
        <p:nvSpPr>
          <p:cNvPr id="194" name="Google Shape;194;p32"/>
          <p:cNvSpPr txBox="1"/>
          <p:nvPr/>
        </p:nvSpPr>
        <p:spPr>
          <a:xfrm>
            <a:off x="3016075" y="2630100"/>
            <a:ext cx="717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5" name="Google Shape;195;p32"/>
          <p:cNvGraphicFramePr/>
          <p:nvPr/>
        </p:nvGraphicFramePr>
        <p:xfrm>
          <a:off x="4862738" y="188325"/>
          <a:ext cx="3000000" cy="3000000"/>
        </p:xfrm>
        <a:graphic>
          <a:graphicData uri="http://schemas.openxmlformats.org/drawingml/2006/table">
            <a:tbl>
              <a:tblPr>
                <a:noFill/>
                <a:tableStyleId>{8A888F5B-C95F-4637-B5AC-BE88B1FC0A5A}</a:tableStyleId>
              </a:tblPr>
              <a:tblGrid>
                <a:gridCol w="4161075"/>
              </a:tblGrid>
              <a:tr h="572700">
                <a:tc>
                  <a:txBody>
                    <a:bodyPr/>
                    <a:lstStyle/>
                    <a:p>
                      <a:pPr indent="0" lvl="0" marL="0" rtl="0" algn="l">
                        <a:spcBef>
                          <a:spcPts val="0"/>
                        </a:spcBef>
                        <a:spcAft>
                          <a:spcPts val="0"/>
                        </a:spcAft>
                        <a:buClr>
                          <a:schemeClr val="dk1"/>
                        </a:buClr>
                        <a:buSzPts val="1100"/>
                        <a:buFont typeface="Arial"/>
                        <a:buNone/>
                      </a:pPr>
                      <a:r>
                        <a:rPr b="1" lang="en">
                          <a:solidFill>
                            <a:srgbClr val="FF0000"/>
                          </a:solidFill>
                        </a:rPr>
                        <a:t>7 total possible points; 1 point for each correct match (products to region/color)</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3:</a:t>
            </a:r>
            <a:r>
              <a:rPr lang="en"/>
              <a:t> </a:t>
            </a:r>
            <a:r>
              <a:rPr b="1" lang="en" sz="3000">
                <a:latin typeface="Caveat"/>
                <a:ea typeface="Caveat"/>
                <a:cs typeface="Caveat"/>
                <a:sym typeface="Caveat"/>
              </a:rPr>
              <a:t>Question #2</a:t>
            </a:r>
            <a:endParaRPr b="1" sz="3000">
              <a:latin typeface="Caveat"/>
              <a:ea typeface="Caveat"/>
              <a:cs typeface="Caveat"/>
              <a:sym typeface="Caveat"/>
            </a:endParaRPr>
          </a:p>
        </p:txBody>
      </p:sp>
      <p:sp>
        <p:nvSpPr>
          <p:cNvPr id="201" name="Google Shape;201;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type of farm do you think the dots</a:t>
            </a:r>
            <a:endParaRPr/>
          </a:p>
          <a:p>
            <a:pPr indent="0" lvl="0" marL="0" rtl="0" algn="l">
              <a:spcBef>
                <a:spcPts val="1600"/>
              </a:spcBef>
              <a:spcAft>
                <a:spcPts val="0"/>
              </a:spcAft>
              <a:buNone/>
            </a:pPr>
            <a:r>
              <a:rPr lang="en"/>
              <a:t>in this dot map represent?</a:t>
            </a:r>
            <a:endParaRPr/>
          </a:p>
          <a:p>
            <a:pPr indent="-342900" lvl="0" marL="457200" rtl="0" algn="l">
              <a:spcBef>
                <a:spcPts val="1600"/>
              </a:spcBef>
              <a:spcAft>
                <a:spcPts val="0"/>
              </a:spcAft>
              <a:buSzPts val="1800"/>
              <a:buAutoNum type="alphaUcPeriod"/>
            </a:pPr>
            <a:r>
              <a:rPr lang="en"/>
              <a:t>Organic Farms</a:t>
            </a:r>
            <a:endParaRPr/>
          </a:p>
          <a:p>
            <a:pPr indent="-342900" lvl="0" marL="457200" rtl="0" algn="l">
              <a:spcBef>
                <a:spcPts val="0"/>
              </a:spcBef>
              <a:spcAft>
                <a:spcPts val="0"/>
              </a:spcAft>
              <a:buSzPts val="1800"/>
              <a:buAutoNum type="alphaUcPeriod"/>
            </a:pPr>
            <a:r>
              <a:rPr lang="en"/>
              <a:t>Conventional Farms</a:t>
            </a:r>
            <a:endParaRPr/>
          </a:p>
          <a:p>
            <a:pPr indent="-342900" lvl="0" marL="457200" rtl="0" algn="l">
              <a:spcBef>
                <a:spcPts val="0"/>
              </a:spcBef>
              <a:spcAft>
                <a:spcPts val="0"/>
              </a:spcAft>
              <a:buSzPts val="1800"/>
              <a:buAutoNum type="alphaUcPeriod"/>
            </a:pPr>
            <a:r>
              <a:rPr lang="en"/>
              <a:t>Livestock Farms</a:t>
            </a:r>
            <a:endParaRPr/>
          </a:p>
          <a:p>
            <a:pPr indent="-342900" lvl="0" marL="457200" rtl="0" algn="l">
              <a:spcBef>
                <a:spcPts val="0"/>
              </a:spcBef>
              <a:spcAft>
                <a:spcPts val="0"/>
              </a:spcAft>
              <a:buSzPts val="1800"/>
              <a:buAutoNum type="alphaUcPeriod"/>
            </a:pPr>
            <a:r>
              <a:rPr lang="en"/>
              <a:t>Crop Farms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FF0000"/>
                </a:solidFill>
              </a:rPr>
              <a:t>1 point</a:t>
            </a:r>
            <a:endParaRPr>
              <a:solidFill>
                <a:srgbClr val="FF0000"/>
              </a:solidFill>
            </a:endParaRPr>
          </a:p>
        </p:txBody>
      </p:sp>
      <p:pic>
        <p:nvPicPr>
          <p:cNvPr id="202" name="Google Shape;202;p33"/>
          <p:cNvPicPr preferRelativeResize="0"/>
          <p:nvPr/>
        </p:nvPicPr>
        <p:blipFill>
          <a:blip r:embed="rId3">
            <a:alphaModFix/>
          </a:blip>
          <a:stretch>
            <a:fillRect/>
          </a:stretch>
        </p:blipFill>
        <p:spPr>
          <a:xfrm>
            <a:off x="4643925" y="125375"/>
            <a:ext cx="4346100" cy="4713751"/>
          </a:xfrm>
          <a:prstGeom prst="rect">
            <a:avLst/>
          </a:prstGeom>
          <a:noFill/>
          <a:ln>
            <a:noFill/>
          </a:ln>
        </p:spPr>
      </p:pic>
      <p:graphicFrame>
        <p:nvGraphicFramePr>
          <p:cNvPr id="203" name="Google Shape;203;p33"/>
          <p:cNvGraphicFramePr/>
          <p:nvPr/>
        </p:nvGraphicFramePr>
        <p:xfrm>
          <a:off x="311700" y="4302225"/>
          <a:ext cx="3000000" cy="3000000"/>
        </p:xfrm>
        <a:graphic>
          <a:graphicData uri="http://schemas.openxmlformats.org/drawingml/2006/table">
            <a:tbl>
              <a:tblPr>
                <a:noFill/>
                <a:tableStyleId>{8A888F5B-C95F-4637-B5AC-BE88B1FC0A5A}</a:tableStyleId>
              </a:tblPr>
              <a:tblGrid>
                <a:gridCol w="972400"/>
              </a:tblGrid>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3:</a:t>
            </a:r>
            <a:r>
              <a:rPr lang="en"/>
              <a:t> </a:t>
            </a:r>
            <a:r>
              <a:rPr b="1" lang="en" sz="3000">
                <a:latin typeface="Caveat"/>
                <a:ea typeface="Caveat"/>
                <a:cs typeface="Caveat"/>
                <a:sym typeface="Caveat"/>
              </a:rPr>
              <a:t>Question #3</a:t>
            </a:r>
            <a:endParaRPr b="1" sz="3000">
              <a:latin typeface="Caveat"/>
              <a:ea typeface="Caveat"/>
              <a:cs typeface="Caveat"/>
              <a:sym typeface="Caveat"/>
            </a:endParaRPr>
          </a:p>
        </p:txBody>
      </p:sp>
      <p:sp>
        <p:nvSpPr>
          <p:cNvPr id="209" name="Google Shape;209;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type of livestock product (which</a:t>
            </a:r>
            <a:endParaRPr/>
          </a:p>
          <a:p>
            <a:pPr indent="0" lvl="0" marL="0" rtl="0" algn="l">
              <a:spcBef>
                <a:spcPts val="1600"/>
              </a:spcBef>
              <a:spcAft>
                <a:spcPts val="0"/>
              </a:spcAft>
              <a:buNone/>
            </a:pPr>
            <a:r>
              <a:rPr lang="en"/>
              <a:t>has important cultural significance to</a:t>
            </a:r>
            <a:endParaRPr/>
          </a:p>
          <a:p>
            <a:pPr indent="0" lvl="0" marL="0" rtl="0" algn="l">
              <a:spcBef>
                <a:spcPts val="1600"/>
              </a:spcBef>
              <a:spcAft>
                <a:spcPts val="0"/>
              </a:spcAft>
              <a:buNone/>
            </a:pPr>
            <a:r>
              <a:rPr lang="en"/>
              <a:t>most Americans) do you</a:t>
            </a:r>
            <a:endParaRPr/>
          </a:p>
          <a:p>
            <a:pPr indent="0" lvl="0" marL="0" rtl="0" algn="l">
              <a:spcBef>
                <a:spcPts val="1600"/>
              </a:spcBef>
              <a:spcAft>
                <a:spcPts val="0"/>
              </a:spcAft>
              <a:buNone/>
            </a:pPr>
            <a:r>
              <a:rPr lang="en"/>
              <a:t>think this thematic (choropleth) map is</a:t>
            </a:r>
            <a:endParaRPr/>
          </a:p>
          <a:p>
            <a:pPr indent="0" lvl="0" marL="0" rtl="0" algn="l">
              <a:spcBef>
                <a:spcPts val="1600"/>
              </a:spcBef>
              <a:spcAft>
                <a:spcPts val="0"/>
              </a:spcAft>
              <a:buNone/>
            </a:pPr>
            <a:r>
              <a:rPr lang="en"/>
              <a:t>displaying?</a:t>
            </a:r>
            <a:endParaRPr/>
          </a:p>
          <a:p>
            <a:pPr indent="0" lvl="0" marL="0" rtl="0" algn="l">
              <a:spcBef>
                <a:spcPts val="1600"/>
              </a:spcBef>
              <a:spcAft>
                <a:spcPts val="0"/>
              </a:spcAft>
              <a:buNone/>
            </a:pPr>
            <a:r>
              <a:rPr lang="en" sz="1200"/>
              <a:t>          </a:t>
            </a:r>
            <a:r>
              <a:rPr lang="en" sz="1200"/>
              <a:t>(The darker the red, the more of the animal.)</a:t>
            </a:r>
            <a:r>
              <a:rPr lang="en"/>
              <a:t> </a:t>
            </a:r>
            <a:endParaRPr/>
          </a:p>
          <a:p>
            <a:pPr indent="0" lvl="0" marL="0" rtl="0" algn="l">
              <a:spcBef>
                <a:spcPts val="1600"/>
              </a:spcBef>
              <a:spcAft>
                <a:spcPts val="0"/>
              </a:spcAft>
              <a:buNone/>
            </a:pPr>
            <a:r>
              <a:rPr lang="en" sz="1400"/>
              <a:t>Hint: Jennie-O is a major MN company</a:t>
            </a:r>
            <a:endParaRPr sz="1400"/>
          </a:p>
          <a:p>
            <a:pPr indent="0" lvl="0" marL="0" rtl="0" algn="l">
              <a:spcBef>
                <a:spcPts val="1600"/>
              </a:spcBef>
              <a:spcAft>
                <a:spcPts val="1600"/>
              </a:spcAft>
              <a:buNone/>
            </a:pPr>
            <a:r>
              <a:rPr lang="en" sz="1400"/>
              <a:t>that produces this product.</a:t>
            </a:r>
            <a:endParaRPr sz="1400"/>
          </a:p>
        </p:txBody>
      </p:sp>
      <p:pic>
        <p:nvPicPr>
          <p:cNvPr id="210" name="Google Shape;210;p34"/>
          <p:cNvPicPr preferRelativeResize="0"/>
          <p:nvPr/>
        </p:nvPicPr>
        <p:blipFill>
          <a:blip r:embed="rId3">
            <a:alphaModFix/>
          </a:blip>
          <a:stretch>
            <a:fillRect/>
          </a:stretch>
        </p:blipFill>
        <p:spPr>
          <a:xfrm>
            <a:off x="4666675" y="299375"/>
            <a:ext cx="4296476" cy="4844124"/>
          </a:xfrm>
          <a:prstGeom prst="rect">
            <a:avLst/>
          </a:prstGeom>
          <a:noFill/>
          <a:ln>
            <a:noFill/>
          </a:ln>
        </p:spPr>
      </p:pic>
      <p:sp>
        <p:nvSpPr>
          <p:cNvPr id="211" name="Google Shape;211;p34"/>
          <p:cNvSpPr txBox="1"/>
          <p:nvPr/>
        </p:nvSpPr>
        <p:spPr>
          <a:xfrm>
            <a:off x="3384125" y="3195625"/>
            <a:ext cx="8436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FF0000"/>
                </a:solidFill>
              </a:rPr>
              <a:t>1 point</a:t>
            </a:r>
            <a:endParaRPr b="1">
              <a:solidFill>
                <a:srgbClr val="FF0000"/>
              </a:solidFill>
            </a:endParaRPr>
          </a:p>
        </p:txBody>
      </p:sp>
      <p:graphicFrame>
        <p:nvGraphicFramePr>
          <p:cNvPr id="212" name="Google Shape;212;p34"/>
          <p:cNvGraphicFramePr/>
          <p:nvPr/>
        </p:nvGraphicFramePr>
        <p:xfrm>
          <a:off x="3474575" y="3195625"/>
          <a:ext cx="3000000" cy="3000000"/>
        </p:xfrm>
        <a:graphic>
          <a:graphicData uri="http://schemas.openxmlformats.org/drawingml/2006/table">
            <a:tbl>
              <a:tblPr>
                <a:noFill/>
                <a:tableStyleId>{8A888F5B-C95F-4637-B5AC-BE88B1FC0A5A}</a:tableStyleId>
              </a:tblPr>
              <a:tblGrid>
                <a:gridCol w="753150"/>
              </a:tblGrid>
              <a:tr h="410025">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3:</a:t>
            </a:r>
            <a:r>
              <a:rPr lang="en"/>
              <a:t> </a:t>
            </a:r>
            <a:r>
              <a:rPr b="1" lang="en" sz="3000">
                <a:latin typeface="Caveat"/>
                <a:ea typeface="Caveat"/>
                <a:cs typeface="Caveat"/>
                <a:sym typeface="Caveat"/>
              </a:rPr>
              <a:t>Question #4</a:t>
            </a:r>
            <a:endParaRPr b="1" sz="3000">
              <a:latin typeface="Caveat"/>
              <a:ea typeface="Caveat"/>
              <a:cs typeface="Caveat"/>
              <a:sym typeface="Caveat"/>
            </a:endParaRPr>
          </a:p>
        </p:txBody>
      </p:sp>
      <p:sp>
        <p:nvSpPr>
          <p:cNvPr id="218" name="Google Shape;21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recent years, MN has been in the</a:t>
            </a:r>
            <a:endParaRPr/>
          </a:p>
          <a:p>
            <a:pPr indent="0" lvl="0" marL="0" rtl="0" algn="l">
              <a:spcBef>
                <a:spcPts val="1600"/>
              </a:spcBef>
              <a:spcAft>
                <a:spcPts val="0"/>
              </a:spcAft>
              <a:buNone/>
            </a:pPr>
            <a:r>
              <a:rPr lang="en"/>
              <a:t>Top 5 producers in the nation of this</a:t>
            </a:r>
            <a:endParaRPr/>
          </a:p>
          <a:p>
            <a:pPr indent="0" lvl="0" marL="0" rtl="0" algn="l">
              <a:spcBef>
                <a:spcPts val="1600"/>
              </a:spcBef>
              <a:spcAft>
                <a:spcPts val="0"/>
              </a:spcAft>
              <a:buNone/>
            </a:pPr>
            <a:r>
              <a:rPr lang="en"/>
              <a:t>biofuel, beaten out by states such as</a:t>
            </a:r>
            <a:endParaRPr/>
          </a:p>
          <a:p>
            <a:pPr indent="0" lvl="0" marL="0" rtl="0" algn="l">
              <a:spcBef>
                <a:spcPts val="1600"/>
              </a:spcBef>
              <a:spcAft>
                <a:spcPts val="0"/>
              </a:spcAft>
              <a:buNone/>
            </a:pPr>
            <a:r>
              <a:rPr lang="en"/>
              <a:t>Iowa, Nebraska, and Illinois.</a:t>
            </a:r>
            <a:endParaRPr/>
          </a:p>
          <a:p>
            <a:pPr indent="0" lvl="0" marL="0" rtl="0" algn="l">
              <a:spcBef>
                <a:spcPts val="1600"/>
              </a:spcBef>
              <a:spcAft>
                <a:spcPts val="0"/>
              </a:spcAft>
              <a:buNone/>
            </a:pPr>
            <a:r>
              <a:rPr lang="en"/>
              <a:t>                                           </a:t>
            </a:r>
            <a:r>
              <a:rPr b="1" lang="en">
                <a:solidFill>
                  <a:srgbClr val="FF0000"/>
                </a:solidFill>
              </a:rPr>
              <a:t>  1 point</a:t>
            </a:r>
            <a:endParaRPr b="1">
              <a:solidFill>
                <a:srgbClr val="FF0000"/>
              </a:solidFill>
            </a:endParaRPr>
          </a:p>
          <a:p>
            <a:pPr indent="0" lvl="0" marL="0" rtl="0" algn="l">
              <a:spcBef>
                <a:spcPts val="1600"/>
              </a:spcBef>
              <a:spcAft>
                <a:spcPts val="0"/>
              </a:spcAft>
              <a:buNone/>
            </a:pPr>
            <a:r>
              <a:rPr b="1" lang="en"/>
              <a:t>Name the biofuel represented on </a:t>
            </a:r>
            <a:endParaRPr b="1"/>
          </a:p>
          <a:p>
            <a:pPr indent="0" lvl="0" marL="0" rtl="0" algn="l">
              <a:spcBef>
                <a:spcPts val="1600"/>
              </a:spcBef>
              <a:spcAft>
                <a:spcPts val="0"/>
              </a:spcAft>
              <a:buNone/>
            </a:pPr>
            <a:r>
              <a:rPr b="1" lang="en"/>
              <a:t>this graduated symbol map.</a:t>
            </a:r>
            <a:endParaRPr b="1"/>
          </a:p>
          <a:p>
            <a:pPr indent="0" lvl="0" marL="0" rtl="0" algn="l">
              <a:spcBef>
                <a:spcPts val="1600"/>
              </a:spcBef>
              <a:spcAft>
                <a:spcPts val="1600"/>
              </a:spcAft>
              <a:buNone/>
            </a:pPr>
            <a:r>
              <a:t/>
            </a:r>
            <a:endParaRPr b="1">
              <a:solidFill>
                <a:srgbClr val="FF0000"/>
              </a:solidFill>
            </a:endParaRPr>
          </a:p>
        </p:txBody>
      </p:sp>
      <p:pic>
        <p:nvPicPr>
          <p:cNvPr id="219" name="Google Shape;219;p35"/>
          <p:cNvPicPr preferRelativeResize="0"/>
          <p:nvPr/>
        </p:nvPicPr>
        <p:blipFill>
          <a:blip r:embed="rId3">
            <a:alphaModFix/>
          </a:blip>
          <a:stretch>
            <a:fillRect/>
          </a:stretch>
        </p:blipFill>
        <p:spPr>
          <a:xfrm>
            <a:off x="4572000" y="116662"/>
            <a:ext cx="4560500" cy="4910175"/>
          </a:xfrm>
          <a:prstGeom prst="rect">
            <a:avLst/>
          </a:prstGeom>
          <a:noFill/>
          <a:ln>
            <a:noFill/>
          </a:ln>
        </p:spPr>
      </p:pic>
      <p:graphicFrame>
        <p:nvGraphicFramePr>
          <p:cNvPr id="220" name="Google Shape;220;p35"/>
          <p:cNvGraphicFramePr/>
          <p:nvPr/>
        </p:nvGraphicFramePr>
        <p:xfrm>
          <a:off x="3165175" y="3265425"/>
          <a:ext cx="3000000" cy="3000000"/>
        </p:xfrm>
        <a:graphic>
          <a:graphicData uri="http://schemas.openxmlformats.org/drawingml/2006/table">
            <a:tbl>
              <a:tblPr>
                <a:noFill/>
                <a:tableStyleId>{8A888F5B-C95F-4637-B5AC-BE88B1FC0A5A}</a:tableStyleId>
              </a:tblPr>
              <a:tblGrid>
                <a:gridCol w="946525"/>
              </a:tblGrid>
              <a:tr h="349575">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3:</a:t>
            </a:r>
            <a:r>
              <a:rPr lang="en"/>
              <a:t> </a:t>
            </a:r>
            <a:r>
              <a:rPr b="1" lang="en" sz="3000">
                <a:latin typeface="Caveat"/>
                <a:ea typeface="Caveat"/>
                <a:cs typeface="Caveat"/>
                <a:sym typeface="Caveat"/>
              </a:rPr>
              <a:t>Question #5</a:t>
            </a:r>
            <a:endParaRPr b="1" sz="3000">
              <a:latin typeface="Caveat"/>
              <a:ea typeface="Caveat"/>
              <a:cs typeface="Caveat"/>
              <a:sym typeface="Caveat"/>
            </a:endParaRPr>
          </a:p>
        </p:txBody>
      </p:sp>
      <p:sp>
        <p:nvSpPr>
          <p:cNvPr id="226" name="Google Shape;22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MN crop do you think this thematic</a:t>
            </a:r>
            <a:endParaRPr/>
          </a:p>
          <a:p>
            <a:pPr indent="0" lvl="0" marL="0" rtl="0" algn="l">
              <a:spcBef>
                <a:spcPts val="1600"/>
              </a:spcBef>
              <a:spcAft>
                <a:spcPts val="0"/>
              </a:spcAft>
              <a:buNone/>
            </a:pPr>
            <a:r>
              <a:rPr lang="en"/>
              <a:t>(choropleth) map is showing?</a:t>
            </a:r>
            <a:endParaRPr/>
          </a:p>
          <a:p>
            <a:pPr indent="0" lvl="0" marL="0" rtl="0" algn="l">
              <a:spcBef>
                <a:spcPts val="1600"/>
              </a:spcBef>
              <a:spcAft>
                <a:spcPts val="0"/>
              </a:spcAft>
              <a:buNone/>
            </a:pPr>
            <a:r>
              <a:rPr lang="en"/>
              <a:t>                                             </a:t>
            </a:r>
            <a:r>
              <a:rPr b="1" lang="en">
                <a:solidFill>
                  <a:srgbClr val="FF0000"/>
                </a:solidFill>
              </a:rPr>
              <a:t>   1 point</a:t>
            </a:r>
            <a:endParaRPr b="1">
              <a:solidFill>
                <a:srgbClr val="FF0000"/>
              </a:solidFill>
            </a:endParaRPr>
          </a:p>
          <a:p>
            <a:pPr indent="0" lvl="0" marL="0" rtl="0" algn="l">
              <a:spcBef>
                <a:spcPts val="1600"/>
              </a:spcBef>
              <a:spcAft>
                <a:spcPts val="0"/>
              </a:spcAft>
              <a:buNone/>
            </a:pPr>
            <a:r>
              <a:rPr lang="en" sz="1400"/>
              <a:t>Hint: This crop has been important to the</a:t>
            </a:r>
            <a:endParaRPr sz="1400"/>
          </a:p>
          <a:p>
            <a:pPr indent="0" lvl="0" marL="0" rtl="0" algn="l">
              <a:spcBef>
                <a:spcPts val="1600"/>
              </a:spcBef>
              <a:spcAft>
                <a:spcPts val="0"/>
              </a:spcAft>
              <a:buNone/>
            </a:pPr>
            <a:r>
              <a:rPr lang="en" sz="1400"/>
              <a:t>Ojibwe people for centuries.  It has a</a:t>
            </a:r>
            <a:endParaRPr sz="1400"/>
          </a:p>
          <a:p>
            <a:pPr indent="0" lvl="0" marL="0" rtl="0" algn="l">
              <a:spcBef>
                <a:spcPts val="1600"/>
              </a:spcBef>
              <a:spcAft>
                <a:spcPts val="0"/>
              </a:spcAft>
              <a:buNone/>
            </a:pPr>
            <a:r>
              <a:rPr lang="en" sz="1400"/>
              <a:t>higher protein content than most grains,</a:t>
            </a:r>
            <a:endParaRPr sz="1400"/>
          </a:p>
          <a:p>
            <a:pPr indent="0" lvl="0" marL="0" rtl="0" algn="l">
              <a:spcBef>
                <a:spcPts val="1600"/>
              </a:spcBef>
              <a:spcAft>
                <a:spcPts val="0"/>
              </a:spcAft>
              <a:buNone/>
            </a:pPr>
            <a:r>
              <a:rPr lang="en" sz="1400"/>
              <a:t>attracts waterfowl, and is worth $2 million</a:t>
            </a:r>
            <a:endParaRPr sz="1400"/>
          </a:p>
          <a:p>
            <a:pPr indent="0" lvl="0" marL="0" rtl="0" algn="l">
              <a:spcBef>
                <a:spcPts val="1600"/>
              </a:spcBef>
              <a:spcAft>
                <a:spcPts val="1600"/>
              </a:spcAft>
              <a:buNone/>
            </a:pPr>
            <a:r>
              <a:rPr lang="en" sz="1400"/>
              <a:t>to MN’s economy each year.</a:t>
            </a:r>
            <a:endParaRPr sz="1400"/>
          </a:p>
        </p:txBody>
      </p:sp>
      <p:pic>
        <p:nvPicPr>
          <p:cNvPr id="227" name="Google Shape;227;p36"/>
          <p:cNvPicPr preferRelativeResize="0"/>
          <p:nvPr/>
        </p:nvPicPr>
        <p:blipFill>
          <a:blip r:embed="rId3">
            <a:alphaModFix/>
          </a:blip>
          <a:stretch>
            <a:fillRect/>
          </a:stretch>
        </p:blipFill>
        <p:spPr>
          <a:xfrm>
            <a:off x="4634350" y="76100"/>
            <a:ext cx="4454625" cy="4991301"/>
          </a:xfrm>
          <a:prstGeom prst="rect">
            <a:avLst/>
          </a:prstGeom>
          <a:noFill/>
          <a:ln>
            <a:noFill/>
          </a:ln>
        </p:spPr>
      </p:pic>
      <p:graphicFrame>
        <p:nvGraphicFramePr>
          <p:cNvPr id="228" name="Google Shape;228;p36"/>
          <p:cNvGraphicFramePr/>
          <p:nvPr/>
        </p:nvGraphicFramePr>
        <p:xfrm>
          <a:off x="3398575" y="2219650"/>
          <a:ext cx="3000000" cy="3000000"/>
        </p:xfrm>
        <a:graphic>
          <a:graphicData uri="http://schemas.openxmlformats.org/drawingml/2006/table">
            <a:tbl>
              <a:tblPr>
                <a:noFill/>
                <a:tableStyleId>{8A888F5B-C95F-4637-B5AC-BE88B1FC0A5A}</a:tableStyleId>
              </a:tblPr>
              <a:tblGrid>
                <a:gridCol w="892675"/>
              </a:tblGrid>
              <a:tr h="41865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32" name="Shape 232"/>
        <p:cNvGrpSpPr/>
        <p:nvPr/>
      </p:nvGrpSpPr>
      <p:grpSpPr>
        <a:xfrm>
          <a:off x="0" y="0"/>
          <a:ext cx="0" cy="0"/>
          <a:chOff x="0" y="0"/>
          <a:chExt cx="0" cy="0"/>
        </a:xfrm>
      </p:grpSpPr>
      <p:sp>
        <p:nvSpPr>
          <p:cNvPr id="233" name="Google Shape;233;p37"/>
          <p:cNvSpPr txBox="1"/>
          <p:nvPr>
            <p:ph type="title"/>
          </p:nvPr>
        </p:nvSpPr>
        <p:spPr>
          <a:xfrm>
            <a:off x="311700" y="1405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u="sng">
                <a:latin typeface="Shadows Into Light"/>
                <a:ea typeface="Shadows Into Light"/>
                <a:cs typeface="Shadows Into Light"/>
                <a:sym typeface="Shadows Into Light"/>
              </a:rPr>
              <a:t>Sound Round:</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a:latin typeface="Caveat"/>
                <a:ea typeface="Caveat"/>
                <a:cs typeface="Caveat"/>
                <a:sym typeface="Caveat"/>
              </a:rPr>
              <a:t>MN’s Global Ag Trade Partners</a:t>
            </a:r>
            <a:endParaRPr b="1" sz="4800">
              <a:latin typeface="Caveat"/>
              <a:ea typeface="Caveat"/>
              <a:cs typeface="Caveat"/>
              <a:sym typeface="Cave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37" name="Shape 237"/>
        <p:cNvGrpSpPr/>
        <p:nvPr/>
      </p:nvGrpSpPr>
      <p:grpSpPr>
        <a:xfrm>
          <a:off x="0" y="0"/>
          <a:ext cx="0" cy="0"/>
          <a:chOff x="0" y="0"/>
          <a:chExt cx="0" cy="0"/>
        </a:xfrm>
      </p:grpSpPr>
      <p:sp>
        <p:nvSpPr>
          <p:cNvPr id="238" name="Google Shape;23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Sound</a:t>
            </a:r>
            <a:r>
              <a:rPr b="1" lang="en" sz="3000">
                <a:latin typeface="Shadows Into Light"/>
                <a:ea typeface="Shadows Into Light"/>
                <a:cs typeface="Shadows Into Light"/>
                <a:sym typeface="Shadows Into Light"/>
              </a:rPr>
              <a:t> Round: </a:t>
            </a:r>
            <a:r>
              <a:rPr b="1" lang="en" sz="3000">
                <a:latin typeface="Caveat"/>
                <a:ea typeface="Caveat"/>
                <a:cs typeface="Caveat"/>
                <a:sym typeface="Caveat"/>
              </a:rPr>
              <a:t>Question #1</a:t>
            </a:r>
            <a:endParaRPr b="1" sz="3000">
              <a:latin typeface="Caveat"/>
              <a:ea typeface="Caveat"/>
              <a:cs typeface="Caveat"/>
              <a:sym typeface="Caveat"/>
            </a:endParaRPr>
          </a:p>
        </p:txBody>
      </p:sp>
      <p:sp>
        <p:nvSpPr>
          <p:cNvPr id="239" name="Google Shape;239;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Which country accounts for 17% of MN’s agricultural exports, making it MN’s Number 1 agricultural trade partner?</a:t>
            </a:r>
            <a:endParaRPr/>
          </a:p>
          <a:p>
            <a:pPr indent="0" lvl="0" marL="0" rtl="0" algn="l">
              <a:spcBef>
                <a:spcPts val="1600"/>
              </a:spcBef>
              <a:spcAft>
                <a:spcPts val="0"/>
              </a:spcAft>
              <a:buNone/>
            </a:pPr>
            <a:r>
              <a:rPr lang="en" sz="1400"/>
              <a:t>Hint: 50% of all pigs on the planet live in this country; more than 90% of all farms in this country are smaller than 2.5 acres; many farmers in this country use terracing to increase yields; this country has to find innovative ways to feed its 1.4 billion population &amp; is the world’s #1 producer of agricultural products such as cereals, cotton, fruits/vegetables, poultry/eggs &amp; fish</a:t>
            </a:r>
            <a:endParaRPr sz="1400"/>
          </a:p>
          <a:p>
            <a:pPr indent="0" lvl="0" marL="0" rtl="0" algn="l">
              <a:lnSpc>
                <a:spcPct val="100000"/>
              </a:lnSpc>
              <a:spcBef>
                <a:spcPts val="1600"/>
              </a:spcBef>
              <a:spcAft>
                <a:spcPts val="0"/>
              </a:spcAft>
              <a:buClr>
                <a:schemeClr val="dk1"/>
              </a:buClr>
              <a:buSzPts val="1100"/>
              <a:buFont typeface="Arial"/>
              <a:buNone/>
            </a:pPr>
            <a:r>
              <a:rPr b="1" lang="en" sz="1400">
                <a:solidFill>
                  <a:srgbClr val="FF0000"/>
                </a:solidFill>
              </a:rPr>
              <a:t>1 point for country;</a:t>
            </a:r>
            <a:endParaRPr b="1" sz="1400">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1400">
                <a:solidFill>
                  <a:srgbClr val="FF0000"/>
                </a:solidFill>
              </a:rPr>
              <a:t>1 point for song title;</a:t>
            </a:r>
            <a:endParaRPr b="1" sz="1400">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1400">
                <a:solidFill>
                  <a:srgbClr val="FF0000"/>
                </a:solidFill>
              </a:rPr>
              <a:t>1 point for artist</a:t>
            </a:r>
            <a:endParaRPr b="1">
              <a:solidFill>
                <a:srgbClr val="FF0000"/>
              </a:solidFill>
            </a:endParaRPr>
          </a:p>
          <a:p>
            <a:pPr indent="0" lvl="0" marL="0" rtl="0" algn="l">
              <a:spcBef>
                <a:spcPts val="0"/>
              </a:spcBef>
              <a:spcAft>
                <a:spcPts val="0"/>
              </a:spcAft>
              <a:buNone/>
            </a:pPr>
            <a:r>
              <a:t/>
            </a:r>
            <a:endParaRPr b="1" sz="1400" u="sng"/>
          </a:p>
          <a:p>
            <a:pPr indent="0" lvl="0" marL="0" rtl="0" algn="l">
              <a:spcBef>
                <a:spcPts val="1600"/>
              </a:spcBef>
              <a:spcAft>
                <a:spcPts val="0"/>
              </a:spcAft>
              <a:buNone/>
            </a:pPr>
            <a:r>
              <a:rPr b="1" lang="en" sz="1200" u="sng"/>
              <a:t>-THIS SONG HAS BEEN AT THE TOP OF POP CHARTS IN THIS COUNTRY IN 2019-</a:t>
            </a:r>
            <a:endParaRPr b="1" sz="1200" u="sng"/>
          </a:p>
          <a:p>
            <a:pPr indent="0" lvl="0" marL="0" rtl="0" algn="l">
              <a:spcBef>
                <a:spcPts val="1600"/>
              </a:spcBef>
              <a:spcAft>
                <a:spcPts val="0"/>
              </a:spcAft>
              <a:buNone/>
            </a:pPr>
            <a:r>
              <a:t/>
            </a:r>
            <a:endParaRPr/>
          </a:p>
          <a:p>
            <a:pPr indent="0" lvl="0" marL="0" rtl="0" algn="l">
              <a:spcBef>
                <a:spcPts val="1600"/>
              </a:spcBef>
              <a:spcAft>
                <a:spcPts val="0"/>
              </a:spcAft>
              <a:buNone/>
            </a:pPr>
            <a:r>
              <a:t/>
            </a:r>
            <a:endParaRPr b="1">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-song from this country’s 2019 pop charts</a:t>
            </a:r>
            <a:endParaRPr/>
          </a:p>
        </p:txBody>
      </p:sp>
      <p:graphicFrame>
        <p:nvGraphicFramePr>
          <p:cNvPr id="240" name="Google Shape;240;p38"/>
          <p:cNvGraphicFramePr/>
          <p:nvPr/>
        </p:nvGraphicFramePr>
        <p:xfrm>
          <a:off x="311700" y="3202575"/>
          <a:ext cx="3000000" cy="3000000"/>
        </p:xfrm>
        <a:graphic>
          <a:graphicData uri="http://schemas.openxmlformats.org/drawingml/2006/table">
            <a:tbl>
              <a:tblPr>
                <a:noFill/>
                <a:tableStyleId>{8A888F5B-C95F-4637-B5AC-BE88B1FC0A5A}</a:tableStyleId>
              </a:tblPr>
              <a:tblGrid>
                <a:gridCol w="1986775"/>
              </a:tblGrid>
              <a:tr h="11592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41" name="Google Shape;241;p38"/>
          <p:cNvPicPr preferRelativeResize="0"/>
          <p:nvPr/>
        </p:nvPicPr>
        <p:blipFill>
          <a:blip r:embed="rId3">
            <a:alphaModFix/>
          </a:blip>
          <a:stretch>
            <a:fillRect/>
          </a:stretch>
        </p:blipFill>
        <p:spPr>
          <a:xfrm>
            <a:off x="6837450" y="2950300"/>
            <a:ext cx="1776925" cy="204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45" name="Shape 245"/>
        <p:cNvGrpSpPr/>
        <p:nvPr/>
      </p:nvGrpSpPr>
      <p:grpSpPr>
        <a:xfrm>
          <a:off x="0" y="0"/>
          <a:ext cx="0" cy="0"/>
          <a:chOff x="0" y="0"/>
          <a:chExt cx="0" cy="0"/>
        </a:xfrm>
      </p:grpSpPr>
      <p:sp>
        <p:nvSpPr>
          <p:cNvPr id="246" name="Google Shape;24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Sound Round: </a:t>
            </a:r>
            <a:r>
              <a:rPr b="1" lang="en" sz="3000">
                <a:latin typeface="Caveat"/>
                <a:ea typeface="Caveat"/>
                <a:cs typeface="Caveat"/>
                <a:sym typeface="Caveat"/>
              </a:rPr>
              <a:t>Question #2</a:t>
            </a:r>
            <a:endParaRPr b="1" sz="3000">
              <a:latin typeface="Caveat"/>
              <a:ea typeface="Caveat"/>
              <a:cs typeface="Caveat"/>
              <a:sym typeface="Caveat"/>
            </a:endParaRPr>
          </a:p>
        </p:txBody>
      </p:sp>
      <p:sp>
        <p:nvSpPr>
          <p:cNvPr id="247" name="Google Shape;24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two nearby countries account, together, for almost 30% of MN’s agricultural exports?</a:t>
            </a:r>
            <a:endParaRPr/>
          </a:p>
          <a:p>
            <a:pPr indent="0" lvl="0" marL="0" rtl="0" algn="l">
              <a:spcBef>
                <a:spcPts val="1600"/>
              </a:spcBef>
              <a:spcAft>
                <a:spcPts val="0"/>
              </a:spcAft>
              <a:buNone/>
            </a:pPr>
            <a:r>
              <a:rPr lang="en"/>
              <a:t>                                            </a:t>
            </a:r>
            <a:r>
              <a:rPr b="1" lang="en">
                <a:solidFill>
                  <a:srgbClr val="FF0000"/>
                </a:solidFill>
              </a:rPr>
              <a:t>1 point for each correct country (2 possible points)</a:t>
            </a:r>
            <a:endParaRPr b="1">
              <a:solidFill>
                <a:srgbClr val="FF0000"/>
              </a:solidFill>
            </a:endParaRPr>
          </a:p>
          <a:p>
            <a:pPr indent="0" lvl="0" marL="0" rtl="0" algn="l">
              <a:spcBef>
                <a:spcPts val="1600"/>
              </a:spcBef>
              <a:spcAft>
                <a:spcPts val="0"/>
              </a:spcAft>
              <a:buNone/>
            </a:pPr>
            <a:r>
              <a:rPr lang="en" sz="1400"/>
              <a:t>Hint: One of these countries produces 76% of the world’s maple syrup; the other country exports more beer to the United States than any other country</a:t>
            </a:r>
            <a:endParaRPr sz="1400"/>
          </a:p>
          <a:p>
            <a:pPr indent="0" lvl="0" marL="0" rtl="0" algn="l">
              <a:spcBef>
                <a:spcPts val="1600"/>
              </a:spcBef>
              <a:spcAft>
                <a:spcPts val="0"/>
              </a:spcAft>
              <a:buNone/>
            </a:pPr>
            <a:r>
              <a:t/>
            </a:r>
            <a:endParaRPr/>
          </a:p>
          <a:p>
            <a:pPr indent="0" lvl="0" marL="0" rtl="0" algn="l">
              <a:spcBef>
                <a:spcPts val="1600"/>
              </a:spcBef>
              <a:spcAft>
                <a:spcPts val="0"/>
              </a:spcAft>
              <a:buNone/>
            </a:pPr>
            <a:r>
              <a:rPr b="1" lang="en" sz="1400"/>
              <a:t>-1st Sound Clue: EXCERPT FROM THE FIRST COUNTRY’S NATIONAL ANTHEM</a:t>
            </a:r>
            <a:endParaRPr b="1" sz="1400"/>
          </a:p>
          <a:p>
            <a:pPr indent="0" lvl="0" marL="0" rtl="0" algn="l">
              <a:spcBef>
                <a:spcPts val="1600"/>
              </a:spcBef>
              <a:spcAft>
                <a:spcPts val="0"/>
              </a:spcAft>
              <a:buNone/>
            </a:pPr>
            <a:r>
              <a:rPr b="1" lang="en" sz="1400"/>
              <a:t>-2nd Sound Clue: EXCERPT FROM A SONG ON THE SECOND COUNTRY’S 2019 POP CHARTS</a:t>
            </a:r>
            <a:endParaRPr b="1" sz="1400"/>
          </a:p>
          <a:p>
            <a:pPr indent="0" lvl="0" marL="0" rtl="0" algn="l">
              <a:spcBef>
                <a:spcPts val="1600"/>
              </a:spcBef>
              <a:spcAft>
                <a:spcPts val="1600"/>
              </a:spcAft>
              <a:buNone/>
            </a:pPr>
            <a:r>
              <a:t/>
            </a:r>
            <a:endParaRPr/>
          </a:p>
        </p:txBody>
      </p:sp>
      <p:graphicFrame>
        <p:nvGraphicFramePr>
          <p:cNvPr id="248" name="Google Shape;248;p39"/>
          <p:cNvGraphicFramePr/>
          <p:nvPr/>
        </p:nvGraphicFramePr>
        <p:xfrm>
          <a:off x="3123750" y="2013225"/>
          <a:ext cx="3000000" cy="3000000"/>
        </p:xfrm>
        <a:graphic>
          <a:graphicData uri="http://schemas.openxmlformats.org/drawingml/2006/table">
            <a:tbl>
              <a:tblPr>
                <a:noFill/>
                <a:tableStyleId>{8A888F5B-C95F-4637-B5AC-BE88B1FC0A5A}</a:tableStyleId>
              </a:tblPr>
              <a:tblGrid>
                <a:gridCol w="5654675"/>
              </a:tblGrid>
              <a:tr h="4169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49" name="Google Shape;249;p39"/>
          <p:cNvPicPr preferRelativeResize="0"/>
          <p:nvPr/>
        </p:nvPicPr>
        <p:blipFill>
          <a:blip r:embed="rId3">
            <a:alphaModFix/>
          </a:blip>
          <a:stretch>
            <a:fillRect/>
          </a:stretch>
        </p:blipFill>
        <p:spPr>
          <a:xfrm>
            <a:off x="7564925" y="71799"/>
            <a:ext cx="1496950" cy="1173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53" name="Shape 253"/>
        <p:cNvGrpSpPr/>
        <p:nvPr/>
      </p:nvGrpSpPr>
      <p:grpSpPr>
        <a:xfrm>
          <a:off x="0" y="0"/>
          <a:ext cx="0" cy="0"/>
          <a:chOff x="0" y="0"/>
          <a:chExt cx="0" cy="0"/>
        </a:xfrm>
      </p:grpSpPr>
      <p:sp>
        <p:nvSpPr>
          <p:cNvPr id="254" name="Google Shape;25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Sound Round: </a:t>
            </a:r>
            <a:r>
              <a:rPr b="1" lang="en" sz="3000">
                <a:latin typeface="Caveat"/>
                <a:ea typeface="Caveat"/>
                <a:cs typeface="Caveat"/>
                <a:sym typeface="Caveat"/>
              </a:rPr>
              <a:t>Question #3</a:t>
            </a:r>
            <a:endParaRPr b="1" sz="3000">
              <a:latin typeface="Caveat"/>
              <a:ea typeface="Caveat"/>
              <a:cs typeface="Caveat"/>
              <a:sym typeface="Caveat"/>
            </a:endParaRPr>
          </a:p>
        </p:txBody>
      </p:sp>
      <p:sp>
        <p:nvSpPr>
          <p:cNvPr id="255" name="Google Shape;255;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East Asian country is MN’s fourth largest agricultural trade partner, accounting for 9% of MN’s agricultural exports in 2019?</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In 2014, this wealthy island country with an aging population built the world’s largest indoor farm, powered by 17,500 LED lights, which can churn out 10,000 heads of lettuce every day, using less than 1% of the water needed to grow the same crops outdoors (since no water is lost to evaporation or into the soil)</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b="1" lang="en"/>
              <a:t>-THIS SONG WAS AT THE TOP OF POP CHARTS IN THIS COUNTRY IN 2019-</a:t>
            </a:r>
            <a:endParaRPr b="1"/>
          </a:p>
          <a:p>
            <a:pPr indent="0" lvl="0" marL="0" rtl="0" algn="l">
              <a:spcBef>
                <a:spcPts val="1600"/>
              </a:spcBef>
              <a:spcAft>
                <a:spcPts val="1600"/>
              </a:spcAft>
              <a:buNone/>
            </a:pPr>
            <a:r>
              <a:rPr b="1" lang="en">
                <a:solidFill>
                  <a:srgbClr val="FF0000"/>
                </a:solidFill>
              </a:rPr>
              <a:t>1 point for country; 1 point for song title; 1 point for artist (3 points possible)</a:t>
            </a:r>
            <a:endParaRPr b="1">
              <a:solidFill>
                <a:srgbClr val="FF0000"/>
              </a:solidFill>
            </a:endParaRPr>
          </a:p>
        </p:txBody>
      </p:sp>
      <p:graphicFrame>
        <p:nvGraphicFramePr>
          <p:cNvPr id="256" name="Google Shape;256;p40"/>
          <p:cNvGraphicFramePr/>
          <p:nvPr/>
        </p:nvGraphicFramePr>
        <p:xfrm>
          <a:off x="311700" y="4703625"/>
          <a:ext cx="3000000" cy="3000000"/>
        </p:xfrm>
        <a:graphic>
          <a:graphicData uri="http://schemas.openxmlformats.org/drawingml/2006/table">
            <a:tbl>
              <a:tblPr>
                <a:noFill/>
                <a:tableStyleId>{8A888F5B-C95F-4637-B5AC-BE88B1FC0A5A}</a:tableStyleId>
              </a:tblPr>
              <a:tblGrid>
                <a:gridCol w="8520600"/>
              </a:tblGrid>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57" name="Google Shape;257;p40"/>
          <p:cNvPicPr preferRelativeResize="0"/>
          <p:nvPr/>
        </p:nvPicPr>
        <p:blipFill>
          <a:blip r:embed="rId3">
            <a:alphaModFix/>
          </a:blip>
          <a:stretch>
            <a:fillRect/>
          </a:stretch>
        </p:blipFill>
        <p:spPr>
          <a:xfrm>
            <a:off x="7931400" y="88213"/>
            <a:ext cx="1116600" cy="1286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Sound Round:</a:t>
            </a:r>
            <a:r>
              <a:rPr lang="en"/>
              <a:t> </a:t>
            </a:r>
            <a:r>
              <a:rPr b="1" lang="en" sz="3000">
                <a:latin typeface="Caveat"/>
                <a:ea typeface="Caveat"/>
                <a:cs typeface="Caveat"/>
                <a:sym typeface="Caveat"/>
              </a:rPr>
              <a:t>Question #4</a:t>
            </a:r>
            <a:endParaRPr b="1" sz="3000">
              <a:latin typeface="Caveat"/>
              <a:ea typeface="Caveat"/>
              <a:cs typeface="Caveat"/>
              <a:sym typeface="Caveat"/>
            </a:endParaRPr>
          </a:p>
        </p:txBody>
      </p:sp>
      <p:sp>
        <p:nvSpPr>
          <p:cNvPr id="263" name="Google Shape;26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East Asian country is MN’s fifth</a:t>
            </a:r>
            <a:r>
              <a:rPr lang="en"/>
              <a:t> </a:t>
            </a:r>
            <a:r>
              <a:rPr lang="en"/>
              <a:t>largest agricultural trade partner,</a:t>
            </a:r>
            <a:r>
              <a:rPr lang="en"/>
              <a:t> </a:t>
            </a:r>
            <a:r>
              <a:rPr lang="en"/>
              <a:t>purchasing 5% of MN’s agricultural</a:t>
            </a:r>
            <a:r>
              <a:rPr lang="en"/>
              <a:t> </a:t>
            </a:r>
            <a:r>
              <a:rPr lang="en"/>
              <a:t>exports in 2019</a:t>
            </a:r>
            <a:r>
              <a:rPr lang="en"/>
              <a: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a:t>
            </a:r>
            <a:r>
              <a:rPr lang="en" sz="1400"/>
              <a:t>: In this country, even villagers who live inside the DMZ grow rice</a:t>
            </a:r>
            <a:endParaRPr sz="1400"/>
          </a:p>
          <a:p>
            <a:pPr indent="0" lvl="0" marL="0" rtl="0" algn="l">
              <a:spcBef>
                <a:spcPts val="1600"/>
              </a:spcBef>
              <a:spcAft>
                <a:spcPts val="0"/>
              </a:spcAft>
              <a:buNone/>
            </a:pPr>
            <a:r>
              <a:rPr lang="en" sz="1400"/>
              <a:t>to sell to tourists; because its physical geography is largely unsuitable</a:t>
            </a:r>
            <a:endParaRPr sz="1400"/>
          </a:p>
          <a:p>
            <a:pPr indent="0" lvl="0" marL="0" rtl="0" algn="l">
              <a:spcBef>
                <a:spcPts val="1600"/>
              </a:spcBef>
              <a:spcAft>
                <a:spcPts val="0"/>
              </a:spcAft>
              <a:buNone/>
            </a:pPr>
            <a:r>
              <a:rPr lang="en" sz="1400"/>
              <a:t>for agriculture, this country imports more than 60% of its food</a:t>
            </a:r>
            <a:endParaRPr sz="1400"/>
          </a:p>
          <a:p>
            <a:pPr indent="0" lvl="0" marL="0" rtl="0" algn="l">
              <a:spcBef>
                <a:spcPts val="1600"/>
              </a:spcBef>
              <a:spcAft>
                <a:spcPts val="0"/>
              </a:spcAft>
              <a:buNone/>
            </a:pPr>
            <a:r>
              <a:rPr b="1" lang="en"/>
              <a:t>-THIS SONG WAS AT THE TOP OF POP CHARTS IN THIS COUNTRY IN 2019-</a:t>
            </a:r>
            <a:endParaRPr b="1"/>
          </a:p>
          <a:p>
            <a:pPr indent="0" lvl="0" marL="0" rtl="0" algn="l">
              <a:spcBef>
                <a:spcPts val="1600"/>
              </a:spcBef>
              <a:spcAft>
                <a:spcPts val="1600"/>
              </a:spcAft>
              <a:buClr>
                <a:schemeClr val="dk1"/>
              </a:buClr>
              <a:buSzPts val="1100"/>
              <a:buFont typeface="Arial"/>
              <a:buNone/>
            </a:pPr>
            <a:r>
              <a:rPr b="1" lang="en">
                <a:solidFill>
                  <a:srgbClr val="FF0000"/>
                </a:solidFill>
              </a:rPr>
              <a:t>1 point for country; 1 point for song title; 1 point for artist (3 points possible)</a:t>
            </a:r>
            <a:endParaRPr b="1"/>
          </a:p>
        </p:txBody>
      </p:sp>
      <p:pic>
        <p:nvPicPr>
          <p:cNvPr id="264" name="Google Shape;264;p41"/>
          <p:cNvPicPr preferRelativeResize="0"/>
          <p:nvPr/>
        </p:nvPicPr>
        <p:blipFill>
          <a:blip r:embed="rId3">
            <a:alphaModFix/>
          </a:blip>
          <a:stretch>
            <a:fillRect/>
          </a:stretch>
        </p:blipFill>
        <p:spPr>
          <a:xfrm>
            <a:off x="7461588" y="173713"/>
            <a:ext cx="1487100" cy="1115325"/>
          </a:xfrm>
          <a:prstGeom prst="rect">
            <a:avLst/>
          </a:prstGeom>
          <a:noFill/>
          <a:ln>
            <a:noFill/>
          </a:ln>
        </p:spPr>
      </p:pic>
      <p:pic>
        <p:nvPicPr>
          <p:cNvPr id="265" name="Google Shape;265;p41"/>
          <p:cNvPicPr preferRelativeResize="0"/>
          <p:nvPr/>
        </p:nvPicPr>
        <p:blipFill>
          <a:blip r:embed="rId4">
            <a:alphaModFix/>
          </a:blip>
          <a:stretch>
            <a:fillRect/>
          </a:stretch>
        </p:blipFill>
        <p:spPr>
          <a:xfrm>
            <a:off x="7529050" y="1708088"/>
            <a:ext cx="1536624" cy="1152468"/>
          </a:xfrm>
          <a:prstGeom prst="rect">
            <a:avLst/>
          </a:prstGeom>
          <a:noFill/>
          <a:ln>
            <a:noFill/>
          </a:ln>
        </p:spPr>
      </p:pic>
      <p:pic>
        <p:nvPicPr>
          <p:cNvPr id="266" name="Google Shape;266;p41"/>
          <p:cNvPicPr preferRelativeResize="0"/>
          <p:nvPr/>
        </p:nvPicPr>
        <p:blipFill>
          <a:blip r:embed="rId5">
            <a:alphaModFix/>
          </a:blip>
          <a:stretch>
            <a:fillRect/>
          </a:stretch>
        </p:blipFill>
        <p:spPr>
          <a:xfrm>
            <a:off x="6149974" y="1986276"/>
            <a:ext cx="1311626" cy="1748801"/>
          </a:xfrm>
          <a:prstGeom prst="rect">
            <a:avLst/>
          </a:prstGeom>
          <a:noFill/>
          <a:ln>
            <a:noFill/>
          </a:ln>
        </p:spPr>
      </p:pic>
      <p:pic>
        <p:nvPicPr>
          <p:cNvPr id="267" name="Google Shape;267;p41"/>
          <p:cNvPicPr preferRelativeResize="0"/>
          <p:nvPr/>
        </p:nvPicPr>
        <p:blipFill>
          <a:blip r:embed="rId6">
            <a:alphaModFix/>
          </a:blip>
          <a:stretch>
            <a:fillRect/>
          </a:stretch>
        </p:blipFill>
        <p:spPr>
          <a:xfrm>
            <a:off x="5948226" y="41926"/>
            <a:ext cx="1427429" cy="1070572"/>
          </a:xfrm>
          <a:prstGeom prst="rect">
            <a:avLst/>
          </a:prstGeom>
          <a:noFill/>
          <a:ln>
            <a:noFill/>
          </a:ln>
        </p:spPr>
      </p:pic>
      <p:pic>
        <p:nvPicPr>
          <p:cNvPr id="268" name="Google Shape;268;p41"/>
          <p:cNvPicPr preferRelativeResize="0"/>
          <p:nvPr/>
        </p:nvPicPr>
        <p:blipFill>
          <a:blip r:embed="rId7">
            <a:alphaModFix/>
          </a:blip>
          <a:stretch>
            <a:fillRect/>
          </a:stretch>
        </p:blipFill>
        <p:spPr>
          <a:xfrm>
            <a:off x="4236875" y="41925"/>
            <a:ext cx="1659521" cy="1244648"/>
          </a:xfrm>
          <a:prstGeom prst="rect">
            <a:avLst/>
          </a:prstGeom>
          <a:noFill/>
          <a:ln>
            <a:noFill/>
          </a:ln>
        </p:spPr>
      </p:pic>
      <p:graphicFrame>
        <p:nvGraphicFramePr>
          <p:cNvPr id="269" name="Google Shape;269;p41"/>
          <p:cNvGraphicFramePr/>
          <p:nvPr/>
        </p:nvGraphicFramePr>
        <p:xfrm>
          <a:off x="311700" y="4379200"/>
          <a:ext cx="3000000" cy="3000000"/>
        </p:xfrm>
        <a:graphic>
          <a:graphicData uri="http://schemas.openxmlformats.org/drawingml/2006/table">
            <a:tbl>
              <a:tblPr>
                <a:noFill/>
                <a:tableStyleId>{8A888F5B-C95F-4637-B5AC-BE88B1FC0A5A}</a:tableStyleId>
              </a:tblPr>
              <a:tblGrid>
                <a:gridCol w="8520600"/>
              </a:tblGrid>
              <a:tr h="41280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70" name="Google Shape;270;p41"/>
          <p:cNvSpPr txBox="1"/>
          <p:nvPr/>
        </p:nvSpPr>
        <p:spPr>
          <a:xfrm>
            <a:off x="2055600" y="203750"/>
            <a:ext cx="1822200" cy="36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t>Photos: Produce greenhouses</a:t>
            </a:r>
            <a:endParaRPr sz="900"/>
          </a:p>
        </p:txBody>
      </p:sp>
      <p:sp>
        <p:nvSpPr>
          <p:cNvPr id="271" name="Google Shape;271;p41"/>
          <p:cNvSpPr/>
          <p:nvPr/>
        </p:nvSpPr>
        <p:spPr>
          <a:xfrm>
            <a:off x="3814975" y="323150"/>
            <a:ext cx="370200" cy="12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txBox="1"/>
          <p:nvPr/>
        </p:nvSpPr>
        <p:spPr>
          <a:xfrm>
            <a:off x="7827450" y="3249475"/>
            <a:ext cx="10050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Photos: Seafood market</a:t>
            </a:r>
            <a:endParaRPr sz="900"/>
          </a:p>
        </p:txBody>
      </p:sp>
      <p:sp>
        <p:nvSpPr>
          <p:cNvPr id="273" name="Google Shape;273;p41"/>
          <p:cNvSpPr/>
          <p:nvPr/>
        </p:nvSpPr>
        <p:spPr>
          <a:xfrm>
            <a:off x="7585100" y="3034025"/>
            <a:ext cx="323100" cy="3606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41"/>
          <p:cNvPicPr preferRelativeResize="0"/>
          <p:nvPr/>
        </p:nvPicPr>
        <p:blipFill>
          <a:blip r:embed="rId8">
            <a:alphaModFix/>
          </a:blip>
          <a:stretch>
            <a:fillRect/>
          </a:stretch>
        </p:blipFill>
        <p:spPr>
          <a:xfrm>
            <a:off x="8258300" y="41925"/>
            <a:ext cx="771450" cy="88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latin typeface="Shadows Into Light"/>
                <a:ea typeface="Shadows Into Light"/>
                <a:cs typeface="Shadows Into Light"/>
                <a:sym typeface="Shadows Into Light"/>
              </a:rPr>
              <a:t>Connections to State/National/AP Standards &amp; Benchmarks</a:t>
            </a:r>
            <a:r>
              <a:rPr b="1" lang="en" sz="2400" u="sng">
                <a:latin typeface="Shadows Into Light"/>
                <a:ea typeface="Shadows Into Light"/>
                <a:cs typeface="Shadows Into Light"/>
                <a:sym typeface="Shadows Into Light"/>
              </a:rPr>
              <a:t>:</a:t>
            </a:r>
            <a:endParaRPr b="1" sz="2400" u="sng">
              <a:latin typeface="Shadows Into Light"/>
              <a:ea typeface="Shadows Into Light"/>
              <a:cs typeface="Shadows Into Light"/>
              <a:sym typeface="Shadows Into Light"/>
            </a:endParaRPr>
          </a:p>
        </p:txBody>
      </p:sp>
      <p:sp>
        <p:nvSpPr>
          <p:cNvPr id="68" name="Google Shape;68;p15"/>
          <p:cNvSpPr txBox="1"/>
          <p:nvPr/>
        </p:nvSpPr>
        <p:spPr>
          <a:xfrm>
            <a:off x="311700" y="1017725"/>
            <a:ext cx="8832300" cy="3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-MN Social Studies Standards:</a:t>
            </a:r>
            <a:endParaRPr b="1" sz="1100"/>
          </a:p>
          <a:p>
            <a:pPr indent="0" lvl="0" marL="0" rtl="0" algn="l">
              <a:spcBef>
                <a:spcPts val="0"/>
              </a:spcBef>
              <a:spcAft>
                <a:spcPts val="0"/>
              </a:spcAft>
              <a:buNone/>
            </a:pPr>
            <a:r>
              <a:rPr lang="en" sz="1100"/>
              <a:t>9.3.2.4.4 Describe patterns of production and consumption of agricultural commodities that are traded among nations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en" sz="1100"/>
              <a:t>-AP Human Geography Benchmarks (Course Description): </a:t>
            </a:r>
            <a:endParaRPr b="1" sz="1100"/>
          </a:p>
          <a:p>
            <a:pPr indent="0" lvl="0" marL="0" rtl="0" algn="l">
              <a:spcBef>
                <a:spcPts val="0"/>
              </a:spcBef>
              <a:spcAft>
                <a:spcPts val="0"/>
              </a:spcAft>
              <a:buNone/>
            </a:pPr>
            <a:r>
              <a:rPr lang="en" sz="1100"/>
              <a:t>Unit 5: Agriculture and Rural Land-Use Patterns and Processes; Topic 5.6, Agricultural Production Regions; Topic 5.7, Spatial Organization of Agriculture, PSO-5.C.4 (Explain how economic forces influence agricultural practices; complex commodity chains link production and consumption of agricultural products); Topic 5.9 The Global System of Agriculture; PSO-5.E.1-3 (food and other agricultural products are part of a global supply chain, some countries have become highly dependent on one or more export commodities, the main elements of global food distribution networks are affected by political relationships, infrastructure, and patterns of world trade) </a:t>
            </a:r>
            <a:endParaRPr sz="1100"/>
          </a:p>
          <a:p>
            <a:pPr indent="0" lvl="0" marL="0" rtl="0" algn="l">
              <a:spcBef>
                <a:spcPts val="0"/>
              </a:spcBef>
              <a:spcAft>
                <a:spcPts val="0"/>
              </a:spcAft>
              <a:buNone/>
            </a:pPr>
            <a:r>
              <a:t/>
            </a:r>
            <a:endParaRPr sz="1100"/>
          </a:p>
          <a:p>
            <a:pPr indent="0" lvl="0" marL="0" rtl="0" algn="l">
              <a:lnSpc>
                <a:spcPct val="115000"/>
              </a:lnSpc>
              <a:spcBef>
                <a:spcPts val="1200"/>
              </a:spcBef>
              <a:spcAft>
                <a:spcPts val="0"/>
              </a:spcAft>
              <a:buNone/>
            </a:pPr>
            <a:r>
              <a:rPr b="1" lang="en" sz="1100">
                <a:solidFill>
                  <a:srgbClr val="202020"/>
                </a:solidFill>
              </a:rPr>
              <a:t>-Common Core:</a:t>
            </a:r>
            <a:endParaRPr b="1" sz="1100">
              <a:solidFill>
                <a:srgbClr val="202020"/>
              </a:solidFill>
            </a:endParaRPr>
          </a:p>
          <a:p>
            <a:pPr indent="0" lvl="0" marL="0" rtl="0" algn="l">
              <a:lnSpc>
                <a:spcPct val="115000"/>
              </a:lnSpc>
              <a:spcBef>
                <a:spcPts val="1200"/>
              </a:spcBef>
              <a:spcAft>
                <a:spcPts val="0"/>
              </a:spcAft>
              <a:buNone/>
            </a:pPr>
            <a:r>
              <a:rPr lang="en" sz="1100">
                <a:solidFill>
                  <a:srgbClr val="202020"/>
                </a:solidFill>
              </a:rPr>
              <a:t>Integration of Knowledge and Ideas:</a:t>
            </a:r>
            <a:endParaRPr sz="1100">
              <a:solidFill>
                <a:srgbClr val="202020"/>
              </a:solidFill>
            </a:endParaRPr>
          </a:p>
          <a:p>
            <a:pPr indent="0" lvl="0" marL="0" rtl="0" algn="l">
              <a:lnSpc>
                <a:spcPct val="115000"/>
              </a:lnSpc>
              <a:spcBef>
                <a:spcPts val="0"/>
              </a:spcBef>
              <a:spcAft>
                <a:spcPts val="0"/>
              </a:spcAft>
              <a:buNone/>
            </a:pPr>
            <a:r>
              <a:rPr lang="en" sz="1100">
                <a:solidFill>
                  <a:srgbClr val="373737"/>
                </a:solidFill>
                <a:uFill>
                  <a:noFill/>
                </a:uFill>
                <a:hlinkClick r:id="rId3"/>
              </a:rPr>
              <a:t>CCSS.ELA-LITERACY.RH.9-10.7</a:t>
            </a:r>
            <a:r>
              <a:rPr lang="en" sz="1100">
                <a:solidFill>
                  <a:srgbClr val="202020"/>
                </a:solidFill>
              </a:rPr>
              <a:t>Integrate quantitative or technical analysis (e.g., charts, research data) with qualitative analysis in print or digital text.</a:t>
            </a:r>
            <a:endParaRPr sz="1100">
              <a:solidFill>
                <a:srgbClr val="202020"/>
              </a:solidFill>
            </a:endParaRPr>
          </a:p>
          <a:p>
            <a:pPr indent="0" lvl="0" marL="0" rtl="0" algn="l">
              <a:lnSpc>
                <a:spcPct val="115000"/>
              </a:lnSpc>
              <a:spcBef>
                <a:spcPts val="1200"/>
              </a:spcBef>
              <a:spcAft>
                <a:spcPts val="0"/>
              </a:spcAft>
              <a:buNone/>
            </a:pPr>
            <a:r>
              <a:rPr lang="en" sz="1100">
                <a:solidFill>
                  <a:srgbClr val="202020"/>
                </a:solidFill>
              </a:rPr>
              <a:t>Presentation of Knowledge and Ideas:</a:t>
            </a:r>
            <a:endParaRPr sz="1100">
              <a:solidFill>
                <a:srgbClr val="202020"/>
              </a:solidFill>
            </a:endParaRPr>
          </a:p>
          <a:p>
            <a:pPr indent="0" lvl="0" marL="0" rtl="0" algn="l">
              <a:lnSpc>
                <a:spcPct val="115000"/>
              </a:lnSpc>
              <a:spcBef>
                <a:spcPts val="0"/>
              </a:spcBef>
              <a:spcAft>
                <a:spcPts val="0"/>
              </a:spcAft>
              <a:buNone/>
            </a:pPr>
            <a:r>
              <a:rPr lang="en" sz="1100">
                <a:solidFill>
                  <a:srgbClr val="373737"/>
                </a:solidFill>
                <a:uFill>
                  <a:noFill/>
                </a:uFill>
                <a:hlinkClick r:id="rId4"/>
              </a:rPr>
              <a:t>CCSS.ELA-LITERACY.SL.9-10.5</a:t>
            </a:r>
            <a:r>
              <a:rPr lang="en" sz="1100">
                <a:solidFill>
                  <a:srgbClr val="202020"/>
                </a:solidFill>
              </a:rPr>
              <a:t>Make strategic use of digital media (e.g., textual, graphical, audio, visual, and interactive elements) in presentations to enhance understanding of findings, reasoning, and evidence and to add interest.</a:t>
            </a:r>
            <a:endParaRPr sz="1100"/>
          </a:p>
          <a:p>
            <a:pPr indent="0" lvl="0" marL="0" rtl="0" algn="l">
              <a:spcBef>
                <a:spcPts val="11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78" name="Shape 278"/>
        <p:cNvGrpSpPr/>
        <p:nvPr/>
      </p:nvGrpSpPr>
      <p:grpSpPr>
        <a:xfrm>
          <a:off x="0" y="0"/>
          <a:ext cx="0" cy="0"/>
          <a:chOff x="0" y="0"/>
          <a:chExt cx="0" cy="0"/>
        </a:xfrm>
      </p:grpSpPr>
      <p:sp>
        <p:nvSpPr>
          <p:cNvPr id="279" name="Google Shape;27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Sound </a:t>
            </a:r>
            <a:r>
              <a:rPr b="1" lang="en" sz="3000">
                <a:latin typeface="Shadows Into Light"/>
                <a:ea typeface="Shadows Into Light"/>
                <a:cs typeface="Shadows Into Light"/>
                <a:sym typeface="Shadows Into Light"/>
              </a:rPr>
              <a:t>Round: </a:t>
            </a:r>
            <a:r>
              <a:rPr b="1" lang="en" sz="3000">
                <a:latin typeface="Caveat"/>
                <a:ea typeface="Caveat"/>
                <a:cs typeface="Caveat"/>
                <a:sym typeface="Caveat"/>
              </a:rPr>
              <a:t>Question #5</a:t>
            </a:r>
            <a:endParaRPr b="1" sz="3000">
              <a:latin typeface="Caveat"/>
              <a:ea typeface="Caveat"/>
              <a:cs typeface="Caveat"/>
              <a:sym typeface="Caveat"/>
            </a:endParaRPr>
          </a:p>
        </p:txBody>
      </p:sp>
      <p:sp>
        <p:nvSpPr>
          <p:cNvPr id="280" name="Google Shape;28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European country purchased 2% of MN’s agricultural exports in 2019?</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This country may be famous for its orange soccer team, tulips, &amp; windmills, but is also a global leader in sustainable agriculture, its farmers having reduced their water usage in farming by 90% in the past two decades; it is a global leader in production of tomatoes and other vegetables </a:t>
            </a:r>
            <a:r>
              <a:rPr lang="en"/>
              <a:t>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b="1" lang="en" sz="1200" u="sng"/>
              <a:t>-THIS ARTIST HAS BEEN AT THE TOP OF POP CHARTS IN THIS COUNTRY MANY TIMES IN RECENT YEARS-</a:t>
            </a:r>
            <a:endParaRPr b="1" sz="1200" u="sng"/>
          </a:p>
          <a:p>
            <a:pPr indent="0" lvl="0" marL="0" rtl="0" algn="l">
              <a:spcBef>
                <a:spcPts val="1600"/>
              </a:spcBef>
              <a:spcAft>
                <a:spcPts val="1600"/>
              </a:spcAft>
              <a:buClr>
                <a:schemeClr val="dk1"/>
              </a:buClr>
              <a:buSzPts val="1100"/>
              <a:buFont typeface="Arial"/>
              <a:buNone/>
            </a:pPr>
            <a:r>
              <a:rPr b="1" lang="en">
                <a:solidFill>
                  <a:srgbClr val="FF0000"/>
                </a:solidFill>
              </a:rPr>
              <a:t>1 point for country; 1 point for song title; 1 point for artist (3 points possible)</a:t>
            </a:r>
            <a:endParaRPr b="1"/>
          </a:p>
        </p:txBody>
      </p:sp>
      <p:graphicFrame>
        <p:nvGraphicFramePr>
          <p:cNvPr id="281" name="Google Shape;281;p42"/>
          <p:cNvGraphicFramePr/>
          <p:nvPr/>
        </p:nvGraphicFramePr>
        <p:xfrm>
          <a:off x="311700" y="4161075"/>
          <a:ext cx="3000000" cy="3000000"/>
        </p:xfrm>
        <a:graphic>
          <a:graphicData uri="http://schemas.openxmlformats.org/drawingml/2006/table">
            <a:tbl>
              <a:tblPr>
                <a:noFill/>
                <a:tableStyleId>{8A888F5B-C95F-4637-B5AC-BE88B1FC0A5A}</a:tableStyleId>
              </a:tblPr>
              <a:tblGrid>
                <a:gridCol w="8520600"/>
              </a:tblGrid>
              <a:tr h="4078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82" name="Google Shape;282;p42"/>
          <p:cNvPicPr preferRelativeResize="0"/>
          <p:nvPr/>
        </p:nvPicPr>
        <p:blipFill>
          <a:blip r:embed="rId3">
            <a:alphaModFix/>
          </a:blip>
          <a:stretch>
            <a:fillRect/>
          </a:stretch>
        </p:blipFill>
        <p:spPr>
          <a:xfrm>
            <a:off x="6785263" y="152338"/>
            <a:ext cx="2162175" cy="1000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800" u="sng">
              <a:latin typeface="Shadows Into Light"/>
              <a:ea typeface="Shadows Into Light"/>
              <a:cs typeface="Shadows Into Light"/>
              <a:sym typeface="Shadows Into Light"/>
            </a:endParaRPr>
          </a:p>
          <a:p>
            <a:pPr indent="0" lvl="0" marL="0" rtl="0" algn="l">
              <a:spcBef>
                <a:spcPts val="0"/>
              </a:spcBef>
              <a:spcAft>
                <a:spcPts val="0"/>
              </a:spcAft>
              <a:buNone/>
            </a:pPr>
            <a:r>
              <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u="sng">
                <a:latin typeface="Shadows Into Light"/>
                <a:ea typeface="Shadows Into Light"/>
                <a:cs typeface="Shadows Into Light"/>
                <a:sym typeface="Shadows Into Light"/>
              </a:rPr>
              <a:t>Round 4:</a:t>
            </a:r>
            <a:endParaRPr b="1" u="sng"/>
          </a:p>
          <a:p>
            <a:pPr indent="0" lvl="0" marL="0" rtl="0" algn="ctr">
              <a:spcBef>
                <a:spcPts val="0"/>
              </a:spcBef>
              <a:spcAft>
                <a:spcPts val="0"/>
              </a:spcAft>
              <a:buNone/>
            </a:pPr>
            <a:r>
              <a:rPr b="1" lang="en" sz="4800">
                <a:latin typeface="Caveat"/>
                <a:ea typeface="Caveat"/>
                <a:cs typeface="Caveat"/>
                <a:sym typeface="Caveat"/>
              </a:rPr>
              <a:t>MN’s Emerging Ag Trade Markets</a:t>
            </a:r>
            <a:endParaRPr b="1" sz="4800">
              <a:latin typeface="Caveat"/>
              <a:ea typeface="Caveat"/>
              <a:cs typeface="Caveat"/>
              <a:sym typeface="Caveat"/>
            </a:endParaRPr>
          </a:p>
          <a:p>
            <a:pPr indent="0" lvl="0" marL="0" rtl="0" algn="ctr">
              <a:spcBef>
                <a:spcPts val="0"/>
              </a:spcBef>
              <a:spcAft>
                <a:spcPts val="0"/>
              </a:spcAft>
              <a:buNone/>
            </a:pPr>
            <a:r>
              <a:t/>
            </a:r>
            <a:endParaRPr b="1" sz="4800">
              <a:latin typeface="Caveat"/>
              <a:ea typeface="Caveat"/>
              <a:cs typeface="Caveat"/>
              <a:sym typeface="Caveat"/>
            </a:endParaRPr>
          </a:p>
          <a:p>
            <a:pPr indent="0" lvl="0" marL="0" rtl="0" algn="l">
              <a:lnSpc>
                <a:spcPct val="115000"/>
              </a:lnSpc>
              <a:spcBef>
                <a:spcPts val="0"/>
              </a:spcBef>
              <a:spcAft>
                <a:spcPts val="0"/>
              </a:spcAft>
              <a:buClr>
                <a:schemeClr val="dk1"/>
              </a:buClr>
              <a:buSzPts val="1100"/>
              <a:buFont typeface="Arial"/>
              <a:buNone/>
            </a:pPr>
            <a:r>
              <a:rPr lang="en" sz="1100">
                <a:solidFill>
                  <a:srgbClr val="222222"/>
                </a:solidFill>
              </a:rPr>
              <a:t>“[E]</a:t>
            </a:r>
            <a:r>
              <a:rPr lang="en" sz="1100">
                <a:solidFill>
                  <a:srgbClr val="222222"/>
                </a:solidFill>
              </a:rPr>
              <a:t>merging markets are increasingly importing soybeans and soybean products, corn and corn products, feed, wheat, red meat, dairy, poultry, and processed food [from MN producers].” -Su Ye, Chief Economist, MN Dept. of Agriculture (via email 10/18/19)</a:t>
            </a:r>
            <a:endParaRPr b="1" sz="1400">
              <a:latin typeface="Caveat"/>
              <a:ea typeface="Caveat"/>
              <a:cs typeface="Caveat"/>
              <a:sym typeface="Caveat"/>
            </a:endParaRPr>
          </a:p>
          <a:p>
            <a:pPr indent="0" lvl="0" marL="0" rtl="0" algn="ctr">
              <a:spcBef>
                <a:spcPts val="0"/>
              </a:spcBef>
              <a:spcAft>
                <a:spcPts val="0"/>
              </a:spcAft>
              <a:buNone/>
            </a:pPr>
            <a:r>
              <a:t/>
            </a:r>
            <a:endParaRPr b="1" sz="4800">
              <a:latin typeface="Caveat"/>
              <a:ea typeface="Caveat"/>
              <a:cs typeface="Caveat"/>
              <a:sym typeface="Caveat"/>
            </a:endParaRPr>
          </a:p>
          <a:p>
            <a:pPr indent="0" lvl="0" marL="0" rtl="0" algn="ctr">
              <a:spcBef>
                <a:spcPts val="0"/>
              </a:spcBef>
              <a:spcAft>
                <a:spcPts val="0"/>
              </a:spcAft>
              <a:buNone/>
            </a:pPr>
            <a:r>
              <a:t/>
            </a:r>
            <a:endParaRPr b="1" sz="4800">
              <a:latin typeface="Caveat"/>
              <a:ea typeface="Caveat"/>
              <a:cs typeface="Caveat"/>
              <a:sym typeface="Caveat"/>
            </a:endParaRPr>
          </a:p>
          <a:p>
            <a:pPr indent="0" lvl="0" marL="0" rtl="0" algn="ctr">
              <a:spcBef>
                <a:spcPts val="0"/>
              </a:spcBef>
              <a:spcAft>
                <a:spcPts val="0"/>
              </a:spcAft>
              <a:buNone/>
            </a:pPr>
            <a:r>
              <a:t/>
            </a:r>
            <a:endParaRPr b="1" sz="4800">
              <a:latin typeface="Caveat"/>
              <a:ea typeface="Caveat"/>
              <a:cs typeface="Caveat"/>
              <a:sym typeface="Caveat"/>
            </a:endParaRPr>
          </a:p>
        </p:txBody>
      </p:sp>
      <p:graphicFrame>
        <p:nvGraphicFramePr>
          <p:cNvPr id="288" name="Google Shape;288;p43"/>
          <p:cNvGraphicFramePr/>
          <p:nvPr/>
        </p:nvGraphicFramePr>
        <p:xfrm>
          <a:off x="274775" y="2992650"/>
          <a:ext cx="3000000" cy="3000000"/>
        </p:xfrm>
        <a:graphic>
          <a:graphicData uri="http://schemas.openxmlformats.org/drawingml/2006/table">
            <a:tbl>
              <a:tblPr>
                <a:noFill/>
                <a:tableStyleId>{8A888F5B-C95F-4637-B5AC-BE88B1FC0A5A}</a:tableStyleId>
              </a:tblPr>
              <a:tblGrid>
                <a:gridCol w="8365525"/>
              </a:tblGrid>
              <a:tr h="6099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92" name="Shape 292"/>
        <p:cNvGrpSpPr/>
        <p:nvPr/>
      </p:nvGrpSpPr>
      <p:grpSpPr>
        <a:xfrm>
          <a:off x="0" y="0"/>
          <a:ext cx="0" cy="0"/>
          <a:chOff x="0" y="0"/>
          <a:chExt cx="0" cy="0"/>
        </a:xfrm>
      </p:grpSpPr>
      <p:sp>
        <p:nvSpPr>
          <p:cNvPr id="293" name="Google Shape;29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4:</a:t>
            </a:r>
            <a:r>
              <a:rPr lang="en"/>
              <a:t> </a:t>
            </a:r>
            <a:r>
              <a:rPr b="1" lang="en" sz="3000">
                <a:latin typeface="Caveat"/>
                <a:ea typeface="Caveat"/>
                <a:cs typeface="Caveat"/>
                <a:sym typeface="Caveat"/>
              </a:rPr>
              <a:t>Question #1</a:t>
            </a:r>
            <a:endParaRPr b="1" sz="3000">
              <a:latin typeface="Caveat"/>
              <a:ea typeface="Caveat"/>
              <a:cs typeface="Caveat"/>
              <a:sym typeface="Caveat"/>
            </a:endParaRPr>
          </a:p>
        </p:txBody>
      </p:sp>
      <p:sp>
        <p:nvSpPr>
          <p:cNvPr id="294" name="Google Shape;294;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South American country is one of MN’s top emerging markets for agricultural products?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This country’s capital is Bogotá; </a:t>
            </a:r>
            <a:r>
              <a:rPr lang="en" sz="1400"/>
              <a:t>its coffee growers are largely</a:t>
            </a:r>
            <a:endParaRPr sz="1400"/>
          </a:p>
          <a:p>
            <a:pPr indent="0" lvl="0" marL="0" rtl="0" algn="l">
              <a:spcBef>
                <a:spcPts val="1600"/>
              </a:spcBef>
              <a:spcAft>
                <a:spcPts val="0"/>
              </a:spcAft>
              <a:buNone/>
            </a:pPr>
            <a:r>
              <a:rPr lang="en" sz="1400"/>
              <a:t>small family farmers, but the country’s long standing internal conflict</a:t>
            </a:r>
            <a:endParaRPr sz="1400"/>
          </a:p>
          <a:p>
            <a:pPr indent="0" lvl="0" marL="0" rtl="0" algn="l">
              <a:spcBef>
                <a:spcPts val="1600"/>
              </a:spcBef>
              <a:spcAft>
                <a:spcPts val="0"/>
              </a:spcAft>
              <a:buNone/>
            </a:pPr>
            <a:r>
              <a:rPr lang="en" sz="1400"/>
              <a:t>with the FARC has put a strain on the regional coffee industry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rPr b="1" lang="en">
                <a:solidFill>
                  <a:srgbClr val="FF0000"/>
                </a:solidFill>
              </a:rPr>
              <a:t>1 point</a:t>
            </a:r>
            <a:endParaRPr b="1">
              <a:solidFill>
                <a:srgbClr val="FF0000"/>
              </a:solidFill>
            </a:endParaRPr>
          </a:p>
        </p:txBody>
      </p:sp>
      <p:graphicFrame>
        <p:nvGraphicFramePr>
          <p:cNvPr id="295" name="Google Shape;295;p44"/>
          <p:cNvGraphicFramePr/>
          <p:nvPr/>
        </p:nvGraphicFramePr>
        <p:xfrm>
          <a:off x="311700" y="4266285"/>
          <a:ext cx="3000000" cy="3000000"/>
        </p:xfrm>
        <a:graphic>
          <a:graphicData uri="http://schemas.openxmlformats.org/drawingml/2006/table">
            <a:tbl>
              <a:tblPr>
                <a:noFill/>
                <a:tableStyleId>{8A888F5B-C95F-4637-B5AC-BE88B1FC0A5A}</a:tableStyleId>
              </a:tblPr>
              <a:tblGrid>
                <a:gridCol w="946525"/>
              </a:tblGrid>
              <a:tr h="49945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96" name="Google Shape;296;p44"/>
          <p:cNvPicPr preferRelativeResize="0"/>
          <p:nvPr/>
        </p:nvPicPr>
        <p:blipFill>
          <a:blip r:embed="rId3">
            <a:alphaModFix/>
          </a:blip>
          <a:stretch>
            <a:fillRect/>
          </a:stretch>
        </p:blipFill>
        <p:spPr>
          <a:xfrm>
            <a:off x="6068084" y="1561109"/>
            <a:ext cx="2681750" cy="3514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00" name="Shape 300"/>
        <p:cNvGrpSpPr/>
        <p:nvPr/>
      </p:nvGrpSpPr>
      <p:grpSpPr>
        <a:xfrm>
          <a:off x="0" y="0"/>
          <a:ext cx="0" cy="0"/>
          <a:chOff x="0" y="0"/>
          <a:chExt cx="0" cy="0"/>
        </a:xfrm>
      </p:grpSpPr>
      <p:sp>
        <p:nvSpPr>
          <p:cNvPr id="301" name="Google Shape;30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4:</a:t>
            </a:r>
            <a:r>
              <a:rPr lang="en"/>
              <a:t> </a:t>
            </a:r>
            <a:r>
              <a:rPr b="1" lang="en" sz="3000">
                <a:latin typeface="Caveat"/>
                <a:ea typeface="Caveat"/>
                <a:cs typeface="Caveat"/>
                <a:sym typeface="Caveat"/>
              </a:rPr>
              <a:t>Question #2</a:t>
            </a:r>
            <a:endParaRPr b="1" sz="3000">
              <a:latin typeface="Caveat"/>
              <a:ea typeface="Caveat"/>
              <a:cs typeface="Caveat"/>
              <a:sym typeface="Caveat"/>
            </a:endParaRPr>
          </a:p>
        </p:txBody>
      </p:sp>
      <p:sp>
        <p:nvSpPr>
          <p:cNvPr id="302" name="Google Shape;302;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island country in Southeast </a:t>
            </a:r>
            <a:endParaRPr/>
          </a:p>
          <a:p>
            <a:pPr indent="0" lvl="0" marL="0" rtl="0" algn="l">
              <a:spcBef>
                <a:spcPts val="1600"/>
              </a:spcBef>
              <a:spcAft>
                <a:spcPts val="0"/>
              </a:spcAft>
              <a:buNone/>
            </a:pPr>
            <a:r>
              <a:rPr lang="en"/>
              <a:t>Asia is one of MN’s top emerging </a:t>
            </a:r>
            <a:endParaRPr/>
          </a:p>
          <a:p>
            <a:pPr indent="0" lvl="0" marL="0" rtl="0" algn="l">
              <a:spcBef>
                <a:spcPts val="1600"/>
              </a:spcBef>
              <a:spcAft>
                <a:spcPts val="0"/>
              </a:spcAft>
              <a:buNone/>
            </a:pPr>
            <a:r>
              <a:rPr lang="en"/>
              <a:t>markets for agricultural</a:t>
            </a:r>
            <a:endParaRPr/>
          </a:p>
          <a:p>
            <a:pPr indent="0" lvl="0" marL="0" rtl="0" algn="l">
              <a:spcBef>
                <a:spcPts val="1600"/>
              </a:spcBef>
              <a:spcAft>
                <a:spcPts val="0"/>
              </a:spcAft>
              <a:buNone/>
            </a:pPr>
            <a:r>
              <a:rPr lang="en"/>
              <a:t>products?</a:t>
            </a:r>
            <a:endParaRPr/>
          </a:p>
          <a:p>
            <a:pPr indent="0" lvl="0" marL="0" rtl="0" algn="l">
              <a:spcBef>
                <a:spcPts val="1600"/>
              </a:spcBef>
              <a:spcAft>
                <a:spcPts val="0"/>
              </a:spcAft>
              <a:buNone/>
            </a:pPr>
            <a:r>
              <a:rPr lang="en" sz="1400"/>
              <a:t>Hint: This country is lime green on the map. </a:t>
            </a:r>
            <a:r>
              <a:rPr lang="en" sz="1400"/>
              <a:t> </a:t>
            </a:r>
            <a:r>
              <a:rPr lang="en" sz="1400"/>
              <a:t>It is the fourth most populous in the world, and is </a:t>
            </a:r>
            <a:r>
              <a:rPr lang="en" sz="1400"/>
              <a:t>the world’s largest Muslim country</a:t>
            </a:r>
            <a:r>
              <a:rPr lang="en" sz="1400"/>
              <a:t>; more than 40% of </a:t>
            </a:r>
            <a:r>
              <a:rPr lang="en" sz="1400"/>
              <a:t>people are employed in agriculture, and it is the largest economy in Southeast Asia; </a:t>
            </a:r>
            <a:r>
              <a:rPr lang="en" sz="1400"/>
              <a:t>it has experienced </a:t>
            </a:r>
            <a:r>
              <a:rPr lang="en" sz="1400"/>
              <a:t>significant deforestation due to the palm oil industry; in recent years, global warming has caused more farmers to migrate within this country than natural disasters such as earthquakes and volcanoes </a:t>
            </a:r>
            <a:endParaRPr sz="1400"/>
          </a:p>
          <a:p>
            <a:pPr indent="0" lvl="0" marL="0" rtl="0" algn="l">
              <a:spcBef>
                <a:spcPts val="1600"/>
              </a:spcBef>
              <a:spcAft>
                <a:spcPts val="0"/>
              </a:spcAft>
              <a:buNone/>
            </a:pPr>
            <a:r>
              <a:rPr b="1" lang="en">
                <a:solidFill>
                  <a:srgbClr val="FF0000"/>
                </a:solidFill>
              </a:rPr>
              <a:t>1 point</a:t>
            </a:r>
            <a:endParaRPr b="1">
              <a:solidFill>
                <a:srgbClr val="FF0000"/>
              </a:solidFill>
            </a:endParaRPr>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graphicFrame>
        <p:nvGraphicFramePr>
          <p:cNvPr id="303" name="Google Shape;303;p45"/>
          <p:cNvGraphicFramePr/>
          <p:nvPr/>
        </p:nvGraphicFramePr>
        <p:xfrm>
          <a:off x="311700" y="4568885"/>
          <a:ext cx="3000000" cy="3000000"/>
        </p:xfrm>
        <a:graphic>
          <a:graphicData uri="http://schemas.openxmlformats.org/drawingml/2006/table">
            <a:tbl>
              <a:tblPr>
                <a:noFill/>
                <a:tableStyleId>{8A888F5B-C95F-4637-B5AC-BE88B1FC0A5A}</a:tableStyleId>
              </a:tblPr>
              <a:tblGrid>
                <a:gridCol w="964500"/>
              </a:tblGrid>
              <a:tr h="47250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304" name="Google Shape;304;p45"/>
          <p:cNvPicPr preferRelativeResize="0"/>
          <p:nvPr/>
        </p:nvPicPr>
        <p:blipFill>
          <a:blip r:embed="rId3">
            <a:alphaModFix/>
          </a:blip>
          <a:stretch>
            <a:fillRect/>
          </a:stretch>
        </p:blipFill>
        <p:spPr>
          <a:xfrm>
            <a:off x="4025853" y="85550"/>
            <a:ext cx="4909824" cy="2953350"/>
          </a:xfrm>
          <a:prstGeom prst="rect">
            <a:avLst/>
          </a:prstGeom>
          <a:noFill/>
          <a:ln>
            <a:noFill/>
          </a:ln>
        </p:spPr>
      </p:pic>
      <p:sp>
        <p:nvSpPr>
          <p:cNvPr id="305" name="Google Shape;305;p45"/>
          <p:cNvSpPr/>
          <p:nvPr/>
        </p:nvSpPr>
        <p:spPr>
          <a:xfrm>
            <a:off x="6042000" y="1679550"/>
            <a:ext cx="395700" cy="21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5"/>
          <p:cNvSpPr txBox="1"/>
          <p:nvPr/>
        </p:nvSpPr>
        <p:spPr>
          <a:xfrm>
            <a:off x="6084775" y="1612800"/>
            <a:ext cx="3957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a:t>
            </a:r>
            <a:endParaRPr b="1">
              <a:solidFill>
                <a:srgbClr val="FF0000"/>
              </a:solidFill>
            </a:endParaRPr>
          </a:p>
        </p:txBody>
      </p:sp>
      <p:sp>
        <p:nvSpPr>
          <p:cNvPr id="307" name="Google Shape;307;p45"/>
          <p:cNvSpPr/>
          <p:nvPr/>
        </p:nvSpPr>
        <p:spPr>
          <a:xfrm>
            <a:off x="6084775" y="332200"/>
            <a:ext cx="331500" cy="1710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5"/>
          <p:cNvSpPr/>
          <p:nvPr/>
        </p:nvSpPr>
        <p:spPr>
          <a:xfrm>
            <a:off x="4983350" y="118325"/>
            <a:ext cx="331500" cy="17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12" name="Shape 312"/>
        <p:cNvGrpSpPr/>
        <p:nvPr/>
      </p:nvGrpSpPr>
      <p:grpSpPr>
        <a:xfrm>
          <a:off x="0" y="0"/>
          <a:ext cx="0" cy="0"/>
          <a:chOff x="0" y="0"/>
          <a:chExt cx="0" cy="0"/>
        </a:xfrm>
      </p:grpSpPr>
      <p:sp>
        <p:nvSpPr>
          <p:cNvPr id="313" name="Google Shape;313;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4:</a:t>
            </a:r>
            <a:r>
              <a:rPr lang="en"/>
              <a:t> </a:t>
            </a:r>
            <a:r>
              <a:rPr b="1" lang="en" sz="3000">
                <a:latin typeface="Caveat"/>
                <a:ea typeface="Caveat"/>
                <a:cs typeface="Caveat"/>
                <a:sym typeface="Caveat"/>
              </a:rPr>
              <a:t>Question #3</a:t>
            </a:r>
            <a:endParaRPr b="1" sz="3000">
              <a:latin typeface="Caveat"/>
              <a:ea typeface="Caveat"/>
              <a:cs typeface="Caveat"/>
              <a:sym typeface="Caveat"/>
            </a:endParaRPr>
          </a:p>
        </p:txBody>
      </p:sp>
      <p:sp>
        <p:nvSpPr>
          <p:cNvPr id="314" name="Google Shape;314;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Southeast Asian country is one of MN’s top emerging markets for agricultural products?</a:t>
            </a:r>
            <a:endParaRPr/>
          </a:p>
          <a:p>
            <a:pPr indent="0" lvl="0" marL="0" rtl="0" algn="l">
              <a:lnSpc>
                <a:spcPct val="100000"/>
              </a:lnSpc>
              <a:spcBef>
                <a:spcPts val="1600"/>
              </a:spcBef>
              <a:spcAft>
                <a:spcPts val="0"/>
              </a:spcAft>
              <a:buNone/>
            </a:pPr>
            <a:r>
              <a:rPr lang="en" sz="1400"/>
              <a:t>Hint: Around 90% of this country’s population is Buddhist; </a:t>
            </a:r>
            <a:endParaRPr sz="1400"/>
          </a:p>
          <a:p>
            <a:pPr indent="0" lvl="0" marL="0" rtl="0" algn="l">
              <a:lnSpc>
                <a:spcPct val="100000"/>
              </a:lnSpc>
              <a:spcBef>
                <a:spcPts val="1600"/>
              </a:spcBef>
              <a:spcAft>
                <a:spcPts val="0"/>
              </a:spcAft>
              <a:buNone/>
            </a:pPr>
            <a:r>
              <a:rPr lang="en" sz="1400"/>
              <a:t>its capital is called “The Venice of the East” due to its 83 canals </a:t>
            </a:r>
            <a:endParaRPr sz="1400"/>
          </a:p>
          <a:p>
            <a:pPr indent="0" lvl="0" marL="0" rtl="0" algn="l">
              <a:lnSpc>
                <a:spcPct val="100000"/>
              </a:lnSpc>
              <a:spcBef>
                <a:spcPts val="1600"/>
              </a:spcBef>
              <a:spcAft>
                <a:spcPts val="0"/>
              </a:spcAft>
              <a:buNone/>
            </a:pPr>
            <a:r>
              <a:rPr lang="en" sz="1400"/>
              <a:t>and floating markets; farmers in this country grow mulberry </a:t>
            </a:r>
            <a:endParaRPr sz="1400"/>
          </a:p>
          <a:p>
            <a:pPr indent="0" lvl="0" marL="0" rtl="0" algn="l">
              <a:lnSpc>
                <a:spcPct val="100000"/>
              </a:lnSpc>
              <a:spcBef>
                <a:spcPts val="1600"/>
              </a:spcBef>
              <a:spcAft>
                <a:spcPts val="0"/>
              </a:spcAft>
              <a:buNone/>
            </a:pPr>
            <a:r>
              <a:rPr lang="en" sz="1400"/>
              <a:t>trees that feed silkworms; agriculture and tourism are this </a:t>
            </a:r>
            <a:endParaRPr sz="1400"/>
          </a:p>
          <a:p>
            <a:pPr indent="0" lvl="0" marL="0" rtl="0" algn="l">
              <a:lnSpc>
                <a:spcPct val="100000"/>
              </a:lnSpc>
              <a:spcBef>
                <a:spcPts val="1600"/>
              </a:spcBef>
              <a:spcAft>
                <a:spcPts val="0"/>
              </a:spcAft>
              <a:buNone/>
            </a:pPr>
            <a:r>
              <a:rPr lang="en" sz="1400"/>
              <a:t>country’s largest economic sectors</a:t>
            </a:r>
            <a:endParaRPr sz="1400"/>
          </a:p>
          <a:p>
            <a:pPr indent="0" lvl="0" marL="0" rtl="0" algn="l">
              <a:spcBef>
                <a:spcPts val="1600"/>
              </a:spcBef>
              <a:spcAft>
                <a:spcPts val="1600"/>
              </a:spcAft>
              <a:buNone/>
            </a:pPr>
            <a:r>
              <a:rPr b="1" lang="en">
                <a:solidFill>
                  <a:srgbClr val="FF0000"/>
                </a:solidFill>
              </a:rPr>
              <a:t>1 point</a:t>
            </a:r>
            <a:endParaRPr b="1">
              <a:solidFill>
                <a:srgbClr val="FF0000"/>
              </a:solidFill>
            </a:endParaRPr>
          </a:p>
        </p:txBody>
      </p:sp>
      <p:pic>
        <p:nvPicPr>
          <p:cNvPr id="315" name="Google Shape;315;p46"/>
          <p:cNvPicPr preferRelativeResize="0"/>
          <p:nvPr/>
        </p:nvPicPr>
        <p:blipFill>
          <a:blip r:embed="rId3">
            <a:alphaModFix/>
          </a:blip>
          <a:stretch>
            <a:fillRect/>
          </a:stretch>
        </p:blipFill>
        <p:spPr>
          <a:xfrm>
            <a:off x="5371975" y="1647475"/>
            <a:ext cx="3772024" cy="3496025"/>
          </a:xfrm>
          <a:prstGeom prst="rect">
            <a:avLst/>
          </a:prstGeom>
          <a:noFill/>
          <a:ln>
            <a:noFill/>
          </a:ln>
        </p:spPr>
      </p:pic>
      <p:sp>
        <p:nvSpPr>
          <p:cNvPr id="316" name="Google Shape;316;p46"/>
          <p:cNvSpPr/>
          <p:nvPr/>
        </p:nvSpPr>
        <p:spPr>
          <a:xfrm>
            <a:off x="6448350" y="2716800"/>
            <a:ext cx="331500" cy="14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6"/>
          <p:cNvSpPr/>
          <p:nvPr/>
        </p:nvSpPr>
        <p:spPr>
          <a:xfrm>
            <a:off x="5796050" y="2690100"/>
            <a:ext cx="652200" cy="203100"/>
          </a:xfrm>
          <a:prstGeom prst="rightArrow">
            <a:avLst>
              <a:gd fmla="val 50000" name="adj1"/>
              <a:gd fmla="val 52658"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21" name="Shape 321"/>
        <p:cNvGrpSpPr/>
        <p:nvPr/>
      </p:nvGrpSpPr>
      <p:grpSpPr>
        <a:xfrm>
          <a:off x="0" y="0"/>
          <a:ext cx="0" cy="0"/>
          <a:chOff x="0" y="0"/>
          <a:chExt cx="0" cy="0"/>
        </a:xfrm>
      </p:grpSpPr>
      <p:sp>
        <p:nvSpPr>
          <p:cNvPr id="322" name="Google Shape;32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4:</a:t>
            </a:r>
            <a:r>
              <a:rPr lang="en"/>
              <a:t> </a:t>
            </a:r>
            <a:r>
              <a:rPr b="1" lang="en" sz="3000">
                <a:latin typeface="Caveat"/>
                <a:ea typeface="Caveat"/>
                <a:cs typeface="Caveat"/>
                <a:sym typeface="Caveat"/>
              </a:rPr>
              <a:t>Question #4</a:t>
            </a:r>
            <a:endParaRPr b="1" sz="3000">
              <a:latin typeface="Caveat"/>
              <a:ea typeface="Caveat"/>
              <a:cs typeface="Caveat"/>
              <a:sym typeface="Caveat"/>
            </a:endParaRPr>
          </a:p>
        </p:txBody>
      </p:sp>
      <p:sp>
        <p:nvSpPr>
          <p:cNvPr id="323" name="Google Shape;323;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Southeast Asian country is one of MN’s top emerging markets for agricultural products?</a:t>
            </a:r>
            <a:endParaRPr/>
          </a:p>
          <a:p>
            <a:pPr indent="0" lvl="0" marL="0" rtl="0" algn="l">
              <a:spcBef>
                <a:spcPts val="1600"/>
              </a:spcBef>
              <a:spcAft>
                <a:spcPts val="0"/>
              </a:spcAft>
              <a:buNone/>
            </a:pPr>
            <a:r>
              <a:rPr lang="en" sz="1400"/>
              <a:t>Hint: This communist country is one of the fastest growing economies in the region; its most important crop is rice; this country exports significant quantities of seafood </a:t>
            </a:r>
            <a:endParaRPr sz="1400"/>
          </a:p>
          <a:p>
            <a:pPr indent="0" lvl="0" marL="0" rtl="0" algn="l">
              <a:spcBef>
                <a:spcPts val="1600"/>
              </a:spcBef>
              <a:spcAft>
                <a:spcPts val="0"/>
              </a:spcAft>
              <a:buNone/>
            </a:pPr>
            <a:r>
              <a:rPr lang="en" sz="1400"/>
              <a:t>and coffee, and some farmers tend to tea plantations</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Clr>
                <a:schemeClr val="dk1"/>
              </a:buClr>
              <a:buSzPts val="1100"/>
              <a:buFont typeface="Arial"/>
              <a:buNone/>
            </a:pPr>
            <a:r>
              <a:rPr b="1" lang="en">
                <a:solidFill>
                  <a:srgbClr val="FF0000"/>
                </a:solidFill>
              </a:rPr>
              <a:t>1 point</a:t>
            </a:r>
            <a:endParaRPr sz="1400"/>
          </a:p>
        </p:txBody>
      </p:sp>
      <p:graphicFrame>
        <p:nvGraphicFramePr>
          <p:cNvPr id="324" name="Google Shape;324;p47"/>
          <p:cNvGraphicFramePr/>
          <p:nvPr/>
        </p:nvGraphicFramePr>
        <p:xfrm>
          <a:off x="311700" y="4356075"/>
          <a:ext cx="3000000" cy="3000000"/>
        </p:xfrm>
        <a:graphic>
          <a:graphicData uri="http://schemas.openxmlformats.org/drawingml/2006/table">
            <a:tbl>
              <a:tblPr>
                <a:noFill/>
                <a:tableStyleId>{8A888F5B-C95F-4637-B5AC-BE88B1FC0A5A}</a:tableStyleId>
              </a:tblPr>
              <a:tblGrid>
                <a:gridCol w="967925"/>
              </a:tblGrid>
              <a:tr h="443850">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325" name="Google Shape;325;p47"/>
          <p:cNvPicPr preferRelativeResize="0"/>
          <p:nvPr/>
        </p:nvPicPr>
        <p:blipFill>
          <a:blip r:embed="rId3">
            <a:alphaModFix/>
          </a:blip>
          <a:stretch>
            <a:fillRect/>
          </a:stretch>
        </p:blipFill>
        <p:spPr>
          <a:xfrm>
            <a:off x="5486525" y="2353225"/>
            <a:ext cx="3657475" cy="2790276"/>
          </a:xfrm>
          <a:prstGeom prst="rect">
            <a:avLst/>
          </a:prstGeom>
          <a:noFill/>
          <a:ln>
            <a:noFill/>
          </a:ln>
        </p:spPr>
      </p:pic>
      <p:sp>
        <p:nvSpPr>
          <p:cNvPr id="326" name="Google Shape;326;p47"/>
          <p:cNvSpPr/>
          <p:nvPr/>
        </p:nvSpPr>
        <p:spPr>
          <a:xfrm>
            <a:off x="6619425" y="2802350"/>
            <a:ext cx="2994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7"/>
          <p:cNvSpPr/>
          <p:nvPr/>
        </p:nvSpPr>
        <p:spPr>
          <a:xfrm>
            <a:off x="6437650" y="3262175"/>
            <a:ext cx="267300" cy="12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7"/>
          <p:cNvSpPr/>
          <p:nvPr/>
        </p:nvSpPr>
        <p:spPr>
          <a:xfrm>
            <a:off x="7432125" y="3443950"/>
            <a:ext cx="3636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
          <p:cNvSpPr/>
          <p:nvPr/>
        </p:nvSpPr>
        <p:spPr>
          <a:xfrm>
            <a:off x="7474900" y="4780625"/>
            <a:ext cx="2994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0" name="Google Shape;330;p47"/>
          <p:cNvCxnSpPr/>
          <p:nvPr/>
        </p:nvCxnSpPr>
        <p:spPr>
          <a:xfrm flipH="1">
            <a:off x="6918850" y="2759575"/>
            <a:ext cx="331500" cy="395700"/>
          </a:xfrm>
          <a:prstGeom prst="straightConnector1">
            <a:avLst/>
          </a:prstGeom>
          <a:noFill/>
          <a:ln cap="flat" cmpd="sng" w="76200">
            <a:solidFill>
              <a:srgbClr val="0000FF"/>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34" name="Shape 334"/>
        <p:cNvGrpSpPr/>
        <p:nvPr/>
      </p:nvGrpSpPr>
      <p:grpSpPr>
        <a:xfrm>
          <a:off x="0" y="0"/>
          <a:ext cx="0" cy="0"/>
          <a:chOff x="0" y="0"/>
          <a:chExt cx="0" cy="0"/>
        </a:xfrm>
      </p:grpSpPr>
      <p:sp>
        <p:nvSpPr>
          <p:cNvPr id="335" name="Google Shape;335;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4: </a:t>
            </a:r>
            <a:r>
              <a:rPr b="1" lang="en" sz="3000">
                <a:latin typeface="Caveat"/>
                <a:ea typeface="Caveat"/>
                <a:cs typeface="Caveat"/>
                <a:sym typeface="Caveat"/>
              </a:rPr>
              <a:t>Question #5</a:t>
            </a:r>
            <a:endParaRPr b="1" sz="3000">
              <a:latin typeface="Caveat"/>
              <a:ea typeface="Caveat"/>
              <a:cs typeface="Caveat"/>
              <a:sym typeface="Caveat"/>
            </a:endParaRPr>
          </a:p>
        </p:txBody>
      </p:sp>
      <p:sp>
        <p:nvSpPr>
          <p:cNvPr id="336" name="Google Shape;336;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Southeast Asian country is one of MN’s top emerging markets for agricultural products?</a:t>
            </a:r>
            <a:endParaRPr/>
          </a:p>
          <a:p>
            <a:pPr indent="0" lvl="0" marL="0" rtl="0" algn="l">
              <a:spcBef>
                <a:spcPts val="1600"/>
              </a:spcBef>
              <a:spcAft>
                <a:spcPts val="0"/>
              </a:spcAft>
              <a:buNone/>
            </a:pPr>
            <a:r>
              <a:rPr lang="en" sz="1400"/>
              <a:t>Hint: For thousands of years, a major crop for this island country (an archipelago made up of more than 7,100 islands) has been rice, grown in flooded rice paddies on </a:t>
            </a:r>
            <a:endParaRPr sz="1400"/>
          </a:p>
          <a:p>
            <a:pPr indent="0" lvl="0" marL="0" rtl="0" algn="l">
              <a:spcBef>
                <a:spcPts val="1600"/>
              </a:spcBef>
              <a:spcAft>
                <a:spcPts val="0"/>
              </a:spcAft>
              <a:buNone/>
            </a:pPr>
            <a:r>
              <a:rPr lang="en" sz="1400"/>
              <a:t>terraces; however, due to urbanization, 25-30% of the terraces </a:t>
            </a:r>
            <a:endParaRPr sz="1400"/>
          </a:p>
          <a:p>
            <a:pPr indent="0" lvl="0" marL="0" rtl="0" algn="l">
              <a:spcBef>
                <a:spcPts val="1600"/>
              </a:spcBef>
              <a:spcAft>
                <a:spcPts val="0"/>
              </a:spcAft>
              <a:buNone/>
            </a:pPr>
            <a:r>
              <a:rPr lang="en" sz="1400"/>
              <a:t>are now abandoned, as more and more young people move to </a:t>
            </a:r>
            <a:endParaRPr sz="1400"/>
          </a:p>
          <a:p>
            <a:pPr indent="0" lvl="0" marL="0" rtl="0" algn="l">
              <a:spcBef>
                <a:spcPts val="1600"/>
              </a:spcBef>
              <a:spcAft>
                <a:spcPts val="0"/>
              </a:spcAft>
              <a:buNone/>
            </a:pPr>
            <a:r>
              <a:rPr lang="en" sz="1400"/>
              <a:t>cities; other important crops include sugarcane, mangos, </a:t>
            </a:r>
            <a:endParaRPr sz="1400"/>
          </a:p>
          <a:p>
            <a:pPr indent="0" lvl="0" marL="0" rtl="0" algn="l">
              <a:spcBef>
                <a:spcPts val="1600"/>
              </a:spcBef>
              <a:spcAft>
                <a:spcPts val="0"/>
              </a:spcAft>
              <a:buNone/>
            </a:pPr>
            <a:r>
              <a:rPr lang="en" sz="1400"/>
              <a:t>bananas, pineapples, and coconuts</a:t>
            </a:r>
            <a:endParaRPr sz="1400"/>
          </a:p>
          <a:p>
            <a:pPr indent="0" lvl="0" marL="0" rtl="0" algn="l">
              <a:spcBef>
                <a:spcPts val="1600"/>
              </a:spcBef>
              <a:spcAft>
                <a:spcPts val="1600"/>
              </a:spcAft>
              <a:buClr>
                <a:schemeClr val="dk1"/>
              </a:buClr>
              <a:buSzPts val="1100"/>
              <a:buFont typeface="Arial"/>
              <a:buNone/>
            </a:pPr>
            <a:r>
              <a:rPr b="1" lang="en">
                <a:solidFill>
                  <a:srgbClr val="FF0000"/>
                </a:solidFill>
              </a:rPr>
              <a:t>1 point</a:t>
            </a:r>
            <a:endParaRPr sz="1400"/>
          </a:p>
        </p:txBody>
      </p:sp>
      <p:pic>
        <p:nvPicPr>
          <p:cNvPr id="337" name="Google Shape;337;p48"/>
          <p:cNvPicPr preferRelativeResize="0"/>
          <p:nvPr/>
        </p:nvPicPr>
        <p:blipFill>
          <a:blip r:embed="rId3">
            <a:alphaModFix/>
          </a:blip>
          <a:stretch>
            <a:fillRect/>
          </a:stretch>
        </p:blipFill>
        <p:spPr>
          <a:xfrm>
            <a:off x="5559250" y="2310450"/>
            <a:ext cx="3584750" cy="2833050"/>
          </a:xfrm>
          <a:prstGeom prst="rect">
            <a:avLst/>
          </a:prstGeom>
          <a:noFill/>
          <a:ln>
            <a:noFill/>
          </a:ln>
        </p:spPr>
      </p:pic>
      <p:sp>
        <p:nvSpPr>
          <p:cNvPr id="338" name="Google Shape;338;p48"/>
          <p:cNvSpPr/>
          <p:nvPr/>
        </p:nvSpPr>
        <p:spPr>
          <a:xfrm>
            <a:off x="6330700" y="2941375"/>
            <a:ext cx="2781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8"/>
          <p:cNvSpPr/>
          <p:nvPr/>
        </p:nvSpPr>
        <p:spPr>
          <a:xfrm>
            <a:off x="6491100" y="2567100"/>
            <a:ext cx="2568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8"/>
          <p:cNvSpPr/>
          <p:nvPr/>
        </p:nvSpPr>
        <p:spPr>
          <a:xfrm>
            <a:off x="7154100" y="3133850"/>
            <a:ext cx="3315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8"/>
          <p:cNvSpPr/>
          <p:nvPr/>
        </p:nvSpPr>
        <p:spPr>
          <a:xfrm>
            <a:off x="7207575" y="4235250"/>
            <a:ext cx="256800" cy="13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2" name="Google Shape;342;p48"/>
          <p:cNvCxnSpPr/>
          <p:nvPr/>
        </p:nvCxnSpPr>
        <p:spPr>
          <a:xfrm flipH="1">
            <a:off x="7688725" y="2834425"/>
            <a:ext cx="395700" cy="2460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46" name="Shape 346"/>
        <p:cNvGrpSpPr/>
        <p:nvPr/>
      </p:nvGrpSpPr>
      <p:grpSpPr>
        <a:xfrm>
          <a:off x="0" y="0"/>
          <a:ext cx="0" cy="0"/>
          <a:chOff x="0" y="0"/>
          <a:chExt cx="0" cy="0"/>
        </a:xfrm>
      </p:grpSpPr>
      <p:sp>
        <p:nvSpPr>
          <p:cNvPr id="347" name="Google Shape;347;p4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u="sng">
                <a:latin typeface="Shadows Into Light"/>
                <a:ea typeface="Shadows Into Light"/>
                <a:cs typeface="Shadows Into Light"/>
                <a:sym typeface="Shadows Into Light"/>
              </a:rPr>
              <a:t>Round 5:</a:t>
            </a:r>
            <a:endParaRPr b="1" sz="4800" u="sng">
              <a:latin typeface="Shadows Into Light"/>
              <a:ea typeface="Shadows Into Light"/>
              <a:cs typeface="Shadows Into Light"/>
              <a:sym typeface="Shadows Into Light"/>
            </a:endParaRPr>
          </a:p>
          <a:p>
            <a:pPr indent="0" lvl="0" marL="0" rtl="0" algn="ctr">
              <a:spcBef>
                <a:spcPts val="0"/>
              </a:spcBef>
              <a:spcAft>
                <a:spcPts val="0"/>
              </a:spcAft>
              <a:buNone/>
            </a:pPr>
            <a:r>
              <a:rPr b="1" lang="en" sz="4800">
                <a:latin typeface="Caveat"/>
                <a:ea typeface="Caveat"/>
                <a:cs typeface="Caveat"/>
                <a:sym typeface="Caveat"/>
              </a:rPr>
              <a:t>MN’s Agricultural Exports &amp; Imports</a:t>
            </a:r>
            <a:endParaRPr b="1" sz="4800">
              <a:latin typeface="Caveat"/>
              <a:ea typeface="Caveat"/>
              <a:cs typeface="Caveat"/>
              <a:sym typeface="Cave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51" name="Shape 351"/>
        <p:cNvGrpSpPr/>
        <p:nvPr/>
      </p:nvGrpSpPr>
      <p:grpSpPr>
        <a:xfrm>
          <a:off x="0" y="0"/>
          <a:ext cx="0" cy="0"/>
          <a:chOff x="0" y="0"/>
          <a:chExt cx="0" cy="0"/>
        </a:xfrm>
      </p:grpSpPr>
      <p:sp>
        <p:nvSpPr>
          <p:cNvPr id="352" name="Google Shape;35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5:</a:t>
            </a:r>
            <a:r>
              <a:rPr lang="en"/>
              <a:t> </a:t>
            </a:r>
            <a:r>
              <a:rPr b="1" lang="en" sz="3000">
                <a:latin typeface="Caveat"/>
                <a:ea typeface="Caveat"/>
                <a:cs typeface="Caveat"/>
                <a:sym typeface="Caveat"/>
              </a:rPr>
              <a:t>Question #1</a:t>
            </a:r>
            <a:r>
              <a:rPr lang="en"/>
              <a:t> </a:t>
            </a:r>
            <a:endParaRPr/>
          </a:p>
        </p:txBody>
      </p:sp>
      <p:sp>
        <p:nvSpPr>
          <p:cNvPr id="353" name="Google Shape;353;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-MN’s agricultural exports accounted for what fraction/percentage of the state’s total merchandise exports in 2017?</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sz="1400">
                <a:solidFill>
                  <a:srgbClr val="FF0000"/>
                </a:solidFill>
              </a:rPr>
              <a:t>3 points for team with closest guess</a:t>
            </a:r>
            <a:endParaRPr b="1" sz="1400">
              <a:solidFill>
                <a:srgbClr val="FF0000"/>
              </a:solidFill>
            </a:endParaRPr>
          </a:p>
          <a:p>
            <a:pPr indent="0" lvl="0" marL="0" rtl="0" algn="l">
              <a:spcBef>
                <a:spcPts val="1600"/>
              </a:spcBef>
              <a:spcAft>
                <a:spcPts val="0"/>
              </a:spcAft>
              <a:buNone/>
            </a:pPr>
            <a:r>
              <a:rPr b="1" lang="en" sz="1400">
                <a:solidFill>
                  <a:srgbClr val="FF0000"/>
                </a:solidFill>
              </a:rPr>
              <a:t>2 points for team with 2nd closest guess</a:t>
            </a:r>
            <a:endParaRPr b="1" sz="1400">
              <a:solidFill>
                <a:srgbClr val="FF0000"/>
              </a:solidFill>
            </a:endParaRPr>
          </a:p>
          <a:p>
            <a:pPr indent="0" lvl="0" marL="0" rtl="0" algn="l">
              <a:spcBef>
                <a:spcPts val="1600"/>
              </a:spcBef>
              <a:spcAft>
                <a:spcPts val="1600"/>
              </a:spcAft>
              <a:buNone/>
            </a:pPr>
            <a:r>
              <a:rPr b="1" lang="en" sz="1400">
                <a:solidFill>
                  <a:srgbClr val="FF0000"/>
                </a:solidFill>
              </a:rPr>
              <a:t>1 point for team with 3rd closest guess</a:t>
            </a:r>
            <a:endParaRPr b="1" sz="1400">
              <a:solidFill>
                <a:srgbClr val="FF0000"/>
              </a:solidFill>
            </a:endParaRPr>
          </a:p>
        </p:txBody>
      </p:sp>
      <p:pic>
        <p:nvPicPr>
          <p:cNvPr id="354" name="Google Shape;354;p50"/>
          <p:cNvPicPr preferRelativeResize="0"/>
          <p:nvPr/>
        </p:nvPicPr>
        <p:blipFill>
          <a:blip r:embed="rId3">
            <a:alphaModFix/>
          </a:blip>
          <a:stretch>
            <a:fillRect/>
          </a:stretch>
        </p:blipFill>
        <p:spPr>
          <a:xfrm>
            <a:off x="4140050" y="1599655"/>
            <a:ext cx="4876744" cy="3416400"/>
          </a:xfrm>
          <a:prstGeom prst="rect">
            <a:avLst/>
          </a:prstGeom>
          <a:noFill/>
          <a:ln>
            <a:noFill/>
          </a:ln>
        </p:spPr>
      </p:pic>
      <p:graphicFrame>
        <p:nvGraphicFramePr>
          <p:cNvPr id="355" name="Google Shape;355;p50"/>
          <p:cNvGraphicFramePr/>
          <p:nvPr/>
        </p:nvGraphicFramePr>
        <p:xfrm>
          <a:off x="311700" y="2462025"/>
          <a:ext cx="3000000" cy="3000000"/>
        </p:xfrm>
        <a:graphic>
          <a:graphicData uri="http://schemas.openxmlformats.org/drawingml/2006/table">
            <a:tbl>
              <a:tblPr>
                <a:noFill/>
                <a:tableStyleId>{8A888F5B-C95F-4637-B5AC-BE88B1FC0A5A}</a:tableStyleId>
              </a:tblPr>
              <a:tblGrid>
                <a:gridCol w="3643925"/>
              </a:tblGrid>
              <a:tr h="1381875">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59" name="Shape 359"/>
        <p:cNvGrpSpPr/>
        <p:nvPr/>
      </p:nvGrpSpPr>
      <p:grpSpPr>
        <a:xfrm>
          <a:off x="0" y="0"/>
          <a:ext cx="0" cy="0"/>
          <a:chOff x="0" y="0"/>
          <a:chExt cx="0" cy="0"/>
        </a:xfrm>
      </p:grpSpPr>
      <p:sp>
        <p:nvSpPr>
          <p:cNvPr id="360" name="Google Shape;36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5: </a:t>
            </a:r>
            <a:r>
              <a:rPr b="1" lang="en" sz="3000">
                <a:latin typeface="Caveat"/>
                <a:ea typeface="Caveat"/>
                <a:cs typeface="Caveat"/>
                <a:sym typeface="Caveat"/>
              </a:rPr>
              <a:t>Question #2 </a:t>
            </a:r>
            <a:endParaRPr b="1" sz="3000">
              <a:latin typeface="Caveat"/>
              <a:ea typeface="Caveat"/>
              <a:cs typeface="Caveat"/>
              <a:sym typeface="Caveat"/>
            </a:endParaRPr>
          </a:p>
        </p:txBody>
      </p:sp>
      <p:sp>
        <p:nvSpPr>
          <p:cNvPr id="361" name="Google Shape;361;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agricultural product is MN’s most</a:t>
            </a:r>
            <a:endParaRPr/>
          </a:p>
          <a:p>
            <a:pPr indent="0" lvl="0" marL="0" rtl="0" algn="l">
              <a:spcBef>
                <a:spcPts val="1600"/>
              </a:spcBef>
              <a:spcAft>
                <a:spcPts val="0"/>
              </a:spcAft>
              <a:buNone/>
            </a:pPr>
            <a:r>
              <a:rPr lang="en"/>
              <a:t>exported commodity, making up 27% of</a:t>
            </a:r>
            <a:endParaRPr/>
          </a:p>
          <a:p>
            <a:pPr indent="0" lvl="0" marL="0" rtl="0" algn="l">
              <a:spcBef>
                <a:spcPts val="1600"/>
              </a:spcBef>
              <a:spcAft>
                <a:spcPts val="0"/>
              </a:spcAft>
              <a:buNone/>
            </a:pPr>
            <a:r>
              <a:rPr lang="en"/>
              <a:t>the state’s ag exports in 2019?</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It’s a crop.</a:t>
            </a:r>
            <a:endParaRPr sz="1400"/>
          </a:p>
          <a:p>
            <a:pPr indent="0" lvl="0" marL="0" rtl="0" algn="l">
              <a:spcBef>
                <a:spcPts val="1600"/>
              </a:spcBef>
              <a:spcAft>
                <a:spcPts val="0"/>
              </a:spcAft>
              <a:buNone/>
            </a:pPr>
            <a:r>
              <a:t/>
            </a:r>
            <a:endParaRPr/>
          </a:p>
          <a:p>
            <a:pPr indent="0" lvl="0" marL="0" rtl="0" algn="l">
              <a:spcBef>
                <a:spcPts val="1600"/>
              </a:spcBef>
              <a:spcAft>
                <a:spcPts val="0"/>
              </a:spcAft>
              <a:buNone/>
            </a:pPr>
            <a:r>
              <a:rPr b="1" lang="en">
                <a:solidFill>
                  <a:srgbClr val="FF0000"/>
                </a:solidFill>
              </a:rPr>
              <a:t>1 point</a:t>
            </a:r>
            <a:endParaRPr b="1">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62" name="Google Shape;362;p51"/>
          <p:cNvPicPr preferRelativeResize="0"/>
          <p:nvPr/>
        </p:nvPicPr>
        <p:blipFill>
          <a:blip r:embed="rId3">
            <a:alphaModFix/>
          </a:blip>
          <a:stretch>
            <a:fillRect/>
          </a:stretch>
        </p:blipFill>
        <p:spPr>
          <a:xfrm>
            <a:off x="4802400" y="56587"/>
            <a:ext cx="4073325" cy="5030325"/>
          </a:xfrm>
          <a:prstGeom prst="rect">
            <a:avLst/>
          </a:prstGeom>
          <a:noFill/>
          <a:ln>
            <a:noFill/>
          </a:ln>
        </p:spPr>
      </p:pic>
      <p:graphicFrame>
        <p:nvGraphicFramePr>
          <p:cNvPr id="363" name="Google Shape;363;p51"/>
          <p:cNvGraphicFramePr/>
          <p:nvPr/>
        </p:nvGraphicFramePr>
        <p:xfrm>
          <a:off x="311700" y="4187875"/>
          <a:ext cx="3000000" cy="3000000"/>
        </p:xfrm>
        <a:graphic>
          <a:graphicData uri="http://schemas.openxmlformats.org/drawingml/2006/table">
            <a:tbl>
              <a:tblPr>
                <a:noFill/>
                <a:tableStyleId>{8A888F5B-C95F-4637-B5AC-BE88B1FC0A5A}</a:tableStyleId>
              </a:tblPr>
              <a:tblGrid>
                <a:gridCol w="964450"/>
              </a:tblGrid>
              <a:tr h="43935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latin typeface="Shadows Into Light"/>
                <a:ea typeface="Shadows Into Light"/>
                <a:cs typeface="Shadows Into Light"/>
                <a:sym typeface="Shadows Into Light"/>
              </a:rPr>
              <a:t>Directions:</a:t>
            </a:r>
            <a:endParaRPr b="1" sz="3000" u="sng">
              <a:latin typeface="Shadows Into Light"/>
              <a:ea typeface="Shadows Into Light"/>
              <a:cs typeface="Shadows Into Light"/>
              <a:sym typeface="Shadows Into Light"/>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400"/>
              </a:spcBef>
              <a:spcAft>
                <a:spcPts val="0"/>
              </a:spcAft>
              <a:buClr>
                <a:schemeClr val="dk1"/>
              </a:buClr>
              <a:buSzPts val="2000"/>
              <a:buFont typeface="Calibri"/>
              <a:buAutoNum type="arabicPeriod"/>
            </a:pPr>
            <a:r>
              <a:rPr b="1" lang="en" sz="2000">
                <a:solidFill>
                  <a:schemeClr val="dk1"/>
                </a:solidFill>
                <a:latin typeface="Calibri"/>
                <a:ea typeface="Calibri"/>
                <a:cs typeface="Calibri"/>
                <a:sym typeface="Calibri"/>
              </a:rPr>
              <a:t>You will be assigned teammates (groups of 2 or 3)</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Write your name at the top of your trivia sheet </a:t>
            </a:r>
            <a:r>
              <a:rPr b="1" lang="en" sz="2000">
                <a:solidFill>
                  <a:schemeClr val="dk1"/>
                </a:solidFill>
                <a:latin typeface="Calibri"/>
                <a:ea typeface="Calibri"/>
                <a:cs typeface="Calibri"/>
                <a:sym typeface="Calibri"/>
              </a:rPr>
              <a:t>(EACH PERSON MUST COMPLETE HIS/HER/THEIR OWN SHEET &amp; TURN IT IN at the end of the hour today)</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n" sz="2000" u="sng">
                <a:solidFill>
                  <a:schemeClr val="dk1"/>
                </a:solidFill>
                <a:latin typeface="Calibri"/>
                <a:ea typeface="Calibri"/>
                <a:cs typeface="Calibri"/>
                <a:sym typeface="Calibri"/>
              </a:rPr>
              <a:t>Choose ONE team leader to be the official scribe; this person’s sheet will get scored by another team at the end of the game</a:t>
            </a:r>
            <a:endParaRPr sz="2000" u="sng">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Create a school-appropriate Team Name</a:t>
            </a:r>
            <a:endParaRPr sz="20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2000">
                <a:solidFill>
                  <a:schemeClr val="dk1"/>
                </a:solidFill>
                <a:latin typeface="Calibri"/>
                <a:ea typeface="Calibri"/>
                <a:cs typeface="Calibri"/>
                <a:sym typeface="Calibri"/>
              </a:rPr>
              <a:t>Questions?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67" name="Shape 367"/>
        <p:cNvGrpSpPr/>
        <p:nvPr/>
      </p:nvGrpSpPr>
      <p:grpSpPr>
        <a:xfrm>
          <a:off x="0" y="0"/>
          <a:ext cx="0" cy="0"/>
          <a:chOff x="0" y="0"/>
          <a:chExt cx="0" cy="0"/>
        </a:xfrm>
      </p:grpSpPr>
      <p:sp>
        <p:nvSpPr>
          <p:cNvPr id="368" name="Google Shape;368;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5: </a:t>
            </a:r>
            <a:r>
              <a:rPr b="1" lang="en" sz="3000">
                <a:latin typeface="Caveat"/>
                <a:ea typeface="Caveat"/>
                <a:cs typeface="Caveat"/>
                <a:sym typeface="Caveat"/>
              </a:rPr>
              <a:t>Question #3 </a:t>
            </a:r>
            <a:endParaRPr b="1" sz="3000">
              <a:latin typeface="Caveat"/>
              <a:ea typeface="Caveat"/>
              <a:cs typeface="Caveat"/>
              <a:sym typeface="Caveat"/>
            </a:endParaRPr>
          </a:p>
        </p:txBody>
      </p:sp>
      <p:sp>
        <p:nvSpPr>
          <p:cNvPr id="369" name="Google Shape;369;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13% of the state’s exports in 2019,</a:t>
            </a:r>
            <a:endParaRPr/>
          </a:p>
          <a:p>
            <a:pPr indent="0" lvl="0" marL="0" rtl="0" algn="l">
              <a:spcBef>
                <a:spcPts val="1600"/>
              </a:spcBef>
              <a:spcAft>
                <a:spcPts val="0"/>
              </a:spcAft>
              <a:buNone/>
            </a:pPr>
            <a:r>
              <a:rPr lang="en"/>
              <a:t>which farm product is MN’s second largest</a:t>
            </a:r>
            <a:endParaRPr/>
          </a:p>
          <a:p>
            <a:pPr indent="0" lvl="0" marL="0" rtl="0" algn="l">
              <a:spcBef>
                <a:spcPts val="1600"/>
              </a:spcBef>
              <a:spcAft>
                <a:spcPts val="0"/>
              </a:spcAft>
              <a:buNone/>
            </a:pPr>
            <a:r>
              <a:rPr lang="en"/>
              <a:t>agricultural export?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It’s a crop.</a:t>
            </a:r>
            <a:endParaRPr sz="1400"/>
          </a:p>
          <a:p>
            <a:pPr indent="0" lvl="0" marL="0" rtl="0" algn="l">
              <a:spcBef>
                <a:spcPts val="1600"/>
              </a:spcBef>
              <a:spcAft>
                <a:spcPts val="0"/>
              </a:spcAft>
              <a:buNone/>
            </a:pPr>
            <a:r>
              <a:t/>
            </a:r>
            <a:endParaRPr/>
          </a:p>
          <a:p>
            <a:pPr indent="0" lvl="0" marL="0" rtl="0" algn="l">
              <a:spcBef>
                <a:spcPts val="1600"/>
              </a:spcBef>
              <a:spcAft>
                <a:spcPts val="0"/>
              </a:spcAft>
              <a:buNone/>
            </a:pPr>
            <a:r>
              <a:rPr b="1" lang="en">
                <a:solidFill>
                  <a:srgbClr val="FF0000"/>
                </a:solidFill>
              </a:rPr>
              <a:t>1 point</a:t>
            </a:r>
            <a:endParaRPr b="1">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70" name="Google Shape;370;p52"/>
          <p:cNvPicPr preferRelativeResize="0"/>
          <p:nvPr/>
        </p:nvPicPr>
        <p:blipFill>
          <a:blip r:embed="rId3">
            <a:alphaModFix/>
          </a:blip>
          <a:stretch>
            <a:fillRect/>
          </a:stretch>
        </p:blipFill>
        <p:spPr>
          <a:xfrm>
            <a:off x="5156375" y="130175"/>
            <a:ext cx="3828775" cy="4883175"/>
          </a:xfrm>
          <a:prstGeom prst="rect">
            <a:avLst/>
          </a:prstGeom>
          <a:noFill/>
          <a:ln>
            <a:noFill/>
          </a:ln>
        </p:spPr>
      </p:pic>
      <p:graphicFrame>
        <p:nvGraphicFramePr>
          <p:cNvPr id="371" name="Google Shape;371;p52"/>
          <p:cNvGraphicFramePr/>
          <p:nvPr/>
        </p:nvGraphicFramePr>
        <p:xfrm>
          <a:off x="311700" y="4228275"/>
          <a:ext cx="3000000" cy="3000000"/>
        </p:xfrm>
        <a:graphic>
          <a:graphicData uri="http://schemas.openxmlformats.org/drawingml/2006/table">
            <a:tbl>
              <a:tblPr>
                <a:noFill/>
                <a:tableStyleId>{8A888F5B-C95F-4637-B5AC-BE88B1FC0A5A}</a:tableStyleId>
              </a:tblPr>
              <a:tblGrid>
                <a:gridCol w="968950"/>
              </a:tblGrid>
              <a:tr h="3406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75" name="Shape 375"/>
        <p:cNvGrpSpPr/>
        <p:nvPr/>
      </p:nvGrpSpPr>
      <p:grpSpPr>
        <a:xfrm>
          <a:off x="0" y="0"/>
          <a:ext cx="0" cy="0"/>
          <a:chOff x="0" y="0"/>
          <a:chExt cx="0" cy="0"/>
        </a:xfrm>
      </p:grpSpPr>
      <p:sp>
        <p:nvSpPr>
          <p:cNvPr id="376" name="Google Shape;37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5:</a:t>
            </a:r>
            <a:r>
              <a:rPr lang="en"/>
              <a:t> </a:t>
            </a:r>
            <a:r>
              <a:rPr b="1" lang="en" sz="3000">
                <a:latin typeface="Caveat"/>
                <a:ea typeface="Caveat"/>
                <a:cs typeface="Caveat"/>
                <a:sym typeface="Caveat"/>
              </a:rPr>
              <a:t>Question #4</a:t>
            </a:r>
            <a:r>
              <a:rPr lang="en"/>
              <a:t> </a:t>
            </a:r>
            <a:endParaRPr/>
          </a:p>
        </p:txBody>
      </p:sp>
      <p:sp>
        <p:nvSpPr>
          <p:cNvPr id="377" name="Google Shape;377;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agricultural commodity accounted for</a:t>
            </a:r>
            <a:endParaRPr/>
          </a:p>
          <a:p>
            <a:pPr indent="0" lvl="0" marL="0" rtl="0" algn="l">
              <a:spcBef>
                <a:spcPts val="1600"/>
              </a:spcBef>
              <a:spcAft>
                <a:spcPts val="0"/>
              </a:spcAft>
              <a:buNone/>
            </a:pPr>
            <a:r>
              <a:rPr lang="en"/>
              <a:t>12% of MN’s agricultural exports in 2019?</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400"/>
              <a:t>Hint: It’s livestock.</a:t>
            </a:r>
            <a:endParaRPr sz="14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
                <a:solidFill>
                  <a:srgbClr val="FF0000"/>
                </a:solidFill>
              </a:rPr>
              <a:t>1 point</a:t>
            </a:r>
            <a:endParaRPr b="1">
              <a:solidFill>
                <a:srgbClr val="FF0000"/>
              </a:solidFill>
            </a:endParaRPr>
          </a:p>
        </p:txBody>
      </p:sp>
      <p:pic>
        <p:nvPicPr>
          <p:cNvPr id="378" name="Google Shape;378;p53"/>
          <p:cNvPicPr preferRelativeResize="0"/>
          <p:nvPr/>
        </p:nvPicPr>
        <p:blipFill>
          <a:blip r:embed="rId3">
            <a:alphaModFix/>
          </a:blip>
          <a:stretch>
            <a:fillRect/>
          </a:stretch>
        </p:blipFill>
        <p:spPr>
          <a:xfrm>
            <a:off x="5103000" y="80787"/>
            <a:ext cx="3949300" cy="4981925"/>
          </a:xfrm>
          <a:prstGeom prst="rect">
            <a:avLst/>
          </a:prstGeom>
          <a:noFill/>
          <a:ln>
            <a:noFill/>
          </a:ln>
        </p:spPr>
      </p:pic>
      <p:graphicFrame>
        <p:nvGraphicFramePr>
          <p:cNvPr id="379" name="Google Shape;379;p53"/>
          <p:cNvGraphicFramePr/>
          <p:nvPr/>
        </p:nvGraphicFramePr>
        <p:xfrm>
          <a:off x="352100" y="4230400"/>
          <a:ext cx="3000000" cy="3000000"/>
        </p:xfrm>
        <a:graphic>
          <a:graphicData uri="http://schemas.openxmlformats.org/drawingml/2006/table">
            <a:tbl>
              <a:tblPr>
                <a:noFill/>
                <a:tableStyleId>{8A888F5B-C95F-4637-B5AC-BE88B1FC0A5A}</a:tableStyleId>
              </a:tblPr>
              <a:tblGrid>
                <a:gridCol w="878175"/>
              </a:tblGrid>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83" name="Shape 383"/>
        <p:cNvGrpSpPr/>
        <p:nvPr/>
      </p:nvGrpSpPr>
      <p:grpSpPr>
        <a:xfrm>
          <a:off x="0" y="0"/>
          <a:ext cx="0" cy="0"/>
          <a:chOff x="0" y="0"/>
          <a:chExt cx="0" cy="0"/>
        </a:xfrm>
      </p:grpSpPr>
      <p:sp>
        <p:nvSpPr>
          <p:cNvPr id="384" name="Google Shape;38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5: </a:t>
            </a:r>
            <a:r>
              <a:rPr b="1" lang="en" sz="3000">
                <a:latin typeface="Caveat"/>
                <a:ea typeface="Caveat"/>
                <a:cs typeface="Caveat"/>
                <a:sym typeface="Caveat"/>
              </a:rPr>
              <a:t>Question #5   </a:t>
            </a:r>
            <a:r>
              <a:rPr b="1" lang="en" sz="3000" u="sng">
                <a:latin typeface="Bree Serif"/>
                <a:ea typeface="Bree Serif"/>
                <a:cs typeface="Bree Serif"/>
                <a:sym typeface="Bree Serif"/>
              </a:rPr>
              <a:t>...THE GRAND FINALE!!</a:t>
            </a:r>
            <a:endParaRPr b="1" sz="3000" u="sng">
              <a:latin typeface="Bree Serif"/>
              <a:ea typeface="Bree Serif"/>
              <a:cs typeface="Bree Serif"/>
              <a:sym typeface="Bree Serif"/>
            </a:endParaRPr>
          </a:p>
        </p:txBody>
      </p:sp>
      <p:sp>
        <p:nvSpPr>
          <p:cNvPr id="385" name="Google Shape;385;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think are the Top 10 agricultural products that MN imports from other countries?  (List them.)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-What do you think are the Top 5 countries from which MN imports agricultural products?  (List them.)</a:t>
            </a:r>
            <a:endParaRPr/>
          </a:p>
          <a:p>
            <a:pPr indent="0" lvl="0" marL="0" rtl="0" algn="l">
              <a:lnSpc>
                <a:spcPct val="100000"/>
              </a:lnSpc>
              <a:spcBef>
                <a:spcPts val="1600"/>
              </a:spcBef>
              <a:spcAft>
                <a:spcPts val="0"/>
              </a:spcAft>
              <a:buNone/>
            </a:pPr>
            <a:r>
              <a:t/>
            </a:r>
            <a:endParaRPr/>
          </a:p>
          <a:p>
            <a:pPr indent="0" lvl="0" marL="0" rtl="0" algn="l">
              <a:lnSpc>
                <a:spcPct val="100000"/>
              </a:lnSpc>
              <a:spcBef>
                <a:spcPts val="0"/>
              </a:spcBef>
              <a:spcAft>
                <a:spcPts val="0"/>
              </a:spcAft>
              <a:buNone/>
            </a:pPr>
            <a:r>
              <a:rPr b="1" lang="en">
                <a:solidFill>
                  <a:srgbClr val="FF0000"/>
                </a:solidFill>
              </a:rPr>
              <a:t>1 point for each correct product in Top 10 Imports</a:t>
            </a:r>
            <a:endParaRPr b="1">
              <a:solidFill>
                <a:srgbClr val="FF0000"/>
              </a:solidFill>
            </a:endParaRPr>
          </a:p>
          <a:p>
            <a:pPr indent="0" lvl="0" marL="0" rtl="0" algn="l">
              <a:lnSpc>
                <a:spcPct val="100000"/>
              </a:lnSpc>
              <a:spcBef>
                <a:spcPts val="0"/>
              </a:spcBef>
              <a:spcAft>
                <a:spcPts val="0"/>
              </a:spcAft>
              <a:buNone/>
            </a:pPr>
            <a:r>
              <a:t/>
            </a:r>
            <a:endParaRPr b="1">
              <a:solidFill>
                <a:srgbClr val="FF0000"/>
              </a:solidFill>
            </a:endParaRPr>
          </a:p>
          <a:p>
            <a:pPr indent="0" lvl="0" marL="0" rtl="0" algn="l">
              <a:lnSpc>
                <a:spcPct val="100000"/>
              </a:lnSpc>
              <a:spcBef>
                <a:spcPts val="0"/>
              </a:spcBef>
              <a:spcAft>
                <a:spcPts val="0"/>
              </a:spcAft>
              <a:buNone/>
            </a:pPr>
            <a:r>
              <a:rPr b="1" lang="en">
                <a:solidFill>
                  <a:srgbClr val="FF0000"/>
                </a:solidFill>
              </a:rPr>
              <a:t>1 point for each correct country in Top 5 Countries Imported From</a:t>
            </a:r>
            <a:endParaRPr b="1">
              <a:solidFill>
                <a:srgbClr val="FF0000"/>
              </a:solidFill>
            </a:endParaRPr>
          </a:p>
          <a:p>
            <a:pPr indent="0" lvl="0" marL="0" rtl="0" algn="l">
              <a:lnSpc>
                <a:spcPct val="100000"/>
              </a:lnSpc>
              <a:spcBef>
                <a:spcPts val="0"/>
              </a:spcBef>
              <a:spcAft>
                <a:spcPts val="0"/>
              </a:spcAft>
              <a:buNone/>
            </a:pPr>
            <a:r>
              <a:t/>
            </a:r>
            <a:endParaRPr b="1">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FF0000"/>
                </a:solidFill>
              </a:rPr>
              <a:t>(15 possible points!!)</a:t>
            </a:r>
            <a:endParaRPr b="1">
              <a:solidFill>
                <a:srgbClr val="FF0000"/>
              </a:solidFill>
            </a:endParaRPr>
          </a:p>
        </p:txBody>
      </p:sp>
      <p:graphicFrame>
        <p:nvGraphicFramePr>
          <p:cNvPr id="386" name="Google Shape;386;p54"/>
          <p:cNvGraphicFramePr/>
          <p:nvPr/>
        </p:nvGraphicFramePr>
        <p:xfrm>
          <a:off x="311700" y="3516800"/>
          <a:ext cx="3000000" cy="3000000"/>
        </p:xfrm>
        <a:graphic>
          <a:graphicData uri="http://schemas.openxmlformats.org/drawingml/2006/table">
            <a:tbl>
              <a:tblPr>
                <a:noFill/>
                <a:tableStyleId>{8A888F5B-C95F-4637-B5AC-BE88B1FC0A5A}</a:tableStyleId>
              </a:tblPr>
              <a:tblGrid>
                <a:gridCol w="7364650"/>
              </a:tblGrid>
              <a:tr h="16267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90" name="Shape 390"/>
        <p:cNvGrpSpPr/>
        <p:nvPr/>
      </p:nvGrpSpPr>
      <p:grpSpPr>
        <a:xfrm>
          <a:off x="0" y="0"/>
          <a:ext cx="0" cy="0"/>
          <a:chOff x="0" y="0"/>
          <a:chExt cx="0" cy="0"/>
        </a:xfrm>
      </p:grpSpPr>
      <p:sp>
        <p:nvSpPr>
          <p:cNvPr id="391" name="Google Shape;391;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latin typeface="Shadows Into Light"/>
                <a:ea typeface="Shadows Into Light"/>
                <a:cs typeface="Shadows Into Light"/>
                <a:sym typeface="Shadows Into Light"/>
              </a:rPr>
              <a:t>The end!</a:t>
            </a:r>
            <a:r>
              <a:rPr lang="en" sz="3000"/>
              <a:t> </a:t>
            </a:r>
            <a:endParaRPr sz="3000"/>
          </a:p>
        </p:txBody>
      </p:sp>
      <p:sp>
        <p:nvSpPr>
          <p:cNvPr id="392" name="Google Shape;392;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your team’s master score sheet</a:t>
            </a:r>
            <a:endParaRPr/>
          </a:p>
          <a:p>
            <a:pPr indent="0" lvl="0" marL="0" rtl="0" algn="l">
              <a:spcBef>
                <a:spcPts val="1600"/>
              </a:spcBef>
              <a:spcAft>
                <a:spcPts val="0"/>
              </a:spcAft>
              <a:buNone/>
            </a:pPr>
            <a:r>
              <a:rPr lang="en"/>
              <a:t>-Trade papers with another team (you may not score your own team’s sheet)</a:t>
            </a:r>
            <a:endParaRPr/>
          </a:p>
          <a:p>
            <a:pPr indent="0" lvl="0" marL="0" rtl="0" algn="l">
              <a:spcBef>
                <a:spcPts val="1600"/>
              </a:spcBef>
              <a:spcAft>
                <a:spcPts val="0"/>
              </a:spcAft>
              <a:buNone/>
            </a:pPr>
            <a:r>
              <a:rPr lang="en"/>
              <a:t>-Check another team’s answer sheet</a:t>
            </a:r>
            <a:endParaRPr/>
          </a:p>
          <a:p>
            <a:pPr indent="0" lvl="0" marL="0" rtl="0" algn="l">
              <a:spcBef>
                <a:spcPts val="1600"/>
              </a:spcBef>
              <a:spcAft>
                <a:spcPts val="0"/>
              </a:spcAft>
              <a:buNone/>
            </a:pPr>
            <a:r>
              <a:rPr lang="en"/>
              <a:t>-Add up their score for each Round</a:t>
            </a:r>
            <a:endParaRPr/>
          </a:p>
          <a:p>
            <a:pPr indent="0" lvl="0" marL="0" rtl="0" algn="l">
              <a:spcBef>
                <a:spcPts val="1600"/>
              </a:spcBef>
              <a:spcAft>
                <a:spcPts val="0"/>
              </a:spcAft>
              <a:buNone/>
            </a:pPr>
            <a:r>
              <a:rPr lang="en"/>
              <a:t>-Add up their total score for all Rounds</a:t>
            </a:r>
            <a:endParaRPr/>
          </a:p>
          <a:p>
            <a:pPr indent="0" lvl="0" marL="0" rtl="0" algn="l">
              <a:spcBef>
                <a:spcPts val="1600"/>
              </a:spcBef>
              <a:spcAft>
                <a:spcPts val="0"/>
              </a:spcAft>
              <a:buNone/>
            </a:pPr>
            <a:r>
              <a:rPr lang="en"/>
              <a:t>-Return scored answer sheets to original owners</a:t>
            </a:r>
            <a:endParaRPr/>
          </a:p>
          <a:p>
            <a:pPr indent="0" lvl="0" marL="0" rtl="0" algn="l">
              <a:spcBef>
                <a:spcPts val="1600"/>
              </a:spcBef>
              <a:spcAft>
                <a:spcPts val="1600"/>
              </a:spcAft>
              <a:buNone/>
            </a:pPr>
            <a:r>
              <a:rPr lang="en"/>
              <a:t>-Determine 1st, 2nd, &amp; 3rd place winning teams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latin typeface="Shadows Into Light"/>
                <a:ea typeface="Shadows Into Light"/>
                <a:cs typeface="Shadows Into Light"/>
                <a:sym typeface="Shadows Into Light"/>
              </a:rPr>
              <a:t>Directions (continued):</a:t>
            </a:r>
            <a:endParaRPr b="1" sz="3000" u="sng">
              <a:latin typeface="Shadows Into Light"/>
              <a:ea typeface="Shadows Into Light"/>
              <a:cs typeface="Shadows Into Light"/>
              <a:sym typeface="Shadows Into Light"/>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400"/>
              </a:spcBef>
              <a:spcAft>
                <a:spcPts val="0"/>
              </a:spcAft>
              <a:buClr>
                <a:schemeClr val="dk1"/>
              </a:buClr>
              <a:buSzPts val="2000"/>
              <a:buAutoNum type="arabicPeriod"/>
            </a:pPr>
            <a:r>
              <a:rPr lang="en" sz="2000">
                <a:solidFill>
                  <a:schemeClr val="dk1"/>
                </a:solidFill>
                <a:latin typeface="Calibri"/>
                <a:ea typeface="Calibri"/>
                <a:cs typeface="Calibri"/>
                <a:sym typeface="Calibri"/>
              </a:rPr>
              <a:t>Discuss answers to questions quietly so other groups can’t “steal” your answers </a:t>
            </a:r>
            <a:r>
              <a:rPr lang="en" sz="2000">
                <a:solidFill>
                  <a:schemeClr val="dk1"/>
                </a:solidFill>
              </a:rPr>
              <a:t>:) </a:t>
            </a:r>
            <a:endParaRPr sz="2000">
              <a:solidFill>
                <a:schemeClr val="dk1"/>
              </a:solidFill>
            </a:endParaRPr>
          </a:p>
          <a:p>
            <a:pPr indent="-355600" lvl="0" marL="457200" rtl="0" algn="l">
              <a:spcBef>
                <a:spcPts val="0"/>
              </a:spcBef>
              <a:spcAft>
                <a:spcPts val="0"/>
              </a:spcAft>
              <a:buClr>
                <a:schemeClr val="dk1"/>
              </a:buClr>
              <a:buSzPts val="2000"/>
              <a:buFont typeface="Calibri"/>
              <a:buAutoNum type="arabicPeriod"/>
            </a:pPr>
            <a:r>
              <a:rPr b="1" lang="en" sz="2000" u="sng">
                <a:solidFill>
                  <a:schemeClr val="dk1"/>
                </a:solidFill>
                <a:latin typeface="Calibri"/>
                <a:ea typeface="Calibri"/>
                <a:cs typeface="Calibri"/>
                <a:sym typeface="Calibri"/>
              </a:rPr>
              <a:t>You may not use any resources except your teammates’ combined knowledge </a:t>
            </a:r>
            <a:r>
              <a:rPr lang="en" sz="2000">
                <a:solidFill>
                  <a:schemeClr val="dk1"/>
                </a:solidFill>
                <a:latin typeface="Calibri"/>
                <a:ea typeface="Calibri"/>
                <a:cs typeface="Calibri"/>
                <a:sym typeface="Calibri"/>
              </a:rPr>
              <a:t>(no books, no notes, no handouts, no internet, no phone, etc.)</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Each member of the top three winning teams will get a prize </a:t>
            </a:r>
            <a:r>
              <a:rPr lang="en" sz="2000">
                <a:solidFill>
                  <a:schemeClr val="dk1"/>
                </a:solidFill>
              </a:rPr>
              <a:t>:)        </a:t>
            </a:r>
            <a:endParaRPr sz="2000">
              <a:solidFill>
                <a:schemeClr val="dk1"/>
              </a:solidFill>
            </a:endParaRPr>
          </a:p>
          <a:p>
            <a:pPr indent="-355600" lvl="0" marL="457200" rtl="0" algn="l">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Have fun!</a:t>
            </a:r>
            <a:endParaRPr sz="20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2000">
                <a:solidFill>
                  <a:schemeClr val="dk1"/>
                </a:solidFill>
                <a:latin typeface="Calibri"/>
                <a:ea typeface="Calibri"/>
                <a:cs typeface="Calibri"/>
                <a:sym typeface="Calibri"/>
              </a:rPr>
              <a:t>Questions?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311700" y="1791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u="sng">
                <a:latin typeface="Shadows Into Light"/>
                <a:ea typeface="Shadows Into Light"/>
                <a:cs typeface="Shadows Into Light"/>
                <a:sym typeface="Shadows Into Light"/>
              </a:rPr>
              <a:t>Visual Round:</a:t>
            </a:r>
            <a:endParaRPr u="sng"/>
          </a:p>
          <a:p>
            <a:pPr indent="0" lvl="0" marL="0" rtl="0" algn="ctr">
              <a:spcBef>
                <a:spcPts val="0"/>
              </a:spcBef>
              <a:spcAft>
                <a:spcPts val="0"/>
              </a:spcAft>
              <a:buNone/>
            </a:pPr>
            <a:r>
              <a:rPr b="1" lang="en" sz="4800">
                <a:latin typeface="Caveat"/>
                <a:ea typeface="Caveat"/>
                <a:cs typeface="Caveat"/>
                <a:sym typeface="Caveat"/>
              </a:rPr>
              <a:t>Minnesota’s Exports</a:t>
            </a:r>
            <a:endParaRPr b="1" sz="4800">
              <a:latin typeface="Caveat"/>
              <a:ea typeface="Caveat"/>
              <a:cs typeface="Caveat"/>
              <a:sym typeface="Caveat"/>
            </a:endParaRPr>
          </a:p>
          <a:p>
            <a:pPr indent="0" lvl="0" marL="0" rtl="0" algn="l">
              <a:spcBef>
                <a:spcPts val="0"/>
              </a:spcBef>
              <a:spcAft>
                <a:spcPts val="0"/>
              </a:spcAft>
              <a:buNone/>
            </a:pPr>
            <a:r>
              <a:t/>
            </a:r>
            <a:endParaRPr sz="1800"/>
          </a:p>
          <a:p>
            <a:pPr indent="0" lvl="0" marL="0" rtl="0" algn="l">
              <a:spcBef>
                <a:spcPts val="0"/>
              </a:spcBef>
              <a:spcAft>
                <a:spcPts val="0"/>
              </a:spcAft>
              <a:buNone/>
            </a:pPr>
            <a:r>
              <a:rPr lang="en" sz="1800"/>
              <a:t>-On the world map on your answer sheet, </a:t>
            </a:r>
            <a:r>
              <a:rPr lang="en" sz="1800" u="sng"/>
              <a:t>match the correct percentage of MN ag exports to the world region using the % bank</a:t>
            </a:r>
            <a:r>
              <a:rPr lang="en" sz="1800"/>
              <a:t>, below; write the % of MN exports inside the correct world region on your map:</a:t>
            </a:r>
            <a:endParaRPr sz="1800"/>
          </a:p>
          <a:p>
            <a:pPr indent="0" lvl="0" marL="0" rtl="0" algn="l">
              <a:spcBef>
                <a:spcPts val="0"/>
              </a:spcBef>
              <a:spcAft>
                <a:spcPts val="0"/>
              </a:spcAft>
              <a:buNone/>
            </a:pPr>
            <a:r>
              <a:t/>
            </a:r>
            <a:endParaRPr sz="1800"/>
          </a:p>
        </p:txBody>
      </p:sp>
      <p:graphicFrame>
        <p:nvGraphicFramePr>
          <p:cNvPr id="86" name="Google Shape;86;p18"/>
          <p:cNvGraphicFramePr/>
          <p:nvPr/>
        </p:nvGraphicFramePr>
        <p:xfrm>
          <a:off x="907625" y="3548200"/>
          <a:ext cx="3000000" cy="3000000"/>
        </p:xfrm>
        <a:graphic>
          <a:graphicData uri="http://schemas.openxmlformats.org/drawingml/2006/table">
            <a:tbl>
              <a:tblPr>
                <a:noFill/>
                <a:tableStyleId>{8A888F5B-C95F-4637-B5AC-BE88B1FC0A5A}</a:tableStyleId>
              </a:tblPr>
              <a:tblGrid>
                <a:gridCol w="7423025"/>
              </a:tblGrid>
              <a:tr h="1489575">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 sz="1800"/>
                        <a:t>45%                     .3%                      38%</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rPr b="1" lang="en" sz="1800"/>
                        <a:t>4%                        9%                      3%</a:t>
                      </a:r>
                      <a:endParaRPr b="1" sz="1800"/>
                    </a:p>
                  </a:txBody>
                  <a:tcPr marT="91425" marB="91425" marR="91425" marL="91425"/>
                </a:tc>
              </a:tr>
            </a:tbl>
          </a:graphicData>
        </a:graphic>
      </p:graphicFrame>
      <p:sp>
        <p:nvSpPr>
          <p:cNvPr id="87" name="Google Shape;87;p18"/>
          <p:cNvSpPr txBox="1"/>
          <p:nvPr/>
        </p:nvSpPr>
        <p:spPr>
          <a:xfrm>
            <a:off x="6974700" y="188500"/>
            <a:ext cx="1983900" cy="210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FF0000"/>
                </a:solidFill>
              </a:rPr>
              <a:t>1 point for each correct match (percentage to region);</a:t>
            </a:r>
            <a:endParaRPr b="1">
              <a:solidFill>
                <a:srgbClr val="FF0000"/>
              </a:solidFill>
            </a:endParaRPr>
          </a:p>
          <a:p>
            <a:pPr indent="0" lvl="0" marL="0" rtl="0" algn="r">
              <a:spcBef>
                <a:spcPts val="0"/>
              </a:spcBef>
              <a:spcAft>
                <a:spcPts val="0"/>
              </a:spcAft>
              <a:buNone/>
            </a:pPr>
            <a:r>
              <a:t/>
            </a:r>
            <a:endParaRPr b="1">
              <a:solidFill>
                <a:srgbClr val="FF0000"/>
              </a:solidFill>
            </a:endParaRPr>
          </a:p>
          <a:p>
            <a:pPr indent="0" lvl="0" marL="0" rtl="0" algn="r">
              <a:spcBef>
                <a:spcPts val="0"/>
              </a:spcBef>
              <a:spcAft>
                <a:spcPts val="0"/>
              </a:spcAft>
              <a:buNone/>
            </a:pPr>
            <a:r>
              <a:rPr b="1" lang="en">
                <a:solidFill>
                  <a:srgbClr val="FF0000"/>
                </a:solidFill>
              </a:rPr>
              <a:t>6 total possible points</a:t>
            </a:r>
            <a:endParaRPr b="1">
              <a:solidFill>
                <a:srgbClr val="FF0000"/>
              </a:solidFill>
            </a:endParaRPr>
          </a:p>
        </p:txBody>
      </p:sp>
      <p:graphicFrame>
        <p:nvGraphicFramePr>
          <p:cNvPr id="88" name="Google Shape;88;p18"/>
          <p:cNvGraphicFramePr/>
          <p:nvPr/>
        </p:nvGraphicFramePr>
        <p:xfrm>
          <a:off x="7422700" y="262825"/>
          <a:ext cx="3000000" cy="3000000"/>
        </p:xfrm>
        <a:graphic>
          <a:graphicData uri="http://schemas.openxmlformats.org/drawingml/2006/table">
            <a:tbl>
              <a:tblPr>
                <a:noFill/>
                <a:tableStyleId>{8A888F5B-C95F-4637-B5AC-BE88B1FC0A5A}</a:tableStyleId>
              </a:tblPr>
              <a:tblGrid>
                <a:gridCol w="1612600"/>
              </a:tblGrid>
              <a:tr h="1528975">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u="sng">
                <a:latin typeface="Shadows Into Light"/>
                <a:ea typeface="Shadows Into Light"/>
                <a:cs typeface="Shadows Into Light"/>
                <a:sym typeface="Shadows Into Light"/>
              </a:rPr>
              <a:t>Round 1:</a:t>
            </a:r>
            <a:endParaRPr u="sng"/>
          </a:p>
          <a:p>
            <a:pPr indent="0" lvl="0" marL="0" rtl="0" algn="ctr">
              <a:spcBef>
                <a:spcPts val="0"/>
              </a:spcBef>
              <a:spcAft>
                <a:spcPts val="0"/>
              </a:spcAft>
              <a:buNone/>
            </a:pPr>
            <a:r>
              <a:rPr b="1" lang="en" sz="4800">
                <a:latin typeface="Caveat"/>
                <a:ea typeface="Caveat"/>
                <a:cs typeface="Caveat"/>
                <a:sym typeface="Caveat"/>
              </a:rPr>
              <a:t>Minnesota’s Farmers</a:t>
            </a:r>
            <a:endParaRPr b="1" sz="4800">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1:</a:t>
            </a:r>
            <a:r>
              <a:rPr lang="en"/>
              <a:t> </a:t>
            </a:r>
            <a:r>
              <a:rPr b="1" lang="en" sz="3000">
                <a:latin typeface="Caveat"/>
                <a:ea typeface="Caveat"/>
                <a:cs typeface="Caveat"/>
                <a:sym typeface="Caveat"/>
              </a:rPr>
              <a:t>Question #1</a:t>
            </a:r>
            <a:endParaRPr b="1" sz="3000">
              <a:latin typeface="Caveat"/>
              <a:ea typeface="Caveat"/>
              <a:cs typeface="Caveat"/>
              <a:sym typeface="Caveat"/>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2017, what percentage of farmers in MN were non-white/people of color?</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1600"/>
              </a:spcAft>
              <a:buNone/>
            </a:pPr>
            <a:r>
              <a:rPr lang="en">
                <a:solidFill>
                  <a:srgbClr val="FF0000"/>
                </a:solidFill>
              </a:rPr>
              <a:t>1 point for team with 3rd closest guess</a:t>
            </a:r>
            <a:endParaRPr>
              <a:solidFill>
                <a:srgbClr val="FF0000"/>
              </a:solidFill>
            </a:endParaRPr>
          </a:p>
        </p:txBody>
      </p:sp>
      <p:graphicFrame>
        <p:nvGraphicFramePr>
          <p:cNvPr id="100" name="Google Shape;100;p20"/>
          <p:cNvGraphicFramePr/>
          <p:nvPr/>
        </p:nvGraphicFramePr>
        <p:xfrm>
          <a:off x="311700" y="2228650"/>
          <a:ext cx="3000000" cy="3000000"/>
        </p:xfrm>
        <a:graphic>
          <a:graphicData uri="http://schemas.openxmlformats.org/drawingml/2006/table">
            <a:tbl>
              <a:tblPr>
                <a:noFill/>
                <a:tableStyleId>{8A888F5B-C95F-4637-B5AC-BE88B1FC0A5A}</a:tableStyleId>
              </a:tblPr>
              <a:tblGrid>
                <a:gridCol w="4201950"/>
              </a:tblGrid>
              <a:tr h="1480625">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01" name="Google Shape;101;p20"/>
          <p:cNvPicPr preferRelativeResize="0"/>
          <p:nvPr/>
        </p:nvPicPr>
        <p:blipFill>
          <a:blip r:embed="rId3">
            <a:alphaModFix/>
          </a:blip>
          <a:stretch>
            <a:fillRect/>
          </a:stretch>
        </p:blipFill>
        <p:spPr>
          <a:xfrm>
            <a:off x="4572000" y="1711525"/>
            <a:ext cx="4485224" cy="2514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Shadows Into Light"/>
                <a:ea typeface="Shadows Into Light"/>
                <a:cs typeface="Shadows Into Light"/>
                <a:sym typeface="Shadows Into Light"/>
              </a:rPr>
              <a:t>Round 1: </a:t>
            </a:r>
            <a:r>
              <a:rPr b="1" lang="en" sz="3000">
                <a:latin typeface="Caveat"/>
                <a:ea typeface="Caveat"/>
                <a:cs typeface="Caveat"/>
                <a:sym typeface="Caveat"/>
              </a:rPr>
              <a:t>Question #2</a:t>
            </a:r>
            <a:endParaRPr b="1" sz="3000">
              <a:latin typeface="Caveat"/>
              <a:ea typeface="Caveat"/>
              <a:cs typeface="Caveat"/>
              <a:sym typeface="Caveat"/>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2017, what percentage of Minnesota farmers were female?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FF0000"/>
                </a:solidFill>
              </a:rPr>
              <a:t>3 points for team with closest guess</a:t>
            </a:r>
            <a:endParaRPr>
              <a:solidFill>
                <a:srgbClr val="FF0000"/>
              </a:solidFill>
            </a:endParaRPr>
          </a:p>
          <a:p>
            <a:pPr indent="0" lvl="0" marL="0" rtl="0" algn="l">
              <a:spcBef>
                <a:spcPts val="1600"/>
              </a:spcBef>
              <a:spcAft>
                <a:spcPts val="0"/>
              </a:spcAft>
              <a:buNone/>
            </a:pPr>
            <a:r>
              <a:rPr lang="en">
                <a:solidFill>
                  <a:srgbClr val="FF0000"/>
                </a:solidFill>
              </a:rPr>
              <a:t>2 points for team with 2nd closest guess</a:t>
            </a:r>
            <a:endParaRPr>
              <a:solidFill>
                <a:srgbClr val="FF0000"/>
              </a:solidFill>
            </a:endParaRPr>
          </a:p>
          <a:p>
            <a:pPr indent="0" lvl="0" marL="0" rtl="0" algn="l">
              <a:spcBef>
                <a:spcPts val="1600"/>
              </a:spcBef>
              <a:spcAft>
                <a:spcPts val="0"/>
              </a:spcAft>
              <a:buNone/>
            </a:pPr>
            <a:r>
              <a:rPr lang="en">
                <a:solidFill>
                  <a:srgbClr val="FF0000"/>
                </a:solidFill>
              </a:rPr>
              <a:t>1 point for team with 3rd closest guess</a:t>
            </a:r>
            <a:endParaRPr>
              <a:solidFill>
                <a:srgbClr val="FF0000"/>
              </a:solidFill>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1600"/>
              </a:spcAft>
              <a:buNone/>
            </a:pPr>
            <a:r>
              <a:rPr lang="en" sz="1200"/>
              <a:t>(The key has been hidden.)</a:t>
            </a:r>
            <a:endParaRPr sz="1200"/>
          </a:p>
        </p:txBody>
      </p:sp>
      <p:graphicFrame>
        <p:nvGraphicFramePr>
          <p:cNvPr id="108" name="Google Shape;108;p21"/>
          <p:cNvGraphicFramePr/>
          <p:nvPr/>
        </p:nvGraphicFramePr>
        <p:xfrm>
          <a:off x="311700" y="2183800"/>
          <a:ext cx="3000000" cy="3000000"/>
        </p:xfrm>
        <a:graphic>
          <a:graphicData uri="http://schemas.openxmlformats.org/drawingml/2006/table">
            <a:tbl>
              <a:tblPr>
                <a:noFill/>
                <a:tableStyleId>{8A888F5B-C95F-4637-B5AC-BE88B1FC0A5A}</a:tableStyleId>
              </a:tblPr>
              <a:tblGrid>
                <a:gridCol w="4260300"/>
              </a:tblGrid>
              <a:tr h="1462625">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09" name="Google Shape;109;p21"/>
          <p:cNvPicPr preferRelativeResize="0"/>
          <p:nvPr/>
        </p:nvPicPr>
        <p:blipFill>
          <a:blip r:embed="rId3">
            <a:alphaModFix/>
          </a:blip>
          <a:stretch>
            <a:fillRect/>
          </a:stretch>
        </p:blipFill>
        <p:spPr>
          <a:xfrm>
            <a:off x="4657475" y="1755725"/>
            <a:ext cx="4432676" cy="247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