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0"/>
  </p:notesMasterIdLst>
  <p:handoutMasterIdLst>
    <p:handoutMasterId r:id="rId11"/>
  </p:handoutMasterIdLst>
  <p:sldIdLst>
    <p:sldId id="341" r:id="rId2"/>
    <p:sldId id="353" r:id="rId3"/>
    <p:sldId id="359" r:id="rId4"/>
    <p:sldId id="360" r:id="rId5"/>
    <p:sldId id="354" r:id="rId6"/>
    <p:sldId id="350" r:id="rId7"/>
    <p:sldId id="348" r:id="rId8"/>
    <p:sldId id="351" r:id="rId9"/>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0200"/>
    <a:srgbClr val="DD0000"/>
    <a:srgbClr val="9E0D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0" autoAdjust="0"/>
    <p:restoredTop sz="81714" autoAdjust="0"/>
  </p:normalViewPr>
  <p:slideViewPr>
    <p:cSldViewPr>
      <p:cViewPr varScale="1">
        <p:scale>
          <a:sx n="93" d="100"/>
          <a:sy n="93" d="100"/>
        </p:scale>
        <p:origin x="212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07F6A8DD-28AD-4240-9D0E-B255B6D69268}" type="datetimeFigureOut">
              <a:rPr lang="en-US" smtClean="0"/>
              <a:t>9/24/2024</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B9132BEB-F840-4647-A86B-8164791D1702}" type="slidenum">
              <a:rPr lang="en-US" smtClean="0"/>
              <a:t>‹#›</a:t>
            </a:fld>
            <a:endParaRPr lang="en-US"/>
          </a:p>
        </p:txBody>
      </p:sp>
    </p:spTree>
    <p:extLst>
      <p:ext uri="{BB962C8B-B14F-4D97-AF65-F5344CB8AC3E}">
        <p14:creationId xmlns:p14="http://schemas.microsoft.com/office/powerpoint/2010/main" val="920899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3E63F286-2452-4402-B6EC-78384F9AA375}" type="datetimeFigureOut">
              <a:rPr lang="en-US" smtClean="0"/>
              <a:t>9/24/2024</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5CEA918C-9457-474F-8392-648E597DAA3E}" type="slidenum">
              <a:rPr lang="en-US" smtClean="0"/>
              <a:t>‹#›</a:t>
            </a:fld>
            <a:endParaRPr lang="en-US"/>
          </a:p>
        </p:txBody>
      </p:sp>
    </p:spTree>
    <p:extLst>
      <p:ext uri="{BB962C8B-B14F-4D97-AF65-F5344CB8AC3E}">
        <p14:creationId xmlns:p14="http://schemas.microsoft.com/office/powerpoint/2010/main" val="1641713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Facilitate large group</a:t>
            </a:r>
            <a:r>
              <a:rPr lang="en-US" baseline="0" dirty="0"/>
              <a:t> discussion.  Ask students what similarities and differences they found between the Honeycrisp and </a:t>
            </a:r>
            <a:r>
              <a:rPr lang="en-US" baseline="0" dirty="0" err="1"/>
              <a:t>Zestar</a:t>
            </a:r>
            <a:r>
              <a:rPr lang="en-US" baseline="0" dirty="0"/>
              <a:t>! apple.  Ask students which apple they preferred.  </a:t>
            </a:r>
            <a:endParaRPr lang="en-US" dirty="0"/>
          </a:p>
        </p:txBody>
      </p:sp>
      <p:sp>
        <p:nvSpPr>
          <p:cNvPr id="4" name="Slide Number Placeholder 3"/>
          <p:cNvSpPr>
            <a:spLocks noGrp="1"/>
          </p:cNvSpPr>
          <p:nvPr>
            <p:ph type="sldNum" sz="quarter" idx="10"/>
          </p:nvPr>
        </p:nvSpPr>
        <p:spPr/>
        <p:txBody>
          <a:bodyPr/>
          <a:lstStyle/>
          <a:p>
            <a:fld id="{5CEA918C-9457-474F-8392-648E597DAA3E}" type="slidenum">
              <a:rPr lang="en-US" smtClean="0"/>
              <a:t>2</a:t>
            </a:fld>
            <a:endParaRPr lang="en-US"/>
          </a:p>
        </p:txBody>
      </p:sp>
    </p:spTree>
    <p:extLst>
      <p:ext uri="{BB962C8B-B14F-4D97-AF65-F5344CB8AC3E}">
        <p14:creationId xmlns:p14="http://schemas.microsoft.com/office/powerpoint/2010/main" val="2980533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basic genetics</a:t>
            </a:r>
            <a:r>
              <a:rPr lang="en-US" baseline="0" dirty="0"/>
              <a:t> vocabulary with students.  Use your judgement to see if you need to review these terms with your students.</a:t>
            </a:r>
            <a:endParaRPr lang="en-US" dirty="0"/>
          </a:p>
        </p:txBody>
      </p:sp>
      <p:sp>
        <p:nvSpPr>
          <p:cNvPr id="4" name="Slide Number Placeholder 3"/>
          <p:cNvSpPr>
            <a:spLocks noGrp="1"/>
          </p:cNvSpPr>
          <p:nvPr>
            <p:ph type="sldNum" sz="quarter" idx="10"/>
          </p:nvPr>
        </p:nvSpPr>
        <p:spPr/>
        <p:txBody>
          <a:bodyPr/>
          <a:lstStyle/>
          <a:p>
            <a:fld id="{5CEA918C-9457-474F-8392-648E597DAA3E}" type="slidenum">
              <a:rPr lang="en-US" smtClean="0"/>
              <a:t>3</a:t>
            </a:fld>
            <a:endParaRPr lang="en-US"/>
          </a:p>
        </p:txBody>
      </p:sp>
    </p:spTree>
    <p:extLst>
      <p:ext uri="{BB962C8B-B14F-4D97-AF65-F5344CB8AC3E}">
        <p14:creationId xmlns:p14="http://schemas.microsoft.com/office/powerpoint/2010/main" val="3807630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making observations in Part 1, you described traits for each apple such as color, juiciness, or sweetness. The genes in the apple determine these traits.   Below are examples of genotypes that the Honeycrisp and </a:t>
            </a:r>
            <a:r>
              <a:rPr lang="en-US" sz="1200" kern="1200" dirty="0" err="1">
                <a:solidFill>
                  <a:schemeClr val="tx1"/>
                </a:solidFill>
                <a:effectLst/>
                <a:latin typeface="+mn-lt"/>
                <a:ea typeface="+mn-ea"/>
                <a:cs typeface="+mn-cs"/>
              </a:rPr>
              <a:t>Zestar</a:t>
            </a:r>
            <a:r>
              <a:rPr lang="en-US" sz="1200" kern="1200" dirty="0">
                <a:solidFill>
                  <a:schemeClr val="tx1"/>
                </a:solidFill>
                <a:effectLst/>
                <a:latin typeface="+mn-lt"/>
                <a:ea typeface="+mn-ea"/>
                <a:cs typeface="+mn-cs"/>
              </a:rPr>
              <a:t>! apples may possess.  You will use this information to complete Punnett Squares on the following page.  </a:t>
            </a:r>
          </a:p>
          <a:p>
            <a:endParaRPr lang="en-US" dirty="0"/>
          </a:p>
        </p:txBody>
      </p:sp>
      <p:sp>
        <p:nvSpPr>
          <p:cNvPr id="4" name="Slide Number Placeholder 3"/>
          <p:cNvSpPr>
            <a:spLocks noGrp="1"/>
          </p:cNvSpPr>
          <p:nvPr>
            <p:ph type="sldNum" sz="quarter" idx="10"/>
          </p:nvPr>
        </p:nvSpPr>
        <p:spPr/>
        <p:txBody>
          <a:bodyPr/>
          <a:lstStyle/>
          <a:p>
            <a:fld id="{5CEA918C-9457-474F-8392-648E597DAA3E}" type="slidenum">
              <a:rPr lang="en-US" smtClean="0"/>
              <a:t>4</a:t>
            </a:fld>
            <a:endParaRPr lang="en-US"/>
          </a:p>
        </p:txBody>
      </p:sp>
    </p:spTree>
    <p:extLst>
      <p:ext uri="{BB962C8B-B14F-4D97-AF65-F5344CB8AC3E}">
        <p14:creationId xmlns:p14="http://schemas.microsoft.com/office/powerpoint/2010/main" val="2157221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a:t>
            </a:r>
            <a:r>
              <a:rPr lang="en-US" baseline="0" dirty="0"/>
              <a:t> will complete Punnett Squares for each of the traits on the worksheet.  Students will also determine probabilities of possible genotypes.    </a:t>
            </a:r>
            <a:endParaRPr lang="en-US" dirty="0"/>
          </a:p>
        </p:txBody>
      </p:sp>
      <p:sp>
        <p:nvSpPr>
          <p:cNvPr id="4" name="Slide Number Placeholder 3"/>
          <p:cNvSpPr>
            <a:spLocks noGrp="1"/>
          </p:cNvSpPr>
          <p:nvPr>
            <p:ph type="sldNum" sz="quarter" idx="10"/>
          </p:nvPr>
        </p:nvSpPr>
        <p:spPr/>
        <p:txBody>
          <a:bodyPr/>
          <a:lstStyle/>
          <a:p>
            <a:fld id="{5CEA918C-9457-474F-8392-648E597DAA3E}" type="slidenum">
              <a:rPr lang="en-US" smtClean="0"/>
              <a:t>5</a:t>
            </a:fld>
            <a:endParaRPr lang="en-US"/>
          </a:p>
        </p:txBody>
      </p:sp>
    </p:spTree>
    <p:extLst>
      <p:ext uri="{BB962C8B-B14F-4D97-AF65-F5344CB8AC3E}">
        <p14:creationId xmlns:p14="http://schemas.microsoft.com/office/powerpoint/2010/main" val="1336099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A918C-9457-474F-8392-648E597DAA3E}" type="slidenum">
              <a:rPr lang="en-US" smtClean="0"/>
              <a:t>6</a:t>
            </a:fld>
            <a:endParaRPr lang="en-US"/>
          </a:p>
        </p:txBody>
      </p:sp>
    </p:spTree>
    <p:extLst>
      <p:ext uri="{BB962C8B-B14F-4D97-AF65-F5344CB8AC3E}">
        <p14:creationId xmlns:p14="http://schemas.microsoft.com/office/powerpoint/2010/main" val="1486093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Here are some facts about crossbreeding apples.  The goal of crossbreeding is to produce better quality apples and select particular traits they hope to see in their offspring.  </a:t>
            </a:r>
            <a:endParaRPr lang="en-US" dirty="0"/>
          </a:p>
        </p:txBody>
      </p:sp>
      <p:sp>
        <p:nvSpPr>
          <p:cNvPr id="4" name="Slide Number Placeholder 3"/>
          <p:cNvSpPr>
            <a:spLocks noGrp="1"/>
          </p:cNvSpPr>
          <p:nvPr>
            <p:ph type="sldNum" sz="quarter" idx="10"/>
          </p:nvPr>
        </p:nvSpPr>
        <p:spPr/>
        <p:txBody>
          <a:bodyPr/>
          <a:lstStyle/>
          <a:p>
            <a:fld id="{5CEA918C-9457-474F-8392-648E597DAA3E}" type="slidenum">
              <a:rPr lang="en-US" smtClean="0"/>
              <a:t>7</a:t>
            </a:fld>
            <a:endParaRPr lang="en-US"/>
          </a:p>
        </p:txBody>
      </p:sp>
    </p:spTree>
    <p:extLst>
      <p:ext uri="{BB962C8B-B14F-4D97-AF65-F5344CB8AC3E}">
        <p14:creationId xmlns:p14="http://schemas.microsoft.com/office/powerpoint/2010/main" val="471909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a:t>
            </a:r>
            <a:r>
              <a:rPr lang="en-US" baseline="0" dirty="0"/>
              <a:t> may believe that apple trees grow from seeds.  However, a practice known as grafting is used.  This is where a section of a stem with leaf buds is inserted into the stock of a tree.  This allows the tree to skip the juvenile phase which may have lasted 5-9 years.  </a:t>
            </a:r>
            <a:r>
              <a:rPr lang="en-US" dirty="0"/>
              <a:t>http://www.writerguy.com/deb/compost/2011Winter/WinterNws10-2011.html</a:t>
            </a:r>
          </a:p>
          <a:p>
            <a:r>
              <a:rPr lang="en-US" dirty="0"/>
              <a:t>http://www.homengardeningtips.com/grafted-fruit-trees</a:t>
            </a:r>
          </a:p>
        </p:txBody>
      </p:sp>
      <p:sp>
        <p:nvSpPr>
          <p:cNvPr id="4" name="Slide Number Placeholder 3"/>
          <p:cNvSpPr>
            <a:spLocks noGrp="1"/>
          </p:cNvSpPr>
          <p:nvPr>
            <p:ph type="sldNum" sz="quarter" idx="10"/>
          </p:nvPr>
        </p:nvSpPr>
        <p:spPr/>
        <p:txBody>
          <a:bodyPr/>
          <a:lstStyle/>
          <a:p>
            <a:fld id="{5CEA918C-9457-474F-8392-648E597DAA3E}" type="slidenum">
              <a:rPr lang="en-US" smtClean="0"/>
              <a:t>8</a:t>
            </a:fld>
            <a:endParaRPr lang="en-US"/>
          </a:p>
        </p:txBody>
      </p:sp>
    </p:spTree>
    <p:extLst>
      <p:ext uri="{BB962C8B-B14F-4D97-AF65-F5344CB8AC3E}">
        <p14:creationId xmlns:p14="http://schemas.microsoft.com/office/powerpoint/2010/main" val="2887571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8870341-0E0B-436F-B88B-FD8919F756F0}"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58BE0-16E5-4A39-963B-79D5FF644BAF}" type="slidenum">
              <a:rPr lang="en-US" smtClean="0"/>
              <a:t>‹#›</a:t>
            </a:fld>
            <a:endParaRPr lang="en-US"/>
          </a:p>
        </p:txBody>
      </p:sp>
    </p:spTree>
    <p:extLst>
      <p:ext uri="{BB962C8B-B14F-4D97-AF65-F5344CB8AC3E}">
        <p14:creationId xmlns:p14="http://schemas.microsoft.com/office/powerpoint/2010/main" val="3216747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870341-0E0B-436F-B88B-FD8919F756F0}"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58BE0-16E5-4A39-963B-79D5FF644BAF}" type="slidenum">
              <a:rPr lang="en-US" smtClean="0"/>
              <a:t>‹#›</a:t>
            </a:fld>
            <a:endParaRPr lang="en-US"/>
          </a:p>
        </p:txBody>
      </p:sp>
    </p:spTree>
    <p:extLst>
      <p:ext uri="{BB962C8B-B14F-4D97-AF65-F5344CB8AC3E}">
        <p14:creationId xmlns:p14="http://schemas.microsoft.com/office/powerpoint/2010/main" val="659378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870341-0E0B-436F-B88B-FD8919F756F0}"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58BE0-16E5-4A39-963B-79D5FF644BAF}" type="slidenum">
              <a:rPr lang="en-US" smtClean="0"/>
              <a:t>‹#›</a:t>
            </a:fld>
            <a:endParaRPr lang="en-US"/>
          </a:p>
        </p:txBody>
      </p:sp>
    </p:spTree>
    <p:extLst>
      <p:ext uri="{BB962C8B-B14F-4D97-AF65-F5344CB8AC3E}">
        <p14:creationId xmlns:p14="http://schemas.microsoft.com/office/powerpoint/2010/main" val="722823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A7B981-451A-4099-8BDA-665EC569731E}"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87F6F-17EA-41A7-86EF-F38DE7D45096}" type="slidenum">
              <a:rPr lang="en-US" smtClean="0"/>
              <a:t>‹#›</a:t>
            </a:fld>
            <a:endParaRPr lang="en-US"/>
          </a:p>
        </p:txBody>
      </p:sp>
    </p:spTree>
    <p:extLst>
      <p:ext uri="{BB962C8B-B14F-4D97-AF65-F5344CB8AC3E}">
        <p14:creationId xmlns:p14="http://schemas.microsoft.com/office/powerpoint/2010/main" val="3801645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870341-0E0B-436F-B88B-FD8919F756F0}"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58BE0-16E5-4A39-963B-79D5FF644BAF}" type="slidenum">
              <a:rPr lang="en-US" smtClean="0"/>
              <a:t>‹#›</a:t>
            </a:fld>
            <a:endParaRPr lang="en-US"/>
          </a:p>
        </p:txBody>
      </p:sp>
    </p:spTree>
    <p:extLst>
      <p:ext uri="{BB962C8B-B14F-4D97-AF65-F5344CB8AC3E}">
        <p14:creationId xmlns:p14="http://schemas.microsoft.com/office/powerpoint/2010/main" val="1459695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870341-0E0B-436F-B88B-FD8919F756F0}" type="datetimeFigureOut">
              <a:rPr lang="en-US" smtClean="0"/>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858BE0-16E5-4A39-963B-79D5FF644BAF}" type="slidenum">
              <a:rPr lang="en-US" smtClean="0"/>
              <a:t>‹#›</a:t>
            </a:fld>
            <a:endParaRPr lang="en-US"/>
          </a:p>
        </p:txBody>
      </p:sp>
    </p:spTree>
    <p:extLst>
      <p:ext uri="{BB962C8B-B14F-4D97-AF65-F5344CB8AC3E}">
        <p14:creationId xmlns:p14="http://schemas.microsoft.com/office/powerpoint/2010/main" val="3315935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870341-0E0B-436F-B88B-FD8919F756F0}" type="datetimeFigureOut">
              <a:rPr lang="en-US" smtClean="0"/>
              <a:t>9/24/2024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858BE0-16E5-4A39-963B-79D5FF644BAF}" type="slidenum">
              <a:rPr lang="en-US" smtClean="0"/>
              <a:t>‹#›</a:t>
            </a:fld>
            <a:endParaRPr lang="en-US"/>
          </a:p>
        </p:txBody>
      </p:sp>
    </p:spTree>
    <p:extLst>
      <p:ext uri="{BB962C8B-B14F-4D97-AF65-F5344CB8AC3E}">
        <p14:creationId xmlns:p14="http://schemas.microsoft.com/office/powerpoint/2010/main" val="2656911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870341-0E0B-436F-B88B-FD8919F756F0}" type="datetimeFigureOut">
              <a:rPr lang="en-US" smtClean="0"/>
              <a:t>9/24/2024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858BE0-16E5-4A39-963B-79D5FF644BAF}" type="slidenum">
              <a:rPr lang="en-US" smtClean="0"/>
              <a:t>‹#›</a:t>
            </a:fld>
            <a:endParaRPr lang="en-US"/>
          </a:p>
        </p:txBody>
      </p:sp>
    </p:spTree>
    <p:extLst>
      <p:ext uri="{BB962C8B-B14F-4D97-AF65-F5344CB8AC3E}">
        <p14:creationId xmlns:p14="http://schemas.microsoft.com/office/powerpoint/2010/main" val="2212326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870341-0E0B-436F-B88B-FD8919F756F0}" type="datetimeFigureOut">
              <a:rPr lang="en-US" smtClean="0"/>
              <a:t>9/24/2024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858BE0-16E5-4A39-963B-79D5FF644BAF}" type="slidenum">
              <a:rPr lang="en-US" smtClean="0"/>
              <a:t>‹#›</a:t>
            </a:fld>
            <a:endParaRPr lang="en-US"/>
          </a:p>
        </p:txBody>
      </p:sp>
    </p:spTree>
    <p:extLst>
      <p:ext uri="{BB962C8B-B14F-4D97-AF65-F5344CB8AC3E}">
        <p14:creationId xmlns:p14="http://schemas.microsoft.com/office/powerpoint/2010/main" val="1736088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8870341-0E0B-436F-B88B-FD8919F756F0}" type="datetimeFigureOut">
              <a:rPr lang="en-US" smtClean="0"/>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858BE0-16E5-4A39-963B-79D5FF644BAF}" type="slidenum">
              <a:rPr lang="en-US" smtClean="0"/>
              <a:t>‹#›</a:t>
            </a:fld>
            <a:endParaRPr lang="en-US"/>
          </a:p>
        </p:txBody>
      </p:sp>
    </p:spTree>
    <p:extLst>
      <p:ext uri="{BB962C8B-B14F-4D97-AF65-F5344CB8AC3E}">
        <p14:creationId xmlns:p14="http://schemas.microsoft.com/office/powerpoint/2010/main" val="2924102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8870341-0E0B-436F-B88B-FD8919F756F0}" type="datetimeFigureOut">
              <a:rPr lang="en-US" smtClean="0"/>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858BE0-16E5-4A39-963B-79D5FF644BAF}" type="slidenum">
              <a:rPr lang="en-US" smtClean="0"/>
              <a:t>‹#›</a:t>
            </a:fld>
            <a:endParaRPr lang="en-US"/>
          </a:p>
        </p:txBody>
      </p:sp>
    </p:spTree>
    <p:extLst>
      <p:ext uri="{BB962C8B-B14F-4D97-AF65-F5344CB8AC3E}">
        <p14:creationId xmlns:p14="http://schemas.microsoft.com/office/powerpoint/2010/main" val="2363256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8870341-0E0B-436F-B88B-FD8919F756F0}" type="datetimeFigureOut">
              <a:rPr lang="en-US" smtClean="0"/>
              <a:t>9/24/2024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4858BE0-16E5-4A39-963B-79D5FF644BAF}" type="slidenum">
              <a:rPr lang="en-US" smtClean="0"/>
              <a:t>‹#›</a:t>
            </a:fld>
            <a:endParaRPr lang="en-US"/>
          </a:p>
        </p:txBody>
      </p:sp>
    </p:spTree>
    <p:extLst>
      <p:ext uri="{BB962C8B-B14F-4D97-AF65-F5344CB8AC3E}">
        <p14:creationId xmlns:p14="http://schemas.microsoft.com/office/powerpoint/2010/main" val="390996053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43000" y="767555"/>
            <a:ext cx="6858000" cy="842963"/>
          </a:xfrm>
        </p:spPr>
        <p:txBody>
          <a:bodyPr>
            <a:normAutofit/>
          </a:bodyPr>
          <a:lstStyle/>
          <a:p>
            <a:r>
              <a:rPr lang="en-US" sz="4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Apple Genetics</a:t>
            </a:r>
          </a:p>
        </p:txBody>
      </p:sp>
      <p:sp>
        <p:nvSpPr>
          <p:cNvPr id="7" name="Rectangle 6"/>
          <p:cNvSpPr/>
          <p:nvPr/>
        </p:nvSpPr>
        <p:spPr>
          <a:xfrm>
            <a:off x="0" y="0"/>
            <a:ext cx="9144000" cy="228600"/>
          </a:xfrm>
          <a:prstGeom prst="rect">
            <a:avLst/>
          </a:prstGeom>
          <a:solidFill>
            <a:srgbClr val="C80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636039"/>
            <a:ext cx="9144000" cy="228600"/>
          </a:xfrm>
          <a:prstGeom prst="rect">
            <a:avLst/>
          </a:prstGeom>
          <a:solidFill>
            <a:srgbClr val="C80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61109"/>
            <a:ext cx="9144000" cy="595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536641"/>
            <a:ext cx="9144000" cy="595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a:srcRect t="8078" b="8339"/>
          <a:stretch/>
        </p:blipFill>
        <p:spPr>
          <a:xfrm>
            <a:off x="685800" y="2057399"/>
            <a:ext cx="7658100" cy="4267201"/>
          </a:xfrm>
          <a:prstGeom prst="rect">
            <a:avLst/>
          </a:prstGeom>
        </p:spPr>
      </p:pic>
    </p:spTree>
    <p:extLst>
      <p:ext uri="{BB962C8B-B14F-4D97-AF65-F5344CB8AC3E}">
        <p14:creationId xmlns:p14="http://schemas.microsoft.com/office/powerpoint/2010/main" val="3579313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21363"/>
            <a:ext cx="7886700" cy="2149474"/>
          </a:xfrm>
        </p:spPr>
        <p:txBody>
          <a:bodyPr/>
          <a:lstStyle/>
          <a:p>
            <a:pPr algn="ct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similarities and differences did you find between the two apples?</a:t>
            </a:r>
          </a:p>
        </p:txBody>
      </p:sp>
      <p:sp>
        <p:nvSpPr>
          <p:cNvPr id="7" name="Rectangle 6"/>
          <p:cNvSpPr/>
          <p:nvPr/>
        </p:nvSpPr>
        <p:spPr>
          <a:xfrm>
            <a:off x="0" y="0"/>
            <a:ext cx="9144000" cy="228600"/>
          </a:xfrm>
          <a:prstGeom prst="rect">
            <a:avLst/>
          </a:prstGeom>
          <a:solidFill>
            <a:srgbClr val="C80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636039"/>
            <a:ext cx="9144000" cy="228600"/>
          </a:xfrm>
          <a:prstGeom prst="rect">
            <a:avLst/>
          </a:prstGeom>
          <a:solidFill>
            <a:srgbClr val="C80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61109"/>
            <a:ext cx="9144000" cy="595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536641"/>
            <a:ext cx="9144000" cy="595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905000" y="2848872"/>
            <a:ext cx="1707413" cy="461665"/>
          </a:xfrm>
          <a:prstGeom prst="rect">
            <a:avLst/>
          </a:prstGeom>
          <a:noFill/>
        </p:spPr>
        <p:txBody>
          <a:bodyPr wrap="square" rtlCol="0">
            <a:spAutoFit/>
          </a:bodyPr>
          <a:lstStyle/>
          <a:p>
            <a:pPr algn="ctr"/>
            <a:r>
              <a:rPr lang="en-US" sz="2400" dirty="0"/>
              <a:t>Honeycrisp</a:t>
            </a:r>
          </a:p>
        </p:txBody>
      </p:sp>
      <p:sp>
        <p:nvSpPr>
          <p:cNvPr id="14" name="TextBox 13"/>
          <p:cNvSpPr txBox="1"/>
          <p:nvPr/>
        </p:nvSpPr>
        <p:spPr>
          <a:xfrm>
            <a:off x="5029200" y="2839330"/>
            <a:ext cx="1357425" cy="461665"/>
          </a:xfrm>
          <a:prstGeom prst="rect">
            <a:avLst/>
          </a:prstGeom>
          <a:noFill/>
        </p:spPr>
        <p:txBody>
          <a:bodyPr wrap="square" rtlCol="0">
            <a:spAutoFit/>
          </a:bodyPr>
          <a:lstStyle/>
          <a:p>
            <a:pPr algn="ctr"/>
            <a:r>
              <a:rPr lang="en-US" sz="2400" dirty="0" err="1"/>
              <a:t>Zestar</a:t>
            </a:r>
            <a:r>
              <a:rPr lang="en-US" sz="2400" dirty="0"/>
              <a:t>!</a:t>
            </a:r>
          </a:p>
        </p:txBody>
      </p:sp>
      <p:pic>
        <p:nvPicPr>
          <p:cNvPr id="1026" name="Picture 2" descr="Honeycrisp - Wikipedia">
            <a:extLst>
              <a:ext uri="{FF2B5EF4-FFF2-40B4-BE49-F238E27FC236}">
                <a16:creationId xmlns:a16="http://schemas.microsoft.com/office/drawing/2014/main" id="{43B29AFE-2727-354E-0C71-DAD9896351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3429000"/>
            <a:ext cx="2313353" cy="20885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47B151E-51E5-5FC3-170A-250C8AB884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0625" y="3497702"/>
            <a:ext cx="2792047" cy="2090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882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Genetics Vocabulary Review</a:t>
            </a:r>
          </a:p>
        </p:txBody>
      </p:sp>
      <p:sp>
        <p:nvSpPr>
          <p:cNvPr id="3" name="Subtitle 2"/>
          <p:cNvSpPr>
            <a:spLocks noGrp="1"/>
          </p:cNvSpPr>
          <p:nvPr>
            <p:ph idx="1"/>
          </p:nvPr>
        </p:nvSpPr>
        <p:spPr>
          <a:xfrm>
            <a:off x="628650" y="1593367"/>
            <a:ext cx="7886700" cy="4351338"/>
          </a:xfrm>
        </p:spPr>
        <p:txBody>
          <a:bodyPr>
            <a:normAutofit lnSpcReduction="10000"/>
          </a:bodyPr>
          <a:lstStyle/>
          <a:p>
            <a:r>
              <a:rPr lang="en-US" b="1" dirty="0"/>
              <a:t>Gene: </a:t>
            </a:r>
            <a:r>
              <a:rPr lang="en-US" dirty="0"/>
              <a:t>a section of DNA that codes for a certain trait </a:t>
            </a:r>
          </a:p>
          <a:p>
            <a:r>
              <a:rPr lang="en-US" b="1" dirty="0"/>
              <a:t>Allele: </a:t>
            </a:r>
            <a:r>
              <a:rPr lang="en-US" dirty="0"/>
              <a:t>a variant of a gene </a:t>
            </a:r>
          </a:p>
          <a:p>
            <a:r>
              <a:rPr lang="en-US" b="1" dirty="0"/>
              <a:t>Dominant Allele: </a:t>
            </a:r>
            <a:r>
              <a:rPr lang="en-US" dirty="0"/>
              <a:t> an allele whose trait always shows up in the organism when the allele is present (written as uppercase letter) </a:t>
            </a:r>
          </a:p>
          <a:p>
            <a:r>
              <a:rPr lang="en-US" b="1" dirty="0"/>
              <a:t>Recessive Allele: </a:t>
            </a:r>
            <a:r>
              <a:rPr lang="en-US" dirty="0"/>
              <a:t> an allele that is masked when a dominant allele is present (written as lower case letter)</a:t>
            </a:r>
          </a:p>
          <a:p>
            <a:r>
              <a:rPr lang="en-US" b="1" dirty="0"/>
              <a:t>Genotype: </a:t>
            </a:r>
            <a:r>
              <a:rPr lang="en-US" dirty="0"/>
              <a:t>an organism's genetic makeup or allele combinations </a:t>
            </a:r>
          </a:p>
          <a:p>
            <a:r>
              <a:rPr lang="en-US" b="1" dirty="0"/>
              <a:t>Phenotype:  </a:t>
            </a:r>
            <a:r>
              <a:rPr lang="en-US" dirty="0"/>
              <a:t>an organism's physical appearance or visible trait</a:t>
            </a:r>
          </a:p>
          <a:p>
            <a:r>
              <a:rPr lang="en-US" b="1" dirty="0"/>
              <a:t>Punnett Square:  </a:t>
            </a:r>
            <a:r>
              <a:rPr lang="en-US" dirty="0"/>
              <a:t>a diagram that is used to predict an outcome of a particular cross or breeding experiment</a:t>
            </a:r>
          </a:p>
          <a:p>
            <a:r>
              <a:rPr lang="en-US" b="1" dirty="0"/>
              <a:t>Homozygous : </a:t>
            </a:r>
            <a:r>
              <a:rPr lang="en-US" dirty="0"/>
              <a:t>having 2 identical alleles for a trait</a:t>
            </a:r>
          </a:p>
          <a:p>
            <a:r>
              <a:rPr lang="en-US" b="1" dirty="0"/>
              <a:t>Heterozygous: </a:t>
            </a:r>
            <a:r>
              <a:rPr lang="en-US" dirty="0"/>
              <a:t> having 2 different alleles for a trait</a:t>
            </a:r>
          </a:p>
          <a:p>
            <a:endParaRPr lang="en-US" dirty="0"/>
          </a:p>
          <a:p>
            <a:endParaRPr lang="en-US" dirty="0"/>
          </a:p>
        </p:txBody>
      </p:sp>
      <p:sp>
        <p:nvSpPr>
          <p:cNvPr id="7" name="Rectangle 6"/>
          <p:cNvSpPr/>
          <p:nvPr/>
        </p:nvSpPr>
        <p:spPr>
          <a:xfrm>
            <a:off x="0" y="0"/>
            <a:ext cx="9144000" cy="228600"/>
          </a:xfrm>
          <a:prstGeom prst="rect">
            <a:avLst/>
          </a:prstGeom>
          <a:solidFill>
            <a:srgbClr val="C80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636039"/>
            <a:ext cx="9144000" cy="228600"/>
          </a:xfrm>
          <a:prstGeom prst="rect">
            <a:avLst/>
          </a:prstGeom>
          <a:solidFill>
            <a:srgbClr val="C80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61109"/>
            <a:ext cx="9144000" cy="595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536641"/>
            <a:ext cx="9144000" cy="595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9130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Apple Genotypes</a:t>
            </a:r>
          </a:p>
        </p:txBody>
      </p:sp>
      <p:sp>
        <p:nvSpPr>
          <p:cNvPr id="3" name="Subtitle 2"/>
          <p:cNvSpPr>
            <a:spLocks noGrp="1"/>
          </p:cNvSpPr>
          <p:nvPr>
            <p:ph idx="1"/>
          </p:nvPr>
        </p:nvSpPr>
        <p:spPr>
          <a:xfrm>
            <a:off x="48202" y="1825625"/>
            <a:ext cx="8943398" cy="3813175"/>
          </a:xfrm>
        </p:spPr>
        <p:txBody>
          <a:bodyPr>
            <a:noAutofit/>
          </a:bodyPr>
          <a:lstStyle/>
          <a:p>
            <a:r>
              <a:rPr lang="en-US" sz="2400" dirty="0"/>
              <a:t>Here are examples of genotypes that the Honeycrisp and </a:t>
            </a:r>
            <a:r>
              <a:rPr lang="en-US" sz="2400" dirty="0" err="1"/>
              <a:t>Zestar</a:t>
            </a:r>
            <a:r>
              <a:rPr lang="en-US" sz="2400" dirty="0"/>
              <a:t>! apples may possess</a:t>
            </a:r>
          </a:p>
          <a:p>
            <a:pPr lvl="1">
              <a:lnSpc>
                <a:spcPct val="120000"/>
              </a:lnSpc>
            </a:pPr>
            <a:r>
              <a:rPr lang="en-US" sz="2000" dirty="0"/>
              <a:t>Sweetness is recessive (Honeycrisp’s genotype is ss, </a:t>
            </a:r>
            <a:r>
              <a:rPr lang="en-US" sz="2000" dirty="0" err="1"/>
              <a:t>Zestar’s</a:t>
            </a:r>
            <a:r>
              <a:rPr lang="en-US" sz="2000" dirty="0"/>
              <a:t> genotype is Ss)</a:t>
            </a:r>
          </a:p>
          <a:p>
            <a:pPr lvl="1">
              <a:lnSpc>
                <a:spcPct val="120000"/>
              </a:lnSpc>
            </a:pPr>
            <a:r>
              <a:rPr lang="en-US" sz="2000" dirty="0"/>
              <a:t>Juiciness is dominant (Honeycrisp’s genotype is </a:t>
            </a:r>
            <a:r>
              <a:rPr lang="en-US" sz="2000" dirty="0" err="1"/>
              <a:t>Jj</a:t>
            </a:r>
            <a:r>
              <a:rPr lang="en-US" sz="2000" dirty="0"/>
              <a:t>, </a:t>
            </a:r>
            <a:r>
              <a:rPr lang="en-US" sz="2000" dirty="0" err="1"/>
              <a:t>Zestar’s</a:t>
            </a:r>
            <a:r>
              <a:rPr lang="en-US" sz="2000" dirty="0"/>
              <a:t> genotype is </a:t>
            </a:r>
            <a:r>
              <a:rPr lang="en-US" sz="2000" dirty="0" err="1"/>
              <a:t>Jj</a:t>
            </a:r>
            <a:r>
              <a:rPr lang="en-US" sz="2000" dirty="0"/>
              <a:t>)</a:t>
            </a:r>
          </a:p>
          <a:p>
            <a:pPr lvl="1">
              <a:lnSpc>
                <a:spcPct val="120000"/>
              </a:lnSpc>
            </a:pPr>
            <a:r>
              <a:rPr lang="en-US" sz="2000" dirty="0"/>
              <a:t>Crunchiness is dominant (Honeycrisp’s genotype is Cc, </a:t>
            </a:r>
            <a:r>
              <a:rPr lang="en-US" sz="2000" dirty="0" err="1"/>
              <a:t>Zestar’s</a:t>
            </a:r>
            <a:r>
              <a:rPr lang="en-US" sz="2000" dirty="0"/>
              <a:t> genotype is cc)</a:t>
            </a:r>
          </a:p>
          <a:p>
            <a:pPr lvl="1">
              <a:lnSpc>
                <a:spcPct val="120000"/>
              </a:lnSpc>
            </a:pPr>
            <a:r>
              <a:rPr lang="en-US" sz="2000" dirty="0"/>
              <a:t>Red skin coloring is dominant (Honeycrisp’s genotype is RR, </a:t>
            </a:r>
            <a:r>
              <a:rPr lang="en-US" sz="2000" dirty="0" err="1"/>
              <a:t>Zestar’s</a:t>
            </a:r>
            <a:r>
              <a:rPr lang="en-US" sz="2000" dirty="0"/>
              <a:t> genotype is Rr)</a:t>
            </a:r>
          </a:p>
          <a:p>
            <a:pPr lvl="1">
              <a:lnSpc>
                <a:spcPct val="120000"/>
              </a:lnSpc>
            </a:pPr>
            <a:r>
              <a:rPr lang="en-US" sz="2000" dirty="0"/>
              <a:t>Smooth skin texture is dominant (Honeycrisp’s genotype is Bb, </a:t>
            </a:r>
            <a:r>
              <a:rPr lang="en-US" sz="2000" dirty="0" err="1"/>
              <a:t>Zestar’s</a:t>
            </a:r>
            <a:r>
              <a:rPr lang="en-US" sz="2000" dirty="0"/>
              <a:t> genotype is Bb)</a:t>
            </a:r>
          </a:p>
          <a:p>
            <a:pPr lvl="1"/>
            <a:endParaRPr lang="en-US" dirty="0"/>
          </a:p>
        </p:txBody>
      </p:sp>
      <p:sp>
        <p:nvSpPr>
          <p:cNvPr id="7" name="Rectangle 6"/>
          <p:cNvSpPr/>
          <p:nvPr/>
        </p:nvSpPr>
        <p:spPr>
          <a:xfrm>
            <a:off x="0" y="0"/>
            <a:ext cx="9144000" cy="228600"/>
          </a:xfrm>
          <a:prstGeom prst="rect">
            <a:avLst/>
          </a:prstGeom>
          <a:solidFill>
            <a:srgbClr val="C80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636039"/>
            <a:ext cx="9144000" cy="228600"/>
          </a:xfrm>
          <a:prstGeom prst="rect">
            <a:avLst/>
          </a:prstGeom>
          <a:solidFill>
            <a:srgbClr val="C80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61109"/>
            <a:ext cx="9144000" cy="595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536641"/>
            <a:ext cx="9144000" cy="595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7923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Punnett Square Activity</a:t>
            </a:r>
          </a:p>
        </p:txBody>
      </p:sp>
      <p:sp>
        <p:nvSpPr>
          <p:cNvPr id="3" name="Subtitle 2"/>
          <p:cNvSpPr>
            <a:spLocks noGrp="1"/>
          </p:cNvSpPr>
          <p:nvPr>
            <p:ph idx="1"/>
          </p:nvPr>
        </p:nvSpPr>
        <p:spPr>
          <a:xfrm>
            <a:off x="628650" y="1814120"/>
            <a:ext cx="7886700" cy="4351338"/>
          </a:xfrm>
        </p:spPr>
        <p:txBody>
          <a:bodyPr>
            <a:normAutofit/>
          </a:bodyPr>
          <a:lstStyle/>
          <a:p>
            <a:r>
              <a:rPr lang="en-US" dirty="0"/>
              <a:t>Complete Punnett Squares for each trait to illustrate genetic cross</a:t>
            </a:r>
          </a:p>
        </p:txBody>
      </p:sp>
      <p:sp>
        <p:nvSpPr>
          <p:cNvPr id="7" name="Rectangle 6"/>
          <p:cNvSpPr/>
          <p:nvPr/>
        </p:nvSpPr>
        <p:spPr>
          <a:xfrm>
            <a:off x="0" y="0"/>
            <a:ext cx="9144000" cy="228600"/>
          </a:xfrm>
          <a:prstGeom prst="rect">
            <a:avLst/>
          </a:prstGeom>
          <a:solidFill>
            <a:srgbClr val="C80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636039"/>
            <a:ext cx="9144000" cy="228600"/>
          </a:xfrm>
          <a:prstGeom prst="rect">
            <a:avLst/>
          </a:prstGeom>
          <a:solidFill>
            <a:srgbClr val="C80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61109"/>
            <a:ext cx="9144000" cy="595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536641"/>
            <a:ext cx="9144000" cy="595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097955" y="3284489"/>
            <a:ext cx="2590800" cy="2362200"/>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2" name="Straight Connector 11"/>
          <p:cNvCxnSpPr>
            <a:stCxn id="4" idx="0"/>
            <a:endCxn id="4" idx="2"/>
          </p:cNvCxnSpPr>
          <p:nvPr/>
        </p:nvCxnSpPr>
        <p:spPr>
          <a:xfrm>
            <a:off x="4393355" y="3284489"/>
            <a:ext cx="0" cy="2362200"/>
          </a:xfrm>
          <a:prstGeom prst="line">
            <a:avLst/>
          </a:prstGeom>
          <a:ln w="28575"/>
        </p:spPr>
        <p:style>
          <a:lnRef idx="1">
            <a:schemeClr val="dk1"/>
          </a:lnRef>
          <a:fillRef idx="0">
            <a:schemeClr val="dk1"/>
          </a:fillRef>
          <a:effectRef idx="0">
            <a:schemeClr val="dk1"/>
          </a:effectRef>
          <a:fontRef idx="minor">
            <a:schemeClr val="tx1"/>
          </a:fontRef>
        </p:style>
      </p:cxnSp>
      <p:cxnSp>
        <p:nvCxnSpPr>
          <p:cNvPr id="15" name="Straight Connector 14"/>
          <p:cNvCxnSpPr>
            <a:stCxn id="4" idx="1"/>
            <a:endCxn id="4" idx="3"/>
          </p:cNvCxnSpPr>
          <p:nvPr/>
        </p:nvCxnSpPr>
        <p:spPr>
          <a:xfrm>
            <a:off x="3097955" y="4465589"/>
            <a:ext cx="2590800" cy="0"/>
          </a:xfrm>
          <a:prstGeom prst="line">
            <a:avLst/>
          </a:prstGeom>
          <a:ln w="28575"/>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2903782" y="2278570"/>
            <a:ext cx="3497017" cy="646331"/>
          </a:xfrm>
          <a:prstGeom prst="rect">
            <a:avLst/>
          </a:prstGeom>
          <a:noFill/>
        </p:spPr>
        <p:txBody>
          <a:bodyPr wrap="square" rtlCol="0">
            <a:spAutoFit/>
          </a:bodyPr>
          <a:lstStyle/>
          <a:p>
            <a:r>
              <a:rPr lang="en-US" dirty="0"/>
              <a:t>Honeycrisp Apple Genotype (Female)</a:t>
            </a:r>
          </a:p>
        </p:txBody>
      </p:sp>
      <p:sp>
        <p:nvSpPr>
          <p:cNvPr id="19" name="TextBox 18"/>
          <p:cNvSpPr txBox="1"/>
          <p:nvPr/>
        </p:nvSpPr>
        <p:spPr>
          <a:xfrm rot="16200000">
            <a:off x="514016" y="4056814"/>
            <a:ext cx="2535674" cy="646331"/>
          </a:xfrm>
          <a:prstGeom prst="rect">
            <a:avLst/>
          </a:prstGeom>
          <a:noFill/>
        </p:spPr>
        <p:txBody>
          <a:bodyPr wrap="square" rtlCol="0">
            <a:spAutoFit/>
          </a:bodyPr>
          <a:lstStyle/>
          <a:p>
            <a:pPr algn="ctr"/>
            <a:r>
              <a:rPr lang="en-US" dirty="0" err="1"/>
              <a:t>Zestar</a:t>
            </a:r>
            <a:r>
              <a:rPr lang="en-US" dirty="0"/>
              <a:t>! Apple </a:t>
            </a:r>
          </a:p>
          <a:p>
            <a:pPr algn="ctr"/>
            <a:r>
              <a:rPr lang="en-US" dirty="0"/>
              <a:t>Genotype (Male)</a:t>
            </a:r>
          </a:p>
        </p:txBody>
      </p:sp>
      <p:sp>
        <p:nvSpPr>
          <p:cNvPr id="21" name="Left Brace 20"/>
          <p:cNvSpPr/>
          <p:nvPr/>
        </p:nvSpPr>
        <p:spPr>
          <a:xfrm rot="16200000">
            <a:off x="4157663" y="1192701"/>
            <a:ext cx="466725" cy="2974484"/>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2" name="Left Brace 21"/>
          <p:cNvSpPr/>
          <p:nvPr/>
        </p:nvSpPr>
        <p:spPr>
          <a:xfrm rot="10800000">
            <a:off x="1981200" y="3112141"/>
            <a:ext cx="466725" cy="2593339"/>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7" name="TextBox 26"/>
          <p:cNvSpPr txBox="1"/>
          <p:nvPr/>
        </p:nvSpPr>
        <p:spPr>
          <a:xfrm>
            <a:off x="3555510" y="2843120"/>
            <a:ext cx="685800" cy="461665"/>
          </a:xfrm>
          <a:prstGeom prst="rect">
            <a:avLst/>
          </a:prstGeom>
          <a:noFill/>
        </p:spPr>
        <p:txBody>
          <a:bodyPr wrap="square" rtlCol="0">
            <a:spAutoFit/>
          </a:bodyPr>
          <a:lstStyle/>
          <a:p>
            <a:r>
              <a:rPr lang="en-US" sz="2400" dirty="0"/>
              <a:t>s</a:t>
            </a:r>
          </a:p>
        </p:txBody>
      </p:sp>
      <p:sp>
        <p:nvSpPr>
          <p:cNvPr id="28" name="TextBox 27"/>
          <p:cNvSpPr txBox="1"/>
          <p:nvPr/>
        </p:nvSpPr>
        <p:spPr>
          <a:xfrm>
            <a:off x="2718357" y="3665617"/>
            <a:ext cx="685800" cy="461665"/>
          </a:xfrm>
          <a:prstGeom prst="rect">
            <a:avLst/>
          </a:prstGeom>
          <a:noFill/>
        </p:spPr>
        <p:txBody>
          <a:bodyPr wrap="square" rtlCol="0">
            <a:spAutoFit/>
          </a:bodyPr>
          <a:lstStyle/>
          <a:p>
            <a:r>
              <a:rPr lang="en-US" sz="2400" dirty="0"/>
              <a:t>S</a:t>
            </a:r>
          </a:p>
        </p:txBody>
      </p:sp>
      <p:sp>
        <p:nvSpPr>
          <p:cNvPr id="29" name="TextBox 28"/>
          <p:cNvSpPr txBox="1"/>
          <p:nvPr/>
        </p:nvSpPr>
        <p:spPr>
          <a:xfrm>
            <a:off x="2714619" y="4879593"/>
            <a:ext cx="685800" cy="461665"/>
          </a:xfrm>
          <a:prstGeom prst="rect">
            <a:avLst/>
          </a:prstGeom>
          <a:noFill/>
        </p:spPr>
        <p:txBody>
          <a:bodyPr wrap="square" rtlCol="0">
            <a:spAutoFit/>
          </a:bodyPr>
          <a:lstStyle/>
          <a:p>
            <a:r>
              <a:rPr lang="en-US" sz="2400" dirty="0"/>
              <a:t>s</a:t>
            </a:r>
          </a:p>
        </p:txBody>
      </p:sp>
      <p:sp>
        <p:nvSpPr>
          <p:cNvPr id="30" name="TextBox 29"/>
          <p:cNvSpPr txBox="1"/>
          <p:nvPr/>
        </p:nvSpPr>
        <p:spPr>
          <a:xfrm>
            <a:off x="4921741" y="2843119"/>
            <a:ext cx="685800" cy="461665"/>
          </a:xfrm>
          <a:prstGeom prst="rect">
            <a:avLst/>
          </a:prstGeom>
          <a:noFill/>
        </p:spPr>
        <p:txBody>
          <a:bodyPr wrap="square" rtlCol="0">
            <a:spAutoFit/>
          </a:bodyPr>
          <a:lstStyle/>
          <a:p>
            <a:r>
              <a:rPr lang="en-US" sz="2400" dirty="0"/>
              <a:t>s</a:t>
            </a:r>
          </a:p>
        </p:txBody>
      </p:sp>
      <p:sp>
        <p:nvSpPr>
          <p:cNvPr id="31" name="TextBox 30"/>
          <p:cNvSpPr txBox="1"/>
          <p:nvPr/>
        </p:nvSpPr>
        <p:spPr>
          <a:xfrm>
            <a:off x="4901034" y="3545523"/>
            <a:ext cx="685800" cy="461665"/>
          </a:xfrm>
          <a:prstGeom prst="rect">
            <a:avLst/>
          </a:prstGeom>
          <a:noFill/>
        </p:spPr>
        <p:txBody>
          <a:bodyPr wrap="square" rtlCol="0">
            <a:spAutoFit/>
          </a:bodyPr>
          <a:lstStyle/>
          <a:p>
            <a:r>
              <a:rPr lang="en-US" sz="2400" dirty="0">
                <a:solidFill>
                  <a:srgbClr val="FF0000"/>
                </a:solidFill>
              </a:rPr>
              <a:t>Ss</a:t>
            </a:r>
          </a:p>
        </p:txBody>
      </p:sp>
      <p:sp>
        <p:nvSpPr>
          <p:cNvPr id="32" name="TextBox 31"/>
          <p:cNvSpPr txBox="1"/>
          <p:nvPr/>
        </p:nvSpPr>
        <p:spPr>
          <a:xfrm>
            <a:off x="3559069" y="3572257"/>
            <a:ext cx="685800" cy="461665"/>
          </a:xfrm>
          <a:prstGeom prst="rect">
            <a:avLst/>
          </a:prstGeom>
          <a:noFill/>
        </p:spPr>
        <p:txBody>
          <a:bodyPr wrap="square" rtlCol="0">
            <a:spAutoFit/>
          </a:bodyPr>
          <a:lstStyle/>
          <a:p>
            <a:r>
              <a:rPr lang="en-US" sz="2400" dirty="0">
                <a:solidFill>
                  <a:srgbClr val="FF0000"/>
                </a:solidFill>
              </a:rPr>
              <a:t>Ss</a:t>
            </a:r>
          </a:p>
        </p:txBody>
      </p:sp>
      <p:sp>
        <p:nvSpPr>
          <p:cNvPr id="33" name="TextBox 32"/>
          <p:cNvSpPr txBox="1"/>
          <p:nvPr/>
        </p:nvSpPr>
        <p:spPr>
          <a:xfrm>
            <a:off x="3572547" y="4803897"/>
            <a:ext cx="685800" cy="461665"/>
          </a:xfrm>
          <a:prstGeom prst="rect">
            <a:avLst/>
          </a:prstGeom>
          <a:noFill/>
        </p:spPr>
        <p:txBody>
          <a:bodyPr wrap="square" rtlCol="0">
            <a:spAutoFit/>
          </a:bodyPr>
          <a:lstStyle/>
          <a:p>
            <a:r>
              <a:rPr lang="en-US" sz="2400" dirty="0">
                <a:solidFill>
                  <a:srgbClr val="FF0000"/>
                </a:solidFill>
              </a:rPr>
              <a:t>ss</a:t>
            </a:r>
          </a:p>
        </p:txBody>
      </p:sp>
      <p:sp>
        <p:nvSpPr>
          <p:cNvPr id="34" name="TextBox 33"/>
          <p:cNvSpPr txBox="1"/>
          <p:nvPr/>
        </p:nvSpPr>
        <p:spPr>
          <a:xfrm>
            <a:off x="4811467" y="4821497"/>
            <a:ext cx="685800" cy="461665"/>
          </a:xfrm>
          <a:prstGeom prst="rect">
            <a:avLst/>
          </a:prstGeom>
          <a:noFill/>
        </p:spPr>
        <p:txBody>
          <a:bodyPr wrap="square" rtlCol="0">
            <a:spAutoFit/>
          </a:bodyPr>
          <a:lstStyle/>
          <a:p>
            <a:r>
              <a:rPr lang="en-US" sz="2400" dirty="0">
                <a:solidFill>
                  <a:srgbClr val="FF0000"/>
                </a:solidFill>
              </a:rPr>
              <a:t>ss</a:t>
            </a:r>
          </a:p>
        </p:txBody>
      </p:sp>
      <p:sp>
        <p:nvSpPr>
          <p:cNvPr id="39" name="TextBox 38"/>
          <p:cNvSpPr txBox="1"/>
          <p:nvPr/>
        </p:nvSpPr>
        <p:spPr>
          <a:xfrm>
            <a:off x="6553200" y="3163505"/>
            <a:ext cx="2490227" cy="1711366"/>
          </a:xfrm>
          <a:prstGeom prst="rect">
            <a:avLst/>
          </a:prstGeom>
          <a:noFill/>
        </p:spPr>
        <p:txBody>
          <a:bodyPr wrap="square" rtlCol="0">
            <a:spAutoFit/>
          </a:bodyPr>
          <a:lstStyle/>
          <a:p>
            <a:pPr algn="ctr">
              <a:lnSpc>
                <a:spcPct val="150000"/>
              </a:lnSpc>
            </a:pPr>
            <a:r>
              <a:rPr lang="en-US" b="1" dirty="0"/>
              <a:t>Probabilities </a:t>
            </a:r>
          </a:p>
          <a:p>
            <a:pPr>
              <a:lnSpc>
                <a:spcPct val="150000"/>
              </a:lnSpc>
            </a:pPr>
            <a:r>
              <a:rPr lang="en-US" dirty="0"/>
              <a:t>______% SS (not sweet)</a:t>
            </a:r>
          </a:p>
          <a:p>
            <a:pPr>
              <a:lnSpc>
                <a:spcPct val="150000"/>
              </a:lnSpc>
            </a:pPr>
            <a:r>
              <a:rPr lang="en-US" dirty="0"/>
              <a:t>______% Ss (not sweet)</a:t>
            </a:r>
          </a:p>
          <a:p>
            <a:pPr>
              <a:lnSpc>
                <a:spcPct val="150000"/>
              </a:lnSpc>
            </a:pPr>
            <a:r>
              <a:rPr lang="en-US" dirty="0"/>
              <a:t>______% ss (very sweet)</a:t>
            </a:r>
          </a:p>
        </p:txBody>
      </p:sp>
      <p:sp>
        <p:nvSpPr>
          <p:cNvPr id="40" name="TextBox 39"/>
          <p:cNvSpPr txBox="1"/>
          <p:nvPr/>
        </p:nvSpPr>
        <p:spPr>
          <a:xfrm>
            <a:off x="6759152" y="3641492"/>
            <a:ext cx="685800" cy="369332"/>
          </a:xfrm>
          <a:prstGeom prst="rect">
            <a:avLst/>
          </a:prstGeom>
          <a:noFill/>
        </p:spPr>
        <p:txBody>
          <a:bodyPr wrap="square" rtlCol="0">
            <a:spAutoFit/>
          </a:bodyPr>
          <a:lstStyle/>
          <a:p>
            <a:r>
              <a:rPr lang="en-US" dirty="0">
                <a:solidFill>
                  <a:srgbClr val="C00000"/>
                </a:solidFill>
              </a:rPr>
              <a:t> 0</a:t>
            </a:r>
          </a:p>
        </p:txBody>
      </p:sp>
      <p:sp>
        <p:nvSpPr>
          <p:cNvPr id="41" name="TextBox 40"/>
          <p:cNvSpPr txBox="1"/>
          <p:nvPr/>
        </p:nvSpPr>
        <p:spPr>
          <a:xfrm>
            <a:off x="6715938" y="4050656"/>
            <a:ext cx="685800" cy="369332"/>
          </a:xfrm>
          <a:prstGeom prst="rect">
            <a:avLst/>
          </a:prstGeom>
          <a:noFill/>
        </p:spPr>
        <p:txBody>
          <a:bodyPr wrap="square" rtlCol="0">
            <a:spAutoFit/>
          </a:bodyPr>
          <a:lstStyle/>
          <a:p>
            <a:r>
              <a:rPr lang="en-US" dirty="0">
                <a:solidFill>
                  <a:srgbClr val="C00000"/>
                </a:solidFill>
              </a:rPr>
              <a:t>50</a:t>
            </a:r>
          </a:p>
        </p:txBody>
      </p:sp>
      <p:sp>
        <p:nvSpPr>
          <p:cNvPr id="42" name="TextBox 41"/>
          <p:cNvSpPr txBox="1"/>
          <p:nvPr/>
        </p:nvSpPr>
        <p:spPr>
          <a:xfrm>
            <a:off x="6722021" y="4484243"/>
            <a:ext cx="685800" cy="369332"/>
          </a:xfrm>
          <a:prstGeom prst="rect">
            <a:avLst/>
          </a:prstGeom>
          <a:noFill/>
        </p:spPr>
        <p:txBody>
          <a:bodyPr wrap="square" rtlCol="0">
            <a:spAutoFit/>
          </a:bodyPr>
          <a:lstStyle/>
          <a:p>
            <a:r>
              <a:rPr lang="en-US" dirty="0">
                <a:solidFill>
                  <a:srgbClr val="C00000"/>
                </a:solidFill>
              </a:rPr>
              <a:t>50</a:t>
            </a:r>
          </a:p>
        </p:txBody>
      </p:sp>
    </p:spTree>
    <p:extLst>
      <p:ext uri="{BB962C8B-B14F-4D97-AF65-F5344CB8AC3E}">
        <p14:creationId xmlns:p14="http://schemas.microsoft.com/office/powerpoint/2010/main" val="3156363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SweeTango Apple</a:t>
            </a:r>
          </a:p>
        </p:txBody>
      </p:sp>
      <p:sp>
        <p:nvSpPr>
          <p:cNvPr id="3" name="Subtitle 2"/>
          <p:cNvSpPr>
            <a:spLocks noGrp="1"/>
          </p:cNvSpPr>
          <p:nvPr>
            <p:ph idx="1"/>
          </p:nvPr>
        </p:nvSpPr>
        <p:spPr>
          <a:xfrm>
            <a:off x="533400" y="1976753"/>
            <a:ext cx="7981950" cy="3508375"/>
          </a:xfrm>
        </p:spPr>
        <p:txBody>
          <a:bodyPr>
            <a:normAutofit/>
          </a:bodyPr>
          <a:lstStyle/>
          <a:p>
            <a:r>
              <a:rPr lang="en-US" sz="2400" dirty="0"/>
              <a:t>Fusion between Honeycrisp and </a:t>
            </a:r>
            <a:r>
              <a:rPr lang="en-US" sz="2400" dirty="0" err="1"/>
              <a:t>Zestar</a:t>
            </a:r>
            <a:r>
              <a:rPr lang="en-US" sz="2400" dirty="0"/>
              <a:t>! apple</a:t>
            </a:r>
          </a:p>
          <a:p>
            <a:pPr lvl="1"/>
            <a:r>
              <a:rPr lang="en-US" sz="2400" dirty="0"/>
              <a:t>Developed at the University of Minnesota</a:t>
            </a:r>
          </a:p>
          <a:p>
            <a:r>
              <a:rPr lang="en-US" sz="2400" dirty="0"/>
              <a:t>“Juicy and sweet with hints of fall spices”</a:t>
            </a:r>
          </a:p>
          <a:p>
            <a:r>
              <a:rPr lang="en-US" sz="2400" dirty="0"/>
              <a:t>SweeTango was introduced in 2009 as a “managed variety”.  Commercial growers in Minnesota must be licensed to grow SweeTango apples.  Growers outside of Minnesota must be licensed members of the growers cooperative, Next Big Thing (NBT).</a:t>
            </a:r>
          </a:p>
        </p:txBody>
      </p:sp>
      <p:sp>
        <p:nvSpPr>
          <p:cNvPr id="7" name="Rectangle 6"/>
          <p:cNvSpPr/>
          <p:nvPr/>
        </p:nvSpPr>
        <p:spPr>
          <a:xfrm>
            <a:off x="0" y="0"/>
            <a:ext cx="9144000" cy="228600"/>
          </a:xfrm>
          <a:prstGeom prst="rect">
            <a:avLst/>
          </a:prstGeom>
          <a:solidFill>
            <a:srgbClr val="C80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636039"/>
            <a:ext cx="9144000" cy="228600"/>
          </a:xfrm>
          <a:prstGeom prst="rect">
            <a:avLst/>
          </a:prstGeom>
          <a:solidFill>
            <a:srgbClr val="C80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61109"/>
            <a:ext cx="9144000" cy="595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536641"/>
            <a:ext cx="9144000" cy="595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1014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Crossbreeding Apples</a:t>
            </a:r>
          </a:p>
        </p:txBody>
      </p:sp>
      <p:sp>
        <p:nvSpPr>
          <p:cNvPr id="3" name="Subtitle 2"/>
          <p:cNvSpPr>
            <a:spLocks noGrp="1"/>
          </p:cNvSpPr>
          <p:nvPr>
            <p:ph idx="1"/>
          </p:nvPr>
        </p:nvSpPr>
        <p:spPr>
          <a:xfrm>
            <a:off x="457200" y="1610759"/>
            <a:ext cx="8458200" cy="3708487"/>
          </a:xfrm>
        </p:spPr>
        <p:txBody>
          <a:bodyPr>
            <a:noAutofit/>
          </a:bodyPr>
          <a:lstStyle/>
          <a:p>
            <a:r>
              <a:rPr lang="en-US" sz="2400" dirty="0"/>
              <a:t>SweeTango apple is the result of crossbreeding</a:t>
            </a:r>
          </a:p>
          <a:p>
            <a:r>
              <a:rPr lang="en-US" sz="2400" dirty="0"/>
              <a:t>Goal is to make better quality apples</a:t>
            </a:r>
          </a:p>
          <a:p>
            <a:r>
              <a:rPr lang="en-US" sz="2400" dirty="0"/>
              <a:t>Breeders must look at both genotypes and phenotypes of apples</a:t>
            </a:r>
          </a:p>
          <a:p>
            <a:r>
              <a:rPr lang="en-US" sz="2400" dirty="0"/>
              <a:t>Must decide on what traits they hope to see in new apple</a:t>
            </a:r>
          </a:p>
          <a:p>
            <a:r>
              <a:rPr lang="en-US" sz="2400" dirty="0"/>
              <a:t>Often use a backcrossing approach – successive generations of apples with the trait of interest are crossed  with different high quality parent apples at each generation</a:t>
            </a:r>
          </a:p>
          <a:p>
            <a:r>
              <a:rPr lang="en-US" sz="2400" dirty="0"/>
              <a:t>Process typically takes 15 years</a:t>
            </a:r>
          </a:p>
          <a:p>
            <a:r>
              <a:rPr lang="en-US" sz="2400" dirty="0"/>
              <a:t>Some consider crossbreeding a genetic modification</a:t>
            </a:r>
          </a:p>
        </p:txBody>
      </p:sp>
      <p:sp>
        <p:nvSpPr>
          <p:cNvPr id="7" name="Rectangle 6"/>
          <p:cNvSpPr/>
          <p:nvPr/>
        </p:nvSpPr>
        <p:spPr>
          <a:xfrm>
            <a:off x="0" y="0"/>
            <a:ext cx="9144000" cy="228600"/>
          </a:xfrm>
          <a:prstGeom prst="rect">
            <a:avLst/>
          </a:prstGeom>
          <a:solidFill>
            <a:srgbClr val="C80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636039"/>
            <a:ext cx="9144000" cy="228600"/>
          </a:xfrm>
          <a:prstGeom prst="rect">
            <a:avLst/>
          </a:prstGeom>
          <a:solidFill>
            <a:srgbClr val="C80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61109"/>
            <a:ext cx="9144000" cy="595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536641"/>
            <a:ext cx="9144000" cy="595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3548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Grafting</a:t>
            </a:r>
          </a:p>
        </p:txBody>
      </p:sp>
      <p:sp>
        <p:nvSpPr>
          <p:cNvPr id="3" name="Subtitle 2"/>
          <p:cNvSpPr>
            <a:spLocks noGrp="1"/>
          </p:cNvSpPr>
          <p:nvPr>
            <p:ph idx="1"/>
          </p:nvPr>
        </p:nvSpPr>
        <p:spPr>
          <a:xfrm>
            <a:off x="628650" y="1468634"/>
            <a:ext cx="7886700" cy="2874766"/>
          </a:xfrm>
        </p:spPr>
        <p:txBody>
          <a:bodyPr>
            <a:normAutofit lnSpcReduction="10000"/>
          </a:bodyPr>
          <a:lstStyle/>
          <a:p>
            <a:pPr>
              <a:lnSpc>
                <a:spcPct val="120000"/>
              </a:lnSpc>
            </a:pPr>
            <a:r>
              <a:rPr lang="en-US" sz="2400" dirty="0">
                <a:latin typeface="Arial" panose="020B0604020202020204" pitchFamily="34" charset="0"/>
                <a:cs typeface="Arial" panose="020B0604020202020204" pitchFamily="34" charset="0"/>
              </a:rPr>
              <a:t>Most apples are not grown from seed</a:t>
            </a:r>
          </a:p>
          <a:p>
            <a:pPr>
              <a:lnSpc>
                <a:spcPct val="120000"/>
              </a:lnSpc>
            </a:pPr>
            <a:r>
              <a:rPr lang="en-US" sz="2400" dirty="0">
                <a:latin typeface="Arial" panose="020B0604020202020204" pitchFamily="34" charset="0"/>
                <a:cs typeface="Arial" panose="020B0604020202020204" pitchFamily="34" charset="0"/>
              </a:rPr>
              <a:t>Most apple trees originate from method called grafting</a:t>
            </a:r>
          </a:p>
          <a:p>
            <a:pPr lvl="1">
              <a:lnSpc>
                <a:spcPct val="120000"/>
              </a:lnSpc>
            </a:pPr>
            <a:r>
              <a:rPr lang="en-US" sz="2400" dirty="0">
                <a:latin typeface="Arial" panose="020B0604020202020204" pitchFamily="34" charset="0"/>
                <a:cs typeface="Arial" panose="020B0604020202020204" pitchFamily="34" charset="0"/>
              </a:rPr>
              <a:t>A section of a stem with leaf buds is inserted into another tree</a:t>
            </a:r>
          </a:p>
          <a:p>
            <a:pPr lvl="1">
              <a:lnSpc>
                <a:spcPct val="120000"/>
              </a:lnSpc>
            </a:pPr>
            <a:r>
              <a:rPr lang="en-US" sz="2400" dirty="0">
                <a:latin typeface="Arial" panose="020B0604020202020204" pitchFamily="34" charset="0"/>
                <a:cs typeface="Arial" panose="020B0604020202020204" pitchFamily="34" charset="0"/>
              </a:rPr>
              <a:t>Allows the tree to skip the juvenile phase which may last 5-9 years</a:t>
            </a:r>
            <a:r>
              <a:rPr lang="en-US" sz="2000" dirty="0">
                <a:latin typeface="Arial" panose="020B0604020202020204" pitchFamily="34" charset="0"/>
                <a:cs typeface="Arial" panose="020B0604020202020204" pitchFamily="34" charset="0"/>
              </a:rPr>
              <a:t>.  </a:t>
            </a:r>
          </a:p>
          <a:p>
            <a:endParaRPr lang="en-US" sz="2400" dirty="0">
              <a:latin typeface="Arial" panose="020B0604020202020204" pitchFamily="34" charset="0"/>
              <a:cs typeface="Arial" panose="020B0604020202020204" pitchFamily="34" charset="0"/>
            </a:endParaRPr>
          </a:p>
        </p:txBody>
      </p:sp>
      <p:sp>
        <p:nvSpPr>
          <p:cNvPr id="7" name="Rectangle 6"/>
          <p:cNvSpPr/>
          <p:nvPr/>
        </p:nvSpPr>
        <p:spPr>
          <a:xfrm>
            <a:off x="0" y="0"/>
            <a:ext cx="9144000" cy="228600"/>
          </a:xfrm>
          <a:prstGeom prst="rect">
            <a:avLst/>
          </a:prstGeom>
          <a:solidFill>
            <a:srgbClr val="C80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636039"/>
            <a:ext cx="9144000" cy="228600"/>
          </a:xfrm>
          <a:prstGeom prst="rect">
            <a:avLst/>
          </a:prstGeom>
          <a:solidFill>
            <a:srgbClr val="C80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61109"/>
            <a:ext cx="9144000" cy="595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536641"/>
            <a:ext cx="9144000" cy="595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5347371" y="4219571"/>
            <a:ext cx="2635179" cy="1978411"/>
          </a:xfrm>
          <a:prstGeom prst="rect">
            <a:avLst/>
          </a:prstGeom>
        </p:spPr>
      </p:pic>
      <p:pic>
        <p:nvPicPr>
          <p:cNvPr id="11" name="Picture 10"/>
          <p:cNvPicPr>
            <a:picLocks noChangeAspect="1"/>
          </p:cNvPicPr>
          <p:nvPr/>
        </p:nvPicPr>
        <p:blipFill>
          <a:blip r:embed="rId4"/>
          <a:stretch>
            <a:fillRect/>
          </a:stretch>
        </p:blipFill>
        <p:spPr>
          <a:xfrm>
            <a:off x="2523966" y="4381748"/>
            <a:ext cx="2726907" cy="1795214"/>
          </a:xfrm>
          <a:prstGeom prst="rect">
            <a:avLst/>
          </a:prstGeom>
        </p:spPr>
      </p:pic>
    </p:spTree>
    <p:extLst>
      <p:ext uri="{BB962C8B-B14F-4D97-AF65-F5344CB8AC3E}">
        <p14:creationId xmlns:p14="http://schemas.microsoft.com/office/powerpoint/2010/main" val="16549461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14287</TotalTime>
  <Words>724</Words>
  <Application>Microsoft Office PowerPoint</Application>
  <PresentationFormat>On-screen Show (4:3)</PresentationFormat>
  <Paragraphs>73</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Apple Genetics</vt:lpstr>
      <vt:lpstr>What similarities and differences did you find between the two apples?</vt:lpstr>
      <vt:lpstr>Genetics Vocabulary Review</vt:lpstr>
      <vt:lpstr>Apple Genotypes</vt:lpstr>
      <vt:lpstr>Punnett Square Activity</vt:lpstr>
      <vt:lpstr>SweeTango Apple</vt:lpstr>
      <vt:lpstr>Crossbreeding Apples</vt:lpstr>
      <vt:lpstr>Grafting</vt:lpstr>
    </vt:vector>
  </TitlesOfParts>
  <Company>BSE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Agricultural Engineering</dc:title>
  <dc:creator>Joe Luck</dc:creator>
  <cp:lastModifiedBy>Knott, Sue (MDA)</cp:lastModifiedBy>
  <cp:revision>197</cp:revision>
  <cp:lastPrinted>2013-10-14T14:56:14Z</cp:lastPrinted>
  <dcterms:created xsi:type="dcterms:W3CDTF">2012-08-23T21:49:41Z</dcterms:created>
  <dcterms:modified xsi:type="dcterms:W3CDTF">2024-09-24T16:02:40Z</dcterms:modified>
</cp:coreProperties>
</file>