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ileron Heavy" pitchFamily="2" charset="77"/>
      <p:regular r:id="rId11"/>
      <p:bold r:id="rId12"/>
    </p:embeddedFont>
    <p:embeddedFont>
      <p:font typeface="Aileron Heavy Bold" pitchFamily="2" charset="7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36"/>
          <a:stretch>
            <a:fillRect/>
          </a:stretch>
        </p:blipFill>
        <p:spPr>
          <a:xfrm>
            <a:off x="2186758" y="0"/>
            <a:ext cx="6835641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4089320"/>
            <a:ext cx="2004386" cy="2108361"/>
          </a:xfrm>
          <a:prstGeom prst="rect">
            <a:avLst/>
          </a:prstGeom>
          <a:solidFill>
            <a:srgbClr val="5D7963"/>
          </a:solidFill>
        </p:spPr>
      </p:sp>
      <p:grpSp>
        <p:nvGrpSpPr>
          <p:cNvPr id="4" name="Group 4"/>
          <p:cNvGrpSpPr/>
          <p:nvPr/>
        </p:nvGrpSpPr>
        <p:grpSpPr>
          <a:xfrm>
            <a:off x="10107181" y="1173833"/>
            <a:ext cx="7096037" cy="7939334"/>
            <a:chOff x="0" y="0"/>
            <a:chExt cx="9461383" cy="10585779"/>
          </a:xfrm>
        </p:grpSpPr>
        <p:sp>
          <p:nvSpPr>
            <p:cNvPr id="5" name="TextBox 5"/>
            <p:cNvSpPr txBox="1"/>
            <p:nvPr/>
          </p:nvSpPr>
          <p:spPr>
            <a:xfrm>
              <a:off x="0" y="247650"/>
              <a:ext cx="9461383" cy="9310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52"/>
                </a:lnSpc>
              </a:pPr>
              <a:r>
                <a:rPr lang="en-US" sz="11200">
                  <a:solidFill>
                    <a:srgbClr val="5D7963"/>
                  </a:solidFill>
                  <a:latin typeface="Aileron Heavy Bold"/>
                </a:rPr>
                <a:t>How Portion Sizes Have Changed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89523"/>
              <a:ext cx="9461383" cy="596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094379" y="266693"/>
            <a:ext cx="7663810" cy="2415092"/>
            <a:chOff x="0" y="0"/>
            <a:chExt cx="10218413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5" y="-9525"/>
              <a:ext cx="10218408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Bagel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10218413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0096" y="5977819"/>
            <a:ext cx="4451450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140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3" in diameter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78699" y="5977819"/>
            <a:ext cx="4451450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350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6" in diameter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2481" t="-16237" r="-67770" b="-363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094379" y="266693"/>
            <a:ext cx="7663810" cy="2415092"/>
            <a:chOff x="0" y="0"/>
            <a:chExt cx="10218413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5" y="-9525"/>
              <a:ext cx="10218408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Muffin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10218413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99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210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1.5 ounces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21702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500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4 ounces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943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207963" y="266693"/>
            <a:ext cx="9778768" cy="2415092"/>
            <a:chOff x="0" y="0"/>
            <a:chExt cx="13038357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7" y="-9525"/>
              <a:ext cx="13038350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Cheeseburger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13038357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99" y="5977819"/>
            <a:ext cx="3965443" cy="96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333 Calories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21702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590 Calories</a:t>
            </a:r>
          </a:p>
          <a:p>
            <a:pPr algn="ctr">
              <a:lnSpc>
                <a:spcPts val="7840"/>
              </a:lnSpc>
            </a:pPr>
            <a:endParaRPr lang="en-US" sz="5600">
              <a:solidFill>
                <a:srgbClr val="737373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8492" r="-1849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81982" y="266693"/>
            <a:ext cx="15003956" cy="2415092"/>
            <a:chOff x="0" y="0"/>
            <a:chExt cx="20005275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10" y="-9525"/>
              <a:ext cx="20005265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Spaghetti &amp; Meatballs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20005275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99" y="5977819"/>
            <a:ext cx="3965443" cy="96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500 Calories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15492" y="5977819"/>
            <a:ext cx="4377862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1025 Calories</a:t>
            </a:r>
          </a:p>
          <a:p>
            <a:pPr algn="ctr">
              <a:lnSpc>
                <a:spcPts val="7840"/>
              </a:lnSpc>
            </a:pPr>
            <a:endParaRPr lang="en-US" sz="5600">
              <a:solidFill>
                <a:srgbClr val="737373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81982" y="266693"/>
            <a:ext cx="15003956" cy="2415092"/>
            <a:chOff x="0" y="0"/>
            <a:chExt cx="20005275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10" y="-9525"/>
              <a:ext cx="20005265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French Fries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20005275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99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210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2.4 ounces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21702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610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6.9 ounces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9469" r="-4052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81982" y="266693"/>
            <a:ext cx="15003956" cy="2415092"/>
            <a:chOff x="0" y="0"/>
            <a:chExt cx="20005275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10" y="-9525"/>
              <a:ext cx="20005265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Soda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20005275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9392" y="5977819"/>
            <a:ext cx="3552858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85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6.5 ounces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21702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250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20 ounces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47558" y="2065756"/>
            <a:ext cx="7710631" cy="7710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00" b="-2500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81982" y="266693"/>
            <a:ext cx="15003956" cy="2415092"/>
            <a:chOff x="0" y="0"/>
            <a:chExt cx="20005275" cy="3220123"/>
          </a:xfrm>
        </p:grpSpPr>
        <p:sp>
          <p:nvSpPr>
            <p:cNvPr id="5" name="TextBox 5"/>
            <p:cNvSpPr txBox="1"/>
            <p:nvPr/>
          </p:nvSpPr>
          <p:spPr>
            <a:xfrm>
              <a:off x="10" y="-9525"/>
              <a:ext cx="20005265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Theater Popcorn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58740"/>
              <a:ext cx="20005275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6827" y="2533287"/>
            <a:ext cx="5078373" cy="2610213"/>
            <a:chOff x="0" y="0"/>
            <a:chExt cx="6771164" cy="3480284"/>
          </a:xfrm>
        </p:grpSpPr>
        <p:sp>
          <p:nvSpPr>
            <p:cNvPr id="8" name="TextBox 8"/>
            <p:cNvSpPr txBox="1"/>
            <p:nvPr/>
          </p:nvSpPr>
          <p:spPr>
            <a:xfrm>
              <a:off x="3" y="0"/>
              <a:ext cx="6771161" cy="26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20 Years ago: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2546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58189" y="2533287"/>
            <a:ext cx="5078373" cy="1600345"/>
            <a:chOff x="0" y="0"/>
            <a:chExt cx="6771164" cy="2133793"/>
          </a:xfrm>
        </p:grpSpPr>
        <p:sp>
          <p:nvSpPr>
            <p:cNvPr id="11" name="TextBox 11"/>
            <p:cNvSpPr txBox="1"/>
            <p:nvPr/>
          </p:nvSpPr>
          <p:spPr>
            <a:xfrm>
              <a:off x="3" y="0"/>
              <a:ext cx="6771161" cy="1346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1"/>
                </a:lnSpc>
              </a:pPr>
              <a:r>
                <a:rPr lang="en-US" sz="6626" spc="132">
                  <a:solidFill>
                    <a:srgbClr val="5D7963"/>
                  </a:solidFill>
                  <a:latin typeface="Aileron Heavy"/>
                </a:rPr>
                <a:t>Today: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26054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99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270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5 cups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21702" y="5977819"/>
            <a:ext cx="3965443" cy="19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630 Calories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7373"/>
                </a:solidFill>
                <a:latin typeface="Lato"/>
              </a:rPr>
              <a:t>1 tub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90827" y="3444362"/>
            <a:ext cx="6992145" cy="49935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5246" y="2867955"/>
            <a:ext cx="7973417" cy="5694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6469" y="2293473"/>
            <a:ext cx="9100839" cy="64995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30259" y="1774835"/>
            <a:ext cx="10044807" cy="717366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08754" y="266693"/>
            <a:ext cx="15377184" cy="2415092"/>
            <a:chOff x="0" y="0"/>
            <a:chExt cx="20502912" cy="3220123"/>
          </a:xfrm>
        </p:grpSpPr>
        <p:sp>
          <p:nvSpPr>
            <p:cNvPr id="7" name="TextBox 7"/>
            <p:cNvSpPr txBox="1"/>
            <p:nvPr/>
          </p:nvSpPr>
          <p:spPr>
            <a:xfrm>
              <a:off x="10" y="-9525"/>
              <a:ext cx="20502902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spc="199">
                  <a:solidFill>
                    <a:srgbClr val="5D7963"/>
                  </a:solidFill>
                  <a:latin typeface="Aileron Heavy"/>
                </a:rPr>
                <a:t>History of Dinner Plates: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58740"/>
              <a:ext cx="20502912" cy="76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3941" y="4727551"/>
            <a:ext cx="5078373" cy="2427181"/>
            <a:chOff x="0" y="0"/>
            <a:chExt cx="6771164" cy="3236241"/>
          </a:xfrm>
        </p:grpSpPr>
        <p:sp>
          <p:nvSpPr>
            <p:cNvPr id="10" name="TextBox 10"/>
            <p:cNvSpPr txBox="1"/>
            <p:nvPr/>
          </p:nvSpPr>
          <p:spPr>
            <a:xfrm>
              <a:off x="3" y="-9525"/>
              <a:ext cx="6771161" cy="2458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1"/>
                </a:lnSpc>
              </a:pPr>
              <a:r>
                <a:rPr lang="en-US" sz="5426" spc="108">
                  <a:solidFill>
                    <a:srgbClr val="5D7963"/>
                  </a:solidFill>
                  <a:latin typeface="Aileron Heavy"/>
                </a:rPr>
                <a:t>8 ½"</a:t>
              </a:r>
            </a:p>
            <a:p>
              <a:pPr algn="ctr">
                <a:lnSpc>
                  <a:spcPts val="7951"/>
                </a:lnSpc>
              </a:pPr>
              <a:endParaRPr lang="en-US" sz="5426" spc="108">
                <a:solidFill>
                  <a:srgbClr val="5D7963"/>
                </a:solidFill>
                <a:latin typeface="Aileron Heavy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28502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52768" y="4501539"/>
            <a:ext cx="5078373" cy="2427181"/>
            <a:chOff x="0" y="0"/>
            <a:chExt cx="6771164" cy="3236241"/>
          </a:xfrm>
        </p:grpSpPr>
        <p:sp>
          <p:nvSpPr>
            <p:cNvPr id="13" name="TextBox 13"/>
            <p:cNvSpPr txBox="1"/>
            <p:nvPr/>
          </p:nvSpPr>
          <p:spPr>
            <a:xfrm>
              <a:off x="3" y="-9525"/>
              <a:ext cx="6771161" cy="2458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1"/>
                </a:lnSpc>
              </a:pPr>
              <a:r>
                <a:rPr lang="en-US" sz="5426" spc="108">
                  <a:solidFill>
                    <a:srgbClr val="5D7963"/>
                  </a:solidFill>
                  <a:latin typeface="Aileron Heavy"/>
                </a:rPr>
                <a:t>10"</a:t>
              </a:r>
            </a:p>
            <a:p>
              <a:pPr algn="ctr">
                <a:lnSpc>
                  <a:spcPts val="7951"/>
                </a:lnSpc>
              </a:pPr>
              <a:endParaRPr lang="en-US" sz="5426" spc="108">
                <a:solidFill>
                  <a:srgbClr val="5D7963"/>
                </a:solidFill>
                <a:latin typeface="Aileron Heavy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728502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91073" y="4133631"/>
            <a:ext cx="5078373" cy="2427181"/>
            <a:chOff x="0" y="0"/>
            <a:chExt cx="6771164" cy="3236241"/>
          </a:xfrm>
        </p:grpSpPr>
        <p:sp>
          <p:nvSpPr>
            <p:cNvPr id="16" name="TextBox 16"/>
            <p:cNvSpPr txBox="1"/>
            <p:nvPr/>
          </p:nvSpPr>
          <p:spPr>
            <a:xfrm>
              <a:off x="3" y="-9525"/>
              <a:ext cx="6771161" cy="2458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1"/>
                </a:lnSpc>
              </a:pPr>
              <a:r>
                <a:rPr lang="en-US" sz="5426" spc="108">
                  <a:solidFill>
                    <a:srgbClr val="5D7963"/>
                  </a:solidFill>
                  <a:latin typeface="Aileron Heavy"/>
                </a:rPr>
                <a:t>11"</a:t>
              </a:r>
            </a:p>
            <a:p>
              <a:pPr algn="ctr">
                <a:lnSpc>
                  <a:spcPts val="7951"/>
                </a:lnSpc>
              </a:pPr>
              <a:endParaRPr lang="en-US" sz="5426" spc="108">
                <a:solidFill>
                  <a:srgbClr val="5D7963"/>
                </a:solidFill>
                <a:latin typeface="Aileron Heavy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728502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13476" y="3852382"/>
            <a:ext cx="5078373" cy="2427181"/>
            <a:chOff x="0" y="0"/>
            <a:chExt cx="6771164" cy="3236241"/>
          </a:xfrm>
        </p:grpSpPr>
        <p:sp>
          <p:nvSpPr>
            <p:cNvPr id="19" name="TextBox 19"/>
            <p:cNvSpPr txBox="1"/>
            <p:nvPr/>
          </p:nvSpPr>
          <p:spPr>
            <a:xfrm>
              <a:off x="3" y="-9525"/>
              <a:ext cx="6771161" cy="2458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1"/>
                </a:lnSpc>
              </a:pPr>
              <a:r>
                <a:rPr lang="en-US" sz="5426" spc="108">
                  <a:solidFill>
                    <a:srgbClr val="5D7963"/>
                  </a:solidFill>
                  <a:latin typeface="Aileron Heavy"/>
                </a:rPr>
                <a:t>12"</a:t>
              </a:r>
            </a:p>
            <a:p>
              <a:pPr algn="ctr">
                <a:lnSpc>
                  <a:spcPts val="7951"/>
                </a:lnSpc>
              </a:pPr>
              <a:endParaRPr lang="en-US" sz="5426" spc="108">
                <a:solidFill>
                  <a:srgbClr val="5D7963"/>
                </a:solidFill>
                <a:latin typeface="Aileron Heavy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728502"/>
              <a:ext cx="6771164" cy="507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2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758189" y="3750446"/>
            <a:ext cx="5078373" cy="38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2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160638" y="5486081"/>
            <a:ext cx="2089216" cy="15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1960s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Holds about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800 calories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75968" y="5304518"/>
            <a:ext cx="2201003" cy="15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1980s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Holds about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1000 calories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26387" y="5030999"/>
            <a:ext cx="2201003" cy="15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2000s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Holds about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1600 calories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52161" y="4749750"/>
            <a:ext cx="2201003" cy="15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2009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Holds about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Lato"/>
              </a:rPr>
              <a:t>1900 calories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Macintosh PowerPoint</Application>
  <PresentationFormat>Custom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Aileron Heavy Bold</vt:lpstr>
      <vt:lpstr>Aileron Heavy</vt:lpstr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portion sizes have changed</dc:title>
  <cp:lastModifiedBy>Andrea Gardner</cp:lastModifiedBy>
  <cp:revision>1</cp:revision>
  <dcterms:created xsi:type="dcterms:W3CDTF">2006-08-16T00:00:00Z</dcterms:created>
  <dcterms:modified xsi:type="dcterms:W3CDTF">2022-01-06T20:49:39Z</dcterms:modified>
  <dc:identifier>DAEy0oHLYLg</dc:identifier>
</cp:coreProperties>
</file>