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157"/>
    <p:restoredTop sz="94694"/>
  </p:normalViewPr>
  <p:slideViewPr>
    <p:cSldViewPr snapToGrid="0" snapToObjects="1">
      <p:cViewPr varScale="1">
        <p:scale>
          <a:sx n="100" d="100"/>
          <a:sy n="100" d="100"/>
        </p:scale>
        <p:origin x="168" y="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345123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367794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418031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99691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03AB0D-4885-4140-942A-FD5A3FDC9DF0}"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89568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03AB0D-4885-4140-942A-FD5A3FDC9DF0}"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224469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03AB0D-4885-4140-942A-FD5A3FDC9DF0}" type="datetimeFigureOut">
              <a:rPr lang="en-US" smtClean="0"/>
              <a:t>10/22/19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19034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03AB0D-4885-4140-942A-FD5A3FDC9DF0}" type="datetimeFigureOut">
              <a:rPr lang="en-US" smtClean="0"/>
              <a:t>10/22/19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403319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3AB0D-4885-4140-942A-FD5A3FDC9DF0}" type="datetimeFigureOut">
              <a:rPr lang="en-US" smtClean="0"/>
              <a:t>10/22/19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76701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DD03AB0D-4885-4140-942A-FD5A3FDC9DF0}"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401779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DD03AB0D-4885-4140-942A-FD5A3FDC9DF0}"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247568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DD03AB0D-4885-4140-942A-FD5A3FDC9DF0}" type="datetimeFigureOut">
              <a:rPr lang="en-US" smtClean="0"/>
              <a:t>10/22/19</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B3214A32-072C-C445-86E6-3E6DFD409F09}" type="slidenum">
              <a:rPr lang="en-US" smtClean="0"/>
              <a:t>‹#›</a:t>
            </a:fld>
            <a:endParaRPr lang="en-US"/>
          </a:p>
        </p:txBody>
      </p:sp>
    </p:spTree>
    <p:extLst>
      <p:ext uri="{BB962C8B-B14F-4D97-AF65-F5344CB8AC3E}">
        <p14:creationId xmlns:p14="http://schemas.microsoft.com/office/powerpoint/2010/main" val="2287331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754380" y="394636"/>
            <a:ext cx="8549640"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World Food Sustainability</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#1 – Climate &amp; Soil</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lstStyle/>
          <a:p>
            <a:pPr marL="457200" indent="-457200" algn="l">
              <a:buFont typeface="Arial" panose="020B0604020202020204" pitchFamily="34" charset="0"/>
              <a:buChar char="•"/>
            </a:pPr>
            <a:r>
              <a:rPr lang="en-US" dirty="0">
                <a:latin typeface="Cambria" panose="02040503050406030204" pitchFamily="18" charset="0"/>
              </a:rPr>
              <a:t>Climate change directly impacts the production of our food. Increased temperatures as well as extreme weather events (drought, floods, etc.) damage crops and decrease overall food supply. Climate change should be mitigated and adapted to.</a:t>
            </a:r>
          </a:p>
          <a:p>
            <a:pPr marL="457200" indent="-457200" algn="l">
              <a:buFont typeface="Arial" panose="020B0604020202020204" pitchFamily="34" charset="0"/>
              <a:buChar char="•"/>
            </a:pPr>
            <a:r>
              <a:rPr lang="en-US" dirty="0">
                <a:latin typeface="Cambria" panose="02040503050406030204" pitchFamily="18" charset="0"/>
              </a:rPr>
              <a:t>Fertile soil (located in climates ideal for crop growth) is a limited resource.  Increasing farm land to produce additional food for a growing population may not be possible. </a:t>
            </a:r>
          </a:p>
        </p:txBody>
      </p:sp>
      <p:sp>
        <p:nvSpPr>
          <p:cNvPr id="6" name="Rectangle 5">
            <a:extLst>
              <a:ext uri="{FF2B5EF4-FFF2-40B4-BE49-F238E27FC236}">
                <a16:creationId xmlns:a16="http://schemas.microsoft.com/office/drawing/2014/main" id="{8CB9BA95-B70E-0A4A-9741-324DB4D90265}"/>
              </a:ext>
            </a:extLst>
          </p:cNvPr>
          <p:cNvSpPr/>
          <p:nvPr/>
        </p:nvSpPr>
        <p:spPr>
          <a:xfrm>
            <a:off x="491180" y="5939036"/>
            <a:ext cx="7680896" cy="923330"/>
          </a:xfrm>
          <a:prstGeom prst="rect">
            <a:avLst/>
          </a:prstGeom>
        </p:spPr>
        <p:txBody>
          <a:bodyPr wrap="square">
            <a:spAutoFit/>
          </a:bodyPr>
          <a:lstStyle/>
          <a:p>
            <a:r>
              <a:rPr lang="en-US" b="1" i="1" dirty="0">
                <a:latin typeface="Cambria" panose="02040503050406030204" pitchFamily="18" charset="0"/>
              </a:rPr>
              <a:t>Background Information: </a:t>
            </a:r>
            <a:r>
              <a:rPr lang="en-US" i="1" dirty="0">
                <a:latin typeface="Cambria" panose="02040503050406030204" pitchFamily="18" charset="0"/>
              </a:rPr>
              <a:t>Over 70% of Earth is covered in water and cannot be used to grow crops. Earth has 57 million square miles of land, but only 12 million square miles are arable (have ideal conditions for growing crops).</a:t>
            </a:r>
          </a:p>
        </p:txBody>
      </p:sp>
    </p:spTree>
    <p:extLst>
      <p:ext uri="{BB962C8B-B14F-4D97-AF65-F5344CB8AC3E}">
        <p14:creationId xmlns:p14="http://schemas.microsoft.com/office/powerpoint/2010/main" val="117795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305211" y="394636"/>
            <a:ext cx="9425638"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World Food Sustainability</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#2 – Food Loss &amp; Waste</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Hunger is complicated by food waste, inequality of distribution, and poverty not just a scarcity of food supply.</a:t>
            </a:r>
          </a:p>
          <a:p>
            <a:pPr marL="457200" indent="-457200" algn="l">
              <a:buFont typeface="Arial" panose="020B0604020202020204" pitchFamily="34" charset="0"/>
              <a:buChar char="•"/>
            </a:pPr>
            <a:r>
              <a:rPr lang="en-US" dirty="0">
                <a:latin typeface="Cambria" panose="02040503050406030204" pitchFamily="18" charset="0"/>
              </a:rPr>
              <a:t>Roughly one third of the food produced in the world for human consumption every year is lost or wasted. It could feed 3 billion people.</a:t>
            </a:r>
          </a:p>
          <a:p>
            <a:pPr marL="457200" indent="-457200" algn="l">
              <a:buFont typeface="Arial" panose="020B0604020202020204" pitchFamily="34" charset="0"/>
              <a:buChar char="•"/>
            </a:pPr>
            <a:r>
              <a:rPr lang="en-US" dirty="0">
                <a:latin typeface="Cambria" panose="02040503050406030204" pitchFamily="18" charset="0"/>
              </a:rPr>
              <a:t>Food loss and waste accounts for 4.4 gigatons of greenhouse gas emissions per year.</a:t>
            </a:r>
          </a:p>
          <a:p>
            <a:pPr marL="457200" indent="-457200" algn="l">
              <a:buFont typeface="Arial" panose="020B0604020202020204" pitchFamily="34" charset="0"/>
              <a:buChar char="•"/>
            </a:pPr>
            <a:r>
              <a:rPr lang="en-US" dirty="0">
                <a:latin typeface="Cambria" panose="02040503050406030204" pitchFamily="18" charset="0"/>
              </a:rPr>
              <a:t>Any world food sustainability plan must address food loss and waste.</a:t>
            </a:r>
          </a:p>
        </p:txBody>
      </p:sp>
      <p:sp>
        <p:nvSpPr>
          <p:cNvPr id="6" name="Rectangle 5">
            <a:extLst>
              <a:ext uri="{FF2B5EF4-FFF2-40B4-BE49-F238E27FC236}">
                <a16:creationId xmlns:a16="http://schemas.microsoft.com/office/drawing/2014/main" id="{06AC2D05-AE17-C241-93DA-419DD2012440}"/>
              </a:ext>
            </a:extLst>
          </p:cNvPr>
          <p:cNvSpPr/>
          <p:nvPr/>
        </p:nvSpPr>
        <p:spPr>
          <a:xfrm>
            <a:off x="491180" y="5939036"/>
            <a:ext cx="7680896" cy="1477328"/>
          </a:xfrm>
          <a:prstGeom prst="rect">
            <a:avLst/>
          </a:prstGeom>
        </p:spPr>
        <p:txBody>
          <a:bodyPr wrap="square">
            <a:spAutoFit/>
          </a:bodyPr>
          <a:lstStyle/>
          <a:p>
            <a:r>
              <a:rPr lang="en-US" b="1" i="1" dirty="0">
                <a:latin typeface="Cambria" panose="02040503050406030204" pitchFamily="18" charset="0"/>
              </a:rPr>
              <a:t>Background Information: </a:t>
            </a:r>
            <a:r>
              <a:rPr lang="en-US" i="1" dirty="0">
                <a:latin typeface="Cambria" panose="02040503050406030204" pitchFamily="18" charset="0"/>
              </a:rPr>
              <a:t>Food loss and waste refers to all food produced for human consumption, but not ultimately eaten by humans. Food could be lost on the farm due to pests, disease, or drought. It can also be lost or wasted along the food chain if it spoils before it is used.</a:t>
            </a:r>
          </a:p>
          <a:p>
            <a:endParaRPr lang="en-US" i="1" dirty="0">
              <a:latin typeface="Cambria" panose="02040503050406030204" pitchFamily="18" charset="0"/>
            </a:endParaRPr>
          </a:p>
        </p:txBody>
      </p:sp>
    </p:spTree>
    <p:extLst>
      <p:ext uri="{BB962C8B-B14F-4D97-AF65-F5344CB8AC3E}">
        <p14:creationId xmlns:p14="http://schemas.microsoft.com/office/powerpoint/2010/main" val="301800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World Food Sustainability</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#3 – Water</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Water is essential to agriculture (production of food). Nearly three-quarters of the world’s freshwater is used to produce the food, fiber and products we need to live.</a:t>
            </a:r>
          </a:p>
          <a:p>
            <a:pPr marL="457200" indent="-457200" algn="l">
              <a:buFont typeface="Arial" panose="020B0604020202020204" pitchFamily="34" charset="0"/>
              <a:buChar char="•"/>
            </a:pPr>
            <a:r>
              <a:rPr lang="en-US" dirty="0">
                <a:latin typeface="Cambria" panose="02040503050406030204" pitchFamily="18" charset="0"/>
              </a:rPr>
              <a:t>We can’t live without water. A growing population adds additional stress on our limited water supply.</a:t>
            </a:r>
          </a:p>
        </p:txBody>
      </p:sp>
      <p:sp>
        <p:nvSpPr>
          <p:cNvPr id="6" name="Rectangle 5">
            <a:extLst>
              <a:ext uri="{FF2B5EF4-FFF2-40B4-BE49-F238E27FC236}">
                <a16:creationId xmlns:a16="http://schemas.microsoft.com/office/drawing/2014/main" id="{F1D6F611-101C-D442-B075-040A5074F9AB}"/>
              </a:ext>
            </a:extLst>
          </p:cNvPr>
          <p:cNvSpPr/>
          <p:nvPr/>
        </p:nvSpPr>
        <p:spPr>
          <a:xfrm>
            <a:off x="491180" y="5939036"/>
            <a:ext cx="7680896" cy="923330"/>
          </a:xfrm>
          <a:prstGeom prst="rect">
            <a:avLst/>
          </a:prstGeom>
        </p:spPr>
        <p:txBody>
          <a:bodyPr wrap="square">
            <a:spAutoFit/>
          </a:bodyPr>
          <a:lstStyle/>
          <a:p>
            <a:r>
              <a:rPr lang="en-US" b="1" i="1" dirty="0">
                <a:latin typeface="Cambria" panose="02040503050406030204" pitchFamily="18" charset="0"/>
              </a:rPr>
              <a:t>Background Information: </a:t>
            </a:r>
            <a:r>
              <a:rPr lang="en-US" i="1" dirty="0">
                <a:latin typeface="Cambria" panose="02040503050406030204" pitchFamily="18" charset="0"/>
              </a:rPr>
              <a:t>Only 5% of the water on Earth is freshwater. Only 3% of freshwater on the earth is accessible. The rest is trapped in groundwater, the atmosphere, glaciers, and ice caps.</a:t>
            </a:r>
          </a:p>
        </p:txBody>
      </p:sp>
    </p:spTree>
    <p:extLst>
      <p:ext uri="{BB962C8B-B14F-4D97-AF65-F5344CB8AC3E}">
        <p14:creationId xmlns:p14="http://schemas.microsoft.com/office/powerpoint/2010/main" val="416082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World Food Sustainability</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#4 – Food Supply</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It is estimated that by 2050 there will be an additional 2 billion people on Earth, all needing to eat.</a:t>
            </a:r>
          </a:p>
          <a:p>
            <a:pPr marL="457200" indent="-457200" algn="l">
              <a:buFont typeface="Arial" panose="020B0604020202020204" pitchFamily="34" charset="0"/>
              <a:buChar char="•"/>
            </a:pPr>
            <a:r>
              <a:rPr lang="en-US" dirty="0">
                <a:latin typeface="Cambria" panose="02040503050406030204" pitchFamily="18" charset="0"/>
              </a:rPr>
              <a:t>More food will need to be produced on less land and in a way that protects the environment for years to come.</a:t>
            </a:r>
          </a:p>
        </p:txBody>
      </p:sp>
      <p:sp>
        <p:nvSpPr>
          <p:cNvPr id="6" name="Rectangle 5">
            <a:extLst>
              <a:ext uri="{FF2B5EF4-FFF2-40B4-BE49-F238E27FC236}">
                <a16:creationId xmlns:a16="http://schemas.microsoft.com/office/drawing/2014/main" id="{B64BD4D9-DEA4-F44B-8188-F1C2ABE0C686}"/>
              </a:ext>
            </a:extLst>
          </p:cNvPr>
          <p:cNvSpPr/>
          <p:nvPr/>
        </p:nvSpPr>
        <p:spPr>
          <a:xfrm>
            <a:off x="491180" y="5939036"/>
            <a:ext cx="7680896" cy="1200329"/>
          </a:xfrm>
          <a:prstGeom prst="rect">
            <a:avLst/>
          </a:prstGeom>
        </p:spPr>
        <p:txBody>
          <a:bodyPr wrap="square">
            <a:spAutoFit/>
          </a:bodyPr>
          <a:lstStyle/>
          <a:p>
            <a:r>
              <a:rPr lang="en-US" b="1" i="1" dirty="0">
                <a:latin typeface="Cambria" panose="02040503050406030204" pitchFamily="18" charset="0"/>
              </a:rPr>
              <a:t>Background Information: </a:t>
            </a:r>
            <a:r>
              <a:rPr lang="en-US" dirty="0">
                <a:latin typeface="Cambria" panose="02040503050406030204" pitchFamily="18" charset="0"/>
              </a:rPr>
              <a:t>One U.S. farm produces food and fiber for approximately 165 people annually in the United States and abroad. Science, and technology have increased efficiency and productivity in agriculture.</a:t>
            </a:r>
          </a:p>
          <a:p>
            <a:endParaRPr lang="en-US" i="1" dirty="0">
              <a:latin typeface="Cambria" panose="02040503050406030204" pitchFamily="18" charset="0"/>
            </a:endParaRPr>
          </a:p>
        </p:txBody>
      </p:sp>
    </p:spTree>
    <p:extLst>
      <p:ext uri="{BB962C8B-B14F-4D97-AF65-F5344CB8AC3E}">
        <p14:creationId xmlns:p14="http://schemas.microsoft.com/office/powerpoint/2010/main" val="300657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World Food Sustainability</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#5 – Economy</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Earning money and creating jobs is the foundation for an economy, and a healthy economy is critical to sustainability.</a:t>
            </a:r>
          </a:p>
        </p:txBody>
      </p:sp>
      <p:sp>
        <p:nvSpPr>
          <p:cNvPr id="6" name="Rectangle 5">
            <a:extLst>
              <a:ext uri="{FF2B5EF4-FFF2-40B4-BE49-F238E27FC236}">
                <a16:creationId xmlns:a16="http://schemas.microsoft.com/office/drawing/2014/main" id="{A6FF7210-5205-9542-8C92-9E50F49A160E}"/>
              </a:ext>
            </a:extLst>
          </p:cNvPr>
          <p:cNvSpPr/>
          <p:nvPr/>
        </p:nvSpPr>
        <p:spPr>
          <a:xfrm>
            <a:off x="491180" y="5939036"/>
            <a:ext cx="7680896" cy="1200329"/>
          </a:xfrm>
          <a:prstGeom prst="rect">
            <a:avLst/>
          </a:prstGeom>
        </p:spPr>
        <p:txBody>
          <a:bodyPr wrap="square">
            <a:spAutoFit/>
          </a:bodyPr>
          <a:lstStyle/>
          <a:p>
            <a:r>
              <a:rPr lang="en-US" b="1" i="1" dirty="0">
                <a:latin typeface="Cambria" panose="02040503050406030204" pitchFamily="18" charset="0"/>
              </a:rPr>
              <a:t>Background Information: </a:t>
            </a:r>
            <a:r>
              <a:rPr lang="en-US" i="1" dirty="0">
                <a:latin typeface="Cambria" panose="02040503050406030204" pitchFamily="18" charset="0"/>
              </a:rPr>
              <a:t>The engine of an economy is the marketplace where buyers and sellers meet to trade products and services. The global food market</a:t>
            </a:r>
            <a:r>
              <a:rPr lang="en-US" b="1" i="1" dirty="0">
                <a:latin typeface="Cambria" panose="02040503050406030204" pitchFamily="18" charset="0"/>
              </a:rPr>
              <a:t> </a:t>
            </a:r>
            <a:r>
              <a:rPr lang="en-US" i="1" dirty="0">
                <a:latin typeface="Cambria" panose="02040503050406030204" pitchFamily="18" charset="0"/>
              </a:rPr>
              <a:t>allows you to buy tea in Canada that’s grown in India and fruits and vegetables even when they’re out of season.</a:t>
            </a:r>
          </a:p>
        </p:txBody>
      </p:sp>
    </p:spTree>
    <p:extLst>
      <p:ext uri="{BB962C8B-B14F-4D97-AF65-F5344CB8AC3E}">
        <p14:creationId xmlns:p14="http://schemas.microsoft.com/office/powerpoint/2010/main" val="364540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World Food Sustainability</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#6 – Science &amp; Technology</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lvl="0" indent="-457200" algn="l">
              <a:buFont typeface="Arial" panose="020B0604020202020204" pitchFamily="34" charset="0"/>
              <a:buChar char="•"/>
            </a:pPr>
            <a:r>
              <a:rPr lang="en-US" dirty="0">
                <a:latin typeface="Cambria" panose="02040503050406030204" pitchFamily="18" charset="0"/>
              </a:rPr>
              <a:t>One way to produce more food using the same amount of land and natural resources is by utilizing new technology that makes agriculture more productive and efficient.</a:t>
            </a:r>
          </a:p>
          <a:p>
            <a:pPr marL="457200" lvl="0" indent="-457200" algn="l">
              <a:buFont typeface="Arial" panose="020B0604020202020204" pitchFamily="34" charset="0"/>
              <a:buChar char="•"/>
            </a:pPr>
            <a:r>
              <a:rPr lang="en-US" dirty="0">
                <a:latin typeface="Cambria" panose="02040503050406030204" pitchFamily="18" charset="0"/>
              </a:rPr>
              <a:t>Science drives change and progress. For example, improved plant and animal genetics overcome challenges such </a:t>
            </a:r>
            <a:r>
              <a:rPr lang="en-US">
                <a:latin typeface="Cambria" panose="02040503050406030204" pitchFamily="18" charset="0"/>
              </a:rPr>
              <a:t>as disease and pests.</a:t>
            </a:r>
            <a:endParaRPr lang="en-US" dirty="0">
              <a:latin typeface="Cambria" panose="02040503050406030204" pitchFamily="18" charset="0"/>
            </a:endParaRPr>
          </a:p>
          <a:p>
            <a:pPr marL="457200" indent="-457200" algn="l">
              <a:buFont typeface="Arial" panose="020B0604020202020204" pitchFamily="34" charset="0"/>
              <a:buChar char="•"/>
            </a:pPr>
            <a:endParaRPr lang="en-US" dirty="0">
              <a:latin typeface="Cambria" panose="02040503050406030204" pitchFamily="18" charset="0"/>
            </a:endParaRPr>
          </a:p>
        </p:txBody>
      </p:sp>
      <p:sp>
        <p:nvSpPr>
          <p:cNvPr id="6" name="Rectangle 5">
            <a:extLst>
              <a:ext uri="{FF2B5EF4-FFF2-40B4-BE49-F238E27FC236}">
                <a16:creationId xmlns:a16="http://schemas.microsoft.com/office/drawing/2014/main" id="{65DC7339-C798-FB45-A48B-10A869ED64CA}"/>
              </a:ext>
            </a:extLst>
          </p:cNvPr>
          <p:cNvSpPr/>
          <p:nvPr/>
        </p:nvSpPr>
        <p:spPr>
          <a:xfrm>
            <a:off x="491180" y="5939036"/>
            <a:ext cx="7680896" cy="2308324"/>
          </a:xfrm>
          <a:prstGeom prst="rect">
            <a:avLst/>
          </a:prstGeom>
        </p:spPr>
        <p:txBody>
          <a:bodyPr wrap="square">
            <a:spAutoFit/>
          </a:bodyPr>
          <a:lstStyle/>
          <a:p>
            <a:r>
              <a:rPr lang="en-US" b="1" i="1" dirty="0">
                <a:latin typeface="Cambria" panose="02040503050406030204" pitchFamily="18" charset="0"/>
              </a:rPr>
              <a:t>Background Information: </a:t>
            </a:r>
            <a:r>
              <a:rPr lang="en-US" i="1" dirty="0">
                <a:latin typeface="Cambria" panose="02040503050406030204" pitchFamily="18" charset="0"/>
              </a:rPr>
              <a:t>Farmers and ranchers make up less than 2% of the U.S. population. U.S. farmers currently produce 10 bioengineered crops that are available on the consumer market. The increasing global demand for affordable meat, milk, and eggs means the world will need 60% more animal-sourced foods.</a:t>
            </a:r>
          </a:p>
          <a:p>
            <a:endParaRPr lang="en-US" dirty="0">
              <a:latin typeface="Cambria" panose="02040503050406030204" pitchFamily="18" charset="0"/>
            </a:endParaRPr>
          </a:p>
          <a:p>
            <a:endParaRPr lang="en-US" dirty="0">
              <a:latin typeface="Cambria" panose="02040503050406030204" pitchFamily="18" charset="0"/>
            </a:endParaRPr>
          </a:p>
          <a:p>
            <a:endParaRPr lang="en-US" i="1" dirty="0">
              <a:latin typeface="Cambria" panose="02040503050406030204" pitchFamily="18" charset="0"/>
            </a:endParaRPr>
          </a:p>
        </p:txBody>
      </p:sp>
    </p:spTree>
    <p:extLst>
      <p:ext uri="{BB962C8B-B14F-4D97-AF65-F5344CB8AC3E}">
        <p14:creationId xmlns:p14="http://schemas.microsoft.com/office/powerpoint/2010/main" val="55854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1965</TotalTime>
  <Words>581</Words>
  <Application>Microsoft Macintosh PowerPoint</Application>
  <PresentationFormat>Custom</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vt:lpstr>
      <vt:lpstr>Office Theme</vt:lpstr>
      <vt:lpstr> World Food Sustainability from my point of view… #1 – Climate &amp; Soil</vt:lpstr>
      <vt:lpstr> World Food Sustainability from my point of view… #2 – Food Loss &amp; Waste</vt:lpstr>
      <vt:lpstr> World Food Sustainability from my point of view… #3 – Water</vt:lpstr>
      <vt:lpstr> World Food Sustainability from my point of view… #4 – Food Supply</vt:lpstr>
      <vt:lpstr> World Food Sustainability from my point of view… #5 – Economy</vt:lpstr>
      <vt:lpstr> World Food Sustainability from my point of view… #6 – Science &amp; Technology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Gardner</dc:creator>
  <cp:lastModifiedBy>Andrea Gardner</cp:lastModifiedBy>
  <cp:revision>39</cp:revision>
  <dcterms:created xsi:type="dcterms:W3CDTF">2019-06-05T17:48:43Z</dcterms:created>
  <dcterms:modified xsi:type="dcterms:W3CDTF">2019-10-22T22:39:55Z</dcterms:modified>
</cp:coreProperties>
</file>