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29"/>
    <p:restoredTop sz="94694"/>
  </p:normalViewPr>
  <p:slideViewPr>
    <p:cSldViewPr snapToGrid="0" snapToObjects="1">
      <p:cViewPr varScale="1">
        <p:scale>
          <a:sx n="79" d="100"/>
          <a:sy n="79" d="100"/>
        </p:scale>
        <p:origin x="208"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03AB0D-4885-4140-942A-FD5A3FDC9DF0}"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345123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03AB0D-4885-4140-942A-FD5A3FDC9DF0}"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367794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03AB0D-4885-4140-942A-FD5A3FDC9DF0}"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418031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03AB0D-4885-4140-942A-FD5A3FDC9DF0}"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996912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03AB0D-4885-4140-942A-FD5A3FDC9DF0}"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89568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03AB0D-4885-4140-942A-FD5A3FDC9DF0}" type="datetimeFigureOut">
              <a:rPr lang="en-US" smtClean="0"/>
              <a:t>9/4/19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224469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03AB0D-4885-4140-942A-FD5A3FDC9DF0}" type="datetimeFigureOut">
              <a:rPr lang="en-US" smtClean="0"/>
              <a:t>9/4/19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19034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03AB0D-4885-4140-942A-FD5A3FDC9DF0}" type="datetimeFigureOut">
              <a:rPr lang="en-US" smtClean="0"/>
              <a:t>9/4/19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403319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3AB0D-4885-4140-942A-FD5A3FDC9DF0}" type="datetimeFigureOut">
              <a:rPr lang="en-US" smtClean="0"/>
              <a:t>9/4/19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76701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DD03AB0D-4885-4140-942A-FD5A3FDC9DF0}" type="datetimeFigureOut">
              <a:rPr lang="en-US" smtClean="0"/>
              <a:t>9/4/19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401779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DD03AB0D-4885-4140-942A-FD5A3FDC9DF0}" type="datetimeFigureOut">
              <a:rPr lang="en-US" smtClean="0"/>
              <a:t>9/4/19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14A32-072C-C445-86E6-3E6DFD409F09}" type="slidenum">
              <a:rPr lang="en-US" smtClean="0"/>
              <a:t>‹#›</a:t>
            </a:fld>
            <a:endParaRPr lang="en-US"/>
          </a:p>
        </p:txBody>
      </p:sp>
    </p:spTree>
    <p:extLst>
      <p:ext uri="{BB962C8B-B14F-4D97-AF65-F5344CB8AC3E}">
        <p14:creationId xmlns:p14="http://schemas.microsoft.com/office/powerpoint/2010/main" val="2475685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DD03AB0D-4885-4140-942A-FD5A3FDC9DF0}" type="datetimeFigureOut">
              <a:rPr lang="en-US" smtClean="0"/>
              <a:t>9/4/19</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B3214A32-072C-C445-86E6-3E6DFD409F09}" type="slidenum">
              <a:rPr lang="en-US" smtClean="0"/>
              <a:t>‹#›</a:t>
            </a:fld>
            <a:endParaRPr lang="en-US"/>
          </a:p>
        </p:txBody>
      </p:sp>
    </p:spTree>
    <p:extLst>
      <p:ext uri="{BB962C8B-B14F-4D97-AF65-F5344CB8AC3E}">
        <p14:creationId xmlns:p14="http://schemas.microsoft.com/office/powerpoint/2010/main" val="22873311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754380" y="394636"/>
            <a:ext cx="8549640"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Genetically Engineered (GMO) Foods</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#1 – FDA </a:t>
            </a:r>
            <a:r>
              <a:rPr lang="en-US" sz="2200" dirty="0">
                <a:latin typeface="Cambria" panose="02040503050406030204" pitchFamily="18" charset="0"/>
              </a:rPr>
              <a:t>(Food &amp; Drug Administration)</a:t>
            </a:r>
            <a:endParaRPr lang="en-US" dirty="0">
              <a:latin typeface="Cambria" panose="02040503050406030204" pitchFamily="18" charset="0"/>
            </a:endParaRP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3532667"/>
          </a:xfrm>
        </p:spPr>
        <p:txBody>
          <a:bodyPr>
            <a:normAutofit/>
          </a:bodyPr>
          <a:lstStyle/>
          <a:p>
            <a:pPr marL="457200" indent="-457200" algn="l">
              <a:buFont typeface="Arial" panose="020B0604020202020204" pitchFamily="34" charset="0"/>
              <a:buChar char="•"/>
            </a:pPr>
            <a:r>
              <a:rPr lang="en-US" dirty="0">
                <a:latin typeface="Cambria" panose="02040503050406030204" pitchFamily="18" charset="0"/>
              </a:rPr>
              <a:t>Foods derived from a genetically engineered plant pose no greater risk in terms of food safety than foods from non-GE plants.</a:t>
            </a:r>
          </a:p>
          <a:p>
            <a:pPr marL="457200" indent="-457200" algn="l">
              <a:buFont typeface="Arial" panose="020B0604020202020204" pitchFamily="34" charset="0"/>
              <a:buChar char="•"/>
            </a:pPr>
            <a:endParaRPr lang="en-US" dirty="0">
              <a:latin typeface="Cambria" panose="02040503050406030204" pitchFamily="18" charset="0"/>
            </a:endParaRPr>
          </a:p>
          <a:p>
            <a:pPr marL="457200" indent="-457200" algn="l">
              <a:buFont typeface="Arial" panose="020B0604020202020204" pitchFamily="34" charset="0"/>
              <a:buChar char="•"/>
            </a:pPr>
            <a:r>
              <a:rPr lang="en-US" dirty="0">
                <a:latin typeface="Cambria" panose="02040503050406030204" pitchFamily="18" charset="0"/>
              </a:rPr>
              <a:t>For FDA approval, foods from genetically engineered plants meet the same food safety requirements as foods from traditionally bred plants.</a:t>
            </a:r>
          </a:p>
          <a:p>
            <a:pPr algn="l"/>
            <a:endParaRPr lang="en-US" dirty="0">
              <a:latin typeface="Cambria" panose="02040503050406030204" pitchFamily="18" charset="0"/>
            </a:endParaRPr>
          </a:p>
        </p:txBody>
      </p:sp>
      <p:sp>
        <p:nvSpPr>
          <p:cNvPr id="4" name="Rectangle 3">
            <a:extLst>
              <a:ext uri="{FF2B5EF4-FFF2-40B4-BE49-F238E27FC236}">
                <a16:creationId xmlns:a16="http://schemas.microsoft.com/office/drawing/2014/main" id="{66E432A8-97D9-6E46-BCBB-2578799900BF}"/>
              </a:ext>
            </a:extLst>
          </p:cNvPr>
          <p:cNvSpPr/>
          <p:nvPr/>
        </p:nvSpPr>
        <p:spPr>
          <a:xfrm>
            <a:off x="491180" y="5939036"/>
            <a:ext cx="7680896" cy="1477328"/>
          </a:xfrm>
          <a:prstGeom prst="rect">
            <a:avLst/>
          </a:prstGeom>
        </p:spPr>
        <p:txBody>
          <a:bodyPr wrap="square">
            <a:spAutoFit/>
          </a:bodyPr>
          <a:lstStyle/>
          <a:p>
            <a:r>
              <a:rPr lang="en-US" b="1" i="1" dirty="0">
                <a:latin typeface="Cambria" panose="02040503050406030204" pitchFamily="18" charset="0"/>
              </a:rPr>
              <a:t>Background Information: </a:t>
            </a:r>
            <a:r>
              <a:rPr lang="en-US" i="1" dirty="0">
                <a:latin typeface="Cambria" panose="02040503050406030204" pitchFamily="18" charset="0"/>
              </a:rPr>
              <a:t>The Food &amp; Drug Administration regulates the safety of food for humans and animals, including foods produced from genetically engineered (GE) plants. Before a genetically engineered crop is approved for commercial growth, the FDA does thorough testing to be sure it meets all food safety requirements.</a:t>
            </a:r>
          </a:p>
        </p:txBody>
      </p:sp>
    </p:spTree>
    <p:extLst>
      <p:ext uri="{BB962C8B-B14F-4D97-AF65-F5344CB8AC3E}">
        <p14:creationId xmlns:p14="http://schemas.microsoft.com/office/powerpoint/2010/main" val="117795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305211" y="394636"/>
            <a:ext cx="9425638"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Genetically Engineered (GMO) Foods</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#2 – EPA </a:t>
            </a:r>
            <a:r>
              <a:rPr lang="en-US" sz="2200" dirty="0">
                <a:latin typeface="Cambria" panose="02040503050406030204" pitchFamily="18" charset="0"/>
              </a:rPr>
              <a:t>(Environmental Protection Agency)</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normAutofit/>
          </a:bodyPr>
          <a:lstStyle/>
          <a:p>
            <a:pPr marL="457200" indent="-457200" algn="l">
              <a:buFont typeface="Arial" panose="020B0604020202020204" pitchFamily="34" charset="0"/>
              <a:buChar char="•"/>
            </a:pPr>
            <a:r>
              <a:rPr lang="en-US" dirty="0">
                <a:latin typeface="Cambria" panose="02040503050406030204" pitchFamily="18" charset="0"/>
              </a:rPr>
              <a:t>Genetically engineered crops are safe for the environment. </a:t>
            </a:r>
          </a:p>
        </p:txBody>
      </p:sp>
      <p:sp>
        <p:nvSpPr>
          <p:cNvPr id="6" name="Rectangle 5">
            <a:extLst>
              <a:ext uri="{FF2B5EF4-FFF2-40B4-BE49-F238E27FC236}">
                <a16:creationId xmlns:a16="http://schemas.microsoft.com/office/drawing/2014/main" id="{C43872B5-2882-9F48-AE01-E17213ACBFBB}"/>
              </a:ext>
            </a:extLst>
          </p:cNvPr>
          <p:cNvSpPr/>
          <p:nvPr/>
        </p:nvSpPr>
        <p:spPr>
          <a:xfrm>
            <a:off x="491180" y="5939036"/>
            <a:ext cx="7680896" cy="1477328"/>
          </a:xfrm>
          <a:prstGeom prst="rect">
            <a:avLst/>
          </a:prstGeom>
        </p:spPr>
        <p:txBody>
          <a:bodyPr wrap="square">
            <a:spAutoFit/>
          </a:bodyPr>
          <a:lstStyle/>
          <a:p>
            <a:r>
              <a:rPr lang="en-US" b="1" i="1" dirty="0">
                <a:latin typeface="Cambria" panose="02040503050406030204" pitchFamily="18" charset="0"/>
              </a:rPr>
              <a:t>Background Information: </a:t>
            </a:r>
            <a:r>
              <a:rPr lang="en-US" dirty="0">
                <a:latin typeface="Cambria" panose="02040503050406030204" pitchFamily="18" charset="0"/>
              </a:rPr>
              <a:t>The EPA focuses on reviewing the environmental impacts of a GE crop prior to field-testing and the commercial release of the seed. They ensure there are no unintended consequences to honeybees, other beneficial insects, earthworms, fish, or the environment in general.</a:t>
            </a:r>
            <a:r>
              <a:rPr lang="en-US" baseline="30000" dirty="0">
                <a:latin typeface="Cambria" panose="02040503050406030204" pitchFamily="18" charset="0"/>
              </a:rPr>
              <a:t>10</a:t>
            </a:r>
            <a:r>
              <a:rPr lang="en-US" dirty="0">
                <a:latin typeface="Cambria" panose="02040503050406030204" pitchFamily="18" charset="0"/>
              </a:rPr>
              <a:t> They also look for any possible impact on other crops.</a:t>
            </a:r>
            <a:endParaRPr lang="en-US" i="1" dirty="0">
              <a:latin typeface="Cambria" panose="02040503050406030204" pitchFamily="18" charset="0"/>
            </a:endParaRPr>
          </a:p>
        </p:txBody>
      </p:sp>
    </p:spTree>
    <p:extLst>
      <p:ext uri="{BB962C8B-B14F-4D97-AF65-F5344CB8AC3E}">
        <p14:creationId xmlns:p14="http://schemas.microsoft.com/office/powerpoint/2010/main" val="301800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125128" y="394636"/>
            <a:ext cx="9808144"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Genetically Engineered (GMO) Foods</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#3 – Farmer</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normAutofit/>
          </a:bodyPr>
          <a:lstStyle/>
          <a:p>
            <a:pPr marL="457200" indent="-457200" algn="l">
              <a:buFont typeface="Arial" panose="020B0604020202020204" pitchFamily="34" charset="0"/>
              <a:buChar char="•"/>
            </a:pPr>
            <a:r>
              <a:rPr lang="en-US" dirty="0">
                <a:latin typeface="Cambria" panose="02040503050406030204" pitchFamily="18" charset="0"/>
              </a:rPr>
              <a:t>Genetically engineered seed varieties allow farmers to manage weeds, pests, and plant diseases. For example:</a:t>
            </a:r>
          </a:p>
          <a:p>
            <a:pPr marL="960120" lvl="1" indent="-457200" algn="l">
              <a:buFont typeface="Arial" panose="020B0604020202020204" pitchFamily="34" charset="0"/>
              <a:buChar char="•"/>
            </a:pPr>
            <a:r>
              <a:rPr lang="en-US" sz="1800" b="1" dirty="0">
                <a:latin typeface="Cambria" panose="02040503050406030204" pitchFamily="18" charset="0"/>
              </a:rPr>
              <a:t>Weeds: </a:t>
            </a:r>
            <a:r>
              <a:rPr lang="en-US" sz="1800" dirty="0">
                <a:latin typeface="Cambria" panose="02040503050406030204" pitchFamily="18" charset="0"/>
              </a:rPr>
              <a:t>Some GE plants are resistant to glyphosate, an herbicide. Farmers can spray their fields and kill all the weeds (unwanted plants) without harming their crop.</a:t>
            </a:r>
          </a:p>
          <a:p>
            <a:pPr marL="960120" lvl="1" indent="-457200" algn="l">
              <a:buFont typeface="Arial" panose="020B0604020202020204" pitchFamily="34" charset="0"/>
              <a:buChar char="•"/>
            </a:pPr>
            <a:r>
              <a:rPr lang="en-US" sz="1800" b="1" dirty="0">
                <a:latin typeface="Cambria" panose="02040503050406030204" pitchFamily="18" charset="0"/>
              </a:rPr>
              <a:t>Pests: </a:t>
            </a:r>
            <a:r>
              <a:rPr lang="en-US" sz="1800" dirty="0">
                <a:latin typeface="Cambria" panose="02040503050406030204" pitchFamily="18" charset="0"/>
              </a:rPr>
              <a:t>Some GE plants are naturally resistant to pests that destroy crops. This eliminates the need to spray pesticides.</a:t>
            </a:r>
          </a:p>
          <a:p>
            <a:pPr marL="960120" lvl="1" indent="-457200" algn="l">
              <a:buFont typeface="Arial" panose="020B0604020202020204" pitchFamily="34" charset="0"/>
              <a:buChar char="•"/>
            </a:pPr>
            <a:r>
              <a:rPr lang="en-US" sz="1800" b="1" dirty="0">
                <a:latin typeface="Cambria" panose="02040503050406030204" pitchFamily="18" charset="0"/>
              </a:rPr>
              <a:t>Plant Diseases: </a:t>
            </a:r>
            <a:r>
              <a:rPr lang="en-US" sz="1800" dirty="0">
                <a:latin typeface="Cambria" panose="02040503050406030204" pitchFamily="18" charset="0"/>
              </a:rPr>
              <a:t>Some GE plants are naturally resistant to diseases that would otherwise destroy the plant.</a:t>
            </a:r>
          </a:p>
        </p:txBody>
      </p:sp>
      <p:sp>
        <p:nvSpPr>
          <p:cNvPr id="6" name="Rectangle 5">
            <a:extLst>
              <a:ext uri="{FF2B5EF4-FFF2-40B4-BE49-F238E27FC236}">
                <a16:creationId xmlns:a16="http://schemas.microsoft.com/office/drawing/2014/main" id="{A871C06F-F68C-7B44-8B05-F49629C9D240}"/>
              </a:ext>
            </a:extLst>
          </p:cNvPr>
          <p:cNvSpPr/>
          <p:nvPr/>
        </p:nvSpPr>
        <p:spPr>
          <a:xfrm>
            <a:off x="491180" y="5741075"/>
            <a:ext cx="7680896" cy="2031325"/>
          </a:xfrm>
          <a:prstGeom prst="rect">
            <a:avLst/>
          </a:prstGeom>
        </p:spPr>
        <p:txBody>
          <a:bodyPr wrap="square">
            <a:spAutoFit/>
          </a:bodyPr>
          <a:lstStyle/>
          <a:p>
            <a:r>
              <a:rPr lang="en-US" b="1" i="1" dirty="0">
                <a:latin typeface="Cambria" panose="02040503050406030204" pitchFamily="18" charset="0"/>
              </a:rPr>
              <a:t>Background Information: </a:t>
            </a:r>
            <a:r>
              <a:rPr lang="en-US" dirty="0">
                <a:latin typeface="Cambria" panose="02040503050406030204" pitchFamily="18" charset="0"/>
              </a:rPr>
              <a:t>Many methods can be used to control weeds, pests, and disease in crops. The effectiveness of each control method varies. Eighteen million farmers in 28 nations around the world (20 developing countries and 8 industrialized nations) cultivate GM crops on nearly 450 million acres. However, some farmers also elect to use non-GMO seeds for a variety of reasons including to certify for an “organic” label.</a:t>
            </a:r>
          </a:p>
          <a:p>
            <a:r>
              <a:rPr lang="en-US" dirty="0">
                <a:latin typeface="Cambria" panose="02040503050406030204" pitchFamily="18" charset="0"/>
              </a:rPr>
              <a:t> </a:t>
            </a:r>
            <a:endParaRPr lang="en-US" i="1" dirty="0">
              <a:latin typeface="Cambria" panose="02040503050406030204" pitchFamily="18" charset="0"/>
            </a:endParaRPr>
          </a:p>
        </p:txBody>
      </p:sp>
    </p:spTree>
    <p:extLst>
      <p:ext uri="{BB962C8B-B14F-4D97-AF65-F5344CB8AC3E}">
        <p14:creationId xmlns:p14="http://schemas.microsoft.com/office/powerpoint/2010/main" val="416082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125128" y="394636"/>
            <a:ext cx="9808144"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Genetically Engineered (GMO) Foods</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#4 – Food Marketer</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normAutofit/>
          </a:bodyPr>
          <a:lstStyle/>
          <a:p>
            <a:pPr marL="457200" indent="-457200" algn="l">
              <a:buFont typeface="Arial" panose="020B0604020202020204" pitchFamily="34" charset="0"/>
              <a:buChar char="•"/>
            </a:pPr>
            <a:r>
              <a:rPr lang="en-US" dirty="0">
                <a:latin typeface="Cambria" panose="02040503050406030204" pitchFamily="18" charset="0"/>
              </a:rPr>
              <a:t>Some consumers fear GMO foods and prefer to purchase foods labeled as “non-GMO.”</a:t>
            </a:r>
          </a:p>
          <a:p>
            <a:pPr marL="457200" indent="-457200" algn="l">
              <a:buFont typeface="Arial" panose="020B0604020202020204" pitchFamily="34" charset="0"/>
              <a:buChar char="•"/>
            </a:pPr>
            <a:endParaRPr lang="en-US" dirty="0">
              <a:latin typeface="Cambria" panose="02040503050406030204" pitchFamily="18" charset="0"/>
            </a:endParaRPr>
          </a:p>
          <a:p>
            <a:pPr marL="457200" indent="-457200" algn="l">
              <a:buFont typeface="Arial" panose="020B0604020202020204" pitchFamily="34" charset="0"/>
              <a:buChar char="•"/>
            </a:pPr>
            <a:r>
              <a:rPr lang="en-US" dirty="0">
                <a:latin typeface="Cambria" panose="02040503050406030204" pitchFamily="18" charset="0"/>
              </a:rPr>
              <a:t>In context of global food trade, some countries ban the importation and cultivation of genetically engineered crops.</a:t>
            </a:r>
          </a:p>
          <a:p>
            <a:pPr marL="457200" indent="-457200" algn="l">
              <a:buFont typeface="Arial" panose="020B0604020202020204" pitchFamily="34" charset="0"/>
              <a:buChar char="•"/>
            </a:pPr>
            <a:endParaRPr lang="en-US" dirty="0">
              <a:latin typeface="Cambria" panose="02040503050406030204" pitchFamily="18" charset="0"/>
            </a:endParaRPr>
          </a:p>
        </p:txBody>
      </p:sp>
      <p:sp>
        <p:nvSpPr>
          <p:cNvPr id="6" name="Rectangle 5">
            <a:extLst>
              <a:ext uri="{FF2B5EF4-FFF2-40B4-BE49-F238E27FC236}">
                <a16:creationId xmlns:a16="http://schemas.microsoft.com/office/drawing/2014/main" id="{D6761514-BE3F-094F-BB46-15D4CCDC3C7F}"/>
              </a:ext>
            </a:extLst>
          </p:cNvPr>
          <p:cNvSpPr/>
          <p:nvPr/>
        </p:nvSpPr>
        <p:spPr>
          <a:xfrm>
            <a:off x="491180" y="5939036"/>
            <a:ext cx="7680896" cy="1477328"/>
          </a:xfrm>
          <a:prstGeom prst="rect">
            <a:avLst/>
          </a:prstGeom>
        </p:spPr>
        <p:txBody>
          <a:bodyPr wrap="square">
            <a:spAutoFit/>
          </a:bodyPr>
          <a:lstStyle/>
          <a:p>
            <a:r>
              <a:rPr lang="en-US" b="1" i="1" dirty="0">
                <a:latin typeface="Cambria" panose="02040503050406030204" pitchFamily="18" charset="0"/>
              </a:rPr>
              <a:t>Background Information: </a:t>
            </a:r>
            <a:r>
              <a:rPr lang="en-US" dirty="0">
                <a:latin typeface="Cambria" panose="02040503050406030204" pitchFamily="18" charset="0"/>
              </a:rPr>
              <a:t>Although science has deemed genetically engineered food crops safe for human consumption and safe for our environment, they are not universally accepted and trusted. Russia has banned the importation and cultivation of genetically engineered crops. </a:t>
            </a:r>
          </a:p>
          <a:p>
            <a:endParaRPr lang="en-US" i="1" dirty="0">
              <a:latin typeface="Cambria" panose="02040503050406030204" pitchFamily="18" charset="0"/>
            </a:endParaRPr>
          </a:p>
        </p:txBody>
      </p:sp>
    </p:spTree>
    <p:extLst>
      <p:ext uri="{BB962C8B-B14F-4D97-AF65-F5344CB8AC3E}">
        <p14:creationId xmlns:p14="http://schemas.microsoft.com/office/powerpoint/2010/main" val="300657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125128" y="394636"/>
            <a:ext cx="9808144"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Genetically Engineered (GMO) Foods</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#5 – Nutritionist</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normAutofit/>
          </a:bodyPr>
          <a:lstStyle/>
          <a:p>
            <a:pPr marL="457200" indent="-457200" algn="l">
              <a:buFont typeface="Arial" panose="020B0604020202020204" pitchFamily="34" charset="0"/>
              <a:buChar char="•"/>
            </a:pPr>
            <a:r>
              <a:rPr lang="en-US" dirty="0">
                <a:latin typeface="Cambria" panose="02040503050406030204" pitchFamily="18" charset="0"/>
              </a:rPr>
              <a:t>The levels of vitamins and other nutrients found in GM foods are the same as those found in non-GM foods.</a:t>
            </a:r>
          </a:p>
          <a:p>
            <a:pPr marL="457200" indent="-457200" algn="l">
              <a:buFont typeface="Arial" panose="020B0604020202020204" pitchFamily="34" charset="0"/>
              <a:buChar char="•"/>
            </a:pPr>
            <a:endParaRPr lang="en-US" dirty="0">
              <a:latin typeface="Cambria" panose="02040503050406030204" pitchFamily="18" charset="0"/>
            </a:endParaRPr>
          </a:p>
          <a:p>
            <a:pPr marL="457200" indent="-457200" algn="l">
              <a:buFont typeface="Arial" panose="020B0604020202020204" pitchFamily="34" charset="0"/>
              <a:buChar char="•"/>
            </a:pPr>
            <a:endParaRPr lang="en-US" dirty="0">
              <a:latin typeface="Cambria" panose="02040503050406030204" pitchFamily="18" charset="0"/>
            </a:endParaRPr>
          </a:p>
          <a:p>
            <a:pPr marL="457200" indent="-457200" algn="l">
              <a:buFont typeface="Arial" panose="020B0604020202020204" pitchFamily="34" charset="0"/>
              <a:buChar char="•"/>
            </a:pPr>
            <a:endParaRPr lang="en-US" dirty="0">
              <a:latin typeface="Cambria" panose="02040503050406030204" pitchFamily="18" charset="0"/>
            </a:endParaRPr>
          </a:p>
        </p:txBody>
      </p:sp>
      <p:sp>
        <p:nvSpPr>
          <p:cNvPr id="6" name="Rectangle 5">
            <a:extLst>
              <a:ext uri="{FF2B5EF4-FFF2-40B4-BE49-F238E27FC236}">
                <a16:creationId xmlns:a16="http://schemas.microsoft.com/office/drawing/2014/main" id="{0039F754-0884-1C44-903B-801E531DDDBB}"/>
              </a:ext>
            </a:extLst>
          </p:cNvPr>
          <p:cNvSpPr/>
          <p:nvPr/>
        </p:nvSpPr>
        <p:spPr>
          <a:xfrm>
            <a:off x="501382" y="5054793"/>
            <a:ext cx="7680896" cy="2308324"/>
          </a:xfrm>
          <a:prstGeom prst="rect">
            <a:avLst/>
          </a:prstGeom>
        </p:spPr>
        <p:txBody>
          <a:bodyPr wrap="square">
            <a:spAutoFit/>
          </a:bodyPr>
          <a:lstStyle/>
          <a:p>
            <a:r>
              <a:rPr lang="en-US" b="1" i="1" dirty="0">
                <a:latin typeface="Cambria" panose="02040503050406030204" pitchFamily="18" charset="0"/>
              </a:rPr>
              <a:t>Background Information: </a:t>
            </a:r>
            <a:r>
              <a:rPr lang="en-US" dirty="0">
                <a:latin typeface="Cambria" panose="02040503050406030204" pitchFamily="18" charset="0"/>
              </a:rPr>
              <a:t>Fortification is a process that adds nutritional value to a food. This is usually done in processing. However, biofortification can improve the nutritional content of a food using its genetics. “Golden Rice” is a genetically engineered variety of rice with increased vitamin A content. Developing countries could dramatically decrease the instance of nutrition-related disease by growing biofortified food. Although Golden Rice has been developed, it has not been approved for commercial use yet. It is an example of potential benefit.</a:t>
            </a:r>
            <a:endParaRPr lang="en-US" i="1" dirty="0">
              <a:latin typeface="Cambria" panose="02040503050406030204" pitchFamily="18" charset="0"/>
            </a:endParaRPr>
          </a:p>
        </p:txBody>
      </p:sp>
    </p:spTree>
    <p:extLst>
      <p:ext uri="{BB962C8B-B14F-4D97-AF65-F5344CB8AC3E}">
        <p14:creationId xmlns:p14="http://schemas.microsoft.com/office/powerpoint/2010/main" val="364540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32EAA-BBF5-3548-AE56-B2D54D8039CF}"/>
              </a:ext>
            </a:extLst>
          </p:cNvPr>
          <p:cNvSpPr>
            <a:spLocks noGrp="1"/>
          </p:cNvSpPr>
          <p:nvPr>
            <p:ph type="ctrTitle"/>
          </p:nvPr>
        </p:nvSpPr>
        <p:spPr>
          <a:xfrm>
            <a:off x="125128" y="394636"/>
            <a:ext cx="9808144" cy="1531436"/>
          </a:xfrm>
        </p:spPr>
        <p:txBody>
          <a:bodyPr>
            <a:normAutofit fontScale="90000"/>
          </a:bodyPr>
          <a:lstStyle/>
          <a:p>
            <a:pPr>
              <a:lnSpc>
                <a:spcPct val="100000"/>
              </a:lnSpc>
            </a:pPr>
            <a:br>
              <a:rPr lang="en-US" sz="2000" dirty="0">
                <a:latin typeface="Cambria" panose="02040503050406030204" pitchFamily="18" charset="0"/>
              </a:rPr>
            </a:br>
            <a:r>
              <a:rPr lang="en-US" sz="2700" i="1" dirty="0">
                <a:latin typeface="Cambria" panose="02040503050406030204" pitchFamily="18" charset="0"/>
              </a:rPr>
              <a:t>Genetically Engineered (GMO) Foods</a:t>
            </a:r>
            <a:br>
              <a:rPr lang="en-US" sz="2000" dirty="0">
                <a:latin typeface="Cambria" panose="02040503050406030204" pitchFamily="18" charset="0"/>
              </a:rPr>
            </a:br>
            <a:r>
              <a:rPr lang="en-US" sz="2000" dirty="0">
                <a:latin typeface="Cambria" panose="02040503050406030204" pitchFamily="18" charset="0"/>
              </a:rPr>
              <a:t>from my point of view…</a:t>
            </a:r>
            <a:br>
              <a:rPr lang="en-US" dirty="0">
                <a:latin typeface="Cambria" panose="02040503050406030204" pitchFamily="18" charset="0"/>
              </a:rPr>
            </a:br>
            <a:r>
              <a:rPr lang="en-US" b="1" dirty="0">
                <a:latin typeface="Cambria" panose="02040503050406030204" pitchFamily="18" charset="0"/>
              </a:rPr>
              <a:t>#6 – Consumer</a:t>
            </a:r>
          </a:p>
        </p:txBody>
      </p:sp>
      <p:pic>
        <p:nvPicPr>
          <p:cNvPr id="5" name="Picture 4">
            <a:extLst>
              <a:ext uri="{FF2B5EF4-FFF2-40B4-BE49-F238E27FC236}">
                <a16:creationId xmlns:a16="http://schemas.microsoft.com/office/drawing/2014/main" id="{5B064662-F7E8-9A47-93AC-B39210CFEF70}"/>
              </a:ext>
            </a:extLst>
          </p:cNvPr>
          <p:cNvPicPr>
            <a:picLocks noChangeAspect="1"/>
          </p:cNvPicPr>
          <p:nvPr/>
        </p:nvPicPr>
        <p:blipFill>
          <a:blip r:embed="rId2">
            <a:alphaModFix amt="50000"/>
          </a:blip>
          <a:stretch>
            <a:fillRect/>
          </a:stretch>
        </p:blipFill>
        <p:spPr>
          <a:xfrm>
            <a:off x="7931216" y="5695100"/>
            <a:ext cx="1799633" cy="1965200"/>
          </a:xfrm>
          <a:prstGeom prst="rect">
            <a:avLst/>
          </a:prstGeom>
        </p:spPr>
      </p:pic>
      <p:sp>
        <p:nvSpPr>
          <p:cNvPr id="8" name="Subtitle 7">
            <a:extLst>
              <a:ext uri="{FF2B5EF4-FFF2-40B4-BE49-F238E27FC236}">
                <a16:creationId xmlns:a16="http://schemas.microsoft.com/office/drawing/2014/main" id="{E90BEB81-5996-0A46-9D31-FB6893C62B89}"/>
              </a:ext>
            </a:extLst>
          </p:cNvPr>
          <p:cNvSpPr>
            <a:spLocks noGrp="1"/>
          </p:cNvSpPr>
          <p:nvPr>
            <p:ph type="subTitle" idx="1"/>
          </p:nvPr>
        </p:nvSpPr>
        <p:spPr>
          <a:xfrm>
            <a:off x="491180" y="2162433"/>
            <a:ext cx="8998809" cy="5078626"/>
          </a:xfrm>
        </p:spPr>
        <p:txBody>
          <a:bodyPr>
            <a:normAutofit/>
          </a:bodyPr>
          <a:lstStyle/>
          <a:p>
            <a:pPr marL="457200" indent="-457200" algn="l">
              <a:buFont typeface="Arial" panose="020B0604020202020204" pitchFamily="34" charset="0"/>
              <a:buChar char="•"/>
            </a:pPr>
            <a:r>
              <a:rPr lang="en-US" dirty="0">
                <a:latin typeface="Cambria" panose="02040503050406030204" pitchFamily="18" charset="0"/>
              </a:rPr>
              <a:t>Some consumers are indifferent about their foods containing genetically engineered plants.</a:t>
            </a:r>
          </a:p>
          <a:p>
            <a:pPr marL="457200" indent="-457200" algn="l">
              <a:buFont typeface="Arial" panose="020B0604020202020204" pitchFamily="34" charset="0"/>
              <a:buChar char="•"/>
            </a:pPr>
            <a:endParaRPr lang="en-US" dirty="0">
              <a:latin typeface="Cambria" panose="02040503050406030204" pitchFamily="18" charset="0"/>
            </a:endParaRPr>
          </a:p>
          <a:p>
            <a:pPr marL="457200" indent="-457200" algn="l">
              <a:buFont typeface="Arial" panose="020B0604020202020204" pitchFamily="34" charset="0"/>
              <a:buChar char="•"/>
            </a:pPr>
            <a:r>
              <a:rPr lang="en-US" dirty="0">
                <a:latin typeface="Cambria" panose="02040503050406030204" pitchFamily="18" charset="0"/>
              </a:rPr>
              <a:t>Some consumers are opposed to GMO foods despite scientific studies that say they are as safe as non-GMO foods.</a:t>
            </a:r>
          </a:p>
          <a:p>
            <a:pPr marL="457200" indent="-457200" algn="l">
              <a:buFont typeface="Arial" panose="020B0604020202020204" pitchFamily="34" charset="0"/>
              <a:buChar char="•"/>
            </a:pPr>
            <a:endParaRPr lang="en-US" dirty="0">
              <a:latin typeface="Cambria" panose="02040503050406030204" pitchFamily="18" charset="0"/>
            </a:endParaRPr>
          </a:p>
          <a:p>
            <a:pPr marL="457200" indent="-457200" algn="l">
              <a:buFont typeface="Arial" panose="020B0604020202020204" pitchFamily="34" charset="0"/>
              <a:buChar char="•"/>
            </a:pPr>
            <a:r>
              <a:rPr lang="en-US" dirty="0">
                <a:latin typeface="Cambria" panose="02040503050406030204" pitchFamily="18" charset="0"/>
              </a:rPr>
              <a:t>Some consumers are in favor of GMO foods and recognize the benefits they provide to our environment and food supply. (Did you know genetic engineering in plants can produce more crops on less land?)</a:t>
            </a:r>
          </a:p>
          <a:p>
            <a:pPr marL="457200" indent="-457200" algn="l">
              <a:buFont typeface="Arial" panose="020B0604020202020204" pitchFamily="34" charset="0"/>
              <a:buChar char="•"/>
            </a:pPr>
            <a:endParaRPr lang="en-US" dirty="0">
              <a:latin typeface="Cambria" panose="02040503050406030204" pitchFamily="18" charset="0"/>
            </a:endParaRPr>
          </a:p>
          <a:p>
            <a:pPr marL="457200" indent="-457200" algn="l">
              <a:buFont typeface="Arial" panose="020B0604020202020204" pitchFamily="34" charset="0"/>
              <a:buChar char="•"/>
            </a:pPr>
            <a:endParaRPr lang="en-US" dirty="0">
              <a:latin typeface="Cambria" panose="02040503050406030204" pitchFamily="18" charset="0"/>
            </a:endParaRPr>
          </a:p>
        </p:txBody>
      </p:sp>
    </p:spTree>
    <p:extLst>
      <p:ext uri="{BB962C8B-B14F-4D97-AF65-F5344CB8AC3E}">
        <p14:creationId xmlns:p14="http://schemas.microsoft.com/office/powerpoint/2010/main" val="55854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813</TotalTime>
  <Words>589</Words>
  <Application>Microsoft Macintosh PowerPoint</Application>
  <PresentationFormat>Custom</PresentationFormat>
  <Paragraphs>30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Cambria</vt:lpstr>
      <vt:lpstr>Office Theme</vt:lpstr>
      <vt:lpstr> Genetically Engineered (GMO) Foods from my point of view… #1 – FDA (Food &amp; Drug Administration)</vt:lpstr>
      <vt:lpstr> Genetically Engineered (GMO) Foods from my point of view… #2 – EPA (Environmental Protection Agency)</vt:lpstr>
      <vt:lpstr> Genetically Engineered (GMO) Foods from my point of view… #3 – Farmer</vt:lpstr>
      <vt:lpstr> Genetically Engineered (GMO) Foods from my point of view… #4 – Food Marketer</vt:lpstr>
      <vt:lpstr> Genetically Engineered (GMO) Foods from my point of view… #5 – Nutritionist</vt:lpstr>
      <vt:lpstr> Genetically Engineered (GMO) Foods from my point of view… #6 – Consumer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Gardner</dc:creator>
  <cp:lastModifiedBy>Andrea Gardner</cp:lastModifiedBy>
  <cp:revision>35</cp:revision>
  <dcterms:created xsi:type="dcterms:W3CDTF">2019-06-05T17:48:43Z</dcterms:created>
  <dcterms:modified xsi:type="dcterms:W3CDTF">2019-09-04T21:23:21Z</dcterms:modified>
</cp:coreProperties>
</file>