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58" r:id="rId7"/>
    <p:sldId id="260" r:id="rId8"/>
    <p:sldId id="269" r:id="rId9"/>
    <p:sldId id="262" r:id="rId10"/>
    <p:sldId id="272" r:id="rId11"/>
    <p:sldId id="265" r:id="rId12"/>
    <p:sldId id="264" r:id="rId13"/>
    <p:sldId id="271" r:id="rId14"/>
    <p:sldId id="261" r:id="rId15"/>
    <p:sldId id="259" r:id="rId16"/>
    <p:sldId id="267" r:id="rId17"/>
    <p:sldId id="268" r:id="rId18"/>
  </p:sldIdLst>
  <p:sldSz cx="9144000" cy="5715000" type="screen16x1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bel Alchin" initials="MA" lastIdx="17" clrIdx="0">
    <p:extLst>
      <p:ext uri="{19B8F6BF-5375-455C-9EA6-DF929625EA0E}">
        <p15:presenceInfo xmlns:p15="http://schemas.microsoft.com/office/powerpoint/2012/main" userId="S-1-5-21-3460381045-4018186979-1211629019-2231" providerId="AD"/>
      </p:ext>
    </p:extLst>
  </p:cmAuthor>
  <p:cmAuthor id="2" name="Elisa Maloberti" initials="EM" lastIdx="2" clrIdx="1">
    <p:extLst>
      <p:ext uri="{19B8F6BF-5375-455C-9EA6-DF929625EA0E}">
        <p15:presenceInfo xmlns:p15="http://schemas.microsoft.com/office/powerpoint/2012/main" userId="S::emaloberti@aeb.org::3fa31935-b621-46c3-a637-8b044b4d01e8" providerId="AD"/>
      </p:ext>
    </p:extLst>
  </p:cmAuthor>
  <p:cmAuthor id="3" name="Maribel Alchin" initials="MA [2]" lastIdx="2" clrIdx="2">
    <p:extLst>
      <p:ext uri="{19B8F6BF-5375-455C-9EA6-DF929625EA0E}">
        <p15:presenceInfo xmlns:p15="http://schemas.microsoft.com/office/powerpoint/2012/main" userId="S::malchin@aeb.org::201b4f20-5105-475d-92e1-0d300ca711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102" autoAdjust="0"/>
  </p:normalViewPr>
  <p:slideViewPr>
    <p:cSldViewPr snapToGrid="0" snapToObjects="1">
      <p:cViewPr varScale="1">
        <p:scale>
          <a:sx n="141" d="100"/>
          <a:sy n="141" d="100"/>
        </p:scale>
        <p:origin x="1248" y="17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DC283A-34C8-1D4B-86CB-97F858AB8BE9}" type="datetimeFigureOut">
              <a:rPr lang="en-US" smtClean="0"/>
              <a:t>4/7/20</a:t>
            </a:fld>
            <a:endParaRPr lang="en-US"/>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5A0F70-1DAD-1B47-B7FC-7D52218B3F9D}" type="slidenum">
              <a:rPr lang="en-US" smtClean="0"/>
              <a:t>‹#›</a:t>
            </a:fld>
            <a:endParaRPr lang="en-US"/>
          </a:p>
        </p:txBody>
      </p:sp>
    </p:spTree>
    <p:extLst>
      <p:ext uri="{BB962C8B-B14F-4D97-AF65-F5344CB8AC3E}">
        <p14:creationId xmlns:p14="http://schemas.microsoft.com/office/powerpoint/2010/main" val="3753457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pioneerwoman.com/cooking/p-p-p-pie_crust_and_its_p-p-p-perfec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pendwithpennies.com/crispy-parmesan-zucchini-fries-chipotle-mayo/#wprm-recipe-container-13712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asteofhome.com/recipes/crispy-fried-chick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recipecritic.com/baked-coconut-shrimp/#wprm-recipe-container-649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A0F70-1DAD-1B47-B7FC-7D52218B3F9D}" type="slidenum">
              <a:rPr lang="en-US" smtClean="0"/>
              <a:t>1</a:t>
            </a:fld>
            <a:endParaRPr lang="en-US"/>
          </a:p>
        </p:txBody>
      </p:sp>
    </p:spTree>
    <p:extLst>
      <p:ext uri="{BB962C8B-B14F-4D97-AF65-F5344CB8AC3E}">
        <p14:creationId xmlns:p14="http://schemas.microsoft.com/office/powerpoint/2010/main" val="334710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Binding:</a:t>
            </a:r>
            <a:r>
              <a:rPr lang="en-US" dirty="0"/>
              <a:t> The egg protein coagulates and helps bond the structure together which a</a:t>
            </a:r>
            <a:r>
              <a:rPr lang="en-US" baseline="0" dirty="0"/>
              <a:t>llows the crust to stick together and not fall apart.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Source: </a:t>
            </a:r>
            <a:r>
              <a:rPr lang="en-US" dirty="0">
                <a:hlinkClick r:id="rId3"/>
              </a:rPr>
              <a:t>https://thepioneerwoman.com/cooking/p-p-p-pie_crust_and_its_p-p-p-perfect/</a:t>
            </a:r>
            <a:endParaRPr lang="en-US" dirty="0"/>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10</a:t>
            </a:fld>
            <a:endParaRPr lang="en-US"/>
          </a:p>
        </p:txBody>
      </p:sp>
    </p:spTree>
    <p:extLst>
      <p:ext uri="{BB962C8B-B14F-4D97-AF65-F5344CB8AC3E}">
        <p14:creationId xmlns:p14="http://schemas.microsoft.com/office/powerpoint/2010/main" val="390500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5963" y="4416107"/>
            <a:ext cx="5608320" cy="4183380"/>
          </a:xfrm>
        </p:spPr>
        <p:txBody>
          <a:bodyPr/>
          <a:lstStyle/>
          <a:p>
            <a:r>
              <a:rPr lang="en-US" b="1" dirty="0"/>
              <a:t>Thickener:</a:t>
            </a:r>
            <a:r>
              <a:rPr lang="en-US" dirty="0"/>
              <a:t> The eggs are heated to allow the protein to form a gel which thickens the mixture. </a:t>
            </a:r>
          </a:p>
          <a:p>
            <a:endParaRPr lang="en-US" dirty="0"/>
          </a:p>
        </p:txBody>
      </p:sp>
      <p:sp>
        <p:nvSpPr>
          <p:cNvPr id="4" name="Slide Number Placeholder 3"/>
          <p:cNvSpPr>
            <a:spLocks noGrp="1"/>
          </p:cNvSpPr>
          <p:nvPr>
            <p:ph type="sldNum" sz="quarter" idx="5"/>
          </p:nvPr>
        </p:nvSpPr>
        <p:spPr/>
        <p:txBody>
          <a:bodyPr/>
          <a:lstStyle/>
          <a:p>
            <a:fld id="{D25A0F70-1DAD-1B47-B7FC-7D52218B3F9D}" type="slidenum">
              <a:rPr lang="en-US" smtClean="0"/>
              <a:t>11</a:t>
            </a:fld>
            <a:endParaRPr lang="en-US"/>
          </a:p>
        </p:txBody>
      </p:sp>
    </p:spTree>
    <p:extLst>
      <p:ext uri="{BB962C8B-B14F-4D97-AF65-F5344CB8AC3E}">
        <p14:creationId xmlns:p14="http://schemas.microsoft.com/office/powerpoint/2010/main" val="204916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Binding:</a:t>
            </a:r>
            <a:r>
              <a:rPr lang="en-US" dirty="0"/>
              <a:t> The egg proteins coagulate and help the meatball ingredients stick together in the ball shape.</a:t>
            </a:r>
          </a:p>
        </p:txBody>
      </p:sp>
      <p:sp>
        <p:nvSpPr>
          <p:cNvPr id="4" name="Slide Number Placeholder 3"/>
          <p:cNvSpPr>
            <a:spLocks noGrp="1"/>
          </p:cNvSpPr>
          <p:nvPr>
            <p:ph type="sldNum" sz="quarter" idx="5"/>
          </p:nvPr>
        </p:nvSpPr>
        <p:spPr/>
        <p:txBody>
          <a:bodyPr/>
          <a:lstStyle/>
          <a:p>
            <a:fld id="{D25A0F70-1DAD-1B47-B7FC-7D52218B3F9D}" type="slidenum">
              <a:rPr lang="en-US" smtClean="0"/>
              <a:t>12</a:t>
            </a:fld>
            <a:endParaRPr lang="en-US"/>
          </a:p>
        </p:txBody>
      </p:sp>
    </p:spTree>
    <p:extLst>
      <p:ext uri="{BB962C8B-B14F-4D97-AF65-F5344CB8AC3E}">
        <p14:creationId xmlns:p14="http://schemas.microsoft.com/office/powerpoint/2010/main" val="269167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Coating:  </a:t>
            </a:r>
            <a:r>
              <a:rPr lang="en-US" dirty="0"/>
              <a:t>Since the egg white and yolk are thicker than water and other liquids, the eggs help the breadcrumbs and seasonings stick to the zucchini.</a:t>
            </a:r>
          </a:p>
          <a:p>
            <a:endParaRPr lang="en-US" dirty="0"/>
          </a:p>
          <a:p>
            <a:r>
              <a:rPr lang="en-US" dirty="0"/>
              <a:t>Source: </a:t>
            </a:r>
            <a:r>
              <a:rPr lang="en-US" dirty="0">
                <a:hlinkClick r:id="rId3"/>
              </a:rPr>
              <a:t>https://www.spendwithpennies.com/crispy-parmesan-zucchini-fries-chipotle-mayo/#wprm-recipe-container-137129</a:t>
            </a:r>
            <a:endParaRPr lang="en-US" dirty="0"/>
          </a:p>
          <a:p>
            <a:endParaRPr lang="en-US" dirty="0"/>
          </a:p>
        </p:txBody>
      </p:sp>
      <p:sp>
        <p:nvSpPr>
          <p:cNvPr id="4" name="Slide Number Placeholder 3"/>
          <p:cNvSpPr>
            <a:spLocks noGrp="1"/>
          </p:cNvSpPr>
          <p:nvPr>
            <p:ph type="sldNum" sz="quarter" idx="5"/>
          </p:nvPr>
        </p:nvSpPr>
        <p:spPr/>
        <p:txBody>
          <a:bodyPr/>
          <a:lstStyle/>
          <a:p>
            <a:fld id="{D25A0F70-1DAD-1B47-B7FC-7D52218B3F9D}" type="slidenum">
              <a:rPr lang="en-US" smtClean="0"/>
              <a:t>13</a:t>
            </a:fld>
            <a:endParaRPr lang="en-US"/>
          </a:p>
        </p:txBody>
      </p:sp>
    </p:spTree>
    <p:extLst>
      <p:ext uri="{BB962C8B-B14F-4D97-AF65-F5344CB8AC3E}">
        <p14:creationId xmlns:p14="http://schemas.microsoft.com/office/powerpoint/2010/main" val="271952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Leavening:</a:t>
            </a:r>
            <a:r>
              <a:rPr lang="en-US" dirty="0"/>
              <a:t> Whole eggs and yolks trap and hold air that expands during heating that creates the airy form due to a large cavity in the center.   Baking helps the proteins coagulate and set the structure.</a:t>
            </a:r>
          </a:p>
          <a:p>
            <a:endParaRPr lang="en-US" baseline="30000" dirty="0"/>
          </a:p>
          <a:p>
            <a:r>
              <a:rPr lang="en-US" baseline="30000" dirty="0"/>
              <a:t> </a:t>
            </a:r>
            <a:endParaRPr lang="en-US" dirty="0"/>
          </a:p>
        </p:txBody>
      </p:sp>
      <p:sp>
        <p:nvSpPr>
          <p:cNvPr id="4" name="Slide Number Placeholder 3"/>
          <p:cNvSpPr>
            <a:spLocks noGrp="1"/>
          </p:cNvSpPr>
          <p:nvPr>
            <p:ph type="sldNum" sz="quarter" idx="5"/>
          </p:nvPr>
        </p:nvSpPr>
        <p:spPr/>
        <p:txBody>
          <a:bodyPr/>
          <a:lstStyle/>
          <a:p>
            <a:fld id="{D25A0F70-1DAD-1B47-B7FC-7D52218B3F9D}" type="slidenum">
              <a:rPr lang="en-US" smtClean="0"/>
              <a:t>14</a:t>
            </a:fld>
            <a:endParaRPr lang="en-US"/>
          </a:p>
        </p:txBody>
      </p:sp>
    </p:spTree>
    <p:extLst>
      <p:ext uri="{BB962C8B-B14F-4D97-AF65-F5344CB8AC3E}">
        <p14:creationId xmlns:p14="http://schemas.microsoft.com/office/powerpoint/2010/main" val="21743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A0F70-1DAD-1B47-B7FC-7D52218B3F9D}" type="slidenum">
              <a:rPr lang="en-US" smtClean="0"/>
              <a:t>2</a:t>
            </a:fld>
            <a:endParaRPr lang="en-US"/>
          </a:p>
        </p:txBody>
      </p:sp>
    </p:spTree>
    <p:extLst>
      <p:ext uri="{BB962C8B-B14F-4D97-AF65-F5344CB8AC3E}">
        <p14:creationId xmlns:p14="http://schemas.microsoft.com/office/powerpoint/2010/main" val="255258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Leavening: </a:t>
            </a:r>
            <a:r>
              <a:rPr lang="en-US" dirty="0"/>
              <a:t>Egg whites are whipped which</a:t>
            </a:r>
            <a:r>
              <a:rPr lang="en-US" baseline="0" dirty="0"/>
              <a:t> helps trap air allowing the cake to rise and be light and fluffy.</a:t>
            </a:r>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3</a:t>
            </a:fld>
            <a:endParaRPr lang="en-US"/>
          </a:p>
        </p:txBody>
      </p:sp>
    </p:spTree>
    <p:extLst>
      <p:ext uri="{BB962C8B-B14F-4D97-AF65-F5344CB8AC3E}">
        <p14:creationId xmlns:p14="http://schemas.microsoft.com/office/powerpoint/2010/main" val="123558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Coating:</a:t>
            </a:r>
            <a:r>
              <a:rPr lang="en-US" dirty="0"/>
              <a:t> Since the egg white and yolk are thicker than water and other liquids, eggs help the flour and seasonings stick to the chicken.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Source: </a:t>
            </a:r>
            <a:r>
              <a:rPr lang="en-US" dirty="0">
                <a:hlinkClick r:id="rId3"/>
              </a:rPr>
              <a:t>https://www.tasteofhome.com/recipes/crispy-fried-chicken/</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4</a:t>
            </a:fld>
            <a:endParaRPr lang="en-US"/>
          </a:p>
        </p:txBody>
      </p:sp>
    </p:spTree>
    <p:extLst>
      <p:ext uri="{BB962C8B-B14F-4D97-AF65-F5344CB8AC3E}">
        <p14:creationId xmlns:p14="http://schemas.microsoft.com/office/powerpoint/2010/main" val="60647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Binding:</a:t>
            </a:r>
            <a:r>
              <a:rPr lang="en-US" baseline="0" dirty="0"/>
              <a:t> As the eggs coagulate it helps the bread pieces to stay together. </a:t>
            </a:r>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5</a:t>
            </a:fld>
            <a:endParaRPr lang="en-US"/>
          </a:p>
        </p:txBody>
      </p:sp>
    </p:spTree>
    <p:extLst>
      <p:ext uri="{BB962C8B-B14F-4D97-AF65-F5344CB8AC3E}">
        <p14:creationId xmlns:p14="http://schemas.microsoft.com/office/powerpoint/2010/main" val="38700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Emulsion:</a:t>
            </a:r>
            <a:r>
              <a:rPr lang="en-US" baseline="0" dirty="0"/>
              <a:t> The main ingredients are water and oil and the lecithin in the yolk helps to keep them from separating. </a:t>
            </a:r>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6</a:t>
            </a:fld>
            <a:endParaRPr lang="en-US"/>
          </a:p>
        </p:txBody>
      </p:sp>
    </p:spTree>
    <p:extLst>
      <p:ext uri="{BB962C8B-B14F-4D97-AF65-F5344CB8AC3E}">
        <p14:creationId xmlns:p14="http://schemas.microsoft.com/office/powerpoint/2010/main" val="178639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Thickener:</a:t>
            </a:r>
            <a:r>
              <a:rPr lang="en-US" baseline="0" dirty="0"/>
              <a:t> The eggs are heated to allow the protein to coagulate thickening the mixture. </a:t>
            </a:r>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7</a:t>
            </a:fld>
            <a:endParaRPr lang="en-US"/>
          </a:p>
        </p:txBody>
      </p:sp>
    </p:spTree>
    <p:extLst>
      <p:ext uri="{BB962C8B-B14F-4D97-AF65-F5344CB8AC3E}">
        <p14:creationId xmlns:p14="http://schemas.microsoft.com/office/powerpoint/2010/main" val="281960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Leavening:</a:t>
            </a:r>
            <a:r>
              <a:rPr lang="en-US" dirty="0"/>
              <a:t> </a:t>
            </a:r>
            <a:r>
              <a:rPr lang="en-US" baseline="0" dirty="0"/>
              <a:t>Unlike the angel food cake the whole egg is added. The yolk prevents it from rising as much as the angel food cake. </a:t>
            </a:r>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8</a:t>
            </a:fld>
            <a:endParaRPr lang="en-US"/>
          </a:p>
        </p:txBody>
      </p:sp>
    </p:spTree>
    <p:extLst>
      <p:ext uri="{BB962C8B-B14F-4D97-AF65-F5344CB8AC3E}">
        <p14:creationId xmlns:p14="http://schemas.microsoft.com/office/powerpoint/2010/main" val="364328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Coating:</a:t>
            </a:r>
            <a:r>
              <a:rPr lang="en-US" dirty="0"/>
              <a:t> Since the egg white and yolk are thicker than water and other liquids, eggs help the breadcrumbs and seasonings stick to shrimp.  </a:t>
            </a:r>
            <a:r>
              <a:rPr lang="en-US"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Source: </a:t>
            </a:r>
            <a:r>
              <a:rPr lang="en-US" dirty="0">
                <a:hlinkClick r:id="rId3"/>
              </a:rPr>
              <a:t>https://therecipecritic.com/baked-coconut-shrimp/#wprm-recipe-container-64974</a:t>
            </a:r>
            <a:endParaRPr lang="en-US" dirty="0"/>
          </a:p>
          <a:p>
            <a:endParaRPr lang="en-US" dirty="0"/>
          </a:p>
        </p:txBody>
      </p:sp>
      <p:sp>
        <p:nvSpPr>
          <p:cNvPr id="4" name="Slide Number Placeholder 3"/>
          <p:cNvSpPr>
            <a:spLocks noGrp="1"/>
          </p:cNvSpPr>
          <p:nvPr>
            <p:ph type="sldNum" sz="quarter" idx="10"/>
          </p:nvPr>
        </p:nvSpPr>
        <p:spPr/>
        <p:txBody>
          <a:bodyPr/>
          <a:lstStyle/>
          <a:p>
            <a:fld id="{D25A0F70-1DAD-1B47-B7FC-7D52218B3F9D}" type="slidenum">
              <a:rPr lang="en-US" smtClean="0"/>
              <a:t>9</a:t>
            </a:fld>
            <a:endParaRPr lang="en-US"/>
          </a:p>
        </p:txBody>
      </p:sp>
    </p:spTree>
    <p:extLst>
      <p:ext uri="{BB962C8B-B14F-4D97-AF65-F5344CB8AC3E}">
        <p14:creationId xmlns:p14="http://schemas.microsoft.com/office/powerpoint/2010/main" val="273347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53890"/>
            <a:ext cx="4038600" cy="777876"/>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4635501"/>
            <a:ext cx="4038600" cy="623794"/>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5354700"/>
            <a:ext cx="1232647" cy="304271"/>
          </a:xfrm>
        </p:spPr>
        <p:txBody>
          <a:bodyPr/>
          <a:lstStyle>
            <a:lvl1pPr algn="l">
              <a:defRPr/>
            </a:lvl1p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a:xfrm>
            <a:off x="6311153" y="5354700"/>
            <a:ext cx="2617694" cy="304271"/>
          </a:xfrm>
        </p:spPr>
        <p:txBody>
          <a:bodyPr/>
          <a:lstStyle>
            <a:lvl1pPr algn="r">
              <a:defRPr/>
            </a:lvl1pPr>
          </a:lstStyle>
          <a:p>
            <a:endParaRPr lang="en-US"/>
          </a:p>
        </p:txBody>
      </p:sp>
      <p:sp>
        <p:nvSpPr>
          <p:cNvPr id="7" name="Rectangle 6"/>
          <p:cNvSpPr/>
          <p:nvPr/>
        </p:nvSpPr>
        <p:spPr>
          <a:xfrm>
            <a:off x="282575" y="190500"/>
            <a:ext cx="4235450" cy="34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9812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3" y="145677"/>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90500"/>
            <a:ext cx="2057400" cy="16992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981200"/>
            <a:ext cx="2057400" cy="1699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2" y="1654969"/>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2" y="3470804"/>
            <a:ext cx="3657413"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4/7/20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4/7/20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7" y="190501"/>
            <a:ext cx="3451225"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143124"/>
            <a:ext cx="3255264" cy="968376"/>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7" y="227543"/>
            <a:ext cx="4597399" cy="487759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111501"/>
            <a:ext cx="3255264"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5352988"/>
            <a:ext cx="1537447" cy="304271"/>
          </a:xfrm>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a:xfrm>
            <a:off x="3859307" y="5352988"/>
            <a:ext cx="3316941" cy="304271"/>
          </a:xfrm>
        </p:spPr>
        <p:txBody>
          <a:bodyPr/>
          <a:lstStyle/>
          <a:p>
            <a:endParaRPr lang="en-US"/>
          </a:p>
        </p:txBody>
      </p:sp>
      <p:sp>
        <p:nvSpPr>
          <p:cNvPr id="9" name="TextBox 8"/>
          <p:cNvSpPr txBox="1"/>
          <p:nvPr/>
        </p:nvSpPr>
        <p:spPr>
          <a:xfrm>
            <a:off x="424893" y="145677"/>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603500"/>
            <a:ext cx="3898272" cy="726282"/>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190501"/>
            <a:ext cx="3460658" cy="5287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329781"/>
            <a:ext cx="3898272" cy="1789907"/>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5352988"/>
            <a:ext cx="1537447" cy="304271"/>
          </a:xfrm>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a:xfrm>
            <a:off x="4191000" y="5352988"/>
            <a:ext cx="3005138" cy="304271"/>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280894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7" y="3686735"/>
            <a:ext cx="6191157" cy="694766"/>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7" y="190500"/>
            <a:ext cx="6378389" cy="3489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7" y="4381500"/>
            <a:ext cx="6191157" cy="738188"/>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1905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981200"/>
            <a:ext cx="2057400" cy="1699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86066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6" y="190501"/>
            <a:ext cx="6387167"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6" y="2143124"/>
            <a:ext cx="6181611" cy="968376"/>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111501"/>
            <a:ext cx="6179566"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5196340"/>
            <a:ext cx="1348398" cy="304271"/>
          </a:xfrm>
        </p:spPr>
        <p:txBody>
          <a:bodyPr/>
          <a:lstStyle>
            <a:lvl1pPr>
              <a:defRPr>
                <a:solidFill>
                  <a:schemeClr val="bg1"/>
                </a:solidFill>
              </a:defRPr>
            </a:lvl1p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a:xfrm>
            <a:off x="381097" y="5196340"/>
            <a:ext cx="4648105" cy="304271"/>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3" y="145677"/>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979117"/>
            <a:ext cx="2057400" cy="1699260"/>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3779520"/>
            <a:ext cx="2057400" cy="169926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90501"/>
            <a:ext cx="4235450"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143124"/>
            <a:ext cx="4016633" cy="968376"/>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111501"/>
            <a:ext cx="4015304" cy="1993636"/>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5196340"/>
            <a:ext cx="1348398" cy="304271"/>
          </a:xfrm>
        </p:spPr>
        <p:txBody>
          <a:bodyPr/>
          <a:lstStyle>
            <a:lvl1pPr>
              <a:defRPr>
                <a:solidFill>
                  <a:schemeClr val="bg1"/>
                </a:solidFill>
              </a:defRPr>
            </a:lvl1p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a:xfrm>
            <a:off x="381097" y="5196340"/>
            <a:ext cx="2590705" cy="304271"/>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3" y="145677"/>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778939"/>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90500"/>
            <a:ext cx="2057400" cy="1699260"/>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1984719"/>
            <a:ext cx="2057400" cy="1699260"/>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1984719"/>
            <a:ext cx="2057400" cy="348996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603500"/>
            <a:ext cx="3108960" cy="726282"/>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7" y="1971040"/>
            <a:ext cx="4240119" cy="3489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329781"/>
            <a:ext cx="3108960" cy="1789907"/>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5352988"/>
            <a:ext cx="1537447" cy="304271"/>
          </a:xfrm>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a:xfrm>
            <a:off x="4191000" y="5352988"/>
            <a:ext cx="3005138" cy="304271"/>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280894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90500"/>
            <a:ext cx="2057400" cy="1699260"/>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190500"/>
            <a:ext cx="2057400" cy="169926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2" y="235479"/>
            <a:ext cx="642097"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35479"/>
            <a:ext cx="91440"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35478"/>
            <a:ext cx="685800" cy="2518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95618"/>
            <a:ext cx="681318" cy="430951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798964"/>
            <a:ext cx="6858000" cy="432072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614854" y="421890"/>
            <a:ext cx="217424"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6" y="112059"/>
            <a:ext cx="7556313" cy="829236"/>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941295"/>
            <a:ext cx="7558960" cy="645583"/>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853890"/>
            <a:ext cx="4038600" cy="777876"/>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4635501"/>
            <a:ext cx="4038600" cy="623794"/>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5354700"/>
            <a:ext cx="1232647" cy="304271"/>
          </a:xfrm>
        </p:spPr>
        <p:txBody>
          <a:bodyPr/>
          <a:lstStyle>
            <a:lvl1pPr algn="l">
              <a:defRPr/>
            </a:lvl1p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a:xfrm>
            <a:off x="6311153" y="5354700"/>
            <a:ext cx="2617694" cy="304271"/>
          </a:xfrm>
        </p:spPr>
        <p:txBody>
          <a:bodyPr/>
          <a:lstStyle>
            <a:lvl1pPr algn="r">
              <a:defRPr/>
            </a:lvl1pPr>
          </a:lstStyle>
          <a:p>
            <a:endParaRPr lang="en-US"/>
          </a:p>
        </p:txBody>
      </p:sp>
      <p:sp>
        <p:nvSpPr>
          <p:cNvPr id="7" name="Rectangle 6"/>
          <p:cNvSpPr/>
          <p:nvPr/>
        </p:nvSpPr>
        <p:spPr>
          <a:xfrm>
            <a:off x="282575" y="190500"/>
            <a:ext cx="4235450" cy="3489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90500"/>
            <a:ext cx="2057400" cy="16992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981200"/>
            <a:ext cx="2057400" cy="1699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90500"/>
            <a:ext cx="2057400" cy="1699260"/>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1981200"/>
            <a:ext cx="2057400" cy="1699260"/>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482913"/>
            <a:ext cx="3086100" cy="1700754"/>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3" y="145677"/>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90501"/>
            <a:ext cx="8200930" cy="5287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603501"/>
            <a:ext cx="5638800" cy="1135062"/>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3746501"/>
            <a:ext cx="5638800" cy="1250156"/>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5207312"/>
            <a:ext cx="1474694" cy="304271"/>
          </a:xfrm>
        </p:spPr>
        <p:txBody>
          <a:bodyPr/>
          <a:lstStyle>
            <a:lvl1pPr algn="l">
              <a:defRPr>
                <a:solidFill>
                  <a:schemeClr val="bg1"/>
                </a:solidFill>
              </a:defRPr>
            </a:lvl1pPr>
          </a:lstStyle>
          <a:p>
            <a:fld id="{D728701E-CAF4-4159-9B3E-41C86DFFA30D}" type="datetimeFigureOut">
              <a:rPr lang="en-US" smtClean="0"/>
              <a:t>4/7/20</a:t>
            </a:fld>
            <a:endParaRPr lang="en-US"/>
          </a:p>
        </p:txBody>
      </p:sp>
      <p:sp>
        <p:nvSpPr>
          <p:cNvPr id="5" name="Footer Placeholder 4"/>
          <p:cNvSpPr>
            <a:spLocks noGrp="1"/>
          </p:cNvSpPr>
          <p:nvPr>
            <p:ph type="ftr" sz="quarter" idx="11"/>
          </p:nvPr>
        </p:nvSpPr>
        <p:spPr>
          <a:xfrm>
            <a:off x="2286000" y="5207312"/>
            <a:ext cx="5638800" cy="304271"/>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5207312"/>
            <a:ext cx="554038" cy="304271"/>
          </a:xfrm>
        </p:spPr>
        <p:txBody>
          <a:bodyPr/>
          <a:lstStyle/>
          <a:p>
            <a:fld id="{162F1D00-BD13-4404-86B0-79703945A0A7}" type="slidenum">
              <a:rPr lang="en-US" smtClean="0"/>
              <a:t>‹#›</a:t>
            </a:fld>
            <a:endParaRPr lang="en-US"/>
          </a:p>
        </p:txBody>
      </p:sp>
      <p:sp>
        <p:nvSpPr>
          <p:cNvPr id="8" name="TextBox 7"/>
          <p:cNvSpPr txBox="1"/>
          <p:nvPr/>
        </p:nvSpPr>
        <p:spPr>
          <a:xfrm>
            <a:off x="2003614" y="259229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2" y="190501"/>
            <a:ext cx="212725" cy="5287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2" y="235479"/>
            <a:ext cx="642097"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35479"/>
            <a:ext cx="91440" cy="133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039471"/>
            <a:ext cx="3657600" cy="306566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4/7/20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1725707"/>
            <a:ext cx="3657600" cy="268941"/>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1725707"/>
            <a:ext cx="3657600" cy="268941"/>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9" y="1654969"/>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9" y="3470804"/>
            <a:ext cx="7569157"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01862"/>
            <a:ext cx="554038" cy="304271"/>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35479"/>
            <a:ext cx="685800" cy="133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7" y="1905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654969"/>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4/7/20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654969"/>
            <a:ext cx="3657600" cy="345016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3474720"/>
            <a:ext cx="3657600" cy="16383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6" y="403411"/>
            <a:ext cx="7556313" cy="930089"/>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6" y="1651001"/>
            <a:ext cx="7556313" cy="3454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5352988"/>
            <a:ext cx="2133600" cy="304271"/>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4/7/20</a:t>
            </a:fld>
            <a:endParaRPr lang="en-US"/>
          </a:p>
        </p:txBody>
      </p:sp>
      <p:sp>
        <p:nvSpPr>
          <p:cNvPr id="5" name="Footer Placeholder 4"/>
          <p:cNvSpPr>
            <a:spLocks noGrp="1"/>
          </p:cNvSpPr>
          <p:nvPr>
            <p:ph type="ftr" sz="quarter" idx="3"/>
          </p:nvPr>
        </p:nvSpPr>
        <p:spPr>
          <a:xfrm>
            <a:off x="201706" y="5352988"/>
            <a:ext cx="6122894" cy="304271"/>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01862"/>
            <a:ext cx="554038" cy="304271"/>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thepioneerwoman.com/cooking/p-p-p-pie_crust_and_its_p-p-p-perfec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lrecipes.com/recipe/236302/baked-zucchini-fri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asteofhome.com/recipes/crispy-fried-chicke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www.incredibleegg.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herecipecritic.com/baked-coconut-shrimp/#wprm-recipe-container-649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4298" y="3853890"/>
            <a:ext cx="5104902" cy="777876"/>
          </a:xfrm>
        </p:spPr>
        <p:txBody>
          <a:bodyPr>
            <a:noAutofit/>
          </a:bodyPr>
          <a:lstStyle/>
          <a:p>
            <a:r>
              <a:rPr lang="en-US" sz="3200"/>
              <a:t>The Function </a:t>
            </a:r>
            <a:r>
              <a:rPr lang="en-US" sz="3200" dirty="0"/>
              <a:t>of Eggs</a:t>
            </a:r>
          </a:p>
        </p:txBody>
      </p:sp>
    </p:spTree>
    <p:extLst>
      <p:ext uri="{BB962C8B-B14F-4D97-AF65-F5344CB8AC3E}">
        <p14:creationId xmlns:p14="http://schemas.microsoft.com/office/powerpoint/2010/main" val="86372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Crust</a:t>
            </a:r>
          </a:p>
        </p:txBody>
      </p:sp>
      <p:pic>
        <p:nvPicPr>
          <p:cNvPr id="7" name="Content Placeholder 6">
            <a:extLst>
              <a:ext uri="{FF2B5EF4-FFF2-40B4-BE49-F238E27FC236}">
                <a16:creationId xmlns:a16="http://schemas.microsoft.com/office/drawing/2014/main" id="{2DEBEDCC-FCEC-4BB2-8396-70869062EA45}"/>
              </a:ext>
            </a:extLst>
          </p:cNvPr>
          <p:cNvPicPr>
            <a:picLocks noGrp="1" noChangeAspect="1"/>
          </p:cNvPicPr>
          <p:nvPr>
            <p:ph idx="1"/>
          </p:nvPr>
        </p:nvPicPr>
        <p:blipFill>
          <a:blip r:embed="rId3"/>
          <a:stretch>
            <a:fillRect/>
          </a:stretch>
        </p:blipFill>
        <p:spPr>
          <a:xfrm>
            <a:off x="498476" y="1028312"/>
            <a:ext cx="4000500" cy="2647950"/>
          </a:xfrm>
          <a:prstGeom prst="rect">
            <a:avLst/>
          </a:prstGeom>
        </p:spPr>
      </p:pic>
      <p:sp>
        <p:nvSpPr>
          <p:cNvPr id="10" name="TextBox 9">
            <a:extLst>
              <a:ext uri="{FF2B5EF4-FFF2-40B4-BE49-F238E27FC236}">
                <a16:creationId xmlns:a16="http://schemas.microsoft.com/office/drawing/2014/main" id="{67509244-9976-4951-8CEA-8592C73F8A7F}"/>
              </a:ext>
            </a:extLst>
          </p:cNvPr>
          <p:cNvSpPr txBox="1"/>
          <p:nvPr/>
        </p:nvSpPr>
        <p:spPr>
          <a:xfrm>
            <a:off x="4572000" y="961127"/>
            <a:ext cx="3085460" cy="2308324"/>
          </a:xfrm>
          <a:prstGeom prst="rect">
            <a:avLst/>
          </a:prstGeom>
          <a:noFill/>
        </p:spPr>
        <p:txBody>
          <a:bodyPr wrap="none" rtlCol="0">
            <a:spAutoFit/>
          </a:bodyPr>
          <a:lstStyle/>
          <a:p>
            <a:pPr fontAlgn="t"/>
            <a:r>
              <a:rPr lang="en-US" sz="1600" b="1" dirty="0">
                <a:latin typeface="Rockwell" panose="02060603020205020403" pitchFamily="18" charset="0"/>
                <a:ea typeface="Source Sans Pro" panose="020B0503030403020204" pitchFamily="34" charset="0"/>
              </a:rPr>
              <a:t>Makes 1 pie crust</a:t>
            </a:r>
          </a:p>
          <a:p>
            <a:pPr fontAlgn="t"/>
            <a:endParaRPr lang="en-US" sz="1600" b="1" dirty="0">
              <a:latin typeface="Rockwell" panose="02060603020205020403" pitchFamily="18" charset="0"/>
              <a:ea typeface="Source Sans Pro" panose="020B0503030403020204" pitchFamily="34" charset="0"/>
            </a:endParaRPr>
          </a:p>
          <a:p>
            <a:pPr fontAlgn="t"/>
            <a:r>
              <a:rPr lang="en-US" sz="1600" b="1" dirty="0">
                <a:latin typeface="Rockwell" panose="02060603020205020403" pitchFamily="18" charset="0"/>
                <a:ea typeface="Source Sans Pro" panose="020B0503030403020204" pitchFamily="34" charset="0"/>
              </a:rPr>
              <a:t>Ingredients</a:t>
            </a:r>
          </a:p>
          <a:p>
            <a:pPr fontAlgn="base"/>
            <a:r>
              <a:rPr lang="en-US" sz="1600" dirty="0">
                <a:latin typeface="Rockwell" panose="02060603020205020403" pitchFamily="18" charset="0"/>
                <a:ea typeface="Source Sans Pro" panose="020B0503030403020204" pitchFamily="34" charset="0"/>
              </a:rPr>
              <a:t>1 ½ cup vegetable shortening</a:t>
            </a:r>
          </a:p>
          <a:p>
            <a:pPr fontAlgn="base"/>
            <a:r>
              <a:rPr lang="en-US" sz="1600" dirty="0">
                <a:latin typeface="Rockwell" panose="02060603020205020403" pitchFamily="18" charset="0"/>
                <a:ea typeface="Source Sans Pro" panose="020B0503030403020204" pitchFamily="34" charset="0"/>
              </a:rPr>
              <a:t>3 cups All-purpose flour</a:t>
            </a:r>
          </a:p>
          <a:p>
            <a:pPr fontAlgn="base"/>
            <a:r>
              <a:rPr lang="en-US" sz="1600" dirty="0">
                <a:latin typeface="Rockwell" panose="02060603020205020403" pitchFamily="18" charset="0"/>
                <a:ea typeface="Source Sans Pro" panose="020B0503030403020204" pitchFamily="34" charset="0"/>
              </a:rPr>
              <a:t>1 whole egg</a:t>
            </a:r>
          </a:p>
          <a:p>
            <a:pPr fontAlgn="base"/>
            <a:r>
              <a:rPr lang="en-US" sz="1600" dirty="0">
                <a:latin typeface="Rockwell" panose="02060603020205020403" pitchFamily="18" charset="0"/>
                <a:ea typeface="Source Sans Pro" panose="020B0503030403020204" pitchFamily="34" charset="0"/>
              </a:rPr>
              <a:t>5  tbsps. cold water</a:t>
            </a:r>
          </a:p>
          <a:p>
            <a:pPr fontAlgn="base"/>
            <a:r>
              <a:rPr lang="en-US" sz="1600" dirty="0">
                <a:latin typeface="Rockwell" panose="02060603020205020403" pitchFamily="18" charset="0"/>
                <a:ea typeface="Source Sans Pro" panose="020B0503030403020204" pitchFamily="34" charset="0"/>
              </a:rPr>
              <a:t>1 tbsp. white vinegar</a:t>
            </a:r>
          </a:p>
          <a:p>
            <a:pPr fontAlgn="base"/>
            <a:r>
              <a:rPr lang="en-US" sz="1600" dirty="0">
                <a:latin typeface="Rockwell" panose="02060603020205020403" pitchFamily="18" charset="0"/>
                <a:ea typeface="Source Sans Pro" panose="020B0503030403020204" pitchFamily="34" charset="0"/>
              </a:rPr>
              <a:t>1 tsp. salt</a:t>
            </a:r>
            <a:endParaRPr lang="en-US" sz="1600" dirty="0">
              <a:latin typeface="Rockwell" panose="02060603020205020403" pitchFamily="18" charset="0"/>
            </a:endParaRPr>
          </a:p>
        </p:txBody>
      </p:sp>
      <p:sp>
        <p:nvSpPr>
          <p:cNvPr id="11" name="TextBox 10">
            <a:extLst>
              <a:ext uri="{FF2B5EF4-FFF2-40B4-BE49-F238E27FC236}">
                <a16:creationId xmlns:a16="http://schemas.microsoft.com/office/drawing/2014/main" id="{890A8C99-AD15-4D06-9E5A-7A157A872D45}"/>
              </a:ext>
            </a:extLst>
          </p:cNvPr>
          <p:cNvSpPr txBox="1"/>
          <p:nvPr/>
        </p:nvSpPr>
        <p:spPr>
          <a:xfrm>
            <a:off x="498476" y="3924496"/>
            <a:ext cx="8277880" cy="1615827"/>
          </a:xfrm>
          <a:prstGeom prst="rect">
            <a:avLst/>
          </a:prstGeom>
          <a:noFill/>
        </p:spPr>
        <p:txBody>
          <a:bodyPr wrap="square" rtlCol="0">
            <a:spAutoFit/>
          </a:bodyPr>
          <a:lstStyle/>
          <a:p>
            <a:r>
              <a:rPr lang="en-US" sz="1100" b="1" dirty="0">
                <a:solidFill>
                  <a:srgbClr val="2D2D2D"/>
                </a:solidFill>
                <a:latin typeface="Rockwell" panose="02060603020205020403" pitchFamily="18" charset="0"/>
                <a:ea typeface="Source Sans Pro" panose="020B0503030403020204" pitchFamily="34" charset="0"/>
              </a:rPr>
              <a:t>Directions:</a:t>
            </a:r>
          </a:p>
          <a:p>
            <a:pPr marL="228600" indent="-228600">
              <a:buFont typeface="+mj-lt"/>
              <a:buAutoNum type="arabicPeriod"/>
            </a:pPr>
            <a:r>
              <a:rPr lang="en-US" sz="1100" dirty="0">
                <a:latin typeface="Rockwell" panose="02060603020205020403" pitchFamily="18" charset="0"/>
                <a:ea typeface="Source Sans Pro" panose="020B0503030403020204" pitchFamily="34" charset="0"/>
              </a:rPr>
              <a:t>In a large bowl, with a pastry cutter, gradually work the vegetable shortening into the flour for about 3 or 4 minutes until it resembles a coarse meal.</a:t>
            </a:r>
          </a:p>
          <a:p>
            <a:pPr marL="228600" indent="-228600">
              <a:buFont typeface="+mj-lt"/>
              <a:buAutoNum type="arabicPeriod"/>
            </a:pPr>
            <a:r>
              <a:rPr lang="en-US" sz="1100" dirty="0">
                <a:latin typeface="Rockwell" panose="02060603020205020403" pitchFamily="18" charset="0"/>
                <a:ea typeface="Source Sans Pro" panose="020B0503030403020204" pitchFamily="34" charset="0"/>
              </a:rPr>
              <a:t>In a small bowl, beat an egg with a fork and then pour it into the flour/shortening mixture. Add cold water, white vinegar and salt. </a:t>
            </a:r>
          </a:p>
          <a:p>
            <a:pPr marL="228600" indent="-228600">
              <a:buFont typeface="+mj-lt"/>
              <a:buAutoNum type="arabicPeriod"/>
            </a:pPr>
            <a:r>
              <a:rPr lang="en-US" sz="1100" dirty="0">
                <a:latin typeface="Rockwell" panose="02060603020205020403" pitchFamily="18" charset="0"/>
                <a:ea typeface="Source Sans Pro" panose="020B0503030403020204" pitchFamily="34" charset="0"/>
              </a:rPr>
              <a:t>Stir together gently until all the ingredients are incorporated.</a:t>
            </a:r>
          </a:p>
          <a:p>
            <a:pPr marL="228600" indent="-228600">
              <a:buAutoNum type="arabicPeriod" startAt="2"/>
            </a:pPr>
            <a:r>
              <a:rPr lang="en-US" sz="1100" dirty="0">
                <a:latin typeface="Rockwell" panose="02060603020205020403" pitchFamily="18" charset="0"/>
                <a:ea typeface="Source Sans Pro" panose="020B0503030403020204" pitchFamily="34" charset="0"/>
              </a:rPr>
              <a:t>Separate dough into thirds, roll dough until ½” thick, place in pan, and pinch edges.</a:t>
            </a:r>
          </a:p>
          <a:p>
            <a:pPr marL="228600" indent="-228600">
              <a:buAutoNum type="arabicPeriod" startAt="2"/>
            </a:pPr>
            <a:r>
              <a:rPr lang="en-US" sz="1100" dirty="0">
                <a:latin typeface="Rockwell" panose="02060603020205020403" pitchFamily="18" charset="0"/>
                <a:ea typeface="Source Sans Pro" panose="020B0503030403020204" pitchFamily="34" charset="0"/>
              </a:rPr>
              <a:t>Bake with chosen filling.</a:t>
            </a:r>
          </a:p>
          <a:p>
            <a:endParaRPr lang="en-US" sz="1100" dirty="0">
              <a:latin typeface="Source Sans Pro" panose="020B0503030403020204" pitchFamily="34" charset="0"/>
              <a:ea typeface="Source Sans Pro" panose="020B0503030403020204" pitchFamily="34" charset="0"/>
            </a:endParaRPr>
          </a:p>
        </p:txBody>
      </p:sp>
      <p:sp>
        <p:nvSpPr>
          <p:cNvPr id="3" name="Rectangle 2">
            <a:extLst>
              <a:ext uri="{FF2B5EF4-FFF2-40B4-BE49-F238E27FC236}">
                <a16:creationId xmlns:a16="http://schemas.microsoft.com/office/drawing/2014/main" id="{CE1E6209-26EE-0140-919E-1211AE632A11}"/>
              </a:ext>
            </a:extLst>
          </p:cNvPr>
          <p:cNvSpPr/>
          <p:nvPr/>
        </p:nvSpPr>
        <p:spPr>
          <a:xfrm>
            <a:off x="498475" y="5453390"/>
            <a:ext cx="7875979" cy="261610"/>
          </a:xfrm>
          <a:prstGeom prst="rect">
            <a:avLst/>
          </a:prstGeom>
        </p:spPr>
        <p:txBody>
          <a:bodyPr wrap="square">
            <a:spAutoFit/>
          </a:bodyPr>
          <a:lstStyle/>
          <a:p>
            <a:r>
              <a:rPr lang="en-US" sz="1100" dirty="0">
                <a:solidFill>
                  <a:schemeClr val="bg1">
                    <a:lumMod val="50000"/>
                  </a:schemeClr>
                </a:solidFill>
              </a:rPr>
              <a:t>Source: Adapted from </a:t>
            </a:r>
            <a:r>
              <a:rPr lang="en-US" sz="1100" dirty="0">
                <a:solidFill>
                  <a:schemeClr val="bg1">
                    <a:lumMod val="50000"/>
                  </a:schemeClr>
                </a:solidFill>
                <a:hlinkClick r:id="rId4">
                  <a:extLst>
                    <a:ext uri="{A12FA001-AC4F-418D-AE19-62706E023703}">
                      <ahyp:hlinkClr xmlns:ahyp="http://schemas.microsoft.com/office/drawing/2018/hyperlinkcolor" val="tx"/>
                    </a:ext>
                  </a:extLst>
                </a:hlinkClick>
              </a:rPr>
              <a:t>https://thepioneerwoman.com/cooking/p-p-p-pie_crust_and_its_p-p-p-perfect/</a:t>
            </a:r>
            <a:endParaRPr lang="en-US" sz="1100" dirty="0">
              <a:solidFill>
                <a:schemeClr val="bg1">
                  <a:lumMod val="50000"/>
                </a:schemeClr>
              </a:solidFill>
            </a:endParaRPr>
          </a:p>
        </p:txBody>
      </p:sp>
    </p:spTree>
    <p:extLst>
      <p:ext uri="{BB962C8B-B14F-4D97-AF65-F5344CB8AC3E}">
        <p14:creationId xmlns:p14="http://schemas.microsoft.com/office/powerpoint/2010/main" val="356100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Pudding </a:t>
            </a:r>
          </a:p>
        </p:txBody>
      </p:sp>
      <p:sp>
        <p:nvSpPr>
          <p:cNvPr id="11" name="Content Placeholder 10">
            <a:extLst>
              <a:ext uri="{FF2B5EF4-FFF2-40B4-BE49-F238E27FC236}">
                <a16:creationId xmlns:a16="http://schemas.microsoft.com/office/drawing/2014/main" id="{558642D1-D387-4DF2-9089-715497F72CDA}"/>
              </a:ext>
            </a:extLst>
          </p:cNvPr>
          <p:cNvSpPr>
            <a:spLocks noGrp="1"/>
          </p:cNvSpPr>
          <p:nvPr>
            <p:ph idx="1"/>
          </p:nvPr>
        </p:nvSpPr>
        <p:spPr>
          <a:xfrm>
            <a:off x="498476" y="1198514"/>
            <a:ext cx="7556313" cy="3454136"/>
          </a:xfrm>
        </p:spPr>
        <p:txBody>
          <a:bodyPr>
            <a:noAutofit/>
          </a:bodyPr>
          <a:lstStyle/>
          <a:p>
            <a:pPr marL="0" indent="0">
              <a:spcBef>
                <a:spcPts val="600"/>
              </a:spcBef>
              <a:buNone/>
            </a:pPr>
            <a:r>
              <a:rPr lang="en-US" sz="1100" b="1" dirty="0">
                <a:solidFill>
                  <a:schemeClr val="tx1"/>
                </a:solidFill>
              </a:rPr>
              <a:t>Makes 8 Servings</a:t>
            </a:r>
          </a:p>
          <a:p>
            <a:pPr marL="0" indent="0">
              <a:spcBef>
                <a:spcPts val="600"/>
              </a:spcBef>
              <a:buNone/>
            </a:pPr>
            <a:endParaRPr lang="en-US" sz="1100" b="1" dirty="0">
              <a:solidFill>
                <a:schemeClr val="tx1"/>
              </a:solidFill>
            </a:endParaRPr>
          </a:p>
          <a:p>
            <a:pPr marL="0" indent="0">
              <a:spcBef>
                <a:spcPts val="600"/>
              </a:spcBef>
              <a:buNone/>
            </a:pPr>
            <a:r>
              <a:rPr lang="en-US" sz="1100" b="1" dirty="0">
                <a:solidFill>
                  <a:schemeClr val="tx1"/>
                </a:solidFill>
              </a:rPr>
              <a:t>Ingredients</a:t>
            </a:r>
          </a:p>
          <a:p>
            <a:pPr marL="0" indent="0">
              <a:spcBef>
                <a:spcPts val="600"/>
              </a:spcBef>
              <a:buNone/>
            </a:pPr>
            <a:r>
              <a:rPr lang="en-US" sz="1100" dirty="0">
                <a:solidFill>
                  <a:schemeClr val="tx1"/>
                </a:solidFill>
              </a:rPr>
              <a:t>6 egg yolks</a:t>
            </a:r>
          </a:p>
          <a:p>
            <a:pPr marL="0" indent="0">
              <a:spcBef>
                <a:spcPts val="600"/>
              </a:spcBef>
              <a:buNone/>
            </a:pPr>
            <a:r>
              <a:rPr lang="en-US" sz="1100" dirty="0">
                <a:solidFill>
                  <a:schemeClr val="tx1"/>
                </a:solidFill>
              </a:rPr>
              <a:t>2 cups half &amp; half or light cream</a:t>
            </a:r>
          </a:p>
          <a:p>
            <a:pPr marL="0" indent="0">
              <a:spcBef>
                <a:spcPts val="600"/>
              </a:spcBef>
              <a:buNone/>
            </a:pPr>
            <a:r>
              <a:rPr lang="en-US" sz="1100" dirty="0">
                <a:solidFill>
                  <a:schemeClr val="tx1"/>
                </a:solidFill>
              </a:rPr>
              <a:t>½ cup sugar</a:t>
            </a:r>
          </a:p>
          <a:p>
            <a:pPr marL="0" indent="0">
              <a:spcBef>
                <a:spcPts val="600"/>
              </a:spcBef>
              <a:buNone/>
            </a:pPr>
            <a:r>
              <a:rPr lang="en-US" sz="1100" dirty="0">
                <a:solidFill>
                  <a:schemeClr val="tx1"/>
                </a:solidFill>
              </a:rPr>
              <a:t>6 squares ( 1 oz. each) unsweetened chocolate, coarsely chopped</a:t>
            </a:r>
          </a:p>
          <a:p>
            <a:pPr marL="0" indent="0">
              <a:spcBef>
                <a:spcPts val="600"/>
              </a:spcBef>
              <a:buNone/>
            </a:pPr>
            <a:r>
              <a:rPr lang="en-US" sz="1100" dirty="0">
                <a:solidFill>
                  <a:schemeClr val="tx1"/>
                </a:solidFill>
              </a:rPr>
              <a:t>1 ½ tsp. vanilla extract</a:t>
            </a:r>
          </a:p>
          <a:p>
            <a:pPr>
              <a:spcBef>
                <a:spcPts val="600"/>
              </a:spcBef>
            </a:pPr>
            <a:endParaRPr lang="en-US" sz="1100" dirty="0">
              <a:solidFill>
                <a:schemeClr val="tx1"/>
              </a:solidFill>
            </a:endParaRPr>
          </a:p>
          <a:p>
            <a:pPr marL="0" indent="0">
              <a:spcBef>
                <a:spcPts val="600"/>
              </a:spcBef>
              <a:buNone/>
            </a:pPr>
            <a:r>
              <a:rPr lang="en-US" sz="1100" b="1" dirty="0">
                <a:solidFill>
                  <a:schemeClr val="tx1"/>
                </a:solidFill>
              </a:rPr>
              <a:t>Directions:</a:t>
            </a:r>
          </a:p>
          <a:p>
            <a:pPr marL="0" indent="0">
              <a:spcBef>
                <a:spcPts val="600"/>
              </a:spcBef>
              <a:buNone/>
            </a:pPr>
            <a:r>
              <a:rPr lang="en-US" sz="1100" dirty="0">
                <a:solidFill>
                  <a:schemeClr val="tx1"/>
                </a:solidFill>
              </a:rPr>
              <a:t>1. In medium saucepan, whisk together egg yolks, half and half, and sugar until blended.  Cook stirring constantly over low heat until mixture thickens, bubbles at edges and reaches 160 F.  Remove from heat.  </a:t>
            </a:r>
          </a:p>
          <a:p>
            <a:pPr marL="0" indent="0">
              <a:spcBef>
                <a:spcPts val="600"/>
              </a:spcBef>
              <a:buNone/>
            </a:pPr>
            <a:r>
              <a:rPr lang="en-US" sz="1100" dirty="0">
                <a:solidFill>
                  <a:schemeClr val="tx1"/>
                </a:solidFill>
              </a:rPr>
              <a:t>2. Stir in chocolate until completely melted and add vanilla.</a:t>
            </a:r>
          </a:p>
          <a:p>
            <a:pPr marL="0" indent="0">
              <a:spcBef>
                <a:spcPts val="600"/>
              </a:spcBef>
              <a:buNone/>
            </a:pPr>
            <a:r>
              <a:rPr lang="en-US" sz="1100" dirty="0">
                <a:solidFill>
                  <a:schemeClr val="tx1"/>
                </a:solidFill>
              </a:rPr>
              <a:t>3. Portion into 8 ramekins.  Cover with plastic wrap.  Chill for 8 hours or overnight.</a:t>
            </a:r>
          </a:p>
          <a:p>
            <a:pPr>
              <a:spcBef>
                <a:spcPts val="600"/>
              </a:spcBef>
            </a:pPr>
            <a:endParaRPr lang="en-US" sz="1100" dirty="0">
              <a:solidFill>
                <a:schemeClr val="tx1"/>
              </a:solidFill>
            </a:endParaRPr>
          </a:p>
          <a:p>
            <a:pPr marL="0" indent="0">
              <a:spcBef>
                <a:spcPts val="600"/>
              </a:spcBef>
              <a:buNone/>
            </a:pPr>
            <a:endParaRPr lang="en-US" sz="1100" dirty="0">
              <a:solidFill>
                <a:schemeClr val="tx1"/>
              </a:solidFill>
            </a:endParaRPr>
          </a:p>
          <a:p>
            <a:pPr marL="0" indent="0">
              <a:spcBef>
                <a:spcPts val="600"/>
              </a:spcBef>
              <a:buNone/>
            </a:pPr>
            <a:endParaRPr lang="en-US" sz="1100" dirty="0">
              <a:solidFill>
                <a:schemeClr val="tx1"/>
              </a:solidFill>
            </a:endParaRPr>
          </a:p>
          <a:p>
            <a:pPr marL="0" indent="0">
              <a:spcBef>
                <a:spcPts val="600"/>
              </a:spcBef>
              <a:buNone/>
            </a:pPr>
            <a:r>
              <a:rPr lang="en-US" sz="1100" dirty="0">
                <a:solidFill>
                  <a:schemeClr val="bg1">
                    <a:lumMod val="50000"/>
                  </a:schemeClr>
                </a:solidFill>
              </a:rPr>
              <a:t>Source:  </a:t>
            </a:r>
            <a:r>
              <a:rPr lang="en-US" sz="1100" dirty="0">
                <a:solidFill>
                  <a:schemeClr val="bg1">
                    <a:lumMod val="50000"/>
                  </a:schemeClr>
                </a:solidFill>
                <a:hlinkClick r:id="rId3">
                  <a:extLst>
                    <a:ext uri="{A12FA001-AC4F-418D-AE19-62706E023703}">
                      <ahyp:hlinkClr xmlns:ahyp="http://schemas.microsoft.com/office/drawing/2018/hyperlinkcolor" val="tx"/>
                    </a:ext>
                  </a:extLst>
                </a:hlinkClick>
              </a:rPr>
              <a:t>www.incredibleegg.org</a:t>
            </a:r>
            <a:endParaRPr lang="en-US" sz="1100" dirty="0">
              <a:solidFill>
                <a:schemeClr val="bg1">
                  <a:lumMod val="50000"/>
                </a:schemeClr>
              </a:solidFill>
            </a:endParaRPr>
          </a:p>
        </p:txBody>
      </p:sp>
      <p:pic>
        <p:nvPicPr>
          <p:cNvPr id="3" name="Picture 2">
            <a:extLst>
              <a:ext uri="{FF2B5EF4-FFF2-40B4-BE49-F238E27FC236}">
                <a16:creationId xmlns:a16="http://schemas.microsoft.com/office/drawing/2014/main" id="{7C51EC91-E525-4D6C-A7AD-10932319BF56}"/>
              </a:ext>
            </a:extLst>
          </p:cNvPr>
          <p:cNvPicPr>
            <a:picLocks noChangeAspect="1"/>
          </p:cNvPicPr>
          <p:nvPr/>
        </p:nvPicPr>
        <p:blipFill>
          <a:blip r:embed="rId4"/>
          <a:stretch>
            <a:fillRect/>
          </a:stretch>
        </p:blipFill>
        <p:spPr>
          <a:xfrm>
            <a:off x="4120235" y="1062350"/>
            <a:ext cx="3756655" cy="1363717"/>
          </a:xfrm>
          <a:prstGeom prst="rect">
            <a:avLst/>
          </a:prstGeom>
        </p:spPr>
      </p:pic>
    </p:spTree>
    <p:extLst>
      <p:ext uri="{BB962C8B-B14F-4D97-AF65-F5344CB8AC3E}">
        <p14:creationId xmlns:p14="http://schemas.microsoft.com/office/powerpoint/2010/main" val="226889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Baked Italian Meatballs</a:t>
            </a:r>
          </a:p>
        </p:txBody>
      </p:sp>
      <p:sp>
        <p:nvSpPr>
          <p:cNvPr id="5" name="TextBox 4">
            <a:extLst>
              <a:ext uri="{FF2B5EF4-FFF2-40B4-BE49-F238E27FC236}">
                <a16:creationId xmlns:a16="http://schemas.microsoft.com/office/drawing/2014/main" id="{2E2E0268-41DC-44FC-9ED6-D0E93FC2B4AF}"/>
              </a:ext>
            </a:extLst>
          </p:cNvPr>
          <p:cNvSpPr txBox="1"/>
          <p:nvPr/>
        </p:nvSpPr>
        <p:spPr>
          <a:xfrm>
            <a:off x="496047" y="1373841"/>
            <a:ext cx="8443258"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t>Makes 4 Servings</a:t>
            </a:r>
          </a:p>
          <a:p>
            <a:endParaRPr lang="en-US" sz="1100" b="1" dirty="0"/>
          </a:p>
          <a:p>
            <a:r>
              <a:rPr lang="en-US" sz="1100" b="1" dirty="0"/>
              <a:t>Ingredients</a:t>
            </a:r>
          </a:p>
          <a:p>
            <a:r>
              <a:rPr lang="en-US" sz="1100" dirty="0">
                <a:ea typeface="+mn-lt"/>
                <a:cs typeface="+mn-lt"/>
              </a:rPr>
              <a:t>1 pound Ground Beef (90% to 95% lean)</a:t>
            </a:r>
            <a:endParaRPr lang="en-US" sz="1100" dirty="0"/>
          </a:p>
          <a:p>
            <a:r>
              <a:rPr lang="en-US" sz="1100" dirty="0">
                <a:ea typeface="+mn-lt"/>
                <a:cs typeface="+mn-lt"/>
              </a:rPr>
              <a:t>1/4 cup seasoned dry breadcrumbs</a:t>
            </a:r>
            <a:endParaRPr lang="en-US" sz="1100" dirty="0"/>
          </a:p>
          <a:p>
            <a:r>
              <a:rPr lang="en-US" sz="1100" dirty="0">
                <a:ea typeface="+mn-lt"/>
                <a:cs typeface="+mn-lt"/>
              </a:rPr>
              <a:t>1 egg</a:t>
            </a:r>
            <a:endParaRPr lang="en-US" sz="1100" dirty="0"/>
          </a:p>
          <a:p>
            <a:r>
              <a:rPr lang="en-US" sz="1100" dirty="0">
                <a:ea typeface="+mn-lt"/>
                <a:cs typeface="+mn-lt"/>
              </a:rPr>
              <a:t>2 tablespoons water</a:t>
            </a:r>
            <a:endParaRPr lang="en-US" sz="1100" dirty="0"/>
          </a:p>
          <a:p>
            <a:r>
              <a:rPr lang="en-US" sz="1100" dirty="0">
                <a:ea typeface="+mn-lt"/>
                <a:cs typeface="+mn-lt"/>
              </a:rPr>
              <a:t>1 teaspoon minced garlic</a:t>
            </a:r>
            <a:endParaRPr lang="en-US" sz="1100" dirty="0"/>
          </a:p>
          <a:p>
            <a:r>
              <a:rPr lang="en-US" sz="1100" dirty="0">
                <a:ea typeface="+mn-lt"/>
                <a:cs typeface="+mn-lt"/>
              </a:rPr>
              <a:t>1/2 teaspoon salt</a:t>
            </a:r>
            <a:endParaRPr lang="en-US" sz="1100" dirty="0"/>
          </a:p>
          <a:p>
            <a:r>
              <a:rPr lang="en-US" sz="1100" dirty="0">
                <a:ea typeface="+mn-lt"/>
                <a:cs typeface="+mn-lt"/>
              </a:rPr>
              <a:t>1/8 teaspoon pepper</a:t>
            </a:r>
            <a:endParaRPr lang="en-US" sz="1100" dirty="0"/>
          </a:p>
          <a:p>
            <a:pPr algn="l"/>
            <a:endParaRPr lang="en-US" sz="1100" dirty="0"/>
          </a:p>
          <a:p>
            <a:endParaRPr lang="en-US" sz="1100" dirty="0"/>
          </a:p>
          <a:p>
            <a:r>
              <a:rPr lang="en-US" sz="1100" b="1" dirty="0"/>
              <a:t>Directions:</a:t>
            </a:r>
          </a:p>
          <a:p>
            <a:endParaRPr lang="en-US" sz="1100" dirty="0"/>
          </a:p>
          <a:p>
            <a:r>
              <a:rPr lang="en-US" sz="1100" dirty="0">
                <a:ea typeface="+mn-lt"/>
                <a:cs typeface="+mn-lt"/>
              </a:rPr>
              <a:t>1. Heat oven to 400°F. Combine Ground Beef, breadcrumbs, egg, water, garlic, salt and pepper in large bowl, mixing lightly but thoroughly. Shape into twelve 2-inch meatballs. Place on rack in broiler pan that has been sprayed with cooking spray. Bake in 400°F oven 24 to 27 minutes.</a:t>
            </a:r>
            <a:endParaRPr lang="en-US" sz="1100" dirty="0"/>
          </a:p>
          <a:p>
            <a:endParaRPr lang="en-US" sz="1100" dirty="0">
              <a:ea typeface="+mn-lt"/>
              <a:cs typeface="+mn-lt"/>
            </a:endParaRPr>
          </a:p>
          <a:p>
            <a:r>
              <a:rPr lang="en-US" sz="1100" i="1" dirty="0">
                <a:ea typeface="+mn-lt"/>
                <a:cs typeface="+mn-lt"/>
              </a:rPr>
              <a:t>Cook's Tip: Cooking times are for fresh or thoroughly thawed Ground Beef. Ground Beef should be cooked to an internal temperature of 160°F. Color is not a reliable indicator of Ground Beef doneness.</a:t>
            </a:r>
            <a:endParaRPr lang="en-US" sz="1100" i="1" dirty="0"/>
          </a:p>
          <a:p>
            <a:endParaRPr lang="en-US" sz="1100" i="1" dirty="0">
              <a:ea typeface="+mn-lt"/>
              <a:cs typeface="+mn-lt"/>
            </a:endParaRPr>
          </a:p>
          <a:p>
            <a:r>
              <a:rPr lang="en-US" sz="1100" dirty="0">
                <a:ea typeface="+mn-lt"/>
                <a:cs typeface="+mn-lt"/>
              </a:rPr>
              <a:t>2. Serve with pasta sauce over hot cooked pasta or as sandwiches in crusty Italian rolls, if desired.</a:t>
            </a:r>
            <a:endParaRPr lang="en-US" sz="1100" dirty="0"/>
          </a:p>
          <a:p>
            <a:endParaRPr lang="en-US" sz="1100" dirty="0"/>
          </a:p>
          <a:p>
            <a:endParaRPr lang="en-US" sz="1100" dirty="0"/>
          </a:p>
          <a:p>
            <a:r>
              <a:rPr lang="en-US" sz="1100" dirty="0">
                <a:solidFill>
                  <a:schemeClr val="bg1">
                    <a:lumMod val="50000"/>
                  </a:schemeClr>
                </a:solidFill>
              </a:rPr>
              <a:t>Courtesy of </a:t>
            </a:r>
            <a:r>
              <a:rPr lang="en-US" sz="1100" dirty="0" err="1">
                <a:solidFill>
                  <a:schemeClr val="bg1">
                    <a:lumMod val="50000"/>
                  </a:schemeClr>
                </a:solidFill>
              </a:rPr>
              <a:t>BeefItWhatsForDinner.com</a:t>
            </a:r>
            <a:endParaRPr lang="en-US" sz="1100" dirty="0">
              <a:solidFill>
                <a:schemeClr val="bg1">
                  <a:lumMod val="50000"/>
                </a:schemeClr>
              </a:solidFill>
            </a:endParaRPr>
          </a:p>
          <a:p>
            <a:endParaRPr lang="en-US" sz="1100" dirty="0"/>
          </a:p>
          <a:p>
            <a:endParaRPr lang="en-US" sz="1100" dirty="0"/>
          </a:p>
          <a:p>
            <a:endParaRPr lang="en-US" sz="1100" dirty="0"/>
          </a:p>
        </p:txBody>
      </p:sp>
      <p:pic>
        <p:nvPicPr>
          <p:cNvPr id="8" name="Picture 8" descr="A bowl of food on a plate&#10;&#10;Description generated with very high confidence">
            <a:extLst>
              <a:ext uri="{FF2B5EF4-FFF2-40B4-BE49-F238E27FC236}">
                <a16:creationId xmlns:a16="http://schemas.microsoft.com/office/drawing/2014/main" id="{FE81C02B-0288-4C23-BA87-15A8065ABA04}"/>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4157221" y="1061725"/>
            <a:ext cx="3292987" cy="2207683"/>
          </a:xfrm>
        </p:spPr>
      </p:pic>
    </p:spTree>
    <p:extLst>
      <p:ext uri="{BB962C8B-B14F-4D97-AF65-F5344CB8AC3E}">
        <p14:creationId xmlns:p14="http://schemas.microsoft.com/office/powerpoint/2010/main" val="343708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Zucchini Fries</a:t>
            </a:r>
          </a:p>
        </p:txBody>
      </p:sp>
      <p:sp>
        <p:nvSpPr>
          <p:cNvPr id="9" name="TextBox 8">
            <a:extLst>
              <a:ext uri="{FF2B5EF4-FFF2-40B4-BE49-F238E27FC236}">
                <a16:creationId xmlns:a16="http://schemas.microsoft.com/office/drawing/2014/main" id="{FAA216DB-0951-4021-A6E0-036A7D522687}"/>
              </a:ext>
            </a:extLst>
          </p:cNvPr>
          <p:cNvSpPr txBox="1"/>
          <p:nvPr/>
        </p:nvSpPr>
        <p:spPr>
          <a:xfrm>
            <a:off x="561864" y="1355770"/>
            <a:ext cx="2321469" cy="1446550"/>
          </a:xfrm>
          <a:prstGeom prst="rect">
            <a:avLst/>
          </a:prstGeom>
          <a:noFill/>
        </p:spPr>
        <p:txBody>
          <a:bodyPr wrap="none" rtlCol="0">
            <a:spAutoFit/>
          </a:bodyPr>
          <a:lstStyle/>
          <a:p>
            <a:pPr fontAlgn="t"/>
            <a:r>
              <a:rPr lang="en-US" sz="1100" b="1" dirty="0">
                <a:latin typeface="Rockwell" panose="02060603020205020403" pitchFamily="18" charset="0"/>
                <a:ea typeface="Source Sans Pro" panose="020B0503030403020204" pitchFamily="34" charset="0"/>
              </a:rPr>
              <a:t>Makes 4 Servings</a:t>
            </a:r>
          </a:p>
          <a:p>
            <a:pPr fontAlgn="t"/>
            <a:endParaRPr lang="en-US" sz="1100" b="1" dirty="0">
              <a:latin typeface="Rockwell" panose="02060603020205020403" pitchFamily="18" charset="0"/>
              <a:ea typeface="Source Sans Pro" panose="020B0503030403020204" pitchFamily="34" charset="0"/>
            </a:endParaRPr>
          </a:p>
          <a:p>
            <a:pPr fontAlgn="t"/>
            <a:r>
              <a:rPr lang="en-US" sz="1100" b="1" dirty="0">
                <a:latin typeface="Rockwell" panose="02060603020205020403" pitchFamily="18" charset="0"/>
                <a:ea typeface="Source Sans Pro" panose="020B0503030403020204" pitchFamily="34" charset="0"/>
              </a:rPr>
              <a:t>Ingredients</a:t>
            </a:r>
          </a:p>
          <a:p>
            <a:r>
              <a:rPr lang="en-US" sz="1100" dirty="0">
                <a:latin typeface="Rockwell" panose="02060603020205020403" pitchFamily="18" charset="0"/>
                <a:ea typeface="Source Sans Pro" panose="020B0503030403020204" pitchFamily="34" charset="0"/>
              </a:rPr>
              <a:t>1/2 cup breadcrumbs</a:t>
            </a:r>
          </a:p>
          <a:p>
            <a:r>
              <a:rPr lang="en-US" sz="1100" dirty="0">
                <a:latin typeface="Rockwell" panose="02060603020205020403" pitchFamily="18" charset="0"/>
                <a:ea typeface="Source Sans Pro" panose="020B0503030403020204" pitchFamily="34" charset="0"/>
              </a:rPr>
              <a:t>1/4 cup grated parmesan cheese</a:t>
            </a:r>
          </a:p>
          <a:p>
            <a:r>
              <a:rPr lang="en-US" sz="1100" dirty="0">
                <a:latin typeface="Rockwell" panose="02060603020205020403" pitchFamily="18" charset="0"/>
                <a:ea typeface="Source Sans Pro" panose="020B0503030403020204" pitchFamily="34" charset="0"/>
              </a:rPr>
              <a:t>2 eggs beaten</a:t>
            </a:r>
          </a:p>
          <a:p>
            <a:r>
              <a:rPr lang="en-US" sz="1100" dirty="0">
                <a:latin typeface="Rockwell" panose="02060603020205020403" pitchFamily="18" charset="0"/>
                <a:ea typeface="Source Sans Pro" panose="020B0503030403020204" pitchFamily="34" charset="0"/>
              </a:rPr>
              <a:t>3 zucchinis cut into 1” strips</a:t>
            </a:r>
          </a:p>
          <a:p>
            <a:endParaRPr lang="en-US" sz="1100" dirty="0">
              <a:latin typeface="Rockwell" panose="02060603020205020403" pitchFamily="18" charset="0"/>
            </a:endParaRPr>
          </a:p>
        </p:txBody>
      </p:sp>
      <p:sp>
        <p:nvSpPr>
          <p:cNvPr id="10" name="TextBox 9">
            <a:extLst>
              <a:ext uri="{FF2B5EF4-FFF2-40B4-BE49-F238E27FC236}">
                <a16:creationId xmlns:a16="http://schemas.microsoft.com/office/drawing/2014/main" id="{1279FFA6-C3C2-407C-A657-1B508D9B2099}"/>
              </a:ext>
            </a:extLst>
          </p:cNvPr>
          <p:cNvSpPr txBox="1"/>
          <p:nvPr/>
        </p:nvSpPr>
        <p:spPr>
          <a:xfrm>
            <a:off x="498476" y="3551316"/>
            <a:ext cx="8249598" cy="1369606"/>
          </a:xfrm>
          <a:prstGeom prst="rect">
            <a:avLst/>
          </a:prstGeom>
          <a:noFill/>
        </p:spPr>
        <p:txBody>
          <a:bodyPr wrap="square" rtlCol="0">
            <a:spAutoFit/>
          </a:bodyPr>
          <a:lstStyle/>
          <a:p>
            <a:r>
              <a:rPr lang="en-US" sz="1100" b="1" dirty="0">
                <a:latin typeface="Rockwell" panose="02060603020205020403" pitchFamily="18" charset="0"/>
                <a:ea typeface="Source Sans Pro" panose="020B0503030403020204" pitchFamily="34" charset="0"/>
              </a:rPr>
              <a:t>Directions:</a:t>
            </a:r>
          </a:p>
          <a:p>
            <a:pPr marL="342900" indent="-342900">
              <a:buFont typeface="+mj-lt"/>
              <a:buAutoNum type="arabicPeriod"/>
            </a:pPr>
            <a:r>
              <a:rPr lang="en-US" sz="1200" dirty="0"/>
              <a:t>Preheat oven to 425 degrees F (220 degrees C). Line a baking sheet with aluminum foil and spray with cooking spray.</a:t>
            </a:r>
          </a:p>
          <a:p>
            <a:pPr marL="342900" indent="-342900">
              <a:buFont typeface="+mj-lt"/>
              <a:buAutoNum type="arabicPeriod"/>
            </a:pPr>
            <a:r>
              <a:rPr lang="en-US" sz="1200" dirty="0"/>
              <a:t>Stir bread crumbs and parmesan cheese together in a shallow bowl. Whisk eggs in a separate shallow bowl.</a:t>
            </a:r>
          </a:p>
          <a:p>
            <a:pPr marL="342900" indent="-342900">
              <a:buFont typeface="+mj-lt"/>
              <a:buAutoNum type="arabicPeriod"/>
            </a:pPr>
            <a:r>
              <a:rPr lang="en-US" sz="1200" dirty="0"/>
              <a:t>Working in batches, dip zucchini strips into egg mixture, shake to remove any excess, and roll strips in bread crumb mixture to coat. Transfer coated zucchini strips to the prepared baking sheet.</a:t>
            </a:r>
          </a:p>
          <a:p>
            <a:pPr marL="342900" indent="-342900">
              <a:buFont typeface="+mj-lt"/>
              <a:buAutoNum type="arabicPeriod"/>
            </a:pPr>
            <a:r>
              <a:rPr lang="en-US" sz="1200" dirty="0"/>
              <a:t>Bake zucchini fries in the preheated oven, turning once, until golden and crisp, 20 to 24 minutes.</a:t>
            </a:r>
          </a:p>
        </p:txBody>
      </p:sp>
      <p:sp>
        <p:nvSpPr>
          <p:cNvPr id="3" name="Rectangle 2">
            <a:extLst>
              <a:ext uri="{FF2B5EF4-FFF2-40B4-BE49-F238E27FC236}">
                <a16:creationId xmlns:a16="http://schemas.microsoft.com/office/drawing/2014/main" id="{1B9BDAD3-3CFF-2241-9A7F-82B709FB51F8}"/>
              </a:ext>
            </a:extLst>
          </p:cNvPr>
          <p:cNvSpPr/>
          <p:nvPr/>
        </p:nvSpPr>
        <p:spPr>
          <a:xfrm>
            <a:off x="27325" y="5465146"/>
            <a:ext cx="8982472" cy="261610"/>
          </a:xfrm>
          <a:prstGeom prst="rect">
            <a:avLst/>
          </a:prstGeom>
        </p:spPr>
        <p:txBody>
          <a:bodyPr wrap="square">
            <a:spAutoFit/>
          </a:bodyPr>
          <a:lstStyle/>
          <a:p>
            <a:r>
              <a:rPr lang="en-US" sz="1100" dirty="0">
                <a:solidFill>
                  <a:schemeClr val="bg1">
                    <a:lumMod val="65000"/>
                  </a:schemeClr>
                </a:solidFill>
              </a:rPr>
              <a:t>Source: </a:t>
            </a:r>
            <a:r>
              <a:rPr lang="en-US" sz="1100" dirty="0">
                <a:solidFill>
                  <a:schemeClr val="bg1">
                    <a:lumMod val="65000"/>
                  </a:schemeClr>
                </a:solidFill>
                <a:hlinkClick r:id="rId3">
                  <a:extLst>
                    <a:ext uri="{A12FA001-AC4F-418D-AE19-62706E023703}">
                      <ahyp:hlinkClr xmlns:ahyp="http://schemas.microsoft.com/office/drawing/2018/hyperlinkcolor" val="tx"/>
                    </a:ext>
                  </a:extLst>
                </a:hlinkClick>
              </a:rPr>
              <a:t>https://www.allrecipes.com/recipe/236302/baked-zucchini-fries/</a:t>
            </a:r>
            <a:endParaRPr lang="en-US" sz="1100" dirty="0">
              <a:solidFill>
                <a:schemeClr val="bg1">
                  <a:lumMod val="65000"/>
                </a:schemeClr>
              </a:solidFill>
            </a:endParaRPr>
          </a:p>
        </p:txBody>
      </p:sp>
      <p:pic>
        <p:nvPicPr>
          <p:cNvPr id="6" name="Picture 5">
            <a:extLst>
              <a:ext uri="{FF2B5EF4-FFF2-40B4-BE49-F238E27FC236}">
                <a16:creationId xmlns:a16="http://schemas.microsoft.com/office/drawing/2014/main" id="{9255977B-37D4-AC41-9179-6B3C87649CD9}"/>
              </a:ext>
            </a:extLst>
          </p:cNvPr>
          <p:cNvPicPr>
            <a:picLocks noChangeAspect="1"/>
          </p:cNvPicPr>
          <p:nvPr/>
        </p:nvPicPr>
        <p:blipFill>
          <a:blip r:embed="rId4"/>
          <a:stretch>
            <a:fillRect/>
          </a:stretch>
        </p:blipFill>
        <p:spPr>
          <a:xfrm>
            <a:off x="3763222" y="1006365"/>
            <a:ext cx="3950329" cy="2222060"/>
          </a:xfrm>
          <a:prstGeom prst="rect">
            <a:avLst/>
          </a:prstGeom>
        </p:spPr>
      </p:pic>
    </p:spTree>
    <p:extLst>
      <p:ext uri="{BB962C8B-B14F-4D97-AF65-F5344CB8AC3E}">
        <p14:creationId xmlns:p14="http://schemas.microsoft.com/office/powerpoint/2010/main" val="7239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Popovers</a:t>
            </a:r>
          </a:p>
        </p:txBody>
      </p:sp>
      <p:sp>
        <p:nvSpPr>
          <p:cNvPr id="6" name="Content Placeholder 5">
            <a:extLst>
              <a:ext uri="{FF2B5EF4-FFF2-40B4-BE49-F238E27FC236}">
                <a16:creationId xmlns:a16="http://schemas.microsoft.com/office/drawing/2014/main" id="{F88C8C75-D4C4-4B34-8F0A-683DAFF180B0}"/>
              </a:ext>
            </a:extLst>
          </p:cNvPr>
          <p:cNvSpPr>
            <a:spLocks noGrp="1"/>
          </p:cNvSpPr>
          <p:nvPr>
            <p:ph idx="1"/>
          </p:nvPr>
        </p:nvSpPr>
        <p:spPr>
          <a:xfrm>
            <a:off x="414656" y="1130431"/>
            <a:ext cx="7556313" cy="4459663"/>
          </a:xfrm>
        </p:spPr>
        <p:txBody>
          <a:bodyPr>
            <a:normAutofit fontScale="70000" lnSpcReduction="20000"/>
          </a:bodyPr>
          <a:lstStyle/>
          <a:p>
            <a:pPr marL="0" indent="0">
              <a:spcBef>
                <a:spcPts val="600"/>
              </a:spcBef>
              <a:buNone/>
            </a:pPr>
            <a:r>
              <a:rPr lang="en-US" b="1" dirty="0">
                <a:solidFill>
                  <a:schemeClr val="tx1"/>
                </a:solidFill>
              </a:rPr>
              <a:t>Makes 12 Servings</a:t>
            </a:r>
          </a:p>
          <a:p>
            <a:pPr marL="0" indent="0">
              <a:spcBef>
                <a:spcPts val="600"/>
              </a:spcBef>
              <a:buNone/>
            </a:pPr>
            <a:endParaRPr lang="en-US" b="1" dirty="0">
              <a:solidFill>
                <a:schemeClr val="tx1"/>
              </a:solidFill>
            </a:endParaRPr>
          </a:p>
          <a:p>
            <a:pPr marL="0" indent="0">
              <a:spcBef>
                <a:spcPts val="600"/>
              </a:spcBef>
              <a:buNone/>
            </a:pPr>
            <a:r>
              <a:rPr lang="en-US" b="1" dirty="0">
                <a:solidFill>
                  <a:schemeClr val="tx1"/>
                </a:solidFill>
              </a:rPr>
              <a:t>Ingredients</a:t>
            </a:r>
          </a:p>
          <a:p>
            <a:pPr marL="0" indent="0">
              <a:spcBef>
                <a:spcPts val="600"/>
              </a:spcBef>
              <a:buNone/>
            </a:pPr>
            <a:r>
              <a:rPr lang="en-US" dirty="0">
                <a:solidFill>
                  <a:schemeClr val="tx1"/>
                </a:solidFill>
              </a:rPr>
              <a:t>3 eggs</a:t>
            </a:r>
          </a:p>
          <a:p>
            <a:pPr marL="0" indent="0">
              <a:spcBef>
                <a:spcPts val="600"/>
              </a:spcBef>
              <a:buNone/>
            </a:pPr>
            <a:r>
              <a:rPr lang="en-US" dirty="0">
                <a:solidFill>
                  <a:schemeClr val="tx1"/>
                </a:solidFill>
              </a:rPr>
              <a:t>1 cup milk</a:t>
            </a:r>
          </a:p>
          <a:p>
            <a:pPr marL="0" indent="0">
              <a:spcBef>
                <a:spcPts val="600"/>
              </a:spcBef>
              <a:buNone/>
            </a:pPr>
            <a:r>
              <a:rPr lang="en-US" dirty="0">
                <a:solidFill>
                  <a:schemeClr val="tx1"/>
                </a:solidFill>
              </a:rPr>
              <a:t>2 tbsp. butter, melted</a:t>
            </a:r>
          </a:p>
          <a:p>
            <a:pPr marL="0" indent="0">
              <a:spcBef>
                <a:spcPts val="600"/>
              </a:spcBef>
              <a:buNone/>
            </a:pPr>
            <a:r>
              <a:rPr lang="en-US" dirty="0">
                <a:solidFill>
                  <a:schemeClr val="tx1"/>
                </a:solidFill>
              </a:rPr>
              <a:t>1 cup all-purpose flour</a:t>
            </a:r>
          </a:p>
          <a:p>
            <a:pPr marL="0" indent="0">
              <a:spcBef>
                <a:spcPts val="600"/>
              </a:spcBef>
              <a:buNone/>
            </a:pPr>
            <a:r>
              <a:rPr lang="en-US" dirty="0">
                <a:solidFill>
                  <a:schemeClr val="tx1"/>
                </a:solidFill>
              </a:rPr>
              <a:t>½ tsp. salt</a:t>
            </a:r>
          </a:p>
          <a:p>
            <a:pPr>
              <a:spcBef>
                <a:spcPts val="600"/>
              </a:spcBef>
            </a:pPr>
            <a:endParaRPr lang="en-US" dirty="0">
              <a:solidFill>
                <a:schemeClr val="tx1"/>
              </a:solidFill>
            </a:endParaRPr>
          </a:p>
          <a:p>
            <a:pPr marL="0" indent="0">
              <a:spcBef>
                <a:spcPts val="600"/>
              </a:spcBef>
              <a:buNone/>
            </a:pPr>
            <a:r>
              <a:rPr lang="en-US" b="1" dirty="0">
                <a:solidFill>
                  <a:schemeClr val="tx1"/>
                </a:solidFill>
              </a:rPr>
              <a:t>Directions:</a:t>
            </a:r>
          </a:p>
          <a:p>
            <a:pPr marL="0" indent="0">
              <a:spcBef>
                <a:spcPts val="600"/>
              </a:spcBef>
              <a:buNone/>
            </a:pPr>
            <a:r>
              <a:rPr lang="en-US" dirty="0">
                <a:solidFill>
                  <a:schemeClr val="tx1"/>
                </a:solidFill>
              </a:rPr>
              <a:t>1. heat oven to 425° F.  Beat eggs in mixer bowl on medium speed until foamy.  Beat in milk and butter.  Reduce speed to low, add flour and salt; beat until smooth, about 3 minutes.</a:t>
            </a:r>
          </a:p>
          <a:p>
            <a:pPr marL="0" indent="0">
              <a:spcBef>
                <a:spcPts val="600"/>
              </a:spcBef>
              <a:buNone/>
            </a:pPr>
            <a:r>
              <a:rPr lang="en-US" dirty="0">
                <a:solidFill>
                  <a:schemeClr val="tx1"/>
                </a:solidFill>
              </a:rPr>
              <a:t>2. Fill 12 greased muffin pan or 6-ounce custard cups half full.  Bake until puffed well browned and firm, 35 to 40 minutes.  For crisper popovers, pierce the side of each popover with tip of knife and bake additional 3 to 6 minutes longer loosen edges with knife.  Serve immediately.</a:t>
            </a:r>
          </a:p>
          <a:p>
            <a:pPr marL="0" indent="0">
              <a:spcBef>
                <a:spcPts val="600"/>
              </a:spcBef>
              <a:buNone/>
            </a:pPr>
            <a:endParaRPr lang="en-US" dirty="0">
              <a:solidFill>
                <a:schemeClr val="tx1"/>
              </a:solidFill>
            </a:endParaRPr>
          </a:p>
          <a:p>
            <a:pPr marL="0" indent="0">
              <a:spcBef>
                <a:spcPts val="600"/>
              </a:spcBef>
              <a:buNone/>
            </a:pPr>
            <a:endParaRPr lang="en-US" dirty="0">
              <a:solidFill>
                <a:schemeClr val="tx1"/>
              </a:solidFill>
            </a:endParaRPr>
          </a:p>
          <a:p>
            <a:pPr marL="0" indent="0">
              <a:spcBef>
                <a:spcPts val="600"/>
              </a:spcBef>
              <a:buNone/>
            </a:pPr>
            <a:r>
              <a:rPr lang="en-US" sz="1600" dirty="0">
                <a:solidFill>
                  <a:schemeClr val="bg1">
                    <a:lumMod val="50000"/>
                  </a:schemeClr>
                </a:solidFill>
              </a:rPr>
              <a:t>Source:  </a:t>
            </a:r>
            <a:r>
              <a:rPr lang="en-US" sz="1600" dirty="0">
                <a:solidFill>
                  <a:schemeClr val="bg1">
                    <a:lumMod val="50000"/>
                  </a:schemeClr>
                </a:solidFill>
                <a:hlinkClick r:id="rId3">
                  <a:extLst>
                    <a:ext uri="{A12FA001-AC4F-418D-AE19-62706E023703}">
                      <ahyp:hlinkClr xmlns:ahyp="http://schemas.microsoft.com/office/drawing/2018/hyperlinkcolor" val="tx"/>
                    </a:ext>
                  </a:extLst>
                </a:hlinkClick>
              </a:rPr>
              <a:t>www.incredibleegg.org</a:t>
            </a:r>
            <a:endParaRPr lang="en-US" sz="1600" dirty="0">
              <a:solidFill>
                <a:schemeClr val="bg1">
                  <a:lumMod val="50000"/>
                </a:schemeClr>
              </a:solidFill>
            </a:endParaRPr>
          </a:p>
          <a:p>
            <a:pPr marL="0" indent="0">
              <a:spcBef>
                <a:spcPts val="600"/>
              </a:spcBef>
              <a:buNone/>
            </a:pPr>
            <a:endParaRPr lang="en-US" dirty="0">
              <a:solidFill>
                <a:schemeClr val="tx1"/>
              </a:solidFill>
            </a:endParaRPr>
          </a:p>
          <a:p>
            <a:pPr>
              <a:spcBef>
                <a:spcPts val="600"/>
              </a:spcBef>
            </a:pPr>
            <a:endParaRPr lang="en-US" dirty="0">
              <a:solidFill>
                <a:schemeClr val="tx1"/>
              </a:solidFill>
            </a:endParaRPr>
          </a:p>
          <a:p>
            <a:pPr>
              <a:spcBef>
                <a:spcPts val="600"/>
              </a:spcBef>
            </a:pPr>
            <a:endParaRPr lang="en-US" dirty="0">
              <a:solidFill>
                <a:schemeClr val="tx1"/>
              </a:solidFill>
            </a:endParaRPr>
          </a:p>
        </p:txBody>
      </p:sp>
      <p:pic>
        <p:nvPicPr>
          <p:cNvPr id="6146" name="Picture 2">
            <a:extLst>
              <a:ext uri="{FF2B5EF4-FFF2-40B4-BE49-F238E27FC236}">
                <a16:creationId xmlns:a16="http://schemas.microsoft.com/office/drawing/2014/main" id="{5553C44F-E261-4163-B4CF-1E1567E0A1B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1435" y="585153"/>
            <a:ext cx="3604502" cy="213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4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Directions: </a:t>
            </a:r>
          </a:p>
        </p:txBody>
      </p:sp>
      <p:sp>
        <p:nvSpPr>
          <p:cNvPr id="3" name="Content Placeholder 2"/>
          <p:cNvSpPr>
            <a:spLocks noGrp="1"/>
          </p:cNvSpPr>
          <p:nvPr>
            <p:ph idx="1"/>
          </p:nvPr>
        </p:nvSpPr>
        <p:spPr/>
        <p:txBody>
          <a:bodyPr>
            <a:normAutofit/>
          </a:bodyPr>
          <a:lstStyle/>
          <a:p>
            <a:r>
              <a:rPr lang="en-US" sz="2800" dirty="0"/>
              <a:t>Analyze the picture of the food product and the associated recipe. </a:t>
            </a:r>
          </a:p>
          <a:p>
            <a:r>
              <a:rPr lang="en-US" sz="2800" dirty="0"/>
              <a:t>Use what you have learned about eggs to determine the function of the egg in the  recipe. </a:t>
            </a:r>
          </a:p>
        </p:txBody>
      </p:sp>
    </p:spTree>
    <p:extLst>
      <p:ext uri="{BB962C8B-B14F-4D97-AF65-F5344CB8AC3E}">
        <p14:creationId xmlns:p14="http://schemas.microsoft.com/office/powerpoint/2010/main" val="294818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Angel Food Cake</a:t>
            </a:r>
          </a:p>
        </p:txBody>
      </p:sp>
      <p:sp>
        <p:nvSpPr>
          <p:cNvPr id="5" name="Rectangle 4"/>
          <p:cNvSpPr/>
          <p:nvPr/>
        </p:nvSpPr>
        <p:spPr>
          <a:xfrm>
            <a:off x="6715125" y="2581275"/>
            <a:ext cx="1552575"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6B586FD-8F1E-4FC1-B1C9-A1775BA20474}"/>
              </a:ext>
            </a:extLst>
          </p:cNvPr>
          <p:cNvSpPr>
            <a:spLocks noGrp="1"/>
          </p:cNvSpPr>
          <p:nvPr>
            <p:ph idx="1"/>
          </p:nvPr>
        </p:nvSpPr>
        <p:spPr>
          <a:xfrm>
            <a:off x="368936" y="1130432"/>
            <a:ext cx="7556313" cy="3454136"/>
          </a:xfrm>
        </p:spPr>
        <p:txBody>
          <a:bodyPr>
            <a:normAutofit fontScale="25000" lnSpcReduction="20000"/>
          </a:bodyPr>
          <a:lstStyle/>
          <a:p>
            <a:pPr marL="0" indent="0">
              <a:spcBef>
                <a:spcPts val="600"/>
              </a:spcBef>
              <a:buNone/>
            </a:pPr>
            <a:r>
              <a:rPr lang="en-US" sz="4300" b="1" dirty="0">
                <a:solidFill>
                  <a:schemeClr val="tx1"/>
                </a:solidFill>
                <a:cs typeface="Calibri" panose="020F0502020204030204" pitchFamily="34" charset="0"/>
              </a:rPr>
              <a:t>Makes 10 Servings</a:t>
            </a:r>
          </a:p>
          <a:p>
            <a:pPr marL="0" indent="0">
              <a:spcBef>
                <a:spcPts val="600"/>
              </a:spcBef>
              <a:buNone/>
            </a:pPr>
            <a:endParaRPr lang="en-US" sz="4300" b="1" dirty="0">
              <a:solidFill>
                <a:schemeClr val="tx1"/>
              </a:solidFill>
              <a:cs typeface="Calibri" panose="020F0502020204030204" pitchFamily="34" charset="0"/>
            </a:endParaRPr>
          </a:p>
          <a:p>
            <a:pPr marL="0" indent="0">
              <a:spcBef>
                <a:spcPts val="600"/>
              </a:spcBef>
              <a:buNone/>
            </a:pPr>
            <a:r>
              <a:rPr lang="en-US" sz="4300" b="1" dirty="0">
                <a:solidFill>
                  <a:schemeClr val="tx1"/>
                </a:solidFill>
                <a:cs typeface="Calibri" panose="020F0502020204030204" pitchFamily="34" charset="0"/>
              </a:rPr>
              <a:t>Ingredients</a:t>
            </a:r>
          </a:p>
          <a:p>
            <a:pPr marL="0" indent="0">
              <a:spcBef>
                <a:spcPts val="600"/>
              </a:spcBef>
              <a:buNone/>
            </a:pPr>
            <a:r>
              <a:rPr lang="en-US" sz="4300" dirty="0">
                <a:solidFill>
                  <a:schemeClr val="tx1"/>
                </a:solidFill>
                <a:cs typeface="Calibri" panose="020F0502020204030204" pitchFamily="34" charset="0"/>
              </a:rPr>
              <a:t>12 egg whites, room temperature</a:t>
            </a:r>
          </a:p>
          <a:p>
            <a:pPr marL="0" indent="0">
              <a:spcBef>
                <a:spcPts val="600"/>
              </a:spcBef>
              <a:buNone/>
            </a:pPr>
            <a:r>
              <a:rPr lang="en-US" sz="4300" dirty="0">
                <a:solidFill>
                  <a:schemeClr val="tx1"/>
                </a:solidFill>
                <a:cs typeface="Calibri" panose="020F0502020204030204" pitchFamily="34" charset="0"/>
              </a:rPr>
              <a:t>1-1/2 tsp. cream of tartar</a:t>
            </a:r>
          </a:p>
          <a:p>
            <a:pPr marL="0" indent="0">
              <a:spcBef>
                <a:spcPts val="600"/>
              </a:spcBef>
              <a:buNone/>
            </a:pPr>
            <a:r>
              <a:rPr lang="en-US" sz="4300" dirty="0">
                <a:solidFill>
                  <a:schemeClr val="tx1"/>
                </a:solidFill>
                <a:cs typeface="Calibri" panose="020F0502020204030204" pitchFamily="34" charset="0"/>
              </a:rPr>
              <a:t>¾ cup granulated sugar</a:t>
            </a:r>
          </a:p>
          <a:p>
            <a:pPr marL="0" indent="0">
              <a:spcBef>
                <a:spcPts val="600"/>
              </a:spcBef>
              <a:buNone/>
            </a:pPr>
            <a:r>
              <a:rPr lang="en-US" sz="4300" dirty="0">
                <a:solidFill>
                  <a:schemeClr val="tx1"/>
                </a:solidFill>
                <a:cs typeface="Calibri" panose="020F0502020204030204" pitchFamily="34" charset="0"/>
              </a:rPr>
              <a:t>1-1/2 tsp. vanilla extract</a:t>
            </a:r>
          </a:p>
          <a:p>
            <a:pPr marL="0" indent="0">
              <a:spcBef>
                <a:spcPts val="600"/>
              </a:spcBef>
              <a:buNone/>
            </a:pPr>
            <a:r>
              <a:rPr lang="en-US" sz="4300" dirty="0">
                <a:solidFill>
                  <a:schemeClr val="tx1"/>
                </a:solidFill>
                <a:cs typeface="Calibri" panose="020F0502020204030204" pitchFamily="34" charset="0"/>
              </a:rPr>
              <a:t>½ tsp. almond extract, optional</a:t>
            </a:r>
          </a:p>
          <a:p>
            <a:pPr marL="0" indent="0">
              <a:spcBef>
                <a:spcPts val="600"/>
              </a:spcBef>
              <a:buNone/>
            </a:pPr>
            <a:r>
              <a:rPr lang="en-US" sz="4300" dirty="0">
                <a:solidFill>
                  <a:schemeClr val="tx1"/>
                </a:solidFill>
                <a:cs typeface="Calibri" panose="020F0502020204030204" pitchFamily="34" charset="0"/>
              </a:rPr>
              <a:t>1-1/4 cup powdered sugar</a:t>
            </a:r>
          </a:p>
          <a:p>
            <a:pPr marL="0" indent="0">
              <a:spcBef>
                <a:spcPts val="600"/>
              </a:spcBef>
              <a:buNone/>
            </a:pPr>
            <a:r>
              <a:rPr lang="en-US" sz="4300" dirty="0">
                <a:solidFill>
                  <a:schemeClr val="tx1"/>
                </a:solidFill>
                <a:cs typeface="Calibri" panose="020F0502020204030204" pitchFamily="34" charset="0"/>
              </a:rPr>
              <a:t>1 cup sifted cake flour</a:t>
            </a:r>
          </a:p>
          <a:p>
            <a:pPr marL="0" indent="0">
              <a:spcBef>
                <a:spcPts val="600"/>
              </a:spcBef>
              <a:buNone/>
            </a:pPr>
            <a:r>
              <a:rPr lang="en-US" sz="4300" dirty="0">
                <a:solidFill>
                  <a:schemeClr val="tx1"/>
                </a:solidFill>
                <a:cs typeface="Calibri" panose="020F0502020204030204" pitchFamily="34" charset="0"/>
              </a:rPr>
              <a:t>¼ tsp. salt</a:t>
            </a:r>
          </a:p>
          <a:p>
            <a:pPr>
              <a:spcBef>
                <a:spcPts val="600"/>
              </a:spcBef>
            </a:pPr>
            <a:endParaRPr lang="en-US" sz="4300" dirty="0">
              <a:solidFill>
                <a:schemeClr val="tx1"/>
              </a:solidFill>
              <a:cs typeface="Calibri" panose="020F0502020204030204" pitchFamily="34" charset="0"/>
            </a:endParaRPr>
          </a:p>
          <a:p>
            <a:pPr marL="0" indent="0">
              <a:spcBef>
                <a:spcPts val="600"/>
              </a:spcBef>
              <a:buNone/>
            </a:pPr>
            <a:r>
              <a:rPr lang="en-US" sz="4300" b="1" dirty="0">
                <a:solidFill>
                  <a:schemeClr val="tx1"/>
                </a:solidFill>
                <a:cs typeface="Calibri" panose="020F0502020204030204" pitchFamily="34" charset="0"/>
              </a:rPr>
              <a:t>Directions:</a:t>
            </a:r>
          </a:p>
          <a:p>
            <a:pPr>
              <a:spcBef>
                <a:spcPts val="600"/>
              </a:spcBef>
              <a:buAutoNum type="arabicPeriod"/>
            </a:pPr>
            <a:r>
              <a:rPr lang="en-US" sz="4300" dirty="0">
                <a:solidFill>
                  <a:schemeClr val="tx1"/>
                </a:solidFill>
                <a:cs typeface="Calibri" panose="020F0502020204030204" pitchFamily="34" charset="0"/>
              </a:rPr>
              <a:t>Heat oven to 375°F.  Beat egg whites and cream of tartar in mixer bowl with whisk attachment on high speed until foamy.  Beating constantly, ADD granulated sugar, 1 tbsp. at a time, beating after each addition until sugar is dissolved before adding the next.  (Rub a bit of mixture between thumb and forefinger; it should feel completely smooth.)  Continue beating until whites are glossy and stand in soft peaks.  Beat in vanilla and almond extract, if desired.</a:t>
            </a:r>
          </a:p>
          <a:p>
            <a:pPr>
              <a:spcBef>
                <a:spcPts val="600"/>
              </a:spcBef>
              <a:buAutoNum type="arabicPeriod"/>
            </a:pPr>
            <a:r>
              <a:rPr lang="en-US" sz="4300" dirty="0">
                <a:solidFill>
                  <a:schemeClr val="tx1"/>
                </a:solidFill>
                <a:cs typeface="Calibri" panose="020F0502020204030204" pitchFamily="34" charset="0"/>
              </a:rPr>
              <a:t>Sift powdered sugar, flour and salt together twice.  Sift about ½ cup of the flour mixture over egg whites.  Fold gently just until flour disappears.  Do not stir.  Repeat sifting and folding in flour mixture ½ cup at a time.</a:t>
            </a:r>
          </a:p>
          <a:p>
            <a:pPr>
              <a:spcBef>
                <a:spcPts val="600"/>
              </a:spcBef>
              <a:buAutoNum type="arabicPeriod"/>
            </a:pPr>
            <a:r>
              <a:rPr lang="en-US" sz="4300" dirty="0">
                <a:solidFill>
                  <a:schemeClr val="tx1"/>
                </a:solidFill>
                <a:cs typeface="Calibri" panose="020F0502020204030204" pitchFamily="34" charset="0"/>
              </a:rPr>
              <a:t>Pour batter into ungreased 10x4-inch tube pan.  Gently cut through batter with metal spatula to release any air pockets.  Bake in center of oven until top springs back when lightly tapped with finger, 30 to 40 minutes.  Invert cake in pan, with tube resting on a bottle.  Cool completely, about 1-1/2 hours.</a:t>
            </a:r>
          </a:p>
          <a:p>
            <a:pPr marL="0" indent="0">
              <a:spcBef>
                <a:spcPts val="600"/>
              </a:spcBef>
              <a:buNone/>
            </a:pPr>
            <a:r>
              <a:rPr lang="en-US" sz="4300" dirty="0">
                <a:solidFill>
                  <a:schemeClr val="bg1">
                    <a:lumMod val="50000"/>
                  </a:schemeClr>
                </a:solidFill>
                <a:cs typeface="Calibri" panose="020F0502020204030204" pitchFamily="34" charset="0"/>
              </a:rPr>
              <a:t>Source: </a:t>
            </a:r>
            <a:r>
              <a:rPr lang="en-US" sz="4300" dirty="0">
                <a:solidFill>
                  <a:schemeClr val="bg1">
                    <a:lumMod val="5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www.incredibleegg.org</a:t>
            </a:r>
            <a:endParaRPr lang="en-US" sz="4300" dirty="0">
              <a:solidFill>
                <a:schemeClr val="bg1">
                  <a:lumMod val="50000"/>
                </a:schemeClr>
              </a:solidFill>
              <a:cs typeface="Calibri" panose="020F0502020204030204" pitchFamily="34" charset="0"/>
            </a:endParaRPr>
          </a:p>
          <a:p>
            <a:pPr marL="0" indent="0">
              <a:spcBef>
                <a:spcPts val="600"/>
              </a:spcBef>
              <a:buNone/>
            </a:pPr>
            <a:endParaRPr lang="en-US" sz="1100" dirty="0">
              <a:solidFill>
                <a:schemeClr val="tx1"/>
              </a:solidFill>
              <a:latin typeface="Calibri" panose="020F0502020204030204" pitchFamily="34" charset="0"/>
              <a:cs typeface="Calibri" panose="020F0502020204030204" pitchFamily="34" charset="0"/>
            </a:endParaRPr>
          </a:p>
        </p:txBody>
      </p:sp>
      <p:pic>
        <p:nvPicPr>
          <p:cNvPr id="3074" name="Picture 2">
            <a:extLst>
              <a:ext uri="{FF2B5EF4-FFF2-40B4-BE49-F238E27FC236}">
                <a16:creationId xmlns:a16="http://schemas.microsoft.com/office/drawing/2014/main" id="{A53732DC-7D07-4810-8DC3-99790667A45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4335" y="919889"/>
            <a:ext cx="3569449" cy="211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7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Fried Chicken</a:t>
            </a:r>
          </a:p>
        </p:txBody>
      </p:sp>
      <p:pic>
        <p:nvPicPr>
          <p:cNvPr id="8" name="Content Placeholder 7">
            <a:extLst>
              <a:ext uri="{FF2B5EF4-FFF2-40B4-BE49-F238E27FC236}">
                <a16:creationId xmlns:a16="http://schemas.microsoft.com/office/drawing/2014/main" id="{B27DBA69-76E0-4201-B194-EE55A5DA43E9}"/>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146016" y="1029079"/>
            <a:ext cx="2544945" cy="2617376"/>
          </a:xfrm>
          <a:prstGeom prst="rect">
            <a:avLst/>
          </a:prstGeom>
        </p:spPr>
      </p:pic>
      <p:sp>
        <p:nvSpPr>
          <p:cNvPr id="9" name="TextBox 8">
            <a:extLst>
              <a:ext uri="{FF2B5EF4-FFF2-40B4-BE49-F238E27FC236}">
                <a16:creationId xmlns:a16="http://schemas.microsoft.com/office/drawing/2014/main" id="{3C29A13D-FC16-4A31-A96E-3A07A87015A3}"/>
              </a:ext>
            </a:extLst>
          </p:cNvPr>
          <p:cNvSpPr txBox="1"/>
          <p:nvPr/>
        </p:nvSpPr>
        <p:spPr>
          <a:xfrm>
            <a:off x="371707" y="1029079"/>
            <a:ext cx="2233304" cy="2123658"/>
          </a:xfrm>
          <a:prstGeom prst="rect">
            <a:avLst/>
          </a:prstGeom>
          <a:noFill/>
        </p:spPr>
        <p:txBody>
          <a:bodyPr wrap="none" rtlCol="0">
            <a:spAutoFit/>
          </a:bodyPr>
          <a:lstStyle/>
          <a:p>
            <a:r>
              <a:rPr lang="en-US" sz="1100" b="1" dirty="0">
                <a:latin typeface="Rockwell" panose="02060603020205020403" pitchFamily="18" charset="0"/>
                <a:ea typeface="Source Sans Pro" panose="020B0503030403020204" pitchFamily="34" charset="0"/>
                <a:cs typeface="Calibri" panose="020F0502020204030204" pitchFamily="34" charset="0"/>
              </a:rPr>
              <a:t>Makes 4 Servings</a:t>
            </a:r>
          </a:p>
          <a:p>
            <a:endParaRPr lang="en-US" sz="1100" b="1" dirty="0">
              <a:latin typeface="Rockwell" panose="02060603020205020403" pitchFamily="18" charset="0"/>
              <a:ea typeface="Source Sans Pro" panose="020B0503030403020204" pitchFamily="34" charset="0"/>
              <a:cs typeface="Calibri" panose="020F0502020204030204" pitchFamily="34" charset="0"/>
            </a:endParaRPr>
          </a:p>
          <a:p>
            <a:r>
              <a:rPr lang="en-US" sz="1100" b="1" dirty="0">
                <a:latin typeface="Rockwell" panose="02060603020205020403" pitchFamily="18" charset="0"/>
                <a:ea typeface="Source Sans Pro" panose="020B0503030403020204" pitchFamily="34" charset="0"/>
                <a:cs typeface="Calibri" panose="020F0502020204030204" pitchFamily="34" charset="0"/>
              </a:rPr>
              <a:t>Ingredients</a:t>
            </a:r>
          </a:p>
          <a:p>
            <a:r>
              <a:rPr lang="en-US" sz="1100" dirty="0">
                <a:latin typeface="Rockwell" panose="02060603020205020403" pitchFamily="18" charset="0"/>
                <a:ea typeface="Source Sans Pro" panose="020B0503030403020204" pitchFamily="34" charset="0"/>
                <a:cs typeface="Calibri" panose="020F0502020204030204" pitchFamily="34" charset="0"/>
              </a:rPr>
              <a:t>1 cup all-purpose flour</a:t>
            </a:r>
          </a:p>
          <a:p>
            <a:r>
              <a:rPr lang="en-US" sz="1100" dirty="0">
                <a:latin typeface="Rockwell" panose="02060603020205020403" pitchFamily="18" charset="0"/>
                <a:ea typeface="Source Sans Pro" panose="020B0503030403020204" pitchFamily="34" charset="0"/>
                <a:cs typeface="Calibri" panose="020F0502020204030204" pitchFamily="34" charset="0"/>
              </a:rPr>
              <a:t>Salt to taste</a:t>
            </a:r>
          </a:p>
          <a:p>
            <a:r>
              <a:rPr lang="en-US" sz="1100" dirty="0">
                <a:latin typeface="Rockwell" panose="02060603020205020403" pitchFamily="18" charset="0"/>
                <a:ea typeface="Source Sans Pro" panose="020B0503030403020204" pitchFamily="34" charset="0"/>
                <a:cs typeface="Calibri" panose="020F0502020204030204" pitchFamily="34" charset="0"/>
              </a:rPr>
              <a:t>1 tbsp. white or black pepper</a:t>
            </a:r>
          </a:p>
          <a:p>
            <a:r>
              <a:rPr lang="en-US" sz="1100" dirty="0">
                <a:latin typeface="Rockwell" panose="02060603020205020403" pitchFamily="18" charset="0"/>
                <a:ea typeface="Source Sans Pro" panose="020B0503030403020204" pitchFamily="34" charset="0"/>
                <a:cs typeface="Calibri" panose="020F0502020204030204" pitchFamily="34" charset="0"/>
              </a:rPr>
              <a:t>½  tsp. cayenne pepper to taste</a:t>
            </a:r>
          </a:p>
          <a:p>
            <a:r>
              <a:rPr lang="en-US" sz="1100" dirty="0">
                <a:latin typeface="Rockwell" panose="02060603020205020403" pitchFamily="18" charset="0"/>
                <a:ea typeface="Source Sans Pro" panose="020B0503030403020204" pitchFamily="34" charset="0"/>
                <a:cs typeface="Calibri" panose="020F0502020204030204" pitchFamily="34" charset="0"/>
              </a:rPr>
              <a:t>2 tsp. paprika</a:t>
            </a:r>
          </a:p>
          <a:p>
            <a:r>
              <a:rPr lang="en-US" sz="1100" dirty="0">
                <a:latin typeface="Rockwell" panose="02060603020205020403" pitchFamily="18" charset="0"/>
                <a:ea typeface="Source Sans Pro" panose="020B0503030403020204" pitchFamily="34" charset="0"/>
                <a:cs typeface="Calibri" panose="020F0502020204030204" pitchFamily="34" charset="0"/>
              </a:rPr>
              <a:t>1 tsp. garlic powder</a:t>
            </a:r>
          </a:p>
          <a:p>
            <a:r>
              <a:rPr lang="en-US" sz="1100" dirty="0">
                <a:latin typeface="Rockwell" panose="02060603020205020403" pitchFamily="18" charset="0"/>
                <a:ea typeface="Source Sans Pro" panose="020B0503030403020204" pitchFamily="34" charset="0"/>
                <a:cs typeface="Calibri" panose="020F0502020204030204" pitchFamily="34" charset="0"/>
              </a:rPr>
              <a:t>2 eggs beaten</a:t>
            </a:r>
          </a:p>
          <a:p>
            <a:r>
              <a:rPr lang="en-US" sz="1100" dirty="0">
                <a:latin typeface="Rockwell" panose="02060603020205020403" pitchFamily="18" charset="0"/>
                <a:ea typeface="Source Sans Pro" panose="020B0503030403020204" pitchFamily="34" charset="0"/>
                <a:cs typeface="Calibri" panose="020F0502020204030204" pitchFamily="34" charset="0"/>
              </a:rPr>
              <a:t>1 lb. chicken tenders cleaned</a:t>
            </a:r>
          </a:p>
          <a:p>
            <a:r>
              <a:rPr lang="en-US" sz="1100" dirty="0">
                <a:latin typeface="Rockwell" panose="02060603020205020403" pitchFamily="18" charset="0"/>
                <a:ea typeface="Source Sans Pro" panose="020B0503030403020204" pitchFamily="34" charset="0"/>
                <a:cs typeface="Calibri" panose="020F0502020204030204" pitchFamily="34" charset="0"/>
              </a:rPr>
              <a:t>Vegetable oil for deep frying</a:t>
            </a:r>
            <a:endParaRPr lang="en-US" sz="1100" dirty="0">
              <a:latin typeface="Rockwell" panose="02060603020205020403" pitchFamily="18" charset="0"/>
              <a:cs typeface="Calibri" panose="020F0502020204030204" pitchFamily="34" charset="0"/>
            </a:endParaRPr>
          </a:p>
        </p:txBody>
      </p:sp>
      <p:sp>
        <p:nvSpPr>
          <p:cNvPr id="10" name="TextBox 9">
            <a:extLst>
              <a:ext uri="{FF2B5EF4-FFF2-40B4-BE49-F238E27FC236}">
                <a16:creationId xmlns:a16="http://schemas.microsoft.com/office/drawing/2014/main" id="{807D455C-3318-4ABC-A477-F910E8971460}"/>
              </a:ext>
            </a:extLst>
          </p:cNvPr>
          <p:cNvSpPr txBox="1"/>
          <p:nvPr/>
        </p:nvSpPr>
        <p:spPr>
          <a:xfrm>
            <a:off x="312235" y="3295133"/>
            <a:ext cx="4653838" cy="1384995"/>
          </a:xfrm>
          <a:prstGeom prst="rect">
            <a:avLst/>
          </a:prstGeom>
          <a:noFill/>
        </p:spPr>
        <p:txBody>
          <a:bodyPr wrap="none" rtlCol="0">
            <a:spAutoFit/>
          </a:bodyPr>
          <a:lstStyle/>
          <a:p>
            <a:r>
              <a:rPr lang="en-US" sz="1100" b="1" dirty="0">
                <a:latin typeface="Rockwell" panose="02060603020205020403" pitchFamily="18" charset="0"/>
                <a:ea typeface="Source Sans Pro" panose="020B0503030403020204" pitchFamily="34" charset="0"/>
              </a:rPr>
              <a:t>Directions:</a:t>
            </a:r>
          </a:p>
          <a:p>
            <a:endParaRPr lang="en-US" sz="1100" b="1" dirty="0">
              <a:latin typeface="Rockwell" panose="02060603020205020403" pitchFamily="18" charset="0"/>
              <a:ea typeface="Source Sans Pro" panose="020B0503030403020204" pitchFamily="34" charset="0"/>
            </a:endParaRPr>
          </a:p>
          <a:p>
            <a:pPr marL="342900" indent="-342900">
              <a:buFont typeface="+mj-lt"/>
              <a:buAutoNum type="arabicPeriod"/>
            </a:pPr>
            <a:r>
              <a:rPr lang="en-US" sz="1100" dirty="0">
                <a:latin typeface="Rockwell" panose="02060603020205020403" pitchFamily="18" charset="0"/>
                <a:ea typeface="Source Sans Pro" panose="020B0503030403020204" pitchFamily="34" charset="0"/>
              </a:rPr>
              <a:t>Combine flour with salt, pepper, paprika and garlic powder. </a:t>
            </a:r>
          </a:p>
          <a:p>
            <a:pPr marL="342900" indent="-342900">
              <a:buFont typeface="+mj-lt"/>
              <a:buAutoNum type="arabicPeriod"/>
            </a:pPr>
            <a:r>
              <a:rPr lang="en-US" sz="1100" dirty="0">
                <a:latin typeface="Rockwell" panose="02060603020205020403" pitchFamily="18" charset="0"/>
                <a:ea typeface="Source Sans Pro" panose="020B0503030403020204" pitchFamily="34" charset="0"/>
              </a:rPr>
              <a:t>Add eggs to a separate bowl and beat.</a:t>
            </a:r>
          </a:p>
          <a:p>
            <a:pPr marL="342900" indent="-342900">
              <a:buFont typeface="+mj-lt"/>
              <a:buAutoNum type="arabicPeriod"/>
            </a:pPr>
            <a:r>
              <a:rPr lang="en-US" sz="1100" dirty="0">
                <a:latin typeface="Rockwell" panose="02060603020205020403" pitchFamily="18" charset="0"/>
                <a:ea typeface="Source Sans Pro" panose="020B0503030403020204" pitchFamily="34" charset="0"/>
              </a:rPr>
              <a:t>Dredge chicken in flour, egg wash, and flour again.</a:t>
            </a:r>
          </a:p>
          <a:p>
            <a:pPr marL="342900" indent="-342900">
              <a:buFont typeface="+mj-lt"/>
              <a:buAutoNum type="arabicPeriod"/>
            </a:pPr>
            <a:r>
              <a:rPr lang="en-US" sz="1100" dirty="0">
                <a:latin typeface="Rockwell" panose="02060603020205020403" pitchFamily="18" charset="0"/>
                <a:ea typeface="Source Sans Pro" panose="020B0503030403020204" pitchFamily="34" charset="0"/>
              </a:rPr>
              <a:t>Add chicken to hot oil and fry until golden brown on both sides.</a:t>
            </a:r>
          </a:p>
          <a:p>
            <a:endParaRPr lang="en-US" dirty="0"/>
          </a:p>
        </p:txBody>
      </p:sp>
      <p:sp>
        <p:nvSpPr>
          <p:cNvPr id="3" name="Rectangle 2">
            <a:extLst>
              <a:ext uri="{FF2B5EF4-FFF2-40B4-BE49-F238E27FC236}">
                <a16:creationId xmlns:a16="http://schemas.microsoft.com/office/drawing/2014/main" id="{8B237558-FC0F-6245-9431-54A1E68F9966}"/>
              </a:ext>
            </a:extLst>
          </p:cNvPr>
          <p:cNvSpPr/>
          <p:nvPr/>
        </p:nvSpPr>
        <p:spPr>
          <a:xfrm>
            <a:off x="62975" y="5345668"/>
            <a:ext cx="4674678" cy="261610"/>
          </a:xfrm>
          <a:prstGeom prst="rect">
            <a:avLst/>
          </a:prstGeom>
        </p:spPr>
        <p:txBody>
          <a:bodyPr wrap="none">
            <a:spAutoFit/>
          </a:bodyPr>
          <a:lstStyle/>
          <a:p>
            <a:pPr>
              <a:spcBef>
                <a:spcPts val="600"/>
              </a:spcBef>
            </a:pPr>
            <a:r>
              <a:rPr lang="en-US" sz="1100" dirty="0">
                <a:solidFill>
                  <a:schemeClr val="bg1">
                    <a:lumMod val="50000"/>
                  </a:schemeClr>
                </a:solidFill>
                <a:cs typeface="Calibri" panose="020F0502020204030204" pitchFamily="34" charset="0"/>
              </a:rPr>
              <a:t>Source: </a:t>
            </a:r>
            <a:r>
              <a:rPr lang="en-US" sz="1100" dirty="0">
                <a:solidFill>
                  <a:schemeClr val="bg1">
                    <a:lumMod val="50000"/>
                  </a:schemeClr>
                </a:solidFill>
                <a:hlinkClick r:id="rId4">
                  <a:extLst>
                    <a:ext uri="{A12FA001-AC4F-418D-AE19-62706E023703}">
                      <ahyp:hlinkClr xmlns:ahyp="http://schemas.microsoft.com/office/drawing/2018/hyperlinkcolor" val="tx"/>
                    </a:ext>
                  </a:extLst>
                </a:hlinkClick>
              </a:rPr>
              <a:t>https://www.tasteofhome.com/recipes/crispy-fried-chicken/</a:t>
            </a:r>
            <a:endParaRPr lang="en-US" sz="1100" dirty="0">
              <a:solidFill>
                <a:schemeClr val="bg1">
                  <a:lumMod val="50000"/>
                </a:schemeClr>
              </a:solidFill>
              <a:cs typeface="Calibri" panose="020F0502020204030204" pitchFamily="34" charset="0"/>
            </a:endParaRPr>
          </a:p>
        </p:txBody>
      </p:sp>
    </p:spTree>
    <p:extLst>
      <p:ext uri="{BB962C8B-B14F-4D97-AF65-F5344CB8AC3E}">
        <p14:creationId xmlns:p14="http://schemas.microsoft.com/office/powerpoint/2010/main" val="320120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Apple-Raisin Bread Pudding</a:t>
            </a:r>
          </a:p>
        </p:txBody>
      </p:sp>
      <p:sp>
        <p:nvSpPr>
          <p:cNvPr id="4" name="Content Placeholder 3">
            <a:extLst>
              <a:ext uri="{FF2B5EF4-FFF2-40B4-BE49-F238E27FC236}">
                <a16:creationId xmlns:a16="http://schemas.microsoft.com/office/drawing/2014/main" id="{018C6C21-E9A4-446D-AC72-1CA9E8355E4D}"/>
              </a:ext>
            </a:extLst>
          </p:cNvPr>
          <p:cNvSpPr>
            <a:spLocks noGrp="1"/>
          </p:cNvSpPr>
          <p:nvPr>
            <p:ph idx="1"/>
          </p:nvPr>
        </p:nvSpPr>
        <p:spPr>
          <a:xfrm>
            <a:off x="387537" y="1130432"/>
            <a:ext cx="7556313" cy="3936868"/>
          </a:xfrm>
        </p:spPr>
        <p:txBody>
          <a:bodyPr>
            <a:normAutofit fontScale="25000" lnSpcReduction="20000"/>
          </a:bodyPr>
          <a:lstStyle/>
          <a:p>
            <a:pPr marL="0" indent="0">
              <a:spcBef>
                <a:spcPts val="600"/>
              </a:spcBef>
              <a:buNone/>
            </a:pPr>
            <a:r>
              <a:rPr lang="en-US" sz="4400" b="1" dirty="0">
                <a:solidFill>
                  <a:schemeClr val="tx1"/>
                </a:solidFill>
                <a:cs typeface="Calibri" panose="020F0502020204030204" pitchFamily="34" charset="0"/>
              </a:rPr>
              <a:t>Makes 8 Servings</a:t>
            </a:r>
          </a:p>
          <a:p>
            <a:pPr marL="0" indent="0">
              <a:spcBef>
                <a:spcPts val="600"/>
              </a:spcBef>
              <a:buNone/>
            </a:pPr>
            <a:endParaRPr lang="en-US" sz="4400" b="1" dirty="0">
              <a:solidFill>
                <a:schemeClr val="tx1"/>
              </a:solidFill>
              <a:cs typeface="Calibri" panose="020F0502020204030204" pitchFamily="34" charset="0"/>
            </a:endParaRPr>
          </a:p>
          <a:p>
            <a:pPr marL="0" indent="0">
              <a:spcBef>
                <a:spcPts val="600"/>
              </a:spcBef>
              <a:buNone/>
            </a:pPr>
            <a:r>
              <a:rPr lang="en-US" sz="4400" b="1" dirty="0">
                <a:solidFill>
                  <a:schemeClr val="tx1"/>
                </a:solidFill>
                <a:cs typeface="Calibri" panose="020F0502020204030204" pitchFamily="34" charset="0"/>
              </a:rPr>
              <a:t>Ingredients</a:t>
            </a:r>
          </a:p>
          <a:p>
            <a:pPr marL="0" indent="0">
              <a:spcBef>
                <a:spcPts val="600"/>
              </a:spcBef>
              <a:buNone/>
            </a:pPr>
            <a:r>
              <a:rPr lang="en-US" sz="4400" dirty="0">
                <a:solidFill>
                  <a:schemeClr val="tx1"/>
                </a:solidFill>
                <a:cs typeface="Calibri" panose="020F0502020204030204" pitchFamily="34" charset="0"/>
              </a:rPr>
              <a:t>2 cups	chopped peeled apples (about 2 medium)</a:t>
            </a:r>
          </a:p>
          <a:p>
            <a:pPr marL="0" indent="0">
              <a:spcBef>
                <a:spcPts val="600"/>
              </a:spcBef>
              <a:buNone/>
            </a:pPr>
            <a:r>
              <a:rPr lang="en-US" sz="4400" dirty="0">
                <a:solidFill>
                  <a:schemeClr val="tx1"/>
                </a:solidFill>
                <a:cs typeface="Calibri" panose="020F0502020204030204" pitchFamily="34" charset="0"/>
              </a:rPr>
              <a:t>2 tbsps.	butter</a:t>
            </a:r>
          </a:p>
          <a:p>
            <a:pPr marL="0" indent="0">
              <a:spcBef>
                <a:spcPts val="600"/>
              </a:spcBef>
              <a:buNone/>
            </a:pPr>
            <a:r>
              <a:rPr lang="en-US" sz="4400" dirty="0">
                <a:solidFill>
                  <a:schemeClr val="tx1"/>
                </a:solidFill>
                <a:cs typeface="Calibri" panose="020F0502020204030204" pitchFamily="34" charset="0"/>
              </a:rPr>
              <a:t>3 cups	day-old bread cubes (1-inch) (about 3 slices)</a:t>
            </a:r>
          </a:p>
          <a:p>
            <a:pPr marL="0" indent="0">
              <a:spcBef>
                <a:spcPts val="600"/>
              </a:spcBef>
              <a:buNone/>
            </a:pPr>
            <a:r>
              <a:rPr lang="en-US" sz="4400" dirty="0">
                <a:solidFill>
                  <a:schemeClr val="tx1"/>
                </a:solidFill>
                <a:cs typeface="Calibri" panose="020F0502020204030204" pitchFamily="34" charset="0"/>
              </a:rPr>
              <a:t>1/2 cup	raisins</a:t>
            </a:r>
          </a:p>
          <a:p>
            <a:pPr marL="0" indent="0">
              <a:spcBef>
                <a:spcPts val="600"/>
              </a:spcBef>
              <a:buNone/>
            </a:pPr>
            <a:r>
              <a:rPr lang="en-US" sz="4400" dirty="0">
                <a:solidFill>
                  <a:schemeClr val="tx1"/>
                </a:solidFill>
                <a:cs typeface="Calibri" panose="020F0502020204030204" pitchFamily="34" charset="0"/>
              </a:rPr>
              <a:t>4	EGGS</a:t>
            </a:r>
          </a:p>
          <a:p>
            <a:pPr marL="0" indent="0">
              <a:spcBef>
                <a:spcPts val="600"/>
              </a:spcBef>
              <a:buNone/>
            </a:pPr>
            <a:r>
              <a:rPr lang="en-US" sz="4400" dirty="0">
                <a:solidFill>
                  <a:schemeClr val="tx1"/>
                </a:solidFill>
                <a:cs typeface="Calibri" panose="020F0502020204030204" pitchFamily="34" charset="0"/>
              </a:rPr>
              <a:t>2 cups	milk</a:t>
            </a:r>
          </a:p>
          <a:p>
            <a:pPr marL="0" indent="0">
              <a:spcBef>
                <a:spcPts val="600"/>
              </a:spcBef>
              <a:buNone/>
            </a:pPr>
            <a:r>
              <a:rPr lang="en-US" sz="4400" dirty="0">
                <a:solidFill>
                  <a:schemeClr val="tx1"/>
                </a:solidFill>
                <a:cs typeface="Calibri" panose="020F0502020204030204" pitchFamily="34" charset="0"/>
              </a:rPr>
              <a:t>1/3 cup	packed brown sugar</a:t>
            </a:r>
          </a:p>
          <a:p>
            <a:pPr marL="0" indent="0">
              <a:spcBef>
                <a:spcPts val="600"/>
              </a:spcBef>
              <a:buNone/>
            </a:pPr>
            <a:r>
              <a:rPr lang="en-US" sz="4400" dirty="0">
                <a:solidFill>
                  <a:schemeClr val="tx1"/>
                </a:solidFill>
                <a:cs typeface="Calibri" panose="020F0502020204030204" pitchFamily="34" charset="0"/>
              </a:rPr>
              <a:t>1 tsp.	vanilla</a:t>
            </a:r>
          </a:p>
          <a:p>
            <a:pPr marL="0" indent="0">
              <a:spcBef>
                <a:spcPts val="600"/>
              </a:spcBef>
              <a:buNone/>
            </a:pPr>
            <a:r>
              <a:rPr lang="en-US" sz="4400" dirty="0">
                <a:solidFill>
                  <a:schemeClr val="tx1"/>
                </a:solidFill>
                <a:cs typeface="Calibri" panose="020F0502020204030204" pitchFamily="34" charset="0"/>
              </a:rPr>
              <a:t>3/4 tsp.	pumpkin pie spice</a:t>
            </a:r>
          </a:p>
          <a:p>
            <a:pPr marL="0" indent="0">
              <a:spcBef>
                <a:spcPts val="600"/>
              </a:spcBef>
              <a:buNone/>
            </a:pPr>
            <a:endParaRPr lang="en-US" sz="4400" dirty="0">
              <a:solidFill>
                <a:schemeClr val="tx1"/>
              </a:solidFill>
              <a:cs typeface="Calibri" panose="020F0502020204030204" pitchFamily="34" charset="0"/>
            </a:endParaRPr>
          </a:p>
          <a:p>
            <a:pPr marL="0" indent="0">
              <a:spcBef>
                <a:spcPts val="600"/>
              </a:spcBef>
              <a:buNone/>
            </a:pPr>
            <a:r>
              <a:rPr lang="en-US" sz="4400" b="1" dirty="0">
                <a:solidFill>
                  <a:schemeClr val="tx1"/>
                </a:solidFill>
                <a:cs typeface="Calibri" panose="020F0502020204030204" pitchFamily="34" charset="0"/>
              </a:rPr>
              <a:t>Directions:</a:t>
            </a:r>
          </a:p>
          <a:p>
            <a:pPr>
              <a:spcBef>
                <a:spcPts val="600"/>
              </a:spcBef>
              <a:buAutoNum type="arabicPeriod"/>
            </a:pPr>
            <a:r>
              <a:rPr lang="en-US" sz="4400" dirty="0">
                <a:solidFill>
                  <a:schemeClr val="tx1"/>
                </a:solidFill>
                <a:cs typeface="Calibri" panose="020F0502020204030204" pitchFamily="34" charset="0"/>
              </a:rPr>
              <a:t>Cook apples in butter, covered, in medium saucepan over medium heat, stirring occasionally, until slightly softened, 5 to 7 minutes.</a:t>
            </a:r>
          </a:p>
          <a:p>
            <a:pPr>
              <a:spcBef>
                <a:spcPts val="600"/>
              </a:spcBef>
              <a:buAutoNum type="arabicPeriod"/>
            </a:pPr>
            <a:r>
              <a:rPr lang="en-US" sz="4400" dirty="0">
                <a:solidFill>
                  <a:schemeClr val="tx1"/>
                </a:solidFill>
                <a:cs typeface="Calibri" panose="020F0502020204030204" pitchFamily="34" charset="0"/>
              </a:rPr>
              <a:t>Combine bread and raisin in greased shallow 1-1/2-quart baking dish.  Add apples; toss to mix.</a:t>
            </a:r>
          </a:p>
          <a:p>
            <a:pPr>
              <a:spcBef>
                <a:spcPts val="600"/>
              </a:spcBef>
              <a:buAutoNum type="arabicPeriod"/>
            </a:pPr>
            <a:r>
              <a:rPr lang="en-US" sz="4400" dirty="0">
                <a:solidFill>
                  <a:schemeClr val="tx1"/>
                </a:solidFill>
                <a:cs typeface="Calibri" panose="020F0502020204030204" pitchFamily="34" charset="0"/>
              </a:rPr>
              <a:t>Beat eggs, milk, sugar, vanilla and spice in medium bowl until blended.  Pour over bread mixture.  Refrigerate, covered, several hours or overnight.</a:t>
            </a:r>
          </a:p>
          <a:p>
            <a:pPr>
              <a:spcBef>
                <a:spcPts val="600"/>
              </a:spcBef>
              <a:buAutoNum type="arabicPeriod"/>
            </a:pPr>
            <a:r>
              <a:rPr lang="en-US" sz="4400" dirty="0">
                <a:solidFill>
                  <a:schemeClr val="tx1"/>
                </a:solidFill>
                <a:cs typeface="Calibri" panose="020F0502020204030204" pitchFamily="34" charset="0"/>
              </a:rPr>
              <a:t>Heat oven to 350°F.  Remove bread pudding from refrigerator; uncover and let stand while oven heats.  Bake, uncovered, in center of oven until knife inserted near center comes out clean, 45 to 55 minutes.  Serve warm or cold.  </a:t>
            </a:r>
          </a:p>
          <a:p>
            <a:pPr marL="0" indent="0">
              <a:spcBef>
                <a:spcPts val="600"/>
              </a:spcBef>
              <a:buNone/>
            </a:pPr>
            <a:r>
              <a:rPr lang="en-US" sz="4400" dirty="0">
                <a:solidFill>
                  <a:schemeClr val="bg1">
                    <a:lumMod val="50000"/>
                  </a:schemeClr>
                </a:solidFill>
                <a:cs typeface="Calibri" panose="020F0502020204030204" pitchFamily="34" charset="0"/>
              </a:rPr>
              <a:t>Source. </a:t>
            </a:r>
            <a:r>
              <a:rPr lang="en-US" sz="4400" dirty="0">
                <a:solidFill>
                  <a:schemeClr val="bg1">
                    <a:lumMod val="5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www.incredibleegg.org</a:t>
            </a:r>
            <a:endParaRPr lang="en-US" sz="4400" dirty="0">
              <a:solidFill>
                <a:schemeClr val="bg1">
                  <a:lumMod val="50000"/>
                </a:schemeClr>
              </a:solidFill>
              <a:cs typeface="Calibri" panose="020F0502020204030204" pitchFamily="34" charset="0"/>
            </a:endParaRPr>
          </a:p>
          <a:p>
            <a:pPr>
              <a:spcBef>
                <a:spcPts val="600"/>
              </a:spcBef>
              <a:buAutoNum type="arabicPeriod"/>
            </a:pPr>
            <a:endParaRPr lang="en-US" sz="1100" dirty="0">
              <a:solidFill>
                <a:schemeClr val="tx1"/>
              </a:solidFill>
              <a:latin typeface="Calibri" panose="020F0502020204030204" pitchFamily="34" charset="0"/>
              <a:cs typeface="Calibri" panose="020F0502020204030204" pitchFamily="34" charset="0"/>
            </a:endParaRPr>
          </a:p>
        </p:txBody>
      </p:sp>
      <p:sp>
        <p:nvSpPr>
          <p:cNvPr id="6" name="Rectangle 5"/>
          <p:cNvSpPr/>
          <p:nvPr/>
        </p:nvSpPr>
        <p:spPr>
          <a:xfrm>
            <a:off x="5916653" y="2847975"/>
            <a:ext cx="2027197" cy="161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FA267BA4-E961-4508-B6E3-5B3FBFD766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6509" y="1205864"/>
            <a:ext cx="3372577" cy="199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0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403411"/>
            <a:ext cx="7556313" cy="930089"/>
          </a:xfrm>
        </p:spPr>
        <p:txBody>
          <a:bodyPr/>
          <a:lstStyle/>
          <a:p>
            <a:r>
              <a:rPr lang="en-US"/>
              <a:t>Easy Mayonnaise</a:t>
            </a:r>
            <a:endParaRPr lang="en-US" dirty="0"/>
          </a:p>
        </p:txBody>
      </p:sp>
      <p:sp>
        <p:nvSpPr>
          <p:cNvPr id="5" name="TextBox 4">
            <a:extLst>
              <a:ext uri="{FF2B5EF4-FFF2-40B4-BE49-F238E27FC236}">
                <a16:creationId xmlns:a16="http://schemas.microsoft.com/office/drawing/2014/main" id="{DCDF9CE8-4F40-4C1E-AAF1-538BD8F52535}"/>
              </a:ext>
            </a:extLst>
          </p:cNvPr>
          <p:cNvSpPr txBox="1"/>
          <p:nvPr/>
        </p:nvSpPr>
        <p:spPr>
          <a:xfrm>
            <a:off x="320511" y="1093305"/>
            <a:ext cx="8399284" cy="5432256"/>
          </a:xfrm>
          <a:prstGeom prst="rect">
            <a:avLst/>
          </a:prstGeom>
          <a:noFill/>
        </p:spPr>
        <p:txBody>
          <a:bodyPr wrap="square" rtlCol="0">
            <a:spAutoFit/>
          </a:bodyPr>
          <a:lstStyle/>
          <a:p>
            <a:r>
              <a:rPr lang="en-US" sz="1100" b="1" dirty="0"/>
              <a:t>Makes 1 ¼ cup</a:t>
            </a:r>
          </a:p>
          <a:p>
            <a:endParaRPr lang="en-US" sz="1100" b="1" dirty="0"/>
          </a:p>
          <a:p>
            <a:r>
              <a:rPr lang="en-US" sz="1100" b="1" dirty="0"/>
              <a:t>Ingredients</a:t>
            </a:r>
          </a:p>
          <a:p>
            <a:r>
              <a:rPr lang="en-US" sz="1100" dirty="0"/>
              <a:t>2 egg yolks</a:t>
            </a:r>
          </a:p>
          <a:p>
            <a:r>
              <a:rPr lang="en-US" sz="1100" dirty="0"/>
              <a:t>2 tbsp. fresh lemon juice or vinegar</a:t>
            </a:r>
          </a:p>
          <a:p>
            <a:r>
              <a:rPr lang="en-US" sz="1100" dirty="0"/>
              <a:t>2 tbsp. water</a:t>
            </a:r>
          </a:p>
          <a:p>
            <a:r>
              <a:rPr lang="en-US" sz="1100" dirty="0"/>
              <a:t>1 tsp. sugar</a:t>
            </a:r>
          </a:p>
          <a:p>
            <a:r>
              <a:rPr lang="en-US" sz="1100" dirty="0"/>
              <a:t>1 tsp. dry mustard</a:t>
            </a:r>
          </a:p>
          <a:p>
            <a:r>
              <a:rPr lang="en-US" sz="1100" dirty="0"/>
              <a:t>½ tsp. salt</a:t>
            </a:r>
          </a:p>
          <a:p>
            <a:r>
              <a:rPr lang="en-US" sz="1100" dirty="0"/>
              <a:t>Dash pepper</a:t>
            </a:r>
          </a:p>
          <a:p>
            <a:r>
              <a:rPr lang="en-US" sz="1100" dirty="0"/>
              <a:t>1 cup olive oil or vegetable oil</a:t>
            </a:r>
          </a:p>
          <a:p>
            <a:endParaRPr lang="en-US" dirty="0"/>
          </a:p>
          <a:p>
            <a:endParaRPr lang="en-US" dirty="0"/>
          </a:p>
          <a:p>
            <a:r>
              <a:rPr lang="en-US" sz="1100" b="1" cap="all" dirty="0"/>
              <a:t>D</a:t>
            </a:r>
            <a:r>
              <a:rPr lang="en-US" sz="1100" b="1" dirty="0"/>
              <a:t>irections</a:t>
            </a:r>
            <a:r>
              <a:rPr lang="en-US" sz="1100" cap="all" dirty="0"/>
              <a:t>:</a:t>
            </a:r>
          </a:p>
          <a:p>
            <a:r>
              <a:rPr lang="en-US" sz="1100" b="1" dirty="0"/>
              <a:t>1. WHISK</a:t>
            </a:r>
            <a:r>
              <a:rPr lang="en-US" sz="1100" dirty="0"/>
              <a:t> egg yolks, lemon juice, water, sugar, mustard, salt and pepper in small saucepan until blended.</a:t>
            </a:r>
          </a:p>
          <a:p>
            <a:r>
              <a:rPr lang="en-US" sz="1100" b="1" dirty="0"/>
              <a:t>2. COOK</a:t>
            </a:r>
            <a:r>
              <a:rPr lang="en-US" sz="1100" dirty="0"/>
              <a:t> over </a:t>
            </a:r>
            <a:r>
              <a:rPr lang="en-US" sz="1100" b="1" i="1" dirty="0"/>
              <a:t>very low heat</a:t>
            </a:r>
            <a:r>
              <a:rPr lang="en-US" sz="1100" dirty="0"/>
              <a:t>, stirring constantly, until mixture bubbles in 1 or 2 places.</a:t>
            </a:r>
            <a:r>
              <a:rPr lang="en-US" sz="1100" b="1" dirty="0"/>
              <a:t> REMOVE</a:t>
            </a:r>
            <a:r>
              <a:rPr lang="en-US" sz="1100" dirty="0"/>
              <a:t> from heat </a:t>
            </a:r>
            <a:r>
              <a:rPr lang="en-US" sz="1100" b="1" i="1" dirty="0"/>
              <a:t>immediately;</a:t>
            </a:r>
            <a:r>
              <a:rPr lang="en-US" sz="1100" dirty="0"/>
              <a:t> let cool 4 minutes.</a:t>
            </a:r>
          </a:p>
          <a:p>
            <a:r>
              <a:rPr lang="en-US" sz="1100" b="1" dirty="0"/>
              <a:t>3. POUR</a:t>
            </a:r>
            <a:r>
              <a:rPr lang="en-US" sz="1100" dirty="0"/>
              <a:t> mixture into blender; cover. With motor running on high speed, </a:t>
            </a:r>
            <a:r>
              <a:rPr lang="en-US" sz="1100" b="1" dirty="0"/>
              <a:t>ADD</a:t>
            </a:r>
            <a:r>
              <a:rPr lang="en-US" sz="1100" dirty="0"/>
              <a:t> oil </a:t>
            </a:r>
            <a:r>
              <a:rPr lang="en-US" sz="1100" b="1" i="1" dirty="0"/>
              <a:t>slowly</a:t>
            </a:r>
            <a:r>
              <a:rPr lang="en-US" sz="1100" dirty="0"/>
              <a:t>, in a thin stream; blend until mayonnaise is thick</a:t>
            </a:r>
          </a:p>
          <a:p>
            <a:r>
              <a:rPr lang="en-US" sz="1100" dirty="0"/>
              <a:t>and smooth. Turn blender off occasionally to scrape down sides with rubber spatula. </a:t>
            </a:r>
            <a:r>
              <a:rPr lang="en-US" sz="1100" b="1" dirty="0"/>
              <a:t>REFRIGERATE,</a:t>
            </a:r>
            <a:r>
              <a:rPr lang="en-US" sz="1100" dirty="0"/>
              <a:t> covered.</a:t>
            </a:r>
          </a:p>
          <a:p>
            <a:endParaRPr lang="en-US" sz="1100" dirty="0"/>
          </a:p>
          <a:p>
            <a:endParaRPr lang="en-US" sz="1100" dirty="0"/>
          </a:p>
          <a:p>
            <a:endParaRPr lang="en-US" sz="1100" dirty="0"/>
          </a:p>
          <a:p>
            <a:endParaRPr lang="en-US" sz="1100" dirty="0"/>
          </a:p>
          <a:p>
            <a:r>
              <a:rPr lang="en-US" sz="1100" dirty="0">
                <a:solidFill>
                  <a:schemeClr val="bg1">
                    <a:lumMod val="50000"/>
                  </a:schemeClr>
                </a:solidFill>
              </a:rPr>
              <a:t>Source: </a:t>
            </a:r>
            <a:r>
              <a:rPr lang="en-US" sz="1100" dirty="0">
                <a:solidFill>
                  <a:schemeClr val="bg1">
                    <a:lumMod val="50000"/>
                  </a:schemeClr>
                </a:solidFill>
                <a:hlinkClick r:id="rId3">
                  <a:extLst>
                    <a:ext uri="{A12FA001-AC4F-418D-AE19-62706E023703}">
                      <ahyp:hlinkClr xmlns:ahyp="http://schemas.microsoft.com/office/drawing/2018/hyperlinkcolor" val="tx"/>
                    </a:ext>
                  </a:extLst>
                </a:hlinkClick>
              </a:rPr>
              <a:t>www.incredibleegg.org</a:t>
            </a:r>
            <a:r>
              <a:rPr lang="en-US" sz="1100" dirty="0">
                <a:solidFill>
                  <a:schemeClr val="bg1">
                    <a:lumMod val="50000"/>
                  </a:schemeClr>
                </a:solidFill>
              </a:rPr>
              <a:t> </a:t>
            </a:r>
          </a:p>
          <a:p>
            <a:endParaRPr lang="en-US" sz="1100" dirty="0"/>
          </a:p>
          <a:p>
            <a:endParaRPr lang="en-US" sz="1100" dirty="0"/>
          </a:p>
          <a:p>
            <a:endParaRPr lang="en-US" dirty="0"/>
          </a:p>
          <a:p>
            <a:endParaRPr lang="en-US" dirty="0"/>
          </a:p>
        </p:txBody>
      </p:sp>
      <p:pic>
        <p:nvPicPr>
          <p:cNvPr id="5122" name="Picture 2">
            <a:extLst>
              <a:ext uri="{FF2B5EF4-FFF2-40B4-BE49-F238E27FC236}">
                <a16:creationId xmlns:a16="http://schemas.microsoft.com/office/drawing/2014/main" id="{47AF17A7-6D43-48F9-8645-E11E6A0B03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1372" y="1160304"/>
            <a:ext cx="3614587" cy="21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62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Baked Egg Custard</a:t>
            </a:r>
          </a:p>
        </p:txBody>
      </p:sp>
      <p:sp>
        <p:nvSpPr>
          <p:cNvPr id="6" name="Content Placeholder 5">
            <a:extLst>
              <a:ext uri="{FF2B5EF4-FFF2-40B4-BE49-F238E27FC236}">
                <a16:creationId xmlns:a16="http://schemas.microsoft.com/office/drawing/2014/main" id="{F69EA9A7-A3D0-47D3-9EE2-2391EF54E5C6}"/>
              </a:ext>
            </a:extLst>
          </p:cNvPr>
          <p:cNvSpPr>
            <a:spLocks noGrp="1"/>
          </p:cNvSpPr>
          <p:nvPr>
            <p:ph idx="1"/>
          </p:nvPr>
        </p:nvSpPr>
        <p:spPr>
          <a:xfrm>
            <a:off x="498475" y="1381670"/>
            <a:ext cx="7556313" cy="3454136"/>
          </a:xfrm>
        </p:spPr>
        <p:txBody>
          <a:bodyPr>
            <a:normAutofit fontScale="25000" lnSpcReduction="20000"/>
          </a:bodyPr>
          <a:lstStyle/>
          <a:p>
            <a:pPr marL="0" indent="0">
              <a:spcBef>
                <a:spcPts val="600"/>
              </a:spcBef>
              <a:buNone/>
            </a:pPr>
            <a:r>
              <a:rPr lang="en-US" sz="4400" b="1" dirty="0">
                <a:solidFill>
                  <a:schemeClr val="tx1"/>
                </a:solidFill>
                <a:cs typeface="Calibri" panose="020F0502020204030204" pitchFamily="34" charset="0"/>
              </a:rPr>
              <a:t>Makes 6 Servings</a:t>
            </a:r>
          </a:p>
          <a:p>
            <a:pPr marL="0" indent="0">
              <a:spcBef>
                <a:spcPts val="600"/>
              </a:spcBef>
              <a:buNone/>
            </a:pPr>
            <a:endParaRPr lang="en-US" sz="4400" b="1" dirty="0">
              <a:solidFill>
                <a:schemeClr val="tx1"/>
              </a:solidFill>
              <a:cs typeface="Calibri" panose="020F0502020204030204" pitchFamily="34" charset="0"/>
            </a:endParaRPr>
          </a:p>
          <a:p>
            <a:pPr marL="0" indent="0">
              <a:spcBef>
                <a:spcPts val="600"/>
              </a:spcBef>
              <a:buNone/>
            </a:pPr>
            <a:r>
              <a:rPr lang="en-US" sz="4400" b="1" dirty="0">
                <a:solidFill>
                  <a:schemeClr val="tx1"/>
                </a:solidFill>
                <a:cs typeface="Calibri" panose="020F0502020204030204" pitchFamily="34" charset="0"/>
              </a:rPr>
              <a:t>Ingredients</a:t>
            </a:r>
          </a:p>
          <a:p>
            <a:pPr marL="0" indent="0">
              <a:spcBef>
                <a:spcPts val="600"/>
              </a:spcBef>
              <a:buNone/>
            </a:pPr>
            <a:r>
              <a:rPr lang="en-US" sz="4400" dirty="0">
                <a:solidFill>
                  <a:schemeClr val="tx1"/>
                </a:solidFill>
                <a:cs typeface="Calibri" panose="020F0502020204030204" pitchFamily="34" charset="0"/>
              </a:rPr>
              <a:t>3 cups milk</a:t>
            </a:r>
          </a:p>
          <a:p>
            <a:pPr marL="0" indent="0">
              <a:spcBef>
                <a:spcPts val="600"/>
              </a:spcBef>
              <a:buNone/>
            </a:pPr>
            <a:r>
              <a:rPr lang="en-US" sz="4400" dirty="0">
                <a:solidFill>
                  <a:schemeClr val="tx1"/>
                </a:solidFill>
                <a:cs typeface="Calibri" panose="020F0502020204030204" pitchFamily="34" charset="0"/>
              </a:rPr>
              <a:t>4 eggs</a:t>
            </a:r>
          </a:p>
          <a:p>
            <a:pPr marL="0" indent="0">
              <a:spcBef>
                <a:spcPts val="600"/>
              </a:spcBef>
              <a:buNone/>
            </a:pPr>
            <a:r>
              <a:rPr lang="en-US" sz="4400" dirty="0">
                <a:solidFill>
                  <a:schemeClr val="tx1"/>
                </a:solidFill>
                <a:cs typeface="Calibri" panose="020F0502020204030204" pitchFamily="34" charset="0"/>
              </a:rPr>
              <a:t>½ cup sugar</a:t>
            </a:r>
          </a:p>
          <a:p>
            <a:pPr marL="0" indent="0">
              <a:spcBef>
                <a:spcPts val="600"/>
              </a:spcBef>
              <a:buNone/>
            </a:pPr>
            <a:r>
              <a:rPr lang="en-US" sz="4400" dirty="0">
                <a:solidFill>
                  <a:schemeClr val="tx1"/>
                </a:solidFill>
                <a:cs typeface="Calibri" panose="020F0502020204030204" pitchFamily="34" charset="0"/>
              </a:rPr>
              <a:t>1-1/2 tsp. vanilla extract</a:t>
            </a:r>
          </a:p>
          <a:p>
            <a:pPr marL="0" indent="0">
              <a:spcBef>
                <a:spcPts val="600"/>
              </a:spcBef>
              <a:buNone/>
            </a:pPr>
            <a:r>
              <a:rPr lang="en-US" sz="4400" dirty="0">
                <a:solidFill>
                  <a:schemeClr val="tx1"/>
                </a:solidFill>
                <a:cs typeface="Calibri" panose="020F0502020204030204" pitchFamily="34" charset="0"/>
              </a:rPr>
              <a:t>¼ tsp. salt</a:t>
            </a:r>
          </a:p>
          <a:p>
            <a:pPr marL="0" indent="0">
              <a:spcBef>
                <a:spcPts val="600"/>
              </a:spcBef>
              <a:buNone/>
            </a:pPr>
            <a:r>
              <a:rPr lang="en-US" sz="4400" dirty="0">
                <a:solidFill>
                  <a:schemeClr val="tx1"/>
                </a:solidFill>
                <a:cs typeface="Calibri" panose="020F0502020204030204" pitchFamily="34" charset="0"/>
              </a:rPr>
              <a:t>Ground nutmeg or cinnamon, optional</a:t>
            </a:r>
          </a:p>
          <a:p>
            <a:pPr marL="0" indent="0">
              <a:spcBef>
                <a:spcPts val="600"/>
              </a:spcBef>
              <a:buNone/>
            </a:pPr>
            <a:endParaRPr lang="en-US" sz="4400" dirty="0">
              <a:solidFill>
                <a:schemeClr val="tx1"/>
              </a:solidFill>
              <a:cs typeface="Calibri" panose="020F0502020204030204" pitchFamily="34" charset="0"/>
            </a:endParaRPr>
          </a:p>
          <a:p>
            <a:pPr marL="0" indent="0">
              <a:spcBef>
                <a:spcPts val="600"/>
              </a:spcBef>
              <a:buNone/>
            </a:pPr>
            <a:r>
              <a:rPr lang="en-US" sz="4400" b="1" dirty="0">
                <a:solidFill>
                  <a:schemeClr val="tx1"/>
                </a:solidFill>
                <a:cs typeface="Calibri" panose="020F0502020204030204" pitchFamily="34" charset="0"/>
              </a:rPr>
              <a:t>Directions:</a:t>
            </a:r>
          </a:p>
          <a:p>
            <a:pPr>
              <a:spcBef>
                <a:spcPts val="600"/>
              </a:spcBef>
              <a:buAutoNum type="arabicPeriod"/>
            </a:pPr>
            <a:r>
              <a:rPr lang="en-US" sz="4400" dirty="0">
                <a:solidFill>
                  <a:schemeClr val="tx1"/>
                </a:solidFill>
                <a:cs typeface="Calibri" panose="020F0502020204030204" pitchFamily="34" charset="0"/>
              </a:rPr>
              <a:t>Heat oven to 350° F.  Heat milk in small saucepan until very hot.  Milk should be steaming but not bubbling.  Meanwhile Beat eggs, sugar, vanilla and salt in medium bowl until blended but not foamy; slowly stir in hot milk.</a:t>
            </a:r>
          </a:p>
          <a:p>
            <a:pPr>
              <a:spcBef>
                <a:spcPts val="600"/>
              </a:spcBef>
              <a:buAutoNum type="arabicPeriod"/>
            </a:pPr>
            <a:r>
              <a:rPr lang="en-US" sz="4400" dirty="0">
                <a:solidFill>
                  <a:schemeClr val="tx1"/>
                </a:solidFill>
                <a:cs typeface="Calibri" panose="020F0502020204030204" pitchFamily="34" charset="0"/>
              </a:rPr>
              <a:t>Place six lightly greased 6-ounce custard cups in baking pan large enough to hold cups without touching each other or siders of pan.  Pour egg mixture into cups, dividing evenly.  Sprinkle with nutmeg, if desired.</a:t>
            </a:r>
          </a:p>
          <a:p>
            <a:pPr>
              <a:spcBef>
                <a:spcPts val="600"/>
              </a:spcBef>
              <a:buAutoNum type="arabicPeriod"/>
            </a:pPr>
            <a:r>
              <a:rPr lang="en-US" sz="4400" dirty="0">
                <a:solidFill>
                  <a:schemeClr val="tx1"/>
                </a:solidFill>
                <a:cs typeface="Calibri" panose="020F0502020204030204" pitchFamily="34" charset="0"/>
              </a:rPr>
              <a:t>Place pan on rack in the center of oven; pour very hot water into the pan (hot-water bath) to within ½ inch of top of cups.  Bake until knife inserted near center comes out clean, 25 to 30 minutes; centers will still be soft.  Remove cups from water bath at once.  Cool on wire rack 5 to 10 minutes.  Serve warm or refrigerate until cold.</a:t>
            </a:r>
          </a:p>
          <a:p>
            <a:pPr>
              <a:spcBef>
                <a:spcPts val="600"/>
              </a:spcBef>
              <a:buAutoNum type="arabicPeriod"/>
            </a:pPr>
            <a:endParaRPr lang="en-US" sz="4400" dirty="0">
              <a:solidFill>
                <a:schemeClr val="tx1"/>
              </a:solidFill>
              <a:cs typeface="Calibri" panose="020F0502020204030204" pitchFamily="34" charset="0"/>
            </a:endParaRPr>
          </a:p>
          <a:p>
            <a:pPr marL="0" indent="0">
              <a:spcBef>
                <a:spcPts val="600"/>
              </a:spcBef>
              <a:buNone/>
            </a:pPr>
            <a:r>
              <a:rPr lang="en-US" sz="4400" dirty="0">
                <a:solidFill>
                  <a:schemeClr val="bg1">
                    <a:lumMod val="50000"/>
                  </a:schemeClr>
                </a:solidFill>
                <a:cs typeface="Calibri" panose="020F0502020204030204" pitchFamily="34" charset="0"/>
              </a:rPr>
              <a:t>Source: </a:t>
            </a:r>
            <a:r>
              <a:rPr lang="en-US" sz="4400" dirty="0">
                <a:solidFill>
                  <a:schemeClr val="bg1">
                    <a:lumMod val="50000"/>
                  </a:schemeClr>
                </a:solidFill>
                <a:cs typeface="Calibri" panose="020F0502020204030204" pitchFamily="34" charset="0"/>
                <a:hlinkClick r:id="rId3">
                  <a:extLst>
                    <a:ext uri="{A12FA001-AC4F-418D-AE19-62706E023703}">
                      <ahyp:hlinkClr xmlns:ahyp="http://schemas.microsoft.com/office/drawing/2018/hyperlinkcolor" val="tx"/>
                    </a:ext>
                  </a:extLst>
                </a:hlinkClick>
              </a:rPr>
              <a:t>www.incredibleegg.org</a:t>
            </a:r>
            <a:endParaRPr lang="en-US" sz="4400" dirty="0">
              <a:solidFill>
                <a:schemeClr val="bg1">
                  <a:lumMod val="50000"/>
                </a:schemeClr>
              </a:solidFill>
              <a:cs typeface="Calibri" panose="020F0502020204030204" pitchFamily="34" charset="0"/>
            </a:endParaRPr>
          </a:p>
          <a:p>
            <a:pPr marL="0" indent="0">
              <a:spcBef>
                <a:spcPts val="600"/>
              </a:spcBef>
              <a:buNone/>
            </a:pPr>
            <a:endParaRPr lang="en-US" sz="1100" dirty="0">
              <a:solidFill>
                <a:schemeClr val="tx1"/>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F5ED7A0C-7D01-4E79-8D68-D7C7E54477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86275" y="1129279"/>
            <a:ext cx="3347085" cy="197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Lemon Pound Cake </a:t>
            </a:r>
          </a:p>
        </p:txBody>
      </p:sp>
      <p:sp>
        <p:nvSpPr>
          <p:cNvPr id="6" name="Content Placeholder 5">
            <a:extLst>
              <a:ext uri="{FF2B5EF4-FFF2-40B4-BE49-F238E27FC236}">
                <a16:creationId xmlns:a16="http://schemas.microsoft.com/office/drawing/2014/main" id="{6E6AEFD6-8755-48E4-B35A-79F1C817B11C}"/>
              </a:ext>
            </a:extLst>
          </p:cNvPr>
          <p:cNvSpPr>
            <a:spLocks noGrp="1"/>
          </p:cNvSpPr>
          <p:nvPr>
            <p:ph idx="1"/>
          </p:nvPr>
        </p:nvSpPr>
        <p:spPr>
          <a:xfrm>
            <a:off x="262501" y="1502534"/>
            <a:ext cx="7556313" cy="3454136"/>
          </a:xfrm>
        </p:spPr>
        <p:txBody>
          <a:bodyPr>
            <a:normAutofit fontScale="25000" lnSpcReduction="20000"/>
          </a:bodyPr>
          <a:lstStyle/>
          <a:p>
            <a:pPr marL="0" marR="0" indent="0">
              <a:lnSpc>
                <a:spcPct val="107000"/>
              </a:lnSpc>
              <a:spcBef>
                <a:spcPts val="0"/>
              </a:spcBef>
              <a:spcAft>
                <a:spcPts val="800"/>
              </a:spcAft>
              <a:buNone/>
            </a:pPr>
            <a:r>
              <a:rPr lang="en-US" sz="4400" b="1" dirty="0">
                <a:solidFill>
                  <a:schemeClr val="tx1"/>
                </a:solidFill>
                <a:ea typeface="Calibri" panose="020F0502020204030204" pitchFamily="34" charset="0"/>
                <a:cs typeface="Times New Roman" panose="02020603050405020304" pitchFamily="18" charset="0"/>
              </a:rPr>
              <a:t>Makes 8 Servings or 1 loaf</a:t>
            </a:r>
          </a:p>
          <a:p>
            <a:pPr marL="0" marR="0" indent="0">
              <a:lnSpc>
                <a:spcPct val="107000"/>
              </a:lnSpc>
              <a:spcBef>
                <a:spcPts val="0"/>
              </a:spcBef>
              <a:spcAft>
                <a:spcPts val="800"/>
              </a:spcAft>
              <a:buNone/>
            </a:pPr>
            <a:r>
              <a:rPr lang="en-US" sz="4400" b="1" dirty="0">
                <a:solidFill>
                  <a:schemeClr val="tx1"/>
                </a:solidFill>
                <a:ea typeface="Calibri" panose="020F0502020204030204" pitchFamily="34" charset="0"/>
                <a:cs typeface="Times New Roman" panose="02020603050405020304" pitchFamily="18" charset="0"/>
              </a:rPr>
              <a:t>Ingredients</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1-3/4 cups all-purpose flour</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1 tsp. freshly grated lemon peel</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¾ tsp. baking soda</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½ tsp. salt</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½ cup (1 stick) butter, room temperature</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1 cup sugar</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4 eggs</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½ cup sour cream</a:t>
            </a:r>
          </a:p>
          <a:p>
            <a:pPr marL="0" marR="0" indent="0">
              <a:lnSpc>
                <a:spcPct val="107000"/>
              </a:lnSpc>
              <a:spcBef>
                <a:spcPts val="0"/>
              </a:spcBef>
              <a:spcAft>
                <a:spcPts val="0"/>
              </a:spcAft>
              <a:buNone/>
            </a:pPr>
            <a:r>
              <a:rPr lang="en-US" sz="4400" dirty="0">
                <a:solidFill>
                  <a:schemeClr val="tx1"/>
                </a:solidFill>
                <a:ea typeface="Calibri" panose="020F0502020204030204" pitchFamily="34" charset="0"/>
                <a:cs typeface="Times New Roman" panose="02020603050405020304" pitchFamily="18" charset="0"/>
              </a:rPr>
              <a:t>1 tsp. fresh lemon juice</a:t>
            </a:r>
          </a:p>
          <a:p>
            <a:pPr marL="0" marR="0" indent="0">
              <a:lnSpc>
                <a:spcPct val="107000"/>
              </a:lnSpc>
              <a:spcBef>
                <a:spcPts val="0"/>
              </a:spcBef>
              <a:spcAft>
                <a:spcPts val="0"/>
              </a:spcAft>
              <a:buNone/>
            </a:pPr>
            <a:endParaRPr lang="en-US" sz="4400" b="1" dirty="0">
              <a:solidFill>
                <a:schemeClr val="tx1"/>
              </a:solidFill>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4400" b="1" dirty="0">
                <a:solidFill>
                  <a:schemeClr val="tx1"/>
                </a:solidFill>
                <a:ea typeface="Calibri" panose="020F0502020204030204" pitchFamily="34" charset="0"/>
                <a:cs typeface="Times New Roman" panose="02020603050405020304" pitchFamily="18" charset="0"/>
              </a:rPr>
              <a:t>Directions</a:t>
            </a:r>
            <a:endParaRPr lang="en-US" sz="4400" dirty="0">
              <a:solidFill>
                <a:schemeClr val="tx1"/>
              </a:solidFill>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4400" dirty="0">
              <a:solidFill>
                <a:schemeClr val="tx1"/>
              </a:solidFill>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r>
              <a:rPr lang="en-US" sz="4400" b="1" dirty="0">
                <a:solidFill>
                  <a:schemeClr val="tx1"/>
                </a:solidFill>
                <a:ea typeface="Times New Roman" panose="02020603050405020304" pitchFamily="18" charset="0"/>
                <a:cs typeface="Calibri" panose="020F0502020204030204" pitchFamily="34" charset="0"/>
              </a:rPr>
              <a:t>1. HEAT</a:t>
            </a:r>
            <a:r>
              <a:rPr lang="en-US" sz="4400" dirty="0">
                <a:solidFill>
                  <a:schemeClr val="tx1"/>
                </a:solidFill>
                <a:ea typeface="Times New Roman" panose="02020603050405020304" pitchFamily="18" charset="0"/>
                <a:cs typeface="Calibri" panose="020F0502020204030204" pitchFamily="34" charset="0"/>
              </a:rPr>
              <a:t> oven to 325°F. </a:t>
            </a:r>
            <a:r>
              <a:rPr lang="en-US" sz="4400" b="1" dirty="0">
                <a:solidFill>
                  <a:schemeClr val="tx1"/>
                </a:solidFill>
                <a:ea typeface="Times New Roman" panose="02020603050405020304" pitchFamily="18" charset="0"/>
                <a:cs typeface="Calibri" panose="020F0502020204030204" pitchFamily="34" charset="0"/>
              </a:rPr>
              <a:t>COAT</a:t>
            </a:r>
            <a:r>
              <a:rPr lang="en-US" sz="4400" dirty="0">
                <a:solidFill>
                  <a:schemeClr val="tx1"/>
                </a:solidFill>
                <a:ea typeface="Times New Roman" panose="02020603050405020304" pitchFamily="18" charset="0"/>
                <a:cs typeface="Calibri" panose="020F0502020204030204" pitchFamily="34" charset="0"/>
              </a:rPr>
              <a:t> bottom and sides of 9x5x3-inch loaf pan with cooking spray. </a:t>
            </a:r>
            <a:r>
              <a:rPr lang="en-US" sz="4400" b="1" dirty="0">
                <a:solidFill>
                  <a:schemeClr val="tx1"/>
                </a:solidFill>
                <a:ea typeface="Times New Roman" panose="02020603050405020304" pitchFamily="18" charset="0"/>
                <a:cs typeface="Calibri" panose="020F0502020204030204" pitchFamily="34" charset="0"/>
              </a:rPr>
              <a:t>DUST</a:t>
            </a:r>
            <a:r>
              <a:rPr lang="en-US" sz="4400" dirty="0">
                <a:solidFill>
                  <a:schemeClr val="tx1"/>
                </a:solidFill>
                <a:ea typeface="Times New Roman" panose="02020603050405020304" pitchFamily="18" charset="0"/>
                <a:cs typeface="Calibri" panose="020F0502020204030204" pitchFamily="34" charset="0"/>
              </a:rPr>
              <a:t> bottom and sides of pan with flour; tap out excess.</a:t>
            </a:r>
          </a:p>
          <a:p>
            <a:pPr marL="0" marR="0" lvl="0" indent="0">
              <a:spcBef>
                <a:spcPts val="0"/>
              </a:spcBef>
              <a:spcAft>
                <a:spcPts val="0"/>
              </a:spcAft>
              <a:buNone/>
              <a:tabLst>
                <a:tab pos="457200" algn="l"/>
              </a:tabLst>
            </a:pPr>
            <a:r>
              <a:rPr lang="en-US" sz="4400" b="1" dirty="0">
                <a:solidFill>
                  <a:schemeClr val="tx1"/>
                </a:solidFill>
                <a:ea typeface="Times New Roman" panose="02020603050405020304" pitchFamily="18" charset="0"/>
                <a:cs typeface="Calibri" panose="020F0502020204030204" pitchFamily="34" charset="0"/>
              </a:rPr>
              <a:t>2. MIX </a:t>
            </a:r>
            <a:r>
              <a:rPr lang="en-US" sz="4400" dirty="0">
                <a:solidFill>
                  <a:schemeClr val="tx1"/>
                </a:solidFill>
                <a:ea typeface="Times New Roman" panose="02020603050405020304" pitchFamily="18" charset="0"/>
                <a:cs typeface="Calibri" panose="020F0502020204030204" pitchFamily="34" charset="0"/>
              </a:rPr>
              <a:t>flour, lemon peel, baking soda and salt in medium bowl.</a:t>
            </a:r>
          </a:p>
          <a:p>
            <a:pPr marL="0" marR="0" lvl="0" indent="0">
              <a:spcBef>
                <a:spcPts val="0"/>
              </a:spcBef>
              <a:spcAft>
                <a:spcPts val="0"/>
              </a:spcAft>
              <a:buNone/>
              <a:tabLst>
                <a:tab pos="457200" algn="l"/>
              </a:tabLst>
            </a:pPr>
            <a:r>
              <a:rPr lang="en-US" sz="4400" b="1" dirty="0">
                <a:solidFill>
                  <a:schemeClr val="tx1"/>
                </a:solidFill>
                <a:ea typeface="Times New Roman" panose="02020603050405020304" pitchFamily="18" charset="0"/>
                <a:cs typeface="Calibri" panose="020F0502020204030204" pitchFamily="34" charset="0"/>
              </a:rPr>
              <a:t>3. BEAT</a:t>
            </a:r>
            <a:r>
              <a:rPr lang="en-US" sz="4400" dirty="0">
                <a:solidFill>
                  <a:schemeClr val="tx1"/>
                </a:solidFill>
                <a:ea typeface="Times New Roman" panose="02020603050405020304" pitchFamily="18" charset="0"/>
                <a:cs typeface="Calibri" panose="020F0502020204030204" pitchFamily="34" charset="0"/>
              </a:rPr>
              <a:t> butter and sugar in mixer bowl on medium speed until light and fluffy. </a:t>
            </a:r>
            <a:r>
              <a:rPr lang="en-US" sz="4400" b="1" dirty="0">
                <a:solidFill>
                  <a:schemeClr val="tx1"/>
                </a:solidFill>
                <a:ea typeface="Times New Roman" panose="02020603050405020304" pitchFamily="18" charset="0"/>
                <a:cs typeface="Calibri" panose="020F0502020204030204" pitchFamily="34" charset="0"/>
              </a:rPr>
              <a:t>BEAT</a:t>
            </a:r>
            <a:r>
              <a:rPr lang="en-US" sz="4400" dirty="0">
                <a:solidFill>
                  <a:schemeClr val="tx1"/>
                </a:solidFill>
                <a:ea typeface="Times New Roman" panose="02020603050405020304" pitchFamily="18" charset="0"/>
                <a:cs typeface="Calibri" panose="020F0502020204030204" pitchFamily="34" charset="0"/>
              </a:rPr>
              <a:t> in eggs, sour cream and lemon juice. </a:t>
            </a:r>
            <a:r>
              <a:rPr lang="en-US" sz="4400" b="1" i="1" dirty="0">
                <a:solidFill>
                  <a:schemeClr val="tx1"/>
                </a:solidFill>
                <a:ea typeface="Times New Roman" panose="02020603050405020304" pitchFamily="18" charset="0"/>
                <a:cs typeface="Calibri" panose="020F0502020204030204" pitchFamily="34" charset="0"/>
              </a:rPr>
              <a:t>Reduce speed to low. </a:t>
            </a:r>
            <a:r>
              <a:rPr lang="en-US" sz="4400" b="1" dirty="0">
                <a:solidFill>
                  <a:schemeClr val="tx1"/>
                </a:solidFill>
                <a:ea typeface="Times New Roman" panose="02020603050405020304" pitchFamily="18" charset="0"/>
                <a:cs typeface="Calibri" panose="020F0502020204030204" pitchFamily="34" charset="0"/>
              </a:rPr>
              <a:t>ADD</a:t>
            </a:r>
            <a:r>
              <a:rPr lang="en-US" sz="4400" dirty="0">
                <a:solidFill>
                  <a:schemeClr val="tx1"/>
                </a:solidFill>
                <a:ea typeface="Times New Roman" panose="02020603050405020304" pitchFamily="18" charset="0"/>
                <a:cs typeface="Calibri" panose="020F0502020204030204" pitchFamily="34" charset="0"/>
              </a:rPr>
              <a:t> flour mixture, ½ cup at a time, just until blended.</a:t>
            </a:r>
          </a:p>
          <a:p>
            <a:pPr marL="0" marR="0" lvl="0" indent="0">
              <a:spcBef>
                <a:spcPts val="0"/>
              </a:spcBef>
              <a:spcAft>
                <a:spcPts val="0"/>
              </a:spcAft>
              <a:buNone/>
              <a:tabLst>
                <a:tab pos="457200" algn="l"/>
              </a:tabLst>
            </a:pPr>
            <a:r>
              <a:rPr lang="en-US" sz="4400" b="1" dirty="0">
                <a:solidFill>
                  <a:schemeClr val="tx1"/>
                </a:solidFill>
                <a:ea typeface="Times New Roman" panose="02020603050405020304" pitchFamily="18" charset="0"/>
                <a:cs typeface="Calibri" panose="020F0502020204030204" pitchFamily="34" charset="0"/>
              </a:rPr>
              <a:t>4. POUR</a:t>
            </a:r>
            <a:r>
              <a:rPr lang="en-US" sz="4400" dirty="0">
                <a:solidFill>
                  <a:schemeClr val="tx1"/>
                </a:solidFill>
                <a:ea typeface="Times New Roman" panose="02020603050405020304" pitchFamily="18" charset="0"/>
                <a:cs typeface="Calibri" panose="020F0502020204030204" pitchFamily="34" charset="0"/>
              </a:rPr>
              <a:t> batter into prepared pan. </a:t>
            </a:r>
            <a:r>
              <a:rPr lang="en-US" sz="4400" b="1" dirty="0">
                <a:solidFill>
                  <a:schemeClr val="tx1"/>
                </a:solidFill>
                <a:ea typeface="Times New Roman" panose="02020603050405020304" pitchFamily="18" charset="0"/>
                <a:cs typeface="Calibri" panose="020F0502020204030204" pitchFamily="34" charset="0"/>
              </a:rPr>
              <a:t>BAKE</a:t>
            </a:r>
            <a:r>
              <a:rPr lang="en-US" sz="4400" dirty="0">
                <a:solidFill>
                  <a:schemeClr val="tx1"/>
                </a:solidFill>
                <a:ea typeface="Times New Roman" panose="02020603050405020304" pitchFamily="18" charset="0"/>
                <a:cs typeface="Calibri" panose="020F0502020204030204" pitchFamily="34" charset="0"/>
              </a:rPr>
              <a:t> in 325°F oven until cake begins to pull away from sides of pan and wooden pick inserted in center comes out clean, 60 to 70 minutes. </a:t>
            </a:r>
            <a:r>
              <a:rPr lang="en-US" sz="4400" b="1" dirty="0">
                <a:solidFill>
                  <a:schemeClr val="tx1"/>
                </a:solidFill>
                <a:ea typeface="Times New Roman" panose="02020603050405020304" pitchFamily="18" charset="0"/>
                <a:cs typeface="Calibri" panose="020F0502020204030204" pitchFamily="34" charset="0"/>
              </a:rPr>
              <a:t>COOL</a:t>
            </a:r>
            <a:r>
              <a:rPr lang="en-US" sz="4400" dirty="0">
                <a:solidFill>
                  <a:schemeClr val="tx1"/>
                </a:solidFill>
                <a:ea typeface="Times New Roman" panose="02020603050405020304" pitchFamily="18" charset="0"/>
                <a:cs typeface="Calibri" panose="020F0502020204030204" pitchFamily="34" charset="0"/>
              </a:rPr>
              <a:t> on wire rack 10 minutes. </a:t>
            </a:r>
            <a:r>
              <a:rPr lang="en-US" sz="4400" b="1" dirty="0">
                <a:solidFill>
                  <a:schemeClr val="tx1"/>
                </a:solidFill>
                <a:ea typeface="Times New Roman" panose="02020603050405020304" pitchFamily="18" charset="0"/>
                <a:cs typeface="Calibri" panose="020F0502020204030204" pitchFamily="34" charset="0"/>
              </a:rPr>
              <a:t>LOOSEN</a:t>
            </a:r>
            <a:r>
              <a:rPr lang="en-US" sz="4400" dirty="0">
                <a:solidFill>
                  <a:schemeClr val="tx1"/>
                </a:solidFill>
                <a:ea typeface="Times New Roman" panose="02020603050405020304" pitchFamily="18" charset="0"/>
                <a:cs typeface="Calibri" panose="020F0502020204030204" pitchFamily="34" charset="0"/>
              </a:rPr>
              <a:t> cake from sides of pan with thin knife. Remove from pan and cool completely.</a:t>
            </a:r>
          </a:p>
          <a:p>
            <a:pPr marL="0" marR="0" lvl="0" indent="0">
              <a:spcBef>
                <a:spcPts val="0"/>
              </a:spcBef>
              <a:spcAft>
                <a:spcPts val="0"/>
              </a:spcAft>
              <a:buNone/>
              <a:tabLst>
                <a:tab pos="457200" algn="l"/>
              </a:tabLst>
            </a:pPr>
            <a:endParaRPr lang="en-US" sz="4400" dirty="0">
              <a:solidFill>
                <a:schemeClr val="tx1"/>
              </a:solidFill>
              <a:ea typeface="Times New Roman" panose="02020603050405020304" pitchFamily="18" charset="0"/>
              <a:cs typeface="Calibri" panose="020F0502020204030204" pitchFamily="34" charset="0"/>
            </a:endParaRPr>
          </a:p>
          <a:p>
            <a:pPr marL="0" marR="0" lvl="0" indent="0">
              <a:spcBef>
                <a:spcPts val="0"/>
              </a:spcBef>
              <a:spcAft>
                <a:spcPts val="0"/>
              </a:spcAft>
              <a:buNone/>
              <a:tabLst>
                <a:tab pos="457200" algn="l"/>
              </a:tabLst>
            </a:pPr>
            <a:endParaRPr lang="en-US" sz="4400" dirty="0">
              <a:solidFill>
                <a:schemeClr val="tx1"/>
              </a:solidFill>
              <a:ea typeface="Times New Roman" panose="02020603050405020304" pitchFamily="18" charset="0"/>
              <a:cs typeface="Calibri" panose="020F0502020204030204" pitchFamily="34" charset="0"/>
            </a:endParaRPr>
          </a:p>
          <a:p>
            <a:pPr marL="0" marR="0" lvl="0" indent="0">
              <a:spcBef>
                <a:spcPts val="0"/>
              </a:spcBef>
              <a:spcAft>
                <a:spcPts val="0"/>
              </a:spcAft>
              <a:buNone/>
              <a:tabLst>
                <a:tab pos="457200" algn="l"/>
              </a:tabLst>
            </a:pPr>
            <a:endParaRPr lang="en-US" sz="4400" dirty="0">
              <a:solidFill>
                <a:schemeClr val="tx1"/>
              </a:solidFill>
              <a:ea typeface="Times New Roman" panose="02020603050405020304" pitchFamily="18" charset="0"/>
              <a:cs typeface="Calibri" panose="020F0502020204030204" pitchFamily="34" charset="0"/>
            </a:endParaRPr>
          </a:p>
          <a:p>
            <a:pPr marL="0" marR="0" lvl="0" indent="0">
              <a:spcBef>
                <a:spcPts val="0"/>
              </a:spcBef>
              <a:spcAft>
                <a:spcPts val="0"/>
              </a:spcAft>
              <a:buNone/>
              <a:tabLst>
                <a:tab pos="457200" algn="l"/>
              </a:tabLst>
            </a:pPr>
            <a:r>
              <a:rPr lang="en-US" sz="4400" dirty="0">
                <a:solidFill>
                  <a:schemeClr val="bg1">
                    <a:lumMod val="50000"/>
                  </a:schemeClr>
                </a:solidFill>
                <a:ea typeface="Times New Roman" panose="02020603050405020304" pitchFamily="18" charset="0"/>
                <a:cs typeface="Calibri" panose="020F0502020204030204" pitchFamily="34" charset="0"/>
              </a:rPr>
              <a:t>Source: </a:t>
            </a:r>
            <a:r>
              <a:rPr lang="en-US" sz="4400" dirty="0">
                <a:solidFill>
                  <a:schemeClr val="bg1">
                    <a:lumMod val="50000"/>
                  </a:schemeClr>
                </a:solidFill>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www.incredibleegg.org</a:t>
            </a:r>
            <a:endParaRPr lang="en-US" sz="4400" dirty="0">
              <a:solidFill>
                <a:schemeClr val="bg1">
                  <a:lumMod val="50000"/>
                </a:schemeClr>
              </a:solidFill>
              <a:ea typeface="Times New Roman" panose="02020603050405020304" pitchFamily="18" charset="0"/>
              <a:cs typeface="Calibri" panose="020F0502020204030204" pitchFamily="34" charset="0"/>
            </a:endParaRPr>
          </a:p>
          <a:p>
            <a:pPr marL="0" marR="0" lvl="0" indent="0">
              <a:spcBef>
                <a:spcPts val="0"/>
              </a:spcBef>
              <a:spcAft>
                <a:spcPts val="0"/>
              </a:spcAft>
              <a:buNone/>
              <a:tabLst>
                <a:tab pos="457200" algn="l"/>
              </a:tabLst>
            </a:pPr>
            <a:endParaRPr lang="en-US" sz="4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4400" dirty="0">
              <a:solidFill>
                <a:schemeClr val="tx1"/>
              </a:solidFill>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pic>
        <p:nvPicPr>
          <p:cNvPr id="1028" name="Picture 4">
            <a:extLst>
              <a:ext uri="{FF2B5EF4-FFF2-40B4-BE49-F238E27FC236}">
                <a16:creationId xmlns:a16="http://schemas.microsoft.com/office/drawing/2014/main" id="{E6FDD451-94AE-402C-B36C-51D375F475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6872" y="952051"/>
            <a:ext cx="3221942" cy="190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6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Coconut Shrimp</a:t>
            </a:r>
          </a:p>
        </p:txBody>
      </p:sp>
      <p:sp>
        <p:nvSpPr>
          <p:cNvPr id="5" name="Rectangle 4"/>
          <p:cNvSpPr/>
          <p:nvPr/>
        </p:nvSpPr>
        <p:spPr>
          <a:xfrm>
            <a:off x="7591425" y="2227916"/>
            <a:ext cx="1343025" cy="181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2D69442-7DBA-4714-AFFB-07FFEC0F3D7A}"/>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4836496" y="1090666"/>
            <a:ext cx="3099771" cy="2038099"/>
          </a:xfrm>
          <a:prstGeom prst="rect">
            <a:avLst/>
          </a:prstGeom>
        </p:spPr>
      </p:pic>
      <p:sp>
        <p:nvSpPr>
          <p:cNvPr id="10" name="TextBox 9">
            <a:extLst>
              <a:ext uri="{FF2B5EF4-FFF2-40B4-BE49-F238E27FC236}">
                <a16:creationId xmlns:a16="http://schemas.microsoft.com/office/drawing/2014/main" id="{9A077775-8885-4177-92AF-CD7BB602A5F2}"/>
              </a:ext>
            </a:extLst>
          </p:cNvPr>
          <p:cNvSpPr txBox="1"/>
          <p:nvPr/>
        </p:nvSpPr>
        <p:spPr>
          <a:xfrm>
            <a:off x="395926" y="1016604"/>
            <a:ext cx="4261068" cy="2308324"/>
          </a:xfrm>
          <a:prstGeom prst="rect">
            <a:avLst/>
          </a:prstGeom>
          <a:noFill/>
        </p:spPr>
        <p:txBody>
          <a:bodyPr wrap="square" rtlCol="0">
            <a:spAutoFit/>
          </a:bodyPr>
          <a:lstStyle/>
          <a:p>
            <a:pPr fontAlgn="t"/>
            <a:r>
              <a:rPr lang="en-US" sz="1200" b="1" dirty="0">
                <a:latin typeface="Rockwell" panose="02060603020205020403" pitchFamily="18" charset="0"/>
              </a:rPr>
              <a:t>Makes 4 Servings</a:t>
            </a:r>
          </a:p>
          <a:p>
            <a:pPr fontAlgn="t"/>
            <a:endParaRPr lang="en-US" sz="1200" b="1" dirty="0">
              <a:latin typeface="Rockwell" panose="02060603020205020403" pitchFamily="18" charset="0"/>
            </a:endParaRPr>
          </a:p>
          <a:p>
            <a:pPr fontAlgn="t"/>
            <a:r>
              <a:rPr lang="en-US" sz="1200" b="1" dirty="0">
                <a:latin typeface="Rockwell" panose="02060603020205020403" pitchFamily="18" charset="0"/>
              </a:rPr>
              <a:t>Ingredients</a:t>
            </a:r>
          </a:p>
          <a:p>
            <a:r>
              <a:rPr lang="en-US" sz="1200" dirty="0">
                <a:latin typeface="Rockwell" panose="02060603020205020403" pitchFamily="18" charset="0"/>
                <a:ea typeface="Source Sans Pro" panose="020B0503030403020204" pitchFamily="34" charset="0"/>
              </a:rPr>
              <a:t>2 large eggs</a:t>
            </a:r>
          </a:p>
          <a:p>
            <a:r>
              <a:rPr lang="en-US" sz="1200" dirty="0">
                <a:latin typeface="Rockwell" panose="02060603020205020403" pitchFamily="18" charset="0"/>
                <a:ea typeface="Source Sans Pro" panose="020B0503030403020204" pitchFamily="34" charset="0"/>
              </a:rPr>
              <a:t>½  cup panko breadcrumbs</a:t>
            </a:r>
          </a:p>
          <a:p>
            <a:r>
              <a:rPr lang="en-US" sz="1200" dirty="0">
                <a:latin typeface="Rockwell" panose="02060603020205020403" pitchFamily="18" charset="0"/>
                <a:ea typeface="Source Sans Pro" panose="020B0503030403020204" pitchFamily="34" charset="0"/>
              </a:rPr>
              <a:t>1 cup flaked unsweetened coconut</a:t>
            </a:r>
          </a:p>
          <a:p>
            <a:r>
              <a:rPr lang="en-US" sz="1200" dirty="0">
                <a:latin typeface="Rockwell" panose="02060603020205020403" pitchFamily="18" charset="0"/>
                <a:ea typeface="Source Sans Pro" panose="020B0503030403020204" pitchFamily="34" charset="0"/>
              </a:rPr>
              <a:t>½  cup all-purpose flour</a:t>
            </a:r>
          </a:p>
          <a:p>
            <a:r>
              <a:rPr lang="en-US" sz="1200" dirty="0">
                <a:latin typeface="Rockwell" panose="02060603020205020403" pitchFamily="18" charset="0"/>
                <a:ea typeface="Source Sans Pro" panose="020B0503030403020204" pitchFamily="34" charset="0"/>
              </a:rPr>
              <a:t>½  teaspoon garlic powder</a:t>
            </a:r>
          </a:p>
          <a:p>
            <a:r>
              <a:rPr lang="en-US" sz="1200" dirty="0">
                <a:latin typeface="Rockwell" panose="02060603020205020403" pitchFamily="18" charset="0"/>
                <a:ea typeface="Source Sans Pro" panose="020B0503030403020204" pitchFamily="34" charset="0"/>
              </a:rPr>
              <a:t>½  teaspoon paprika optional</a:t>
            </a:r>
          </a:p>
          <a:p>
            <a:r>
              <a:rPr lang="en-US" sz="1200" dirty="0">
                <a:latin typeface="Rockwell" panose="02060603020205020403" pitchFamily="18" charset="0"/>
                <a:ea typeface="Source Sans Pro" panose="020B0503030403020204" pitchFamily="34" charset="0"/>
              </a:rPr>
              <a:t>Salt and freshly ground black pepper</a:t>
            </a:r>
            <a:endParaRPr lang="en-US" sz="1200" dirty="0">
              <a:latin typeface="Rockwell" panose="02060603020205020403" pitchFamily="18" charset="0"/>
            </a:endParaRPr>
          </a:p>
          <a:p>
            <a:r>
              <a:rPr lang="en-US" sz="1200" dirty="0">
                <a:latin typeface="Rockwell" panose="02060603020205020403" pitchFamily="18" charset="0"/>
                <a:ea typeface="Source Sans Pro" panose="020B0503030403020204" pitchFamily="34" charset="0"/>
              </a:rPr>
              <a:t>1 pound large shrimp about 25, peeled (tails left on), deveined</a:t>
            </a:r>
          </a:p>
        </p:txBody>
      </p:sp>
      <p:sp>
        <p:nvSpPr>
          <p:cNvPr id="11" name="TextBox 10">
            <a:extLst>
              <a:ext uri="{FF2B5EF4-FFF2-40B4-BE49-F238E27FC236}">
                <a16:creationId xmlns:a16="http://schemas.microsoft.com/office/drawing/2014/main" id="{20CE4CB6-A23C-476A-845C-CA58926FD7E6}"/>
              </a:ext>
            </a:extLst>
          </p:cNvPr>
          <p:cNvSpPr txBox="1"/>
          <p:nvPr/>
        </p:nvSpPr>
        <p:spPr>
          <a:xfrm>
            <a:off x="395926" y="3342949"/>
            <a:ext cx="8399282" cy="1954381"/>
          </a:xfrm>
          <a:prstGeom prst="rect">
            <a:avLst/>
          </a:prstGeom>
          <a:noFill/>
        </p:spPr>
        <p:txBody>
          <a:bodyPr wrap="square" rtlCol="0">
            <a:spAutoFit/>
          </a:bodyPr>
          <a:lstStyle/>
          <a:p>
            <a:r>
              <a:rPr lang="en-US" sz="1100" b="1" dirty="0">
                <a:solidFill>
                  <a:srgbClr val="2D2D2D"/>
                </a:solidFill>
                <a:latin typeface="Rockwell" panose="02060603020205020403" pitchFamily="18" charset="0"/>
                <a:ea typeface="Source Sans Pro" panose="020B0503030403020204" pitchFamily="34" charset="0"/>
              </a:rPr>
              <a:t>Directions:</a:t>
            </a:r>
          </a:p>
          <a:p>
            <a:pPr marL="228600" indent="-228600">
              <a:buFont typeface="+mj-lt"/>
              <a:buAutoNum type="arabicPeriod"/>
            </a:pPr>
            <a:r>
              <a:rPr lang="en-US" sz="1100" dirty="0">
                <a:latin typeface="Rockwell" panose="02060603020205020403" pitchFamily="18" charset="0"/>
                <a:ea typeface="Source Sans Pro" panose="020B0503030403020204" pitchFamily="34" charset="0"/>
              </a:rPr>
              <a:t>Pre-heat oven to 425°F. Grease a cookie sheet with oil and set aside.</a:t>
            </a:r>
          </a:p>
          <a:p>
            <a:pPr marL="228600" indent="-228600">
              <a:buFont typeface="+mj-lt"/>
              <a:buAutoNum type="arabicPeriod"/>
            </a:pPr>
            <a:r>
              <a:rPr lang="en-US" sz="1100" dirty="0">
                <a:latin typeface="Rockwell" panose="02060603020205020403" pitchFamily="18" charset="0"/>
                <a:ea typeface="Source Sans Pro" panose="020B0503030403020204" pitchFamily="34" charset="0"/>
              </a:rPr>
              <a:t>Beat eggs in a small bowl and set aside. Combine breadcrumbs and coconut in another bowl and set aside. Lastly, combine flour and </a:t>
            </a:r>
          </a:p>
          <a:p>
            <a:r>
              <a:rPr lang="en-US" sz="1100" dirty="0">
                <a:latin typeface="Rockwell" panose="02060603020205020403" pitchFamily="18" charset="0"/>
                <a:ea typeface="Source Sans Pro" panose="020B0503030403020204" pitchFamily="34" charset="0"/>
              </a:rPr>
              <a:t>       spices in a 3rd bowl.</a:t>
            </a:r>
          </a:p>
          <a:p>
            <a:pPr marL="228600" indent="-228600">
              <a:buAutoNum type="arabicPeriod" startAt="3"/>
            </a:pPr>
            <a:r>
              <a:rPr lang="en-US" sz="1100" dirty="0">
                <a:latin typeface="Rockwell" panose="02060603020205020403" pitchFamily="18" charset="0"/>
                <a:ea typeface="Source Sans Pro" panose="020B0503030403020204" pitchFamily="34" charset="0"/>
              </a:rPr>
              <a:t>Dip shrimp in small batches in the flour mixture then the egg mixture (letting the excess drip off the shrimp and then coat in the </a:t>
            </a:r>
          </a:p>
          <a:p>
            <a:r>
              <a:rPr lang="en-US" sz="1100" dirty="0">
                <a:latin typeface="Rockwell" panose="02060603020205020403" pitchFamily="18" charset="0"/>
                <a:ea typeface="Source Sans Pro" panose="020B0503030403020204" pitchFamily="34" charset="0"/>
              </a:rPr>
              <a:t>       coconut/breadcrumb mixture, pressing to adhere.</a:t>
            </a:r>
          </a:p>
          <a:p>
            <a:pPr marL="228600" indent="-228600">
              <a:buAutoNum type="arabicPeriod" startAt="4"/>
            </a:pPr>
            <a:r>
              <a:rPr lang="en-US" sz="1100" dirty="0">
                <a:latin typeface="Rockwell" panose="02060603020205020403" pitchFamily="18" charset="0"/>
                <a:ea typeface="Source Sans Pro" panose="020B0503030403020204" pitchFamily="34" charset="0"/>
              </a:rPr>
              <a:t>Place the shrimp on the baking sheet in a single layer. Lightly spray with nonstick spray or drizzle with oil. Bake until the shrimp </a:t>
            </a:r>
          </a:p>
          <a:p>
            <a:r>
              <a:rPr lang="en-US" sz="1100" dirty="0">
                <a:latin typeface="Rockwell" panose="02060603020205020403" pitchFamily="18" charset="0"/>
                <a:ea typeface="Source Sans Pro" panose="020B0503030403020204" pitchFamily="34" charset="0"/>
              </a:rPr>
              <a:t>      are golden on the outside and opaque in the center, about 10 minutes.</a:t>
            </a:r>
          </a:p>
        </p:txBody>
      </p:sp>
      <p:sp>
        <p:nvSpPr>
          <p:cNvPr id="3" name="Rectangle 2">
            <a:extLst>
              <a:ext uri="{FF2B5EF4-FFF2-40B4-BE49-F238E27FC236}">
                <a16:creationId xmlns:a16="http://schemas.microsoft.com/office/drawing/2014/main" id="{65C876AB-BC89-4E47-B044-417D992290AA}"/>
              </a:ext>
            </a:extLst>
          </p:cNvPr>
          <p:cNvSpPr/>
          <p:nvPr/>
        </p:nvSpPr>
        <p:spPr>
          <a:xfrm>
            <a:off x="76829" y="5380755"/>
            <a:ext cx="6569937" cy="261610"/>
          </a:xfrm>
          <a:prstGeom prst="rect">
            <a:avLst/>
          </a:prstGeom>
        </p:spPr>
        <p:txBody>
          <a:bodyPr wrap="square">
            <a:spAutoFit/>
          </a:bodyPr>
          <a:lstStyle/>
          <a:p>
            <a:r>
              <a:rPr lang="en-US" sz="1100" dirty="0">
                <a:solidFill>
                  <a:schemeClr val="bg1">
                    <a:lumMod val="50000"/>
                  </a:schemeClr>
                </a:solidFill>
              </a:rPr>
              <a:t>Source: </a:t>
            </a:r>
            <a:r>
              <a:rPr lang="en-US" sz="1100" dirty="0">
                <a:solidFill>
                  <a:schemeClr val="bg1">
                    <a:lumMod val="50000"/>
                  </a:schemeClr>
                </a:solidFill>
                <a:hlinkClick r:id="rId4">
                  <a:extLst>
                    <a:ext uri="{A12FA001-AC4F-418D-AE19-62706E023703}">
                      <ahyp:hlinkClr xmlns:ahyp="http://schemas.microsoft.com/office/drawing/2018/hyperlinkcolor" val="tx"/>
                    </a:ext>
                  </a:extLst>
                </a:hlinkClick>
              </a:rPr>
              <a:t>https://therecipecritic.com/baked-coconut-shrimp/#wprm-recipe-container-64974</a:t>
            </a:r>
            <a:endParaRPr lang="en-US" sz="1100" dirty="0">
              <a:solidFill>
                <a:schemeClr val="bg1">
                  <a:lumMod val="50000"/>
                </a:schemeClr>
              </a:solidFill>
            </a:endParaRPr>
          </a:p>
        </p:txBody>
      </p:sp>
    </p:spTree>
    <p:extLst>
      <p:ext uri="{BB962C8B-B14F-4D97-AF65-F5344CB8AC3E}">
        <p14:creationId xmlns:p14="http://schemas.microsoft.com/office/powerpoint/2010/main" val="96608791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F90413997F24EA58BA72325A06406" ma:contentTypeVersion="6" ma:contentTypeDescription="Create a new document." ma:contentTypeScope="" ma:versionID="af3cf6389a58388f2f33c2bd72a4f0c0">
  <xsd:schema xmlns:xsd="http://www.w3.org/2001/XMLSchema" xmlns:xs="http://www.w3.org/2001/XMLSchema" xmlns:p="http://schemas.microsoft.com/office/2006/metadata/properties" xmlns:ns2="de55dcda-fa97-455a-8b3d-aed8cdda7318" xmlns:ns3="424a9410-4fa4-4a3f-af57-785ba5815f52" targetNamespace="http://schemas.microsoft.com/office/2006/metadata/properties" ma:root="true" ma:fieldsID="46141310a9106bbf950afe846089f870" ns2:_="" ns3:_="">
    <xsd:import namespace="de55dcda-fa97-455a-8b3d-aed8cdda7318"/>
    <xsd:import namespace="424a9410-4fa4-4a3f-af57-785ba5815f5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5dcda-fa97-455a-8b3d-aed8cdda73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4a9410-4fa4-4a3f-af57-785ba5815f5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AE37AE-40A8-48C1-AA21-1DED54D9F46C}">
  <ds:schemaRef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24a9410-4fa4-4a3f-af57-785ba5815f52"/>
    <ds:schemaRef ds:uri="de55dcda-fa97-455a-8b3d-aed8cdda7318"/>
    <ds:schemaRef ds:uri="http://purl.org/dc/dcmitype/"/>
  </ds:schemaRefs>
</ds:datastoreItem>
</file>

<file path=customXml/itemProps2.xml><?xml version="1.0" encoding="utf-8"?>
<ds:datastoreItem xmlns:ds="http://schemas.openxmlformats.org/officeDocument/2006/customXml" ds:itemID="{1DFC9E7D-3B03-40FE-8559-C03F610C2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55dcda-fa97-455a-8b3d-aed8cdda7318"/>
    <ds:schemaRef ds:uri="424a9410-4fa4-4a3f-af57-785ba5815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5BACC4-22FB-4DD6-BE90-DE1F6F72F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Advantage.thmx</Template>
  <TotalTime>4218</TotalTime>
  <Words>2450</Words>
  <Application>Microsoft Macintosh PowerPoint</Application>
  <PresentationFormat>On-screen Show (16:10)</PresentationFormat>
  <Paragraphs>277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Rockwell</vt:lpstr>
      <vt:lpstr>Source Sans Pro</vt:lpstr>
      <vt:lpstr>Wingdings</vt:lpstr>
      <vt:lpstr>Advantage</vt:lpstr>
      <vt:lpstr>The Function of Eggs</vt:lpstr>
      <vt:lpstr>Directions: </vt:lpstr>
      <vt:lpstr>Angel Food Cake</vt:lpstr>
      <vt:lpstr>Deep Fried Chicken</vt:lpstr>
      <vt:lpstr>Apple-Raisin Bread Pudding</vt:lpstr>
      <vt:lpstr>Easy Mayonnaise</vt:lpstr>
      <vt:lpstr>Basic Baked Egg Custard</vt:lpstr>
      <vt:lpstr>Lemon Pound Cake </vt:lpstr>
      <vt:lpstr>Coconut Shrimp</vt:lpstr>
      <vt:lpstr>Pie Crust</vt:lpstr>
      <vt:lpstr>Chocolate Pudding </vt:lpstr>
      <vt:lpstr>Baked Italian Meatballs</vt:lpstr>
      <vt:lpstr>Zucchini Fries</vt:lpstr>
      <vt:lpstr>Popovers</vt:lpstr>
    </vt:vector>
  </TitlesOfParts>
  <Company>JessClark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 of Eggs</dc:title>
  <dc:creator>Jessica Clark</dc:creator>
  <cp:lastModifiedBy>Andrea Gardner</cp:lastModifiedBy>
  <cp:revision>144</cp:revision>
  <cp:lastPrinted>2020-02-05T15:38:31Z</cp:lastPrinted>
  <dcterms:created xsi:type="dcterms:W3CDTF">2018-07-01T00:20:52Z</dcterms:created>
  <dcterms:modified xsi:type="dcterms:W3CDTF">2020-04-07T16:59:52Z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0x010100368F90413997F24EA58BA72325A06406</vt:lpwstr>
  </property>
</Properties>
</file>