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2"/>
    <p:restoredTop sz="94665"/>
  </p:normalViewPr>
  <p:slideViewPr>
    <p:cSldViewPr snapToGrid="0" snapToObjects="1">
      <p:cViewPr varScale="1">
        <p:scale>
          <a:sx n="141" d="100"/>
          <a:sy n="141" d="100"/>
        </p:scale>
        <p:origin x="26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11/15/19</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11/15/19</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11/15/19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11/15/19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11/15/19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11/15/19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11/15/19</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11/15/19</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11/15/19</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1143F-4A26-1440-BC87-291C7790DAA2}"/>
              </a:ext>
            </a:extLst>
          </p:cNvPr>
          <p:cNvSpPr>
            <a:spLocks noGrp="1"/>
          </p:cNvSpPr>
          <p:nvPr>
            <p:ph type="ctrTitle"/>
          </p:nvPr>
        </p:nvSpPr>
        <p:spPr/>
        <p:txBody>
          <a:bodyPr/>
          <a:lstStyle/>
          <a:p>
            <a:r>
              <a:rPr lang="en-US" dirty="0"/>
              <a:t>Beeswax</a:t>
            </a:r>
            <a:endParaRPr lang="en-US" sz="7200" dirty="0"/>
          </a:p>
        </p:txBody>
      </p:sp>
      <p:sp>
        <p:nvSpPr>
          <p:cNvPr id="3" name="Subtitle 2">
            <a:extLst>
              <a:ext uri="{FF2B5EF4-FFF2-40B4-BE49-F238E27FC236}">
                <a16:creationId xmlns:a16="http://schemas.microsoft.com/office/drawing/2014/main" id="{32570660-7277-0646-8EA0-F13B9A729C5B}"/>
              </a:ext>
            </a:extLst>
          </p:cNvPr>
          <p:cNvSpPr>
            <a:spLocks noGrp="1"/>
          </p:cNvSpPr>
          <p:nvPr>
            <p:ph type="subTitle" idx="1"/>
          </p:nvPr>
        </p:nvSpPr>
        <p:spPr/>
        <p:txBody>
          <a:bodyPr/>
          <a:lstStyle/>
          <a:p>
            <a:r>
              <a:rPr lang="en-US" dirty="0"/>
              <a:t>A Byproduct of Honey Production</a:t>
            </a:r>
          </a:p>
        </p:txBody>
      </p:sp>
    </p:spTree>
    <p:extLst>
      <p:ext uri="{BB962C8B-B14F-4D97-AF65-F5344CB8AC3E}">
        <p14:creationId xmlns:p14="http://schemas.microsoft.com/office/powerpoint/2010/main" val="3282140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8E35D86-6011-C642-A159-20E26C4D7468}"/>
              </a:ext>
            </a:extLst>
          </p:cNvPr>
          <p:cNvSpPr>
            <a:spLocks noGrp="1"/>
          </p:cNvSpPr>
          <p:nvPr>
            <p:ph type="body" sz="half" idx="2"/>
          </p:nvPr>
        </p:nvSpPr>
        <p:spPr>
          <a:xfrm>
            <a:off x="8319801" y="1330856"/>
            <a:ext cx="3092115" cy="4164164"/>
          </a:xfrm>
        </p:spPr>
        <p:txBody>
          <a:bodyPr>
            <a:noAutofit/>
          </a:bodyPr>
          <a:lstStyle/>
          <a:p>
            <a:r>
              <a:rPr lang="en-US" sz="2800" dirty="0"/>
              <a:t>Beeswax is a substance secreted from the glands located on the underside of a worker honey bee’s abdomen.</a:t>
            </a:r>
          </a:p>
        </p:txBody>
      </p:sp>
      <p:pic>
        <p:nvPicPr>
          <p:cNvPr id="27" name="Content Placeholder 26">
            <a:extLst>
              <a:ext uri="{FF2B5EF4-FFF2-40B4-BE49-F238E27FC236}">
                <a16:creationId xmlns:a16="http://schemas.microsoft.com/office/drawing/2014/main" id="{5DB3A613-5529-524B-AD6F-40A45EF08FB9}"/>
              </a:ext>
            </a:extLst>
          </p:cNvPr>
          <p:cNvPicPr>
            <a:picLocks noGrp="1" noChangeAspect="1"/>
          </p:cNvPicPr>
          <p:nvPr>
            <p:ph idx="1"/>
          </p:nvPr>
        </p:nvPicPr>
        <p:blipFill>
          <a:blip r:embed="rId2"/>
          <a:stretch>
            <a:fillRect/>
          </a:stretch>
        </p:blipFill>
        <p:spPr>
          <a:xfrm>
            <a:off x="765175" y="1789060"/>
            <a:ext cx="6157913" cy="3248129"/>
          </a:xfrm>
        </p:spPr>
      </p:pic>
    </p:spTree>
    <p:extLst>
      <p:ext uri="{BB962C8B-B14F-4D97-AF65-F5344CB8AC3E}">
        <p14:creationId xmlns:p14="http://schemas.microsoft.com/office/powerpoint/2010/main" val="3556604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3F49A0-06BF-A84C-8B3E-8890A63AFFF7}"/>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FB3FDADB-0A65-EB45-B09E-BC2F631A7A2E}"/>
              </a:ext>
            </a:extLst>
          </p:cNvPr>
          <p:cNvSpPr>
            <a:spLocks noGrp="1"/>
          </p:cNvSpPr>
          <p:nvPr>
            <p:ph type="body" sz="half" idx="2"/>
          </p:nvPr>
        </p:nvSpPr>
        <p:spPr>
          <a:xfrm>
            <a:off x="8337885" y="1330857"/>
            <a:ext cx="3092115" cy="4164164"/>
          </a:xfrm>
        </p:spPr>
        <p:txBody>
          <a:bodyPr>
            <a:normAutofit/>
          </a:bodyPr>
          <a:lstStyle/>
          <a:p>
            <a:r>
              <a:rPr lang="en-US" sz="2800" dirty="0"/>
              <a:t>The wax is used by the bees to form cells within the hive for honey storage and to protect eggs, larvae, and pupae through the process of metamorphosis.</a:t>
            </a:r>
          </a:p>
        </p:txBody>
      </p:sp>
      <p:pic>
        <p:nvPicPr>
          <p:cNvPr id="6" name="Content Placeholder 3" descr="Drohnenpuppen_79b.jpg">
            <a:extLst>
              <a:ext uri="{FF2B5EF4-FFF2-40B4-BE49-F238E27FC236}">
                <a16:creationId xmlns:a16="http://schemas.microsoft.com/office/drawing/2014/main" id="{A9C2F88C-737B-074D-9BE4-F6A4F602E280}"/>
              </a:ext>
            </a:extLst>
          </p:cNvPr>
          <p:cNvPicPr>
            <a:picLocks noChangeAspect="1"/>
          </p:cNvPicPr>
          <p:nvPr/>
        </p:nvPicPr>
        <p:blipFill>
          <a:blip r:embed="rId2">
            <a:extLst>
              <a:ext uri="{28A0092B-C50C-407E-A947-70E740481C1C}">
                <a14:useLocalDpi xmlns:a14="http://schemas.microsoft.com/office/drawing/2010/main" val="0"/>
              </a:ext>
            </a:extLst>
          </a:blip>
          <a:srcRect t="8753" b="8753"/>
          <a:stretch>
            <a:fillRect/>
          </a:stretch>
        </p:blipFill>
        <p:spPr>
          <a:xfrm>
            <a:off x="765051" y="1720159"/>
            <a:ext cx="6158418" cy="3386893"/>
          </a:xfrm>
          <a:prstGeom prst="rect">
            <a:avLst/>
          </a:prstGeom>
        </p:spPr>
      </p:pic>
    </p:spTree>
    <p:extLst>
      <p:ext uri="{BB962C8B-B14F-4D97-AF65-F5344CB8AC3E}">
        <p14:creationId xmlns:p14="http://schemas.microsoft.com/office/powerpoint/2010/main" val="867656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C746149-219A-2545-A3BD-1A9F749D7715}"/>
              </a:ext>
            </a:extLst>
          </p:cNvPr>
          <p:cNvSpPr>
            <a:spLocks noGrp="1"/>
          </p:cNvSpPr>
          <p:nvPr>
            <p:ph type="body" sz="half" idx="2"/>
          </p:nvPr>
        </p:nvSpPr>
        <p:spPr>
          <a:xfrm>
            <a:off x="8346939" y="1330857"/>
            <a:ext cx="3092115" cy="4164164"/>
          </a:xfrm>
        </p:spPr>
        <p:txBody>
          <a:bodyPr>
            <a:normAutofit/>
          </a:bodyPr>
          <a:lstStyle/>
          <a:p>
            <a:r>
              <a:rPr lang="en-US" sz="2800" dirty="0"/>
              <a:t>To form the beeswax into honeycomb, the bees chew and mold the wax into hexagon-shaped cells.</a:t>
            </a:r>
          </a:p>
        </p:txBody>
      </p:sp>
      <p:pic>
        <p:nvPicPr>
          <p:cNvPr id="10" name="Content Placeholder 9">
            <a:extLst>
              <a:ext uri="{FF2B5EF4-FFF2-40B4-BE49-F238E27FC236}">
                <a16:creationId xmlns:a16="http://schemas.microsoft.com/office/drawing/2014/main" id="{DFCFE0E3-2201-804F-8DB2-F75D3683EA78}"/>
              </a:ext>
            </a:extLst>
          </p:cNvPr>
          <p:cNvPicPr>
            <a:picLocks noGrp="1" noChangeAspect="1"/>
          </p:cNvPicPr>
          <p:nvPr>
            <p:ph idx="1"/>
          </p:nvPr>
        </p:nvPicPr>
        <p:blipFill>
          <a:blip r:embed="rId2"/>
          <a:stretch>
            <a:fillRect/>
          </a:stretch>
        </p:blipFill>
        <p:spPr>
          <a:xfrm>
            <a:off x="1037431" y="1501775"/>
            <a:ext cx="5613400" cy="3822700"/>
          </a:xfrm>
        </p:spPr>
      </p:pic>
    </p:spTree>
    <p:extLst>
      <p:ext uri="{BB962C8B-B14F-4D97-AF65-F5344CB8AC3E}">
        <p14:creationId xmlns:p14="http://schemas.microsoft.com/office/powerpoint/2010/main" val="1492117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56C036F-64A7-BD4A-BA2F-83303DA7B56E}"/>
              </a:ext>
            </a:extLst>
          </p:cNvPr>
          <p:cNvPicPr>
            <a:picLocks noGrp="1" noChangeAspect="1"/>
          </p:cNvPicPr>
          <p:nvPr>
            <p:ph idx="1"/>
          </p:nvPr>
        </p:nvPicPr>
        <p:blipFill>
          <a:blip r:embed="rId2"/>
          <a:stretch>
            <a:fillRect/>
          </a:stretch>
        </p:blipFill>
        <p:spPr>
          <a:xfrm>
            <a:off x="1620571" y="467807"/>
            <a:ext cx="3938257" cy="5890263"/>
          </a:xfrm>
        </p:spPr>
      </p:pic>
      <p:sp>
        <p:nvSpPr>
          <p:cNvPr id="4" name="Text Placeholder 3">
            <a:extLst>
              <a:ext uri="{FF2B5EF4-FFF2-40B4-BE49-F238E27FC236}">
                <a16:creationId xmlns:a16="http://schemas.microsoft.com/office/drawing/2014/main" id="{5DE5AC8E-EFEA-7845-9703-4B6D63F428A5}"/>
              </a:ext>
            </a:extLst>
          </p:cNvPr>
          <p:cNvSpPr>
            <a:spLocks noGrp="1"/>
          </p:cNvSpPr>
          <p:nvPr>
            <p:ph type="body" sz="half" idx="2"/>
          </p:nvPr>
        </p:nvSpPr>
        <p:spPr>
          <a:xfrm>
            <a:off x="8401259" y="828175"/>
            <a:ext cx="3092115" cy="5169528"/>
          </a:xfrm>
        </p:spPr>
        <p:txBody>
          <a:bodyPr>
            <a:noAutofit/>
          </a:bodyPr>
          <a:lstStyle/>
          <a:p>
            <a:r>
              <a:rPr lang="en-US" sz="2800" dirty="0"/>
              <a:t>Honey bees use the nectar they gather from flowers to make honey, which is stored in the hive’s cells. The bees cap off each cell with wax to prevent moisture loss.</a:t>
            </a:r>
          </a:p>
        </p:txBody>
      </p:sp>
    </p:spTree>
    <p:extLst>
      <p:ext uri="{BB962C8B-B14F-4D97-AF65-F5344CB8AC3E}">
        <p14:creationId xmlns:p14="http://schemas.microsoft.com/office/powerpoint/2010/main" val="2258940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776792F-6540-B648-9CFE-C1D73C2409EA}"/>
              </a:ext>
            </a:extLst>
          </p:cNvPr>
          <p:cNvPicPr>
            <a:picLocks noGrp="1" noChangeAspect="1"/>
          </p:cNvPicPr>
          <p:nvPr>
            <p:ph idx="1"/>
          </p:nvPr>
        </p:nvPicPr>
        <p:blipFill>
          <a:blip r:embed="rId2"/>
          <a:stretch>
            <a:fillRect/>
          </a:stretch>
        </p:blipFill>
        <p:spPr>
          <a:xfrm>
            <a:off x="1351756" y="920750"/>
            <a:ext cx="4984750" cy="4984750"/>
          </a:xfrm>
        </p:spPr>
      </p:pic>
      <p:sp>
        <p:nvSpPr>
          <p:cNvPr id="4" name="Text Placeholder 3">
            <a:extLst>
              <a:ext uri="{FF2B5EF4-FFF2-40B4-BE49-F238E27FC236}">
                <a16:creationId xmlns:a16="http://schemas.microsoft.com/office/drawing/2014/main" id="{52CDA951-F7C1-8D40-8903-AA9F85EAC206}"/>
              </a:ext>
            </a:extLst>
          </p:cNvPr>
          <p:cNvSpPr>
            <a:spLocks noGrp="1"/>
          </p:cNvSpPr>
          <p:nvPr>
            <p:ph type="body" sz="half" idx="2"/>
          </p:nvPr>
        </p:nvSpPr>
        <p:spPr>
          <a:xfrm>
            <a:off x="8301672" y="1330857"/>
            <a:ext cx="3092115" cy="4164164"/>
          </a:xfrm>
        </p:spPr>
        <p:txBody>
          <a:bodyPr>
            <a:normAutofit/>
          </a:bodyPr>
          <a:lstStyle/>
          <a:p>
            <a:r>
              <a:rPr lang="en-US" sz="2800" dirty="0"/>
              <a:t>When beekeepers harvest honey, they collect the frames from the hive and use a hot knife to remove the wax </a:t>
            </a:r>
            <a:r>
              <a:rPr lang="en-US" sz="2800" dirty="0" err="1"/>
              <a:t>cappings</a:t>
            </a:r>
            <a:r>
              <a:rPr lang="en-US" sz="2800" dirty="0"/>
              <a:t>.</a:t>
            </a:r>
          </a:p>
        </p:txBody>
      </p:sp>
    </p:spTree>
    <p:extLst>
      <p:ext uri="{BB962C8B-B14F-4D97-AF65-F5344CB8AC3E}">
        <p14:creationId xmlns:p14="http://schemas.microsoft.com/office/powerpoint/2010/main" val="165645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15A13DB-FA51-1547-BBDD-09A2889F23A7}"/>
              </a:ext>
            </a:extLst>
          </p:cNvPr>
          <p:cNvPicPr>
            <a:picLocks noGrp="1" noChangeAspect="1"/>
          </p:cNvPicPr>
          <p:nvPr>
            <p:ph idx="1"/>
          </p:nvPr>
        </p:nvPicPr>
        <p:blipFill>
          <a:blip r:embed="rId2"/>
          <a:stretch>
            <a:fillRect/>
          </a:stretch>
        </p:blipFill>
        <p:spPr>
          <a:xfrm>
            <a:off x="923131" y="1184275"/>
            <a:ext cx="5842000" cy="4457700"/>
          </a:xfrm>
        </p:spPr>
      </p:pic>
      <p:sp>
        <p:nvSpPr>
          <p:cNvPr id="4" name="Text Placeholder 3">
            <a:extLst>
              <a:ext uri="{FF2B5EF4-FFF2-40B4-BE49-F238E27FC236}">
                <a16:creationId xmlns:a16="http://schemas.microsoft.com/office/drawing/2014/main" id="{A6733991-0E9A-8040-A09C-23E60A5D05D4}"/>
              </a:ext>
            </a:extLst>
          </p:cNvPr>
          <p:cNvSpPr>
            <a:spLocks noGrp="1"/>
          </p:cNvSpPr>
          <p:nvPr>
            <p:ph type="body" sz="half" idx="2"/>
          </p:nvPr>
        </p:nvSpPr>
        <p:spPr>
          <a:xfrm>
            <a:off x="8301671" y="1330857"/>
            <a:ext cx="3092115" cy="4164164"/>
          </a:xfrm>
        </p:spPr>
        <p:txBody>
          <a:bodyPr>
            <a:normAutofit/>
          </a:bodyPr>
          <a:lstStyle/>
          <a:p>
            <a:r>
              <a:rPr lang="en-US" sz="2800" dirty="0"/>
              <a:t>The wax is taken to a capping tank and the frames are placed in an extractor to spin out the honey.</a:t>
            </a:r>
          </a:p>
        </p:txBody>
      </p:sp>
    </p:spTree>
    <p:extLst>
      <p:ext uri="{BB962C8B-B14F-4D97-AF65-F5344CB8AC3E}">
        <p14:creationId xmlns:p14="http://schemas.microsoft.com/office/powerpoint/2010/main" val="3285842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1EECE40-B52A-5A4F-BFE8-538212B69183}"/>
              </a:ext>
            </a:extLst>
          </p:cNvPr>
          <p:cNvPicPr>
            <a:picLocks noGrp="1" noChangeAspect="1"/>
          </p:cNvPicPr>
          <p:nvPr>
            <p:ph idx="1"/>
          </p:nvPr>
        </p:nvPicPr>
        <p:blipFill>
          <a:blip r:embed="rId2"/>
          <a:stretch>
            <a:fillRect/>
          </a:stretch>
        </p:blipFill>
        <p:spPr>
          <a:xfrm>
            <a:off x="1837853" y="405175"/>
            <a:ext cx="4055953" cy="6080961"/>
          </a:xfrm>
        </p:spPr>
      </p:pic>
      <p:sp>
        <p:nvSpPr>
          <p:cNvPr id="4" name="Text Placeholder 3">
            <a:extLst>
              <a:ext uri="{FF2B5EF4-FFF2-40B4-BE49-F238E27FC236}">
                <a16:creationId xmlns:a16="http://schemas.microsoft.com/office/drawing/2014/main" id="{B454DA31-7341-3F44-8CA1-C90E3DB57E04}"/>
              </a:ext>
            </a:extLst>
          </p:cNvPr>
          <p:cNvSpPr>
            <a:spLocks noGrp="1"/>
          </p:cNvSpPr>
          <p:nvPr>
            <p:ph type="body" sz="half" idx="2"/>
          </p:nvPr>
        </p:nvSpPr>
        <p:spPr>
          <a:xfrm>
            <a:off x="8365046" y="1363573"/>
            <a:ext cx="3092115" cy="4164164"/>
          </a:xfrm>
        </p:spPr>
        <p:txBody>
          <a:bodyPr>
            <a:normAutofit fontScale="92500" lnSpcReduction="10000"/>
          </a:bodyPr>
          <a:lstStyle/>
          <a:p>
            <a:r>
              <a:rPr lang="en-US" sz="2800" dirty="0"/>
              <a:t>Heat is applied to the wax </a:t>
            </a:r>
            <a:r>
              <a:rPr lang="en-US" sz="2800" dirty="0" err="1"/>
              <a:t>cappings</a:t>
            </a:r>
            <a:r>
              <a:rPr lang="en-US" sz="2800" dirty="0"/>
              <a:t>, causing the honey and wax to liquify and separate. The residual honey is then filtered out and the clean wax is cooled and molded.</a:t>
            </a:r>
          </a:p>
        </p:txBody>
      </p:sp>
    </p:spTree>
    <p:extLst>
      <p:ext uri="{BB962C8B-B14F-4D97-AF65-F5344CB8AC3E}">
        <p14:creationId xmlns:p14="http://schemas.microsoft.com/office/powerpoint/2010/main" val="996761871"/>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Badge</Template>
  <TotalTime>573</TotalTime>
  <Words>187</Words>
  <Application>Microsoft Macintosh PowerPoint</Application>
  <PresentationFormat>Widescreen</PresentationFormat>
  <Paragraphs>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Gill Sans MT</vt:lpstr>
      <vt:lpstr>Impact</vt:lpstr>
      <vt:lpstr>Badge</vt:lpstr>
      <vt:lpstr>Beeswax</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Beeswax</dc:title>
  <dc:creator>Lynn Wallin</dc:creator>
  <cp:lastModifiedBy>Lynn Wallin</cp:lastModifiedBy>
  <cp:revision>11</cp:revision>
  <dcterms:created xsi:type="dcterms:W3CDTF">2019-09-06T14:05:01Z</dcterms:created>
  <dcterms:modified xsi:type="dcterms:W3CDTF">2019-11-15T15:15:19Z</dcterms:modified>
</cp:coreProperties>
</file>