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320" r:id="rId5"/>
    <p:sldId id="347" r:id="rId6"/>
    <p:sldId id="326" r:id="rId7"/>
    <p:sldId id="358" r:id="rId8"/>
    <p:sldId id="349" r:id="rId9"/>
    <p:sldId id="350" r:id="rId10"/>
    <p:sldId id="351" r:id="rId11"/>
    <p:sldId id="352" r:id="rId12"/>
    <p:sldId id="353" r:id="rId13"/>
    <p:sldId id="354" r:id="rId14"/>
    <p:sldId id="346" r:id="rId15"/>
    <p:sldId id="322" r:id="rId16"/>
    <p:sldId id="359" r:id="rId17"/>
    <p:sldId id="324" r:id="rId18"/>
    <p:sldId id="356" r:id="rId19"/>
    <p:sldId id="323" r:id="rId20"/>
    <p:sldId id="338" r:id="rId21"/>
    <p:sldId id="327" r:id="rId22"/>
    <p:sldId id="328" r:id="rId23"/>
    <p:sldId id="329" r:id="rId24"/>
    <p:sldId id="330" r:id="rId25"/>
    <p:sldId id="331" r:id="rId26"/>
    <p:sldId id="332" r:id="rId27"/>
    <p:sldId id="333" r:id="rId28"/>
    <p:sldId id="334" r:id="rId29"/>
    <p:sldId id="335" r:id="rId30"/>
    <p:sldId id="336" r:id="rId31"/>
    <p:sldId id="337" r:id="rId32"/>
  </p:sldIdLst>
  <p:sldSz cx="9144000" cy="6858000" type="screen4x3"/>
  <p:notesSz cx="6858000" cy="3457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8C44D4-7CA7-4DFA-9C87-642E839ED539}">
          <p14:sldIdLst>
            <p14:sldId id="320"/>
            <p14:sldId id="347"/>
            <p14:sldId id="326"/>
            <p14:sldId id="358"/>
            <p14:sldId id="349"/>
            <p14:sldId id="350"/>
            <p14:sldId id="351"/>
            <p14:sldId id="352"/>
            <p14:sldId id="353"/>
            <p14:sldId id="354"/>
            <p14:sldId id="346"/>
            <p14:sldId id="322"/>
            <p14:sldId id="359"/>
            <p14:sldId id="324"/>
            <p14:sldId id="356"/>
            <p14:sldId id="323"/>
            <p14:sldId id="338"/>
            <p14:sldId id="327"/>
            <p14:sldId id="328"/>
            <p14:sldId id="329"/>
            <p14:sldId id="330"/>
            <p14:sldId id="331"/>
            <p14:sldId id="332"/>
            <p14:sldId id="333"/>
            <p14:sldId id="334"/>
            <p14:sldId id="335"/>
            <p14:sldId id="336"/>
            <p14:sldId id="33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8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F1493F-A41A-4FFC-B406-5865C53420F0}" v="5" dt="2019-07-19T14:39:39.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5" autoAdjust="0"/>
    <p:restoredTop sz="65812" autoAdjust="0"/>
  </p:normalViewPr>
  <p:slideViewPr>
    <p:cSldViewPr>
      <p:cViewPr varScale="1">
        <p:scale>
          <a:sx n="74" d="100"/>
          <a:sy n="74" d="100"/>
        </p:scale>
        <p:origin x="-89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71" d="100"/>
          <a:sy n="171" d="100"/>
        </p:scale>
        <p:origin x="-102" y="-1812"/>
      </p:cViewPr>
      <p:guideLst>
        <p:guide orient="horz" pos="38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sa Matuszak" userId="4a077a76-6980-4fe5-bff8-746cc8e512dd" providerId="ADAL" clId="{2FD89B07-4E41-4FD6-8FFE-0557774C6EA5}"/>
    <pc:docChg chg="custSel addSld delSld modSld sldOrd modSection">
      <pc:chgData name="Tessa Matuszak" userId="4a077a76-6980-4fe5-bff8-746cc8e512dd" providerId="ADAL" clId="{2FD89B07-4E41-4FD6-8FFE-0557774C6EA5}" dt="2019-06-11T21:25:58.067" v="295"/>
      <pc:docMkLst>
        <pc:docMk/>
      </pc:docMkLst>
    </pc:docChg>
  </pc:docChgLst>
  <pc:docChgLst>
    <pc:chgData name="Tessa Matuszak" userId="4a077a76-6980-4fe5-bff8-746cc8e512dd" providerId="ADAL" clId="{B9F1493F-A41A-4FFC-B406-5865C53420F0}"/>
    <pc:docChg chg="modSld">
      <pc:chgData name="Tessa Matuszak" userId="4a077a76-6980-4fe5-bff8-746cc8e512dd" providerId="ADAL" clId="{B9F1493F-A41A-4FFC-B406-5865C53420F0}" dt="2019-07-19T14:39:56.164" v="12" actId="20577"/>
      <pc:docMkLst>
        <pc:docMk/>
      </pc:docMkLst>
      <pc:sldChg chg="modNotesTx">
        <pc:chgData name="Tessa Matuszak" userId="4a077a76-6980-4fe5-bff8-746cc8e512dd" providerId="ADAL" clId="{B9F1493F-A41A-4FFC-B406-5865C53420F0}" dt="2019-07-19T14:39:56.164" v="12" actId="20577"/>
        <pc:sldMkLst>
          <pc:docMk/>
          <pc:sldMk cId="164226203" sldId="326"/>
        </pc:sldMkLst>
      </pc:sldChg>
    </pc:docChg>
  </pc:docChgLst>
  <pc:docChgLst>
    <pc:chgData name="Tessa Matuszak" userId="S::programs_naitco.org#ext#@ui.onmicrosoft.com::82dc296d-a570-4d4c-9762-127f2bfc6475" providerId="AD" clId="Web-{0BF303F9-7FDE-D075-AB75-112D4978DB3B}"/>
    <pc:docChg chg="modSld">
      <pc:chgData name="Tessa Matuszak" userId="S::programs_naitco.org#ext#@ui.onmicrosoft.com::82dc296d-a570-4d4c-9762-127f2bfc6475" providerId="AD" clId="Web-{0BF303F9-7FDE-D075-AB75-112D4978DB3B}" dt="2019-07-21T19:31:49.235" v="1"/>
      <pc:docMkLst>
        <pc:docMk/>
      </pc:docMkLst>
      <pc:sldChg chg="modNotes">
        <pc:chgData name="Tessa Matuszak" userId="S::programs_naitco.org#ext#@ui.onmicrosoft.com::82dc296d-a570-4d4c-9762-127f2bfc6475" providerId="AD" clId="Web-{0BF303F9-7FDE-D075-AB75-112D4978DB3B}" dt="2019-07-21T19:31:49.235" v="1"/>
        <pc:sldMkLst>
          <pc:docMk/>
          <pc:sldMk cId="425688122" sldId="320"/>
        </pc:sldMkLst>
      </pc:sldChg>
    </pc:docChg>
  </pc:docChgLst>
  <pc:docChgLst>
    <pc:chgData name="Lindsey Verhaeghe" userId="S::lindsey.verhaeghe@nutrien.com::5c85e353-30e8-42ce-bd1a-5380d3d7498a" providerId="AD" clId="Web-{809C531F-C73C-698A-F1EA-E1AEF08EF117}"/>
    <pc:docChg chg="addSld modSld modSection">
      <pc:chgData name="Lindsey Verhaeghe" userId="S::lindsey.verhaeghe@nutrien.com::5c85e353-30e8-42ce-bd1a-5380d3d7498a" providerId="AD" clId="Web-{809C531F-C73C-698A-F1EA-E1AEF08EF117}" dt="2019-06-21T16:05:43.369" v="44" actId="1410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55E26-7D97-42A0-8854-73DCE233F630}" type="datetimeFigureOut">
              <a:rPr lang="en-US" smtClean="0"/>
              <a:t>8/5/2019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61F474-1EE0-424A-94D6-7B4B13D58BDE}" type="slidenum">
              <a:rPr lang="en-US" smtClean="0"/>
              <a:t>‹#›</a:t>
            </a:fld>
            <a:endParaRPr lang="en-US"/>
          </a:p>
        </p:txBody>
      </p:sp>
    </p:spTree>
    <p:extLst>
      <p:ext uri="{BB962C8B-B14F-4D97-AF65-F5344CB8AC3E}">
        <p14:creationId xmlns:p14="http://schemas.microsoft.com/office/powerpoint/2010/main" val="105442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ed.com/talks/sara_menker_a_global_food_crisis_may_be_only_a_decade_away?referrer=playlist-what_s_the_future_of_food#t-10251" TargetMode="External"/><Relationship Id="rId7" Type="http://schemas.openxmlformats.org/officeDocument/2006/relationships/hyperlink" Target="https://aitc-canada.ca/en-ca/learn-about-agriculture"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youtube.com/watch?v=Qmla9NLFBvU" TargetMode="External"/><Relationship Id="rId5" Type="http://schemas.openxmlformats.org/officeDocument/2006/relationships/hyperlink" Target="https://youtu.be/qexChWNFY5E" TargetMode="External"/><Relationship Id="rId4" Type="http://schemas.openxmlformats.org/officeDocument/2006/relationships/hyperlink" Target="https://www.ted.com/talks/sara_menker_a_global_food_crisis_may_be_only_a_decade_away?utm_campaign=tedspread&amp;utm_medium=referral&amp;utm_source=tedcomshare"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itc-canada.ca/en-ca/learn-about-agricultur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file:///C:\Users\liverhaeghe\AppData\Local\Microsoft\Windows\INetCache\Content.Outlook\VPIBVRWO\Drones%20in%20High-Tech%20Farming" TargetMode="External"/><Relationship Id="rId13" Type="http://schemas.openxmlformats.org/officeDocument/2006/relationships/hyperlink" Target="https://www.agclassroom.org/teacher/matrix/lessonplan.cfm?lpid=655" TargetMode="External"/><Relationship Id="rId3" Type="http://schemas.openxmlformats.org/officeDocument/2006/relationships/hyperlink" Target="https://www.youtube.com/watch?v=JPvjucZPZLM" TargetMode="External"/><Relationship Id="rId7" Type="http://schemas.openxmlformats.org/officeDocument/2006/relationships/hyperlink" Target="https://www.agclassroom.org/teacher/matrix/lessonplan.cfm?lpid=691" TargetMode="External"/><Relationship Id="rId12" Type="http://schemas.openxmlformats.org/officeDocument/2006/relationships/hyperlink" Target="https://www.agclassroom.org/teacher/matrix/lessonplan.cfm?lpid=709" TargetMode="External"/><Relationship Id="rId2" Type="http://schemas.openxmlformats.org/officeDocument/2006/relationships/slide" Target="../slides/slide14.xml"/><Relationship Id="rId16" Type="http://schemas.openxmlformats.org/officeDocument/2006/relationships/hyperlink" Target="https://www.ceres-ab.com/about-us?wix-vod-video-id=5f23646e1754458f8c6336be4df6ba68&amp;wix-vod-comp-id=comp-j48u0gxt" TargetMode="External"/><Relationship Id="rId1" Type="http://schemas.openxmlformats.org/officeDocument/2006/relationships/notesMaster" Target="../notesMasters/notesMaster1.xml"/><Relationship Id="rId6" Type="http://schemas.openxmlformats.org/officeDocument/2006/relationships/hyperlink" Target="file:///C:\Users\liverhaeghe\AppData\Local\Microsoft\Windows\INetCache\Content.Outlook\VPIBVRWO\High-Tech%20Farming" TargetMode="External"/><Relationship Id="rId11" Type="http://schemas.openxmlformats.org/officeDocument/2006/relationships/hyperlink" Target="https://www.agclassroom.org/teacher/matrix/lessonplan.cfm?lpid=693" TargetMode="External"/><Relationship Id="rId5" Type="http://schemas.openxmlformats.org/officeDocument/2006/relationships/hyperlink" Target="https://www.ted.com/talks/mark_jackson_a_personal_story_about_farming_and_the_future_of_agriculture" TargetMode="External"/><Relationship Id="rId15" Type="http://schemas.openxmlformats.org/officeDocument/2006/relationships/hyperlink" Target="https://www.youtube.com/watch?v=ym6biFbr3GQ" TargetMode="External"/><Relationship Id="rId10" Type="http://schemas.openxmlformats.org/officeDocument/2006/relationships/hyperlink" Target="file:///C:\Users\liverhaeghe\AppData\Local\Microsoft\Windows\INetCache\Content.Outlook\VPIBVRWO\Robots%20in%20High-Tech%20Farming" TargetMode="External"/><Relationship Id="rId4" Type="http://schemas.openxmlformats.org/officeDocument/2006/relationships/hyperlink" Target="https://player.fm/series/future-of-agriculture" TargetMode="External"/><Relationship Id="rId9" Type="http://schemas.openxmlformats.org/officeDocument/2006/relationships/hyperlink" Target="https://www.agclassroom.org/teacher/matrix/lessonplan.cfm?lpid=692" TargetMode="External"/><Relationship Id="rId14" Type="http://schemas.openxmlformats.org/officeDocument/2006/relationships/hyperlink" Target="http://www.agclassroom.org/teacher/matrix/resources.cfm?rid=411&amp;search_term_cr_cr_cr_cr_cr=career"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file:///C:\Users\liverhaeghe\AppData\Local\Microsoft\Windows\INetCache\Content.Outlook\VPIBVRWO\Drones%20in%20High-Tech%20Farming" TargetMode="External"/><Relationship Id="rId13" Type="http://schemas.openxmlformats.org/officeDocument/2006/relationships/hyperlink" Target="https://www.agclassroom.org/teacher/matrix/lessonplan.cfm?lpid=655" TargetMode="External"/><Relationship Id="rId3" Type="http://schemas.openxmlformats.org/officeDocument/2006/relationships/hyperlink" Target="https://www.youtube.com/watch?v=JPvjucZPZLM" TargetMode="External"/><Relationship Id="rId7" Type="http://schemas.openxmlformats.org/officeDocument/2006/relationships/hyperlink" Target="https://www.agclassroom.org/teacher/matrix/lessonplan.cfm?lpid=691" TargetMode="External"/><Relationship Id="rId12" Type="http://schemas.openxmlformats.org/officeDocument/2006/relationships/hyperlink" Target="https://www.agclassroom.org/teacher/matrix/lessonplan.cfm?lpid=709" TargetMode="External"/><Relationship Id="rId2" Type="http://schemas.openxmlformats.org/officeDocument/2006/relationships/slide" Target="../slides/slide15.xml"/><Relationship Id="rId16" Type="http://schemas.openxmlformats.org/officeDocument/2006/relationships/hyperlink" Target="https://www.ceres-ab.com/about-us?wix-vod-video-id=5f23646e1754458f8c6336be4df6ba68&amp;wix-vod-comp-id=comp-j48u0gxt" TargetMode="External"/><Relationship Id="rId1" Type="http://schemas.openxmlformats.org/officeDocument/2006/relationships/notesMaster" Target="../notesMasters/notesMaster1.xml"/><Relationship Id="rId6" Type="http://schemas.openxmlformats.org/officeDocument/2006/relationships/hyperlink" Target="file:///C:\Users\liverhaeghe\AppData\Local\Microsoft\Windows\INetCache\Content.Outlook\VPIBVRWO\High-Tech%20Farming" TargetMode="External"/><Relationship Id="rId11" Type="http://schemas.openxmlformats.org/officeDocument/2006/relationships/hyperlink" Target="https://www.agclassroom.org/teacher/matrix/lessonplan.cfm?lpid=693" TargetMode="External"/><Relationship Id="rId5" Type="http://schemas.openxmlformats.org/officeDocument/2006/relationships/hyperlink" Target="https://www.ted.com/talks/mark_jackson_a_personal_story_about_farming_and_the_future_of_agriculture" TargetMode="External"/><Relationship Id="rId15" Type="http://schemas.openxmlformats.org/officeDocument/2006/relationships/hyperlink" Target="https://www.youtube.com/watch?v=ym6biFbr3GQ" TargetMode="External"/><Relationship Id="rId10" Type="http://schemas.openxmlformats.org/officeDocument/2006/relationships/hyperlink" Target="file:///C:\Users\liverhaeghe\AppData\Local\Microsoft\Windows\INetCache\Content.Outlook\VPIBVRWO\Robots%20in%20High-Tech%20Farming" TargetMode="External"/><Relationship Id="rId4" Type="http://schemas.openxmlformats.org/officeDocument/2006/relationships/hyperlink" Target="https://player.fm/series/future-of-agriculture" TargetMode="External"/><Relationship Id="rId9" Type="http://schemas.openxmlformats.org/officeDocument/2006/relationships/hyperlink" Target="https://www.agclassroom.org/teacher/matrix/lessonplan.cfm?lpid=692" TargetMode="External"/><Relationship Id="rId14" Type="http://schemas.openxmlformats.org/officeDocument/2006/relationships/hyperlink" Target="http://www.agclassroom.org/teacher/matrix/resources.cfm?rid=411&amp;search_term_cr_cr_cr_cr_cr=career"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ed.com/talks/sara_menker_a_global_food_crisis_may_be_only_a_decade_away?referrer=playlist-what_s_the_future_of_food#t-1025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qexChWNFY5E&amp;feature=youtu.b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ed.com/talks/sara_menker_a_global_food_crisis_may_be_only_a_decade_away?referrer=playlist-what_s_the_future_of_food#t-1025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ted.com/talks/sara_menker_a_global_food_crisis_may_be_only_a_decade_away?referrer=playlist-what_s_the_future_of_food#t-21896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r>
              <a:rPr lang="en-US" sz="1000" b="1" kern="1200" dirty="0">
                <a:solidFill>
                  <a:schemeClr val="tx1"/>
                </a:solidFill>
                <a:effectLst/>
                <a:latin typeface="+mn-lt"/>
                <a:ea typeface="+mn-ea"/>
                <a:cs typeface="+mn-cs"/>
              </a:rPr>
              <a:t>Time</a:t>
            </a: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60 minutes</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Activity Expectations</a:t>
            </a:r>
            <a:endParaRPr lang="en-US" sz="1000" kern="1200" dirty="0">
              <a:solidFill>
                <a:schemeClr val="tx1"/>
              </a:solidFill>
              <a:effectLst/>
              <a:latin typeface="+mn-lt"/>
              <a:ea typeface="+mn-ea"/>
              <a:cs typeface="+mn-cs"/>
            </a:endParaRPr>
          </a:p>
          <a:p>
            <a:pPr marL="0" indent="0">
              <a:buFont typeface="Arial" panose="020B0604020202020204" pitchFamily="34" charset="0"/>
              <a:buNone/>
            </a:pPr>
            <a:r>
              <a:rPr lang="en-US" sz="1000" kern="1200" dirty="0">
                <a:solidFill>
                  <a:schemeClr val="tx1"/>
                </a:solidFill>
                <a:effectLst/>
                <a:latin typeface="+mn-lt"/>
                <a:ea typeface="+mn-ea"/>
                <a:cs typeface="+mn-cs"/>
              </a:rPr>
              <a:t>Students </a:t>
            </a:r>
            <a:r>
              <a:rPr lang="en-US" sz="1000" i="0" u="none" kern="1200" dirty="0">
                <a:solidFill>
                  <a:schemeClr val="tx1"/>
                </a:solidFill>
                <a:effectLst/>
                <a:latin typeface="+mn-lt"/>
                <a:ea typeface="+mn-ea"/>
                <a:cs typeface="+mn-cs"/>
              </a:rPr>
              <a:t>will be able to:</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Understand new technologies that will impact the future of farming;</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Understand the role of developing countries in food security; and</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Explain how consumers influence production.</a:t>
            </a:r>
          </a:p>
          <a:p>
            <a:r>
              <a:rPr lang="en-US" sz="1000" b="1" kern="1200" dirty="0">
                <a:solidFill>
                  <a:schemeClr val="tx1"/>
                </a:solidFill>
                <a:effectLst/>
                <a:latin typeface="+mn-lt"/>
                <a:ea typeface="+mn-ea"/>
                <a:cs typeface="+mn-cs"/>
              </a:rPr>
              <a:t/>
            </a:r>
            <a:br>
              <a:rPr lang="en-US" sz="1000" b="1" kern="1200" dirty="0">
                <a:solidFill>
                  <a:schemeClr val="tx1"/>
                </a:solidFill>
                <a:effectLst/>
                <a:latin typeface="+mn-lt"/>
                <a:ea typeface="+mn-ea"/>
                <a:cs typeface="+mn-cs"/>
              </a:rPr>
            </a:br>
            <a:r>
              <a:rPr lang="en-US" sz="1000" b="1" kern="1200" dirty="0">
                <a:solidFill>
                  <a:schemeClr val="tx1"/>
                </a:solidFill>
                <a:effectLst/>
                <a:latin typeface="+mn-lt"/>
                <a:ea typeface="+mn-ea"/>
                <a:cs typeface="+mn-cs"/>
              </a:rPr>
              <a:t>Materials</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i="1" kern="1200" dirty="0">
                <a:solidFill>
                  <a:schemeClr val="tx1"/>
                </a:solidFill>
                <a:effectLst/>
                <a:latin typeface="+mn-lt"/>
                <a:ea typeface="+mn-ea"/>
                <a:cs typeface="+mn-cs"/>
              </a:rPr>
              <a:t>Technology &amp; Innovation</a:t>
            </a:r>
            <a:r>
              <a:rPr lang="en-US" sz="1000" kern="1200" dirty="0">
                <a:solidFill>
                  <a:schemeClr val="tx1"/>
                </a:solidFill>
                <a:effectLst/>
                <a:latin typeface="+mn-lt"/>
                <a:ea typeface="+mn-ea"/>
                <a:cs typeface="+mn-cs"/>
              </a:rPr>
              <a:t> PowerPoint</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TED Talk, </a:t>
            </a:r>
            <a:r>
              <a:rPr lang="en-US" sz="1000" u="sng" kern="1200" dirty="0">
                <a:solidFill>
                  <a:schemeClr val="tx1"/>
                </a:solidFill>
                <a:effectLst/>
                <a:latin typeface="+mn-lt"/>
                <a:ea typeface="+mn-ea"/>
                <a:cs typeface="+mn-cs"/>
                <a:hlinkClick r:id="rId3"/>
              </a:rPr>
              <a:t>A Global Food Crisis May be Less Than a Decade Away</a:t>
            </a:r>
            <a:r>
              <a:rPr lang="en-US" sz="1000" kern="1200" dirty="0">
                <a:solidFill>
                  <a:schemeClr val="tx1"/>
                </a:solidFill>
                <a:effectLst/>
                <a:latin typeface="+mn-lt"/>
                <a:ea typeface="+mn-ea"/>
                <a:cs typeface="+mn-cs"/>
              </a:rPr>
              <a:t> (</a:t>
            </a:r>
            <a:r>
              <a:rPr lang="en-US" sz="1000" u="sng" kern="1200" dirty="0">
                <a:solidFill>
                  <a:schemeClr val="tx1"/>
                </a:solidFill>
                <a:effectLst/>
                <a:latin typeface="+mn-lt"/>
                <a:ea typeface="+mn-ea"/>
                <a:cs typeface="+mn-cs"/>
                <a:hlinkClick r:id="rId4"/>
              </a:rPr>
              <a:t>https://www.ted.com/talks/sara_menker_a_global_food_crisis_may_be_only_a_decade_away?utm_campaign=tedspread&amp;utm_medium=referral&amp;utm_source=tedcomshare</a:t>
            </a:r>
            <a:r>
              <a:rPr lang="en-US" sz="1000" kern="1200" dirty="0">
                <a:solidFill>
                  <a:schemeClr val="tx1"/>
                </a:solidFill>
                <a:effectLst/>
                <a:latin typeface="+mn-lt"/>
                <a:ea typeface="+mn-ea"/>
                <a:cs typeface="+mn-cs"/>
              </a:rPr>
              <a:t>, 17.34 min) by Sara Menker</a:t>
            </a:r>
          </a:p>
          <a:p>
            <a:pPr marL="171450" lvl="0" indent="-171450">
              <a:buFont typeface="Arial" panose="020B0604020202020204" pitchFamily="34" charset="0"/>
              <a:buChar char="•"/>
            </a:pPr>
            <a:r>
              <a:rPr lang="en-US" sz="1000" i="1" kern="1200" dirty="0">
                <a:solidFill>
                  <a:schemeClr val="tx1"/>
                </a:solidFill>
                <a:effectLst/>
                <a:latin typeface="+mn-lt"/>
                <a:ea typeface="+mn-ea"/>
                <a:cs typeface="+mn-cs"/>
              </a:rPr>
              <a:t>Future of Agriculture: Technology and Innovation </a:t>
            </a:r>
            <a:r>
              <a:rPr lang="en-US" sz="1000" kern="1200" dirty="0">
                <a:solidFill>
                  <a:schemeClr val="tx1"/>
                </a:solidFill>
                <a:effectLst/>
                <a:latin typeface="+mn-lt"/>
                <a:ea typeface="+mn-ea"/>
                <a:cs typeface="+mn-cs"/>
              </a:rPr>
              <a:t>Handout</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Journey 2050 Technology &amp; Innovations video (</a:t>
            </a:r>
            <a:r>
              <a:rPr lang="en-US" dirty="0">
                <a:hlinkClick r:id="rId5"/>
              </a:rPr>
              <a:t>https://youtu.be/qexChWNFY5E</a:t>
            </a:r>
            <a:r>
              <a:rPr lang="en-US" kern="1200" dirty="0">
                <a:effectLst/>
              </a:rPr>
              <a:t>,</a:t>
            </a:r>
            <a:r>
              <a:rPr lang="en-US" dirty="0"/>
              <a:t> 4.57</a:t>
            </a:r>
            <a:r>
              <a:rPr lang="en-US" kern="1200" dirty="0">
                <a:effectLst/>
              </a:rPr>
              <a:t> min</a:t>
            </a:r>
            <a:r>
              <a:rPr lang="en-US" sz="1000" kern="1200" dirty="0">
                <a:solidFill>
                  <a:schemeClr val="tx1"/>
                </a:solidFill>
                <a:effectLst/>
                <a:latin typeface="+mn-lt"/>
                <a:ea typeface="+mn-ea"/>
                <a:cs typeface="+mn-cs"/>
              </a:rPr>
              <a:t>)</a:t>
            </a:r>
            <a:endParaRPr lang="en-US" sz="1000" kern="1200" dirty="0">
              <a:solidFill>
                <a:schemeClr val="tx1"/>
              </a:solidFill>
              <a:effectLst/>
              <a:latin typeface="+mn-lt"/>
              <a:cs typeface="Calibri"/>
            </a:endParaRPr>
          </a:p>
          <a:p>
            <a:pPr marL="628650" lvl="1" indent="-171450">
              <a:buFont typeface="Arial" panose="020B0604020202020204" pitchFamily="34" charset="0"/>
              <a:buChar char="•"/>
            </a:pPr>
            <a:r>
              <a:rPr lang="en-US" sz="1000" kern="1200" dirty="0">
                <a:solidFill>
                  <a:schemeClr val="tx1"/>
                </a:solidFill>
                <a:effectLst/>
                <a:latin typeface="+mn-lt"/>
                <a:ea typeface="+mn-ea"/>
                <a:cs typeface="+mn-cs"/>
              </a:rPr>
              <a:t>Based on </a:t>
            </a:r>
            <a:r>
              <a:rPr lang="en-US" sz="1000" u="sng" kern="1200" dirty="0">
                <a:solidFill>
                  <a:schemeClr val="tx1"/>
                </a:solidFill>
                <a:effectLst/>
                <a:latin typeface="+mn-lt"/>
                <a:ea typeface="+mn-ea"/>
                <a:cs typeface="+mn-cs"/>
                <a:hlinkClick r:id="rId6"/>
              </a:rPr>
              <a:t>The Future of Farming &amp; Agriculture</a:t>
            </a:r>
            <a:r>
              <a:rPr lang="en-US" sz="1000" kern="1200" dirty="0">
                <a:solidFill>
                  <a:schemeClr val="tx1"/>
                </a:solidFill>
                <a:effectLst/>
                <a:latin typeface="+mn-lt"/>
                <a:ea typeface="+mn-ea"/>
                <a:cs typeface="+mn-cs"/>
              </a:rPr>
              <a:t> video (</a:t>
            </a:r>
            <a:r>
              <a:rPr lang="en-US" sz="1000" u="sng" kern="1200" dirty="0">
                <a:solidFill>
                  <a:schemeClr val="tx1"/>
                </a:solidFill>
                <a:effectLst/>
                <a:latin typeface="+mn-lt"/>
                <a:ea typeface="+mn-ea"/>
                <a:cs typeface="+mn-cs"/>
                <a:hlinkClick r:id="rId6"/>
              </a:rPr>
              <a:t>https://www.youtube.com/watch?v=Qmla9NLFBvU</a:t>
            </a:r>
            <a:r>
              <a:rPr lang="en-US" sz="1000" kern="1200" dirty="0">
                <a:solidFill>
                  <a:schemeClr val="tx1"/>
                </a:solidFill>
                <a:effectLst/>
                <a:latin typeface="+mn-lt"/>
                <a:ea typeface="+mn-ea"/>
                <a:cs typeface="+mn-cs"/>
              </a:rPr>
              <a:t>, 12.28 min)</a:t>
            </a:r>
          </a:p>
          <a:p>
            <a:pPr marL="171450" lvl="0" indent="-171450">
              <a:buFont typeface="Arial" panose="020B0604020202020204" pitchFamily="34" charset="0"/>
              <a:buChar char="•"/>
            </a:pPr>
            <a:r>
              <a:rPr lang="en-US" sz="1000" u="sng" kern="1200" dirty="0">
                <a:solidFill>
                  <a:schemeClr val="tx1"/>
                </a:solidFill>
                <a:effectLst/>
                <a:latin typeface="+mn-lt"/>
                <a:ea typeface="+mn-ea"/>
                <a:cs typeface="+mn-cs"/>
                <a:hlinkClick r:id="rId7"/>
              </a:rPr>
              <a:t>SnapAG Information Sheets</a:t>
            </a:r>
            <a:r>
              <a:rPr lang="en-US" sz="1000" u="sng" kern="1200" dirty="0">
                <a:solidFill>
                  <a:schemeClr val="tx1"/>
                </a:solidFill>
                <a:effectLst/>
                <a:latin typeface="+mn-lt"/>
                <a:ea typeface="+mn-ea"/>
                <a:cs typeface="+mn-cs"/>
              </a:rPr>
              <a:t> (https://aitc-canada.ca/en-ca/learn-about-agriculture)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Technology &amp; Innovations Find Someone Who </a:t>
            </a:r>
            <a:r>
              <a:rPr lang="en-US" sz="1200" kern="1200" dirty="0">
                <a:solidFill>
                  <a:schemeClr val="tx1"/>
                </a:solidFill>
                <a:effectLst/>
                <a:latin typeface="+mn-lt"/>
                <a:ea typeface="+mn-ea"/>
                <a:cs typeface="+mn-cs"/>
              </a:rPr>
              <a:t>Handout</a:t>
            </a:r>
            <a:r>
              <a:rPr lang="en-US" sz="1200" kern="1200" baseline="0" dirty="0">
                <a:solidFill>
                  <a:schemeClr val="tx1"/>
                </a:solidFill>
                <a:effectLst/>
                <a:latin typeface="+mn-lt"/>
                <a:ea typeface="+mn-ea"/>
                <a:cs typeface="+mn-cs"/>
              </a:rPr>
              <a:t> (Enriching Activity)</a:t>
            </a:r>
            <a:r>
              <a:rPr lang="en-US" sz="1000" u="sng" kern="1200" dirty="0">
                <a:solidFill>
                  <a:schemeClr val="tx1"/>
                </a:solidFill>
                <a:effectLst/>
                <a:latin typeface="+mn-lt"/>
                <a:ea typeface="+mn-ea"/>
                <a:cs typeface="+mn-cs"/>
              </a:rPr>
              <a:t/>
            </a:r>
            <a:br>
              <a:rPr lang="en-US" sz="1000" u="sng"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Key Terms</a:t>
            </a: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Technology, innovation, precision agriculture, innovations, autonomous, drone, aquaponics, entomophagy, developing nation, developed nation</a:t>
            </a:r>
          </a:p>
        </p:txBody>
      </p:sp>
      <p:sp>
        <p:nvSpPr>
          <p:cNvPr id="4" name="Slide Number Placeholder 3"/>
          <p:cNvSpPr>
            <a:spLocks noGrp="1"/>
          </p:cNvSpPr>
          <p:nvPr>
            <p:ph type="sldNum" sz="quarter" idx="10"/>
          </p:nvPr>
        </p:nvSpPr>
        <p:spPr/>
        <p:txBody>
          <a:bodyPr/>
          <a:lstStyle/>
          <a:p>
            <a:fld id="{295A59FA-31FD-415D-91B3-8D46453FB69B}" type="slidenum">
              <a:rPr lang="en-US" smtClean="0"/>
              <a:t>1</a:t>
            </a:fld>
            <a:endParaRPr lang="en-US"/>
          </a:p>
        </p:txBody>
      </p:sp>
    </p:spTree>
    <p:extLst>
      <p:ext uri="{BB962C8B-B14F-4D97-AF65-F5344CB8AC3E}">
        <p14:creationId xmlns:p14="http://schemas.microsoft.com/office/powerpoint/2010/main" val="204106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Separate the classroom into small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 each group one or two snapAG information sheets, </a:t>
            </a:r>
            <a:r>
              <a:rPr lang="en-US" sz="1200" u="sng" kern="1200" dirty="0">
                <a:solidFill>
                  <a:schemeClr val="tx1"/>
                </a:solidFill>
                <a:effectLst/>
                <a:latin typeface="+mn-lt"/>
                <a:ea typeface="+mn-ea"/>
                <a:cs typeface="+mn-cs"/>
                <a:hlinkClick r:id="rId3"/>
              </a:rPr>
              <a:t>https://aitc-canada.ca/en-ca/learn-about-agriculture</a:t>
            </a:r>
            <a:r>
              <a:rPr lang="en-US" sz="1200" kern="1200" dirty="0">
                <a:solidFill>
                  <a:schemeClr val="tx1"/>
                </a:solidFill>
                <a:effectLst/>
                <a:latin typeface="+mn-lt"/>
                <a:ea typeface="+mn-ea"/>
                <a:cs typeface="+mn-cs"/>
              </a:rPr>
              <a:t> (i.e. What are GMOs and are they okay to eat? What does organic farming look like? How are chickens raised?).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SnapAG is a series of resources that help students explore hot topics affecting the agriculture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group should answer the following questions: “Are their own perceptions different or the same as the industry?”, “Why do they have</a:t>
            </a:r>
            <a:r>
              <a:rPr lang="en-US" sz="1200" kern="1200" baseline="0" dirty="0">
                <a:solidFill>
                  <a:schemeClr val="tx1"/>
                </a:solidFill>
                <a:effectLst/>
                <a:latin typeface="+mn-lt"/>
                <a:ea typeface="+mn-ea"/>
                <a:cs typeface="+mn-cs"/>
              </a:rPr>
              <a:t> the perseptions that they do?”,</a:t>
            </a:r>
            <a:r>
              <a:rPr lang="en-US" sz="1200" kern="1200" dirty="0">
                <a:solidFill>
                  <a:schemeClr val="tx1"/>
                </a:solidFill>
                <a:effectLst/>
                <a:latin typeface="+mn-lt"/>
                <a:ea typeface="+mn-ea"/>
                <a:cs typeface="+mn-cs"/>
              </a:rPr>
              <a:t> “Are their views based on science?”, and, then have them once again answer</a:t>
            </a:r>
            <a:r>
              <a:rPr lang="en-US" sz="1200" kern="1200" baseline="0" dirty="0">
                <a:solidFill>
                  <a:schemeClr val="tx1"/>
                </a:solidFill>
                <a:effectLst/>
                <a:latin typeface="+mn-lt"/>
                <a:ea typeface="+mn-ea"/>
                <a:cs typeface="+mn-cs"/>
              </a:rPr>
              <a:t> the question, “</a:t>
            </a:r>
            <a:r>
              <a:rPr lang="en-US" sz="1200" kern="1200" dirty="0">
                <a:solidFill>
                  <a:schemeClr val="tx1"/>
                </a:solidFill>
                <a:effectLst/>
                <a:latin typeface="+mn-lt"/>
                <a:ea typeface="+mn-ea"/>
                <a:cs typeface="+mn-cs"/>
              </a:rPr>
              <a:t>How do consumer perceptions influence producers growing crops and raising animals”.</a:t>
            </a:r>
          </a:p>
          <a:p>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t>10</a:t>
            </a:fld>
            <a:endParaRPr lang="en-US"/>
          </a:p>
        </p:txBody>
      </p:sp>
    </p:spTree>
    <p:extLst>
      <p:ext uri="{BB962C8B-B14F-4D97-AF65-F5344CB8AC3E}">
        <p14:creationId xmlns:p14="http://schemas.microsoft.com/office/powerpoint/2010/main" val="688310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Technology and innovation play a critical role in the future of agriculture. Each innovation must be understood for the benefits and limitations it brings as there is no one-size fits all solution.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supported, developing countries have the greatest potential to make the most improvements.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Consumers have a direct influence on what is grown and how. It’s important that students take a science-based, informed approach when viewing information they may see on social media or in marketing campaigns trying to influence their purchasing behavior.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we strive to feed a growing population, every stakeholder must act in a way that encourages sustainable solutions. We need to begin to solve the problems today. Waking-up to address these issues on January 1, 2050 is too late! </a:t>
            </a:r>
          </a:p>
        </p:txBody>
      </p:sp>
      <p:sp>
        <p:nvSpPr>
          <p:cNvPr id="4" name="Slide Number Placeholder 3"/>
          <p:cNvSpPr>
            <a:spLocks noGrp="1"/>
          </p:cNvSpPr>
          <p:nvPr>
            <p:ph type="sldNum" sz="quarter" idx="10"/>
          </p:nvPr>
        </p:nvSpPr>
        <p:spPr/>
        <p:txBody>
          <a:bodyPr/>
          <a:lstStyle/>
          <a:p>
            <a:fld id="{3D61F474-1EE0-424A-94D6-7B4B13D58BDE}" type="slidenum">
              <a:rPr lang="en-US" smtClean="0"/>
              <a:t>11</a:t>
            </a:fld>
            <a:endParaRPr lang="en-US"/>
          </a:p>
        </p:txBody>
      </p:sp>
    </p:spTree>
    <p:extLst>
      <p:ext uri="{BB962C8B-B14F-4D97-AF65-F5344CB8AC3E}">
        <p14:creationId xmlns:p14="http://schemas.microsoft.com/office/powerpoint/2010/main" val="398234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endParaRPr lang="en-US" sz="1100" dirty="0"/>
          </a:p>
        </p:txBody>
      </p:sp>
      <p:sp>
        <p:nvSpPr>
          <p:cNvPr id="4" name="Slide Number Placeholder 3"/>
          <p:cNvSpPr>
            <a:spLocks noGrp="1"/>
          </p:cNvSpPr>
          <p:nvPr>
            <p:ph type="sldNum" sz="quarter" idx="10"/>
          </p:nvPr>
        </p:nvSpPr>
        <p:spPr/>
        <p:txBody>
          <a:bodyPr/>
          <a:lstStyle/>
          <a:p>
            <a:fld id="{295A59FA-31FD-415D-91B3-8D46453FB69B}" type="slidenum">
              <a:rPr lang="en-US" smtClean="0"/>
              <a:t>12</a:t>
            </a:fld>
            <a:endParaRPr lang="en-US"/>
          </a:p>
        </p:txBody>
      </p:sp>
    </p:spTree>
    <p:extLst>
      <p:ext uri="{BB962C8B-B14F-4D97-AF65-F5344CB8AC3E}">
        <p14:creationId xmlns:p14="http://schemas.microsoft.com/office/powerpoint/2010/main" val="3350929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game can</a:t>
            </a:r>
            <a:r>
              <a:rPr lang="en-US" baseline="0" dirty="0"/>
              <a:t> be used at the beginning of the lesson or end to engage your students in discussions around technology and innovations they may use every day in their own life – which are also used in agricultuer. The game is based on BINGO.</a:t>
            </a:r>
          </a:p>
          <a:p>
            <a:endParaRPr lang="en-US" baseline="0" dirty="0"/>
          </a:p>
          <a:p>
            <a:r>
              <a:rPr lang="en-US" dirty="0"/>
              <a:t>Print</a:t>
            </a:r>
            <a:r>
              <a:rPr lang="en-US" baseline="0" dirty="0"/>
              <a:t> one copy per student of the </a:t>
            </a:r>
            <a:r>
              <a:rPr lang="en-US" i="1" baseline="0" dirty="0"/>
              <a:t>Technology &amp; Innovation Find Someone Who Handout</a:t>
            </a:r>
            <a:r>
              <a:rPr lang="en-US" baseline="0" dirty="0"/>
              <a:t>.</a:t>
            </a:r>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t>13</a:t>
            </a:fld>
            <a:endParaRPr lang="en-US"/>
          </a:p>
        </p:txBody>
      </p:sp>
    </p:spTree>
    <p:extLst>
      <p:ext uri="{BB962C8B-B14F-4D97-AF65-F5344CB8AC3E}">
        <p14:creationId xmlns:p14="http://schemas.microsoft.com/office/powerpoint/2010/main" val="3868441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Will tech take over the farm? </a:t>
            </a:r>
            <a:r>
              <a:rPr lang="en-US" sz="1200" u="sng" kern="1200" dirty="0">
                <a:solidFill>
                  <a:schemeClr val="tx1"/>
                </a:solidFill>
                <a:effectLst/>
                <a:latin typeface="+mn-lt"/>
                <a:ea typeface="+mn-ea"/>
                <a:cs typeface="+mn-cs"/>
                <a:hlinkClick r:id="rId3"/>
              </a:rPr>
              <a:t>https://www.youtube.com/watch?v=JPvjucZPZLM</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Future of Agriculture Podcast: </a:t>
            </a:r>
            <a:r>
              <a:rPr lang="en-US" sz="1200" u="sng" kern="1200" dirty="0">
                <a:solidFill>
                  <a:schemeClr val="tx1"/>
                </a:solidFill>
                <a:effectLst/>
                <a:latin typeface="+mn-lt"/>
                <a:ea typeface="+mn-ea"/>
                <a:cs typeface="+mn-cs"/>
                <a:hlinkClick r:id="rId4"/>
              </a:rPr>
              <a:t>https://player.fm/series/future-of-agriculture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Hear from an Iowa farmer about the transformation of his family farm from the 1890s until today and moving into the future: </a:t>
            </a:r>
            <a:r>
              <a:rPr lang="en-US" sz="1200" u="sng" kern="1200" dirty="0">
                <a:solidFill>
                  <a:schemeClr val="tx1"/>
                </a:solidFill>
                <a:effectLst/>
                <a:latin typeface="+mn-lt"/>
                <a:ea typeface="+mn-ea"/>
                <a:cs typeface="+mn-cs"/>
                <a:hlinkClick r:id="rId5"/>
              </a:rPr>
              <a:t>https://www.ted.com/talks/mark_jackson_a_personal_story_about_farming_and_the_future_of_agriculture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explore further into specific technologies on the farm, see the following additional lesson plans:</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6"/>
              </a:rPr>
              <a:t>High-Tech Farming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7"/>
              </a:rPr>
              <a:t>https://www.agclassroom.org/teacher/matrix/lessonplan.cfm?lpid=691</a:t>
            </a:r>
            <a:r>
              <a:rPr lang="en-US" sz="1200" kern="1200" dirty="0">
                <a:solidFill>
                  <a:schemeClr val="tx1"/>
                </a:solidFill>
                <a:effectLst/>
                <a:latin typeface="+mn-lt"/>
                <a:ea typeface="+mn-ea"/>
                <a:cs typeface="+mn-cs"/>
              </a:rPr>
              <a:t>, 2 hours) </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8"/>
              </a:rPr>
              <a:t>Drones in High-Tech Farming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9"/>
              </a:rPr>
              <a:t>https://www.agclassroom.org/teacher/matrix/lessonplan.cfm?lpid=692</a:t>
            </a:r>
            <a:r>
              <a:rPr lang="en-US" sz="1200" kern="1200" dirty="0">
                <a:solidFill>
                  <a:schemeClr val="tx1"/>
                </a:solidFill>
                <a:effectLst/>
                <a:latin typeface="+mn-lt"/>
                <a:ea typeface="+mn-ea"/>
                <a:cs typeface="+mn-cs"/>
              </a:rPr>
              <a:t>, 3 hours)</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10"/>
              </a:rPr>
              <a:t>Robots in High-Tech Farming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1"/>
              </a:rPr>
              <a:t>https://www.agclassroom.org/teacher/matrix/lessonplan.cfm?lpid=693</a:t>
            </a:r>
            <a:r>
              <a:rPr lang="en-US" sz="1200" kern="1200" dirty="0">
                <a:solidFill>
                  <a:schemeClr val="tx1"/>
                </a:solidFill>
                <a:effectLst/>
                <a:latin typeface="+mn-lt"/>
                <a:ea typeface="+mn-ea"/>
                <a:cs typeface="+mn-cs"/>
              </a:rPr>
              <a:t>, 3 hours)</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12"/>
              </a:rPr>
              <a:t>Growing a Nation: Growing Technology</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2"/>
              </a:rPr>
              <a:t>https://www.agclassroom.org/teacher/matrix/lessonplan.cfm?lpid=709</a:t>
            </a:r>
            <a:r>
              <a:rPr lang="en-US" sz="1200" kern="1200" dirty="0">
                <a:solidFill>
                  <a:schemeClr val="tx1"/>
                </a:solidFill>
                <a:effectLst/>
                <a:latin typeface="+mn-lt"/>
                <a:ea typeface="+mn-ea"/>
                <a:cs typeface="+mn-cs"/>
              </a:rPr>
              <a:t>), 1 hour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explore further into consumer choices and food labeling use the lesson, </a:t>
            </a:r>
            <a:r>
              <a:rPr lang="en-US" sz="1200" u="sng" kern="1200" dirty="0">
                <a:solidFill>
                  <a:schemeClr val="tx1"/>
                </a:solidFill>
                <a:effectLst/>
                <a:latin typeface="+mn-lt"/>
                <a:ea typeface="+mn-ea"/>
                <a:cs typeface="+mn-cs"/>
                <a:hlinkClick r:id="rId13"/>
              </a:rPr>
              <a:t>Looking Under the Label</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Watch this video: </a:t>
            </a:r>
            <a:r>
              <a:rPr lang="en-US" sz="1200" i="1" u="sng" kern="1200" dirty="0">
                <a:solidFill>
                  <a:schemeClr val="tx1"/>
                </a:solidFill>
                <a:effectLst/>
                <a:latin typeface="+mn-lt"/>
                <a:ea typeface="+mn-ea"/>
                <a:cs typeface="+mn-cs"/>
                <a:hlinkClick r:id="rId14"/>
              </a:rPr>
              <a:t>Growing Today for Tomorrow</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5"/>
              </a:rPr>
              <a:t>https://www.youtube.com/watch?v=ym6biFbr3GQ</a:t>
            </a:r>
            <a:r>
              <a:rPr lang="en-US" sz="1200" kern="1200" dirty="0">
                <a:solidFill>
                  <a:schemeClr val="tx1"/>
                </a:solidFill>
                <a:effectLst/>
                <a:latin typeface="+mn-lt"/>
                <a:ea typeface="+mn-ea"/>
                <a:cs typeface="+mn-cs"/>
              </a:rPr>
              <a:t>, 3:30) Discuss how farmers have been able to continually produce more food with fewer resources.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Turning waste into food and livestock feed through innovation (</a:t>
            </a:r>
            <a:r>
              <a:rPr lang="en-US" sz="1200" u="sng" kern="1200" dirty="0">
                <a:solidFill>
                  <a:schemeClr val="tx1"/>
                </a:solidFill>
                <a:effectLst/>
                <a:latin typeface="+mn-lt"/>
                <a:ea typeface="+mn-ea"/>
                <a:cs typeface="+mn-cs"/>
                <a:hlinkClick r:id="rId16"/>
              </a:rPr>
              <a:t>https://www.ceres-ab.com/about-us?wix-vod-video-id=5f23646e1754458f8c6336be4df6ba68&amp;wix-vod-comp-id=comp-j48u0gxt#</a:t>
            </a:r>
            <a:r>
              <a:rPr lang="en-US" sz="1200" kern="1200" dirty="0">
                <a:solidFill>
                  <a:schemeClr val="tx1"/>
                </a:solidFill>
                <a:effectLst/>
                <a:latin typeface="+mn-lt"/>
                <a:ea typeface="+mn-ea"/>
                <a:cs typeface="+mn-cs"/>
              </a:rPr>
              <a:t>, 3.01) </a:t>
            </a:r>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t>14</a:t>
            </a:fld>
            <a:endParaRPr lang="en-US"/>
          </a:p>
        </p:txBody>
      </p:sp>
    </p:spTree>
    <p:extLst>
      <p:ext uri="{BB962C8B-B14F-4D97-AF65-F5344CB8AC3E}">
        <p14:creationId xmlns:p14="http://schemas.microsoft.com/office/powerpoint/2010/main" val="3358896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Tech-BINGO Handout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Will tech take over the farm? </a:t>
            </a:r>
            <a:r>
              <a:rPr lang="en-US" sz="1200" u="sng" kern="1200" dirty="0">
                <a:solidFill>
                  <a:schemeClr val="tx1"/>
                </a:solidFill>
                <a:effectLst/>
                <a:latin typeface="+mn-lt"/>
                <a:ea typeface="+mn-ea"/>
                <a:cs typeface="+mn-cs"/>
                <a:hlinkClick r:id="rId3"/>
              </a:rPr>
              <a:t>https://www.youtube.com/watch?v=JPvjucZPZLM</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Future of Agriculture Podcast: </a:t>
            </a:r>
            <a:r>
              <a:rPr lang="en-US" sz="1200" u="sng" kern="1200" dirty="0">
                <a:solidFill>
                  <a:schemeClr val="tx1"/>
                </a:solidFill>
                <a:effectLst/>
                <a:latin typeface="+mn-lt"/>
                <a:ea typeface="+mn-ea"/>
                <a:cs typeface="+mn-cs"/>
                <a:hlinkClick r:id="rId4"/>
              </a:rPr>
              <a:t>https://player.fm/series/future-of-agriculture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Hear from an Iowa farmer about the transformation of his family farm from the 1890s until today and moving into the future: </a:t>
            </a:r>
            <a:r>
              <a:rPr lang="en-US" sz="1200" u="sng" kern="1200" dirty="0">
                <a:solidFill>
                  <a:schemeClr val="tx1"/>
                </a:solidFill>
                <a:effectLst/>
                <a:latin typeface="+mn-lt"/>
                <a:ea typeface="+mn-ea"/>
                <a:cs typeface="+mn-cs"/>
                <a:hlinkClick r:id="rId5"/>
              </a:rPr>
              <a:t>https://www.ted.com/talks/mark_jackson_a_personal_story_about_farming_and_the_future_of_agriculture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explore further into specific technologies on the farm, see the following additional lesson plans:</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6"/>
              </a:rPr>
              <a:t>High-Tech Farming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7"/>
              </a:rPr>
              <a:t>https://www.agclassroom.org/teacher/matrix/lessonplan.cfm?lpid=691</a:t>
            </a:r>
            <a:r>
              <a:rPr lang="en-US" sz="1200" kern="1200" dirty="0">
                <a:solidFill>
                  <a:schemeClr val="tx1"/>
                </a:solidFill>
                <a:effectLst/>
                <a:latin typeface="+mn-lt"/>
                <a:ea typeface="+mn-ea"/>
                <a:cs typeface="+mn-cs"/>
              </a:rPr>
              <a:t>, 2 hours) </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8"/>
              </a:rPr>
              <a:t>Drones in High-Tech Farming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9"/>
              </a:rPr>
              <a:t>https://www.agclassroom.org/teacher/matrix/lessonplan.cfm?lpid=692</a:t>
            </a:r>
            <a:r>
              <a:rPr lang="en-US" sz="1200" kern="1200" dirty="0">
                <a:solidFill>
                  <a:schemeClr val="tx1"/>
                </a:solidFill>
                <a:effectLst/>
                <a:latin typeface="+mn-lt"/>
                <a:ea typeface="+mn-ea"/>
                <a:cs typeface="+mn-cs"/>
              </a:rPr>
              <a:t>, 3 hours)</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10"/>
              </a:rPr>
              <a:t>Robots in High-Tech Farming</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1"/>
              </a:rPr>
              <a:t>https://www.agclassroom.org/teacher/matrix/lessonplan.cfm?lpid=693</a:t>
            </a:r>
            <a:r>
              <a:rPr lang="en-US" sz="1200" kern="1200" dirty="0">
                <a:solidFill>
                  <a:schemeClr val="tx1"/>
                </a:solidFill>
                <a:effectLst/>
                <a:latin typeface="+mn-lt"/>
                <a:ea typeface="+mn-ea"/>
                <a:cs typeface="+mn-cs"/>
              </a:rPr>
              <a:t>, 3 hours)</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hlinkClick r:id="rId12"/>
              </a:rPr>
              <a:t>Growing a Nation: Growing Technology</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2"/>
              </a:rPr>
              <a:t>https://www.agclassroom.org/teacher/matrix/lessonplan.cfm?lpid=709</a:t>
            </a:r>
            <a:r>
              <a:rPr lang="en-US" sz="1200" kern="1200" dirty="0">
                <a:solidFill>
                  <a:schemeClr val="tx1"/>
                </a:solidFill>
                <a:effectLst/>
                <a:latin typeface="+mn-lt"/>
                <a:ea typeface="+mn-ea"/>
                <a:cs typeface="+mn-cs"/>
              </a:rPr>
              <a:t>), 1 hour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explore further into consumer choices and food labeling use the lesson, </a:t>
            </a:r>
            <a:r>
              <a:rPr lang="en-US" sz="1200" u="sng" kern="1200" dirty="0">
                <a:solidFill>
                  <a:schemeClr val="tx1"/>
                </a:solidFill>
                <a:effectLst/>
                <a:latin typeface="+mn-lt"/>
                <a:ea typeface="+mn-ea"/>
                <a:cs typeface="+mn-cs"/>
                <a:hlinkClick r:id="rId13"/>
              </a:rPr>
              <a:t>Looking Under the Label</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Watch this video: </a:t>
            </a:r>
            <a:r>
              <a:rPr lang="en-US" sz="1200" i="1" u="sng" kern="1200" dirty="0">
                <a:solidFill>
                  <a:schemeClr val="tx1"/>
                </a:solidFill>
                <a:effectLst/>
                <a:latin typeface="+mn-lt"/>
                <a:ea typeface="+mn-ea"/>
                <a:cs typeface="+mn-cs"/>
                <a:hlinkClick r:id="rId14"/>
              </a:rPr>
              <a:t>Growing Today for Tomorrow</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5"/>
              </a:rPr>
              <a:t>https://www.youtube.com/watch?v=ym6biFbr3GQ</a:t>
            </a:r>
            <a:r>
              <a:rPr lang="en-US" sz="1200" kern="1200" dirty="0">
                <a:solidFill>
                  <a:schemeClr val="tx1"/>
                </a:solidFill>
                <a:effectLst/>
                <a:latin typeface="+mn-lt"/>
                <a:ea typeface="+mn-ea"/>
                <a:cs typeface="+mn-cs"/>
              </a:rPr>
              <a:t>, 3:30) Discuss how farmers have been able to continually produce more food with fewer resources.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Turning waste into food and livestock feed through innovation (</a:t>
            </a:r>
            <a:r>
              <a:rPr lang="en-US" sz="1200" u="sng" kern="1200" dirty="0">
                <a:solidFill>
                  <a:schemeClr val="tx1"/>
                </a:solidFill>
                <a:effectLst/>
                <a:latin typeface="+mn-lt"/>
                <a:ea typeface="+mn-ea"/>
                <a:cs typeface="+mn-cs"/>
                <a:hlinkClick r:id="rId16"/>
              </a:rPr>
              <a:t>https://www.ceres-ab.com/about-us?wix-vod-video-id=5f23646e1754458f8c6336be4df6ba68&amp;wix-vod-comp-id=comp-j48u0gxt#</a:t>
            </a:r>
            <a:r>
              <a:rPr lang="en-US" sz="1200" kern="1200" dirty="0">
                <a:solidFill>
                  <a:schemeClr val="tx1"/>
                </a:solidFill>
                <a:effectLst/>
                <a:latin typeface="+mn-lt"/>
                <a:ea typeface="+mn-ea"/>
                <a:cs typeface="+mn-cs"/>
              </a:rPr>
              <a:t>, 3.01) </a:t>
            </a:r>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t>15</a:t>
            </a:fld>
            <a:endParaRPr lang="en-US"/>
          </a:p>
        </p:txBody>
      </p:sp>
    </p:spTree>
    <p:extLst>
      <p:ext uri="{BB962C8B-B14F-4D97-AF65-F5344CB8AC3E}">
        <p14:creationId xmlns:p14="http://schemas.microsoft.com/office/powerpoint/2010/main" val="3358896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Brought to you by community partners around the world.</a:t>
            </a:r>
          </a:p>
        </p:txBody>
      </p:sp>
      <p:sp>
        <p:nvSpPr>
          <p:cNvPr id="4" name="Slide Number Placeholder 3"/>
          <p:cNvSpPr>
            <a:spLocks noGrp="1"/>
          </p:cNvSpPr>
          <p:nvPr>
            <p:ph type="sldNum" sz="quarter" idx="10"/>
          </p:nvPr>
        </p:nvSpPr>
        <p:spPr/>
        <p:txBody>
          <a:bodyPr/>
          <a:lstStyle/>
          <a:p>
            <a:fld id="{295A59FA-31FD-415D-91B3-8D46453FB69B}" type="slidenum">
              <a:rPr lang="en-US" smtClean="0"/>
              <a:t>16</a:t>
            </a:fld>
            <a:endParaRPr lang="en-US"/>
          </a:p>
        </p:txBody>
      </p:sp>
    </p:spTree>
    <p:extLst>
      <p:ext uri="{BB962C8B-B14F-4D97-AF65-F5344CB8AC3E}">
        <p14:creationId xmlns:p14="http://schemas.microsoft.com/office/powerpoint/2010/main" val="1858681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Some technologies are emerging, while others have been adopted globally.   Here are a few examples. Have you seen any of these innovations in action?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61F474-1EE0-424A-94D6-7B4B13D58BDE}" type="slidenum">
              <a:rPr lang="en-US" smtClean="0"/>
              <a:t>17</a:t>
            </a:fld>
            <a:endParaRPr lang="en-US"/>
          </a:p>
        </p:txBody>
      </p:sp>
    </p:spTree>
    <p:extLst>
      <p:ext uri="{BB962C8B-B14F-4D97-AF65-F5344CB8AC3E}">
        <p14:creationId xmlns:p14="http://schemas.microsoft.com/office/powerpoint/2010/main" val="87343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Show students the TED Talk, </a:t>
            </a:r>
            <a:r>
              <a:rPr lang="en-US" sz="1200" u="sng" kern="1200" dirty="0">
                <a:solidFill>
                  <a:schemeClr val="tx1"/>
                </a:solidFill>
                <a:effectLst/>
                <a:latin typeface="+mn-lt"/>
                <a:ea typeface="+mn-ea"/>
                <a:cs typeface="+mn-cs"/>
                <a:hlinkClick r:id="rId3"/>
              </a:rPr>
              <a:t>A Global Food Crisis May be Less Than a Decade Away</a:t>
            </a:r>
            <a:r>
              <a:rPr lang="en-US" sz="1200" kern="1200" dirty="0">
                <a:solidFill>
                  <a:schemeClr val="tx1"/>
                </a:solidFill>
                <a:effectLst/>
                <a:latin typeface="+mn-lt"/>
                <a:ea typeface="+mn-ea"/>
                <a:cs typeface="+mn-cs"/>
              </a:rPr>
              <a:t> by Sara Menker.</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u="sng" kern="1200" dirty="0">
                <a:solidFill>
                  <a:srgbClr val="FF0000"/>
                </a:solidFill>
                <a:effectLst/>
                <a:latin typeface="+mn-lt"/>
                <a:ea typeface="+mn-ea"/>
                <a:cs typeface="+mn-cs"/>
              </a:rPr>
              <a:t>Pause the talk at 2:29 </a:t>
            </a:r>
            <a:r>
              <a:rPr lang="en-US" sz="1200" kern="1200" dirty="0">
                <a:solidFill>
                  <a:schemeClr val="tx1"/>
                </a:solidFill>
                <a:effectLst/>
                <a:latin typeface="+mn-lt"/>
                <a:ea typeface="+mn-ea"/>
                <a:cs typeface="+mn-cs"/>
              </a:rPr>
              <a:t>(15:04 remaining) and discuss Sara’s statement, “We could have a tipping point in global food and agriculture if surging demand surpasses the agricultural system’s structural capacity to produce food.” Discuss the concepts of supply and demand as well as a “capacity” to produce food. As demand (population) rises, what limits our capacity to produce food? (arable land, water, soil nutrients, etc.)</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Next ask, “What are some things that can increase our capacity to produce food? Allow students to brainstorm their own ideas.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that we will be exploring three ways to expand our capacity to produce food: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Developing and implementing new technologies,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Helping developing countries improve farming efficiency, and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Learning how consumer choices can either support or challenge food sustainability.</a:t>
            </a:r>
          </a:p>
        </p:txBody>
      </p:sp>
      <p:sp>
        <p:nvSpPr>
          <p:cNvPr id="4" name="Slide Number Placeholder 3"/>
          <p:cNvSpPr>
            <a:spLocks noGrp="1"/>
          </p:cNvSpPr>
          <p:nvPr>
            <p:ph type="sldNum" sz="quarter" idx="10"/>
          </p:nvPr>
        </p:nvSpPr>
        <p:spPr/>
        <p:txBody>
          <a:bodyPr/>
          <a:lstStyle/>
          <a:p>
            <a:fld id="{3D61F474-1EE0-424A-94D6-7B4B13D58BDE}" type="slidenum">
              <a:rPr lang="en-US" smtClean="0"/>
              <a:t>2</a:t>
            </a:fld>
            <a:endParaRPr lang="en-US"/>
          </a:p>
        </p:txBody>
      </p:sp>
    </p:spTree>
    <p:extLst>
      <p:ext uri="{BB962C8B-B14F-4D97-AF65-F5344CB8AC3E}">
        <p14:creationId xmlns:p14="http://schemas.microsoft.com/office/powerpoint/2010/main" val="115810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Life on the farm 100 years ago looked vastly different compared to today and it will continue to change to meet the needs of the world. </a:t>
            </a:r>
            <a:r>
              <a:rPr lang="en-US" sz="1100" b="1" kern="1200" dirty="0">
                <a:solidFill>
                  <a:schemeClr val="tx1"/>
                </a:solidFill>
                <a:effectLst/>
                <a:latin typeface="+mn-lt"/>
                <a:ea typeface="+mn-ea"/>
                <a:cs typeface="+mn-cs"/>
              </a:rPr>
              <a:t>Cutting-edge technology and innovations are being used in agriculture</a:t>
            </a:r>
            <a:r>
              <a:rPr lang="en-US" sz="1100" kern="1200" dirty="0">
                <a:solidFill>
                  <a:schemeClr val="tx1"/>
                </a:solidFill>
                <a:effectLst/>
                <a:latin typeface="+mn-lt"/>
                <a:ea typeface="+mn-ea"/>
                <a:cs typeface="+mn-cs"/>
              </a:rPr>
              <a:t>. These new technologies are being developed with a purpose to overcome the challenges we face in providing food, fuel, and fiber for a growing population.</a:t>
            </a:r>
          </a:p>
          <a:p>
            <a:r>
              <a:rPr lang="en-GB" sz="1100" b="1" u="none" strike="noStrike"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use of technology can be found in nearly every aspect of our daily lives and has revolutionized farming with more innovation on the horizon!  </a:t>
            </a:r>
            <a:r>
              <a:rPr lang="en-US" sz="1100" b="1" kern="1200" dirty="0">
                <a:solidFill>
                  <a:schemeClr val="tx1"/>
                </a:solidFill>
                <a:effectLst/>
                <a:latin typeface="+mn-lt"/>
                <a:ea typeface="+mn-ea"/>
                <a:cs typeface="+mn-cs"/>
              </a:rPr>
              <a:t>Some technologies are emerging while others have been adopted globally</a:t>
            </a:r>
            <a:r>
              <a:rPr lang="en-US" sz="1100" kern="1200" dirty="0">
                <a:solidFill>
                  <a:schemeClr val="tx1"/>
                </a:solidFill>
                <a:effectLst/>
                <a:latin typeface="+mn-lt"/>
                <a:ea typeface="+mn-ea"/>
                <a:cs typeface="+mn-cs"/>
              </a:rPr>
              <a:t>.</a:t>
            </a:r>
            <a:br>
              <a:rPr lang="en-US" sz="1100" kern="1200" dirty="0">
                <a:solidFill>
                  <a:schemeClr val="tx1"/>
                </a:solidFill>
                <a:effectLst/>
                <a:latin typeface="+mn-lt"/>
                <a:ea typeface="+mn-ea"/>
                <a:cs typeface="+mn-cs"/>
              </a:rPr>
            </a:b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Prepare students for the video clip by letting them know they will be introduced to several innovations that can be used in agriculture. As they watch, they should also </a:t>
            </a:r>
            <a:r>
              <a:rPr lang="en-US" sz="1100" b="1" kern="1200" dirty="0">
                <a:solidFill>
                  <a:schemeClr val="tx1"/>
                </a:solidFill>
                <a:effectLst/>
                <a:latin typeface="+mn-lt"/>
                <a:ea typeface="+mn-ea"/>
                <a:cs typeface="+mn-cs"/>
              </a:rPr>
              <a:t>consider the challenge(s) that each innovation could help to overcome</a:t>
            </a:r>
            <a:r>
              <a:rPr lang="en-US" sz="1100" kern="1200" dirty="0">
                <a:solidFill>
                  <a:schemeClr val="tx1"/>
                </a:solidFill>
                <a:effectLst/>
                <a:latin typeface="+mn-lt"/>
                <a:ea typeface="+mn-ea"/>
                <a:cs typeface="+mn-cs"/>
              </a:rPr>
              <a:t>.</a:t>
            </a: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Watch this video for</a:t>
            </a:r>
            <a:r>
              <a:rPr lang="en-GB" sz="1100" kern="1200" baseline="0" dirty="0">
                <a:solidFill>
                  <a:schemeClr val="tx1"/>
                </a:solidFill>
                <a:effectLst/>
                <a:latin typeface="+mn-lt"/>
                <a:ea typeface="+mn-ea"/>
                <a:cs typeface="+mn-cs"/>
              </a:rPr>
              <a:t> </a:t>
            </a:r>
            <a:r>
              <a:rPr lang="en-GB" sz="1100" kern="1200" dirty="0">
                <a:solidFill>
                  <a:schemeClr val="tx1"/>
                </a:solidFill>
                <a:effectLst/>
                <a:latin typeface="+mn-lt"/>
                <a:ea typeface="+mn-ea"/>
                <a:cs typeface="+mn-cs"/>
              </a:rPr>
              <a:t>a few examples. </a:t>
            </a:r>
            <a:r>
              <a:rPr lang="en-US" sz="1100" dirty="0">
                <a:hlinkClick r:id="rId3"/>
              </a:rPr>
              <a:t>https://www.youtube.com/watch?v=qexChWNFY5E&amp;feature=youtu.be</a:t>
            </a:r>
            <a:r>
              <a:rPr lang="en-US" sz="1100" dirty="0"/>
              <a:t> (4.57 min)</a:t>
            </a:r>
            <a:endParaRPr lang="en-GB" sz="1100" kern="1200" dirty="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Ask</a:t>
            </a:r>
            <a:r>
              <a:rPr lang="en-GB" sz="1100" kern="1200" baseline="0" dirty="0">
                <a:solidFill>
                  <a:schemeClr val="tx1"/>
                </a:solidFill>
                <a:effectLst/>
                <a:latin typeface="+mn-lt"/>
                <a:ea typeface="+mn-ea"/>
                <a:cs typeface="+mn-cs"/>
              </a:rPr>
              <a:t> the students, “</a:t>
            </a:r>
            <a:r>
              <a:rPr lang="en-GB" sz="1100" kern="1200" dirty="0">
                <a:solidFill>
                  <a:schemeClr val="tx1"/>
                </a:solidFill>
                <a:effectLst/>
                <a:latin typeface="+mn-lt"/>
                <a:ea typeface="+mn-ea"/>
                <a:cs typeface="+mn-cs"/>
              </a:rPr>
              <a:t>Have you seen any of these innovations in action?”</a:t>
            </a:r>
          </a:p>
          <a:p>
            <a:endParaRPr lang="en-GB"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Optional: If time permits, play the Tech-BINGO game available in the Enriching Activities below</a:t>
            </a:r>
            <a:endParaRPr lang="en-US" sz="1100" dirty="0"/>
          </a:p>
        </p:txBody>
      </p:sp>
      <p:sp>
        <p:nvSpPr>
          <p:cNvPr id="4" name="Slide Number Placeholder 3"/>
          <p:cNvSpPr>
            <a:spLocks noGrp="1"/>
          </p:cNvSpPr>
          <p:nvPr>
            <p:ph type="sldNum" sz="quarter" idx="10"/>
          </p:nvPr>
        </p:nvSpPr>
        <p:spPr/>
        <p:txBody>
          <a:bodyPr/>
          <a:lstStyle/>
          <a:p>
            <a:fld id="{295A59FA-31FD-415D-91B3-8D46453FB69B}" type="slidenum">
              <a:rPr lang="en-US" smtClean="0"/>
              <a:t>3</a:t>
            </a:fld>
            <a:endParaRPr lang="en-US"/>
          </a:p>
        </p:txBody>
      </p:sp>
    </p:spTree>
    <p:extLst>
      <p:ext uri="{BB962C8B-B14F-4D97-AF65-F5344CB8AC3E}">
        <p14:creationId xmlns:p14="http://schemas.microsoft.com/office/powerpoint/2010/main" val="341968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the video, have students share their thoughts.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questions such as,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“Which innovation do you think could be most impactful and why? Or,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are some pros and cons of using these technologies?”</a:t>
            </a:r>
            <a:endParaRPr lang="en-US" dirty="0"/>
          </a:p>
          <a:p>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t>4</a:t>
            </a:fld>
            <a:endParaRPr lang="en-US"/>
          </a:p>
        </p:txBody>
      </p:sp>
    </p:spTree>
    <p:extLst>
      <p:ext uri="{BB962C8B-B14F-4D97-AF65-F5344CB8AC3E}">
        <p14:creationId xmlns:p14="http://schemas.microsoft.com/office/powerpoint/2010/main" val="328000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Give each pair (or small group) of students one copy of the </a:t>
            </a:r>
            <a:r>
              <a:rPr lang="en-US" sz="1200" i="1" kern="1200" dirty="0">
                <a:solidFill>
                  <a:schemeClr val="tx1"/>
                </a:solidFill>
                <a:effectLst/>
                <a:latin typeface="+mn-lt"/>
                <a:ea typeface="+mn-ea"/>
                <a:cs typeface="+mn-cs"/>
              </a:rPr>
              <a:t>Future of Agriculture: Technology and Innovation </a:t>
            </a:r>
            <a:r>
              <a:rPr lang="en-US" sz="1200" kern="1200" dirty="0">
                <a:solidFill>
                  <a:schemeClr val="tx1"/>
                </a:solidFill>
                <a:effectLst/>
                <a:latin typeface="+mn-lt"/>
                <a:ea typeface="+mn-ea"/>
                <a:cs typeface="+mn-cs"/>
              </a:rPr>
              <a:t>handout.</a:t>
            </a:r>
          </a:p>
          <a:p>
            <a:pPr lvl="1"/>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You should have 1 copy (printed single-sided) of this PDF per group. The sheet they receive represents the specific technology they will be researching. There are 3 blank sheets at the end of the document if your students would like to research an innovation not currently on the list.</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Provide time for the students to perform research and create a digital presentation about their technology to share with the class. Students should use the four sections found on their handout to outline their research and presentation:</a:t>
            </a:r>
          </a:p>
          <a:p>
            <a:pPr lvl="1"/>
            <a:r>
              <a:rPr lang="en-US" sz="1200" b="1" kern="1200" dirty="0">
                <a:solidFill>
                  <a:schemeClr val="tx1"/>
                </a:solidFill>
                <a:effectLst/>
                <a:latin typeface="+mn-lt"/>
                <a:ea typeface="+mn-ea"/>
                <a:cs typeface="+mn-cs"/>
              </a:rPr>
              <a:t>Describe it.</a:t>
            </a:r>
            <a:r>
              <a:rPr lang="en-US" sz="1200" kern="1200" dirty="0">
                <a:solidFill>
                  <a:schemeClr val="tx1"/>
                </a:solidFill>
                <a:effectLst/>
                <a:latin typeface="+mn-lt"/>
                <a:ea typeface="+mn-ea"/>
                <a:cs typeface="+mn-cs"/>
              </a:rPr>
              <a:t> Students should describe the technology, how it is used, where it is used, etc. If possible, include details such as how much it costs and if it is currently being used in agriculture today.</a:t>
            </a:r>
          </a:p>
          <a:p>
            <a:pPr lvl="1"/>
            <a:r>
              <a:rPr lang="en-US" sz="1200" b="1" kern="1200" dirty="0">
                <a:solidFill>
                  <a:schemeClr val="tx1"/>
                </a:solidFill>
                <a:effectLst/>
                <a:latin typeface="+mn-lt"/>
                <a:ea typeface="+mn-ea"/>
                <a:cs typeface="+mn-cs"/>
              </a:rPr>
              <a:t>What are the benefits?</a:t>
            </a:r>
            <a:r>
              <a:rPr lang="en-US" sz="1200" kern="1200" dirty="0">
                <a:solidFill>
                  <a:schemeClr val="tx1"/>
                </a:solidFill>
                <a:effectLst/>
                <a:latin typeface="+mn-lt"/>
                <a:ea typeface="+mn-ea"/>
                <a:cs typeface="+mn-cs"/>
              </a:rPr>
              <a:t> What obstacle(s) does this innovation overcome?</a:t>
            </a:r>
          </a:p>
          <a:p>
            <a:pPr lvl="1"/>
            <a:r>
              <a:rPr lang="en-US" sz="1200" b="1" kern="1200" dirty="0">
                <a:solidFill>
                  <a:schemeClr val="tx1"/>
                </a:solidFill>
                <a:effectLst/>
                <a:latin typeface="+mn-lt"/>
                <a:ea typeface="+mn-ea"/>
                <a:cs typeface="+mn-cs"/>
              </a:rPr>
              <a:t>What are the limitations?</a:t>
            </a:r>
            <a:r>
              <a:rPr lang="en-US" sz="1200" kern="1200" dirty="0">
                <a:solidFill>
                  <a:schemeClr val="tx1"/>
                </a:solidFill>
                <a:effectLst/>
                <a:latin typeface="+mn-lt"/>
                <a:ea typeface="+mn-ea"/>
                <a:cs typeface="+mn-cs"/>
              </a:rPr>
              <a:t> Each form of technology has limitations. What are they? Is it the expense of the equipment, accuracy of its use, etc.?</a:t>
            </a:r>
          </a:p>
          <a:p>
            <a:pPr lvl="1"/>
            <a:r>
              <a:rPr lang="en-US" sz="1200" b="1" kern="1200" dirty="0">
                <a:solidFill>
                  <a:schemeClr val="tx1"/>
                </a:solidFill>
                <a:effectLst/>
                <a:latin typeface="+mn-lt"/>
                <a:ea typeface="+mn-ea"/>
                <a:cs typeface="+mn-cs"/>
              </a:rPr>
              <a:t>See it in Action!</a:t>
            </a:r>
            <a:r>
              <a:rPr lang="en-US" sz="1200" kern="1200" dirty="0">
                <a:solidFill>
                  <a:schemeClr val="tx1"/>
                </a:solidFill>
                <a:effectLst/>
                <a:latin typeface="+mn-lt"/>
                <a:ea typeface="+mn-ea"/>
                <a:cs typeface="+mn-cs"/>
              </a:rPr>
              <a:t> Have students find images or a demonstration video of the technology in action.</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D61F474-1EE0-424A-94D6-7B4B13D58BDE}" type="slidenum">
              <a:rPr lang="en-US" smtClean="0"/>
              <a:t>5</a:t>
            </a:fld>
            <a:endParaRPr lang="en-US"/>
          </a:p>
        </p:txBody>
      </p:sp>
    </p:spTree>
    <p:extLst>
      <p:ext uri="{BB962C8B-B14F-4D97-AF65-F5344CB8AC3E}">
        <p14:creationId xmlns:p14="http://schemas.microsoft.com/office/powerpoint/2010/main" val="93364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 each team presents to the class, have the class consider what changes in society, environment or economy would have to be made for the innovation to be adopted globally.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a class or as an individual assignment, have students select what they believe are the three most promising innovations that will make a difference in the future of agriculture. Remind students to focus on the goal of providing a sustainable food supply for a growing population. </a:t>
            </a:r>
          </a:p>
          <a:p>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t>6</a:t>
            </a:fld>
            <a:endParaRPr lang="en-US"/>
          </a:p>
        </p:txBody>
      </p:sp>
    </p:spTree>
    <p:extLst>
      <p:ext uri="{BB962C8B-B14F-4D97-AF65-F5344CB8AC3E}">
        <p14:creationId xmlns:p14="http://schemas.microsoft.com/office/powerpoint/2010/main" val="349357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Discuss, compare, and contrast the terms “developing” nation and “developed” nation with your students. Help students recognize the meaning of these terms in the context of various topics such as economics (access to capital and markets), health, safety &amp; sanitation, education opportunities, etc.</a:t>
            </a:r>
          </a:p>
          <a:p>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t>7</a:t>
            </a:fld>
            <a:endParaRPr lang="en-US"/>
          </a:p>
        </p:txBody>
      </p:sp>
    </p:spTree>
    <p:extLst>
      <p:ext uri="{BB962C8B-B14F-4D97-AF65-F5344CB8AC3E}">
        <p14:creationId xmlns:p14="http://schemas.microsoft.com/office/powerpoint/2010/main" val="1610594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kern="1200" dirty="0">
                <a:solidFill>
                  <a:schemeClr val="tx1"/>
                </a:solidFill>
                <a:effectLst/>
                <a:latin typeface="+mn-lt"/>
                <a:ea typeface="+mn-ea"/>
                <a:cs typeface="+mn-cs"/>
              </a:rPr>
              <a:t>Show students the TED Talk, </a:t>
            </a:r>
            <a:r>
              <a:rPr lang="en-US" sz="1000" u="sng" kern="1200" dirty="0">
                <a:solidFill>
                  <a:schemeClr val="tx1"/>
                </a:solidFill>
                <a:effectLst/>
                <a:latin typeface="+mn-lt"/>
                <a:ea typeface="+mn-ea"/>
                <a:cs typeface="+mn-cs"/>
                <a:hlinkClick r:id="rId3"/>
              </a:rPr>
              <a:t>A Global Food Crisis May be Less Than a Decade Away</a:t>
            </a:r>
            <a:r>
              <a:rPr lang="en-US" sz="1000" kern="1200" dirty="0">
                <a:solidFill>
                  <a:schemeClr val="tx1"/>
                </a:solidFill>
                <a:effectLst/>
                <a:latin typeface="+mn-lt"/>
                <a:ea typeface="+mn-ea"/>
                <a:cs typeface="+mn-cs"/>
              </a:rPr>
              <a:t> by Sara Menker.</a:t>
            </a:r>
          </a:p>
          <a:p>
            <a:pPr lvl="0"/>
            <a:r>
              <a:rPr lang="en-US" sz="1000" kern="1200" dirty="0">
                <a:solidFill>
                  <a:schemeClr val="tx1"/>
                </a:solidFill>
                <a:effectLst/>
                <a:latin typeface="+mn-lt"/>
                <a:ea typeface="+mn-ea"/>
                <a:cs typeface="+mn-cs"/>
              </a:rPr>
              <a:t>Once students have a foundational knowledge of developing nations, have students watch the remaining portion of the </a:t>
            </a:r>
            <a:r>
              <a:rPr lang="en-US" sz="1000" u="sng" kern="1200" dirty="0">
                <a:solidFill>
                  <a:schemeClr val="tx1"/>
                </a:solidFill>
                <a:effectLst/>
                <a:latin typeface="+mn-lt"/>
                <a:ea typeface="+mn-ea"/>
                <a:cs typeface="+mn-cs"/>
                <a:hlinkClick r:id="rId4"/>
              </a:rPr>
              <a:t>TED talk</a:t>
            </a:r>
            <a:r>
              <a:rPr lang="en-US" sz="1000" kern="1200" dirty="0">
                <a:solidFill>
                  <a:schemeClr val="tx1"/>
                </a:solidFill>
                <a:effectLst/>
                <a:latin typeface="+mn-lt"/>
                <a:ea typeface="+mn-ea"/>
                <a:cs typeface="+mn-cs"/>
              </a:rPr>
              <a:t> that they began during the </a:t>
            </a:r>
            <a:r>
              <a:rPr lang="en-US" sz="1000" i="1" kern="1200" dirty="0">
                <a:solidFill>
                  <a:schemeClr val="tx1"/>
                </a:solidFill>
                <a:effectLst/>
                <a:latin typeface="+mn-lt"/>
                <a:ea typeface="+mn-ea"/>
                <a:cs typeface="+mn-cs"/>
              </a:rPr>
              <a:t>Interest</a:t>
            </a:r>
            <a:r>
              <a:rPr lang="en-US" sz="1000" kern="1200" dirty="0">
                <a:solidFill>
                  <a:schemeClr val="tx1"/>
                </a:solidFill>
                <a:effectLst/>
                <a:latin typeface="+mn-lt"/>
                <a:ea typeface="+mn-ea"/>
                <a:cs typeface="+mn-cs"/>
              </a:rPr>
              <a:t> </a:t>
            </a:r>
            <a:r>
              <a:rPr lang="en-US" sz="1000" i="1" kern="1200" dirty="0">
                <a:solidFill>
                  <a:schemeClr val="tx1"/>
                </a:solidFill>
                <a:effectLst/>
                <a:latin typeface="+mn-lt"/>
                <a:ea typeface="+mn-ea"/>
                <a:cs typeface="+mn-cs"/>
              </a:rPr>
              <a:t>Approach</a:t>
            </a:r>
            <a:r>
              <a:rPr lang="en-US" sz="1000" kern="1200" dirty="0">
                <a:solidFill>
                  <a:schemeClr val="tx1"/>
                </a:solidFill>
                <a:effectLst/>
                <a:latin typeface="+mn-lt"/>
                <a:ea typeface="+mn-ea"/>
                <a:cs typeface="+mn-cs"/>
              </a:rPr>
              <a:t> portion of the lesson. Start at 2:29 (15:04 remaining). </a:t>
            </a:r>
          </a:p>
          <a:p>
            <a:r>
              <a:rPr lang="en-US" sz="1000" b="1"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Teacher Note:</a:t>
            </a:r>
            <a:r>
              <a:rPr lang="en-US" sz="1000" kern="1200" dirty="0">
                <a:solidFill>
                  <a:schemeClr val="tx1"/>
                </a:solidFill>
                <a:effectLst/>
                <a:latin typeface="+mn-lt"/>
                <a:ea typeface="+mn-ea"/>
                <a:cs typeface="+mn-cs"/>
              </a:rPr>
              <a:t> </a:t>
            </a:r>
            <a:br>
              <a:rPr lang="en-US" sz="1000" kern="1200" dirty="0">
                <a:solidFill>
                  <a:schemeClr val="tx1"/>
                </a:solidFill>
                <a:effectLst/>
                <a:latin typeface="+mn-lt"/>
                <a:ea typeface="+mn-ea"/>
                <a:cs typeface="+mn-cs"/>
              </a:rPr>
            </a:br>
            <a:r>
              <a:rPr lang="en-US" sz="1000" i="1" kern="1200" dirty="0">
                <a:solidFill>
                  <a:schemeClr val="tx1"/>
                </a:solidFill>
                <a:effectLst/>
                <a:latin typeface="+mn-lt"/>
                <a:ea typeface="+mn-ea"/>
                <a:cs typeface="+mn-cs"/>
              </a:rPr>
              <a:t>At 3:40 (13:40 remaining) Sara makes the statement “…the world lacked an actionable guide for HOW we can avoid a global food crisis…” If you continue to the Summary Level of Journey 2050, students will engage in a Project-Based Learning activity to create their own action plan to improve our world’s sustainability.</a:t>
            </a:r>
            <a:br>
              <a:rPr lang="en-US" sz="1000" i="1"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After listening to the TED talk, explore which countries in the world have potential to increase crop yields on existing farmland (remember the goal is not to turn more land into farmland but to maximize the land already in production). Make sure at least one group explores India and African countries. Instruct students to consider the growing crop conditions (i.e. arable land, soil health, pests/diseases, water/climate), transportation/storage to get products to markets/market access, technology available, level of education within the country, access to capital to invest in new innovations/best practices and anything else that would contribute to the success or failure of growing food sustainably, then respond to the question, does the country I have selected have the ability to increase crop yields on existing farmland with all the resources required?</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pPr lvl="0"/>
            <a:r>
              <a:rPr lang="en-US" sz="1000" kern="1200" dirty="0">
                <a:solidFill>
                  <a:schemeClr val="tx1"/>
                </a:solidFill>
                <a:effectLst/>
                <a:latin typeface="+mn-lt"/>
                <a:ea typeface="+mn-ea"/>
                <a:cs typeface="+mn-cs"/>
              </a:rPr>
              <a:t>Have the student’s share their findings and ask them to evaluate the potential of each country in how stakeholders (producers, consumers, governments, environmentalists, non-profits, educators etc.) can contribute to successful advancements in the countries identified. </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pPr lvl="0"/>
            <a:r>
              <a:rPr lang="en-US" sz="1000" u="none" kern="1200" dirty="0">
                <a:solidFill>
                  <a:schemeClr val="tx1"/>
                </a:solidFill>
                <a:effectLst/>
                <a:latin typeface="+mn-lt"/>
                <a:ea typeface="+mn-ea"/>
                <a:cs typeface="+mn-cs"/>
              </a:rPr>
              <a:t>Summarize by discussing answers to the following questions: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What can developed and developing countries do to prevent a famine as we move toward 2050?</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What can developed and developing countries learn from each other? Can technology and innovations be integrated from one country to another? </a:t>
            </a:r>
          </a:p>
        </p:txBody>
      </p:sp>
      <p:sp>
        <p:nvSpPr>
          <p:cNvPr id="4" name="Slide Number Placeholder 3"/>
          <p:cNvSpPr>
            <a:spLocks noGrp="1"/>
          </p:cNvSpPr>
          <p:nvPr>
            <p:ph type="sldNum" sz="quarter" idx="10"/>
          </p:nvPr>
        </p:nvSpPr>
        <p:spPr/>
        <p:txBody>
          <a:bodyPr/>
          <a:lstStyle/>
          <a:p>
            <a:fld id="{3D61F474-1EE0-424A-94D6-7B4B13D58BDE}" type="slidenum">
              <a:rPr lang="en-US" smtClean="0"/>
              <a:t>8</a:t>
            </a:fld>
            <a:endParaRPr lang="en-US"/>
          </a:p>
        </p:txBody>
      </p:sp>
    </p:spTree>
    <p:extLst>
      <p:ext uri="{BB962C8B-B14F-4D97-AF65-F5344CB8AC3E}">
        <p14:creationId xmlns:p14="http://schemas.microsoft.com/office/powerpoint/2010/main" val="115810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Direct the attention of the students to themselves. Ask, “</a:t>
            </a:r>
            <a:r>
              <a:rPr lang="en-US" sz="1200" b="1" kern="1200" dirty="0">
                <a:solidFill>
                  <a:schemeClr val="tx1"/>
                </a:solidFill>
                <a:effectLst/>
                <a:latin typeface="+mn-lt"/>
                <a:ea typeface="+mn-ea"/>
                <a:cs typeface="+mn-cs"/>
              </a:rPr>
              <a:t>How do consumers like yourself influence what producers grow</a:t>
            </a:r>
            <a:r>
              <a:rPr lang="en-US" sz="1200" kern="1200" dirty="0">
                <a:solidFill>
                  <a:schemeClr val="tx1"/>
                </a:solidFill>
                <a:effectLst/>
                <a:latin typeface="+mn-lt"/>
                <a:ea typeface="+mn-ea"/>
                <a:cs typeface="+mn-cs"/>
              </a:rPr>
              <a:t>?” As an example, ask students to </a:t>
            </a:r>
            <a:r>
              <a:rPr lang="en-US" sz="1200" b="1" kern="1200" dirty="0">
                <a:solidFill>
                  <a:schemeClr val="tx1"/>
                </a:solidFill>
                <a:effectLst/>
                <a:latin typeface="+mn-lt"/>
                <a:ea typeface="+mn-ea"/>
                <a:cs typeface="+mn-cs"/>
              </a:rPr>
              <a:t>raise their hand if they would eat insects as a source of protein</a:t>
            </a:r>
            <a:r>
              <a:rPr lang="en-US" sz="1200" kern="1200" dirty="0">
                <a:solidFill>
                  <a:schemeClr val="tx1"/>
                </a:solidFill>
                <a:effectLst/>
                <a:latin typeface="+mn-lt"/>
                <a:ea typeface="+mn-ea"/>
                <a:cs typeface="+mn-cs"/>
              </a:rPr>
              <a:t>. If they will eat insects then demand increases. If they won’t then demand decreases. Explain that every time we shop at a grocery store we are sending a message to the agricultural value chain on what preferences we have.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else do consumers influence growers? </a:t>
            </a:r>
          </a:p>
          <a:p>
            <a:pPr lvl="0"/>
            <a:r>
              <a:rPr lang="en-US" sz="1200" kern="1200" dirty="0">
                <a:solidFill>
                  <a:schemeClr val="tx1"/>
                </a:solidFill>
                <a:effectLst/>
                <a:latin typeface="+mn-lt"/>
                <a:ea typeface="+mn-ea"/>
                <a:cs typeface="+mn-cs"/>
              </a:rPr>
              <a:t>Ask students if they have seen </a:t>
            </a:r>
            <a:r>
              <a:rPr lang="en-US" sz="1200" b="1" kern="1200" dirty="0">
                <a:solidFill>
                  <a:schemeClr val="tx1"/>
                </a:solidFill>
                <a:effectLst/>
                <a:latin typeface="+mn-lt"/>
                <a:ea typeface="+mn-ea"/>
                <a:cs typeface="+mn-cs"/>
              </a:rPr>
              <a:t>campaigns (“Meatless Mondays” or “Milk: It Does a Body Good) or food labels (organic, Non-GMO, natural, cage-free, antibiotic free, etc.) </a:t>
            </a:r>
            <a:r>
              <a:rPr lang="en-US" sz="1200" kern="1200" dirty="0">
                <a:solidFill>
                  <a:schemeClr val="tx1"/>
                </a:solidFill>
                <a:effectLst/>
                <a:latin typeface="+mn-lt"/>
                <a:ea typeface="+mn-ea"/>
                <a:cs typeface="+mn-cs"/>
              </a:rPr>
              <a:t>that could influence someone positively or negatively about food. The following discussion should prompt the students to </a:t>
            </a:r>
            <a:r>
              <a:rPr lang="en-US" sz="1200" b="1" kern="1200" dirty="0">
                <a:solidFill>
                  <a:schemeClr val="tx1"/>
                </a:solidFill>
                <a:effectLst/>
                <a:latin typeface="+mn-lt"/>
                <a:ea typeface="+mn-ea"/>
                <a:cs typeface="+mn-cs"/>
              </a:rPr>
              <a:t>take a science-based, informed approach when viewing information </a:t>
            </a:r>
            <a:r>
              <a:rPr lang="en-US" sz="1200" kern="1200" dirty="0">
                <a:solidFill>
                  <a:schemeClr val="tx1"/>
                </a:solidFill>
                <a:effectLst/>
                <a:latin typeface="+mn-lt"/>
                <a:ea typeface="+mn-ea"/>
                <a:cs typeface="+mn-cs"/>
              </a:rPr>
              <a:t>they may see on social media or in marketing campaigns trying to influence their purchasing behavior. </a:t>
            </a:r>
          </a:p>
          <a:p>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t>9</a:t>
            </a:fld>
            <a:endParaRPr lang="en-US"/>
          </a:p>
        </p:txBody>
      </p:sp>
    </p:spTree>
    <p:extLst>
      <p:ext uri="{BB962C8B-B14F-4D97-AF65-F5344CB8AC3E}">
        <p14:creationId xmlns:p14="http://schemas.microsoft.com/office/powerpoint/2010/main" val="464600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7266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3000"/>
            <a:ext cx="9144000" cy="4953000"/>
          </a:xfrm>
          <a:prstGeom prst="rect">
            <a:avLst/>
          </a:prstGeom>
        </p:spPr>
      </p:pic>
      <p:sp>
        <p:nvSpPr>
          <p:cNvPr id="3" name="Content Placeholder 2"/>
          <p:cNvSpPr>
            <a:spLocks noGrp="1"/>
          </p:cNvSpPr>
          <p:nvPr>
            <p:ph idx="1"/>
          </p:nvPr>
        </p:nvSpPr>
        <p:spPr>
          <a:xfrm>
            <a:off x="381000" y="1295400"/>
            <a:ext cx="4876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dirty="0"/>
              <a:t>CLICK TO EDIT MASTER TITLE STYLE</a:t>
            </a:r>
          </a:p>
        </p:txBody>
      </p:sp>
      <p:pic>
        <p:nvPicPr>
          <p:cNvPr id="10" name="Content Placeholder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75607" y="2161044"/>
            <a:ext cx="5268393" cy="291691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9800"/>
            <a:ext cx="9144000" cy="92583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73181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24000"/>
            <a:ext cx="9144000" cy="2133600"/>
          </a:xfrm>
          <a:prstGeom prst="rect">
            <a:avLst/>
          </a:prstGeom>
        </p:spPr>
      </p:pic>
      <p:sp>
        <p:nvSpPr>
          <p:cNvPr id="2" name="Title 1"/>
          <p:cNvSpPr>
            <a:spLocks noGrp="1"/>
          </p:cNvSpPr>
          <p:nvPr>
            <p:ph type="ctrTitle"/>
          </p:nvPr>
        </p:nvSpPr>
        <p:spPr>
          <a:xfrm>
            <a:off x="685800" y="1855787"/>
            <a:ext cx="7772400" cy="1470025"/>
          </a:xfrm>
        </p:spPr>
        <p:txBody>
          <a:bodyPr/>
          <a:lstStyle>
            <a:lvl1pPr algn="ctr">
              <a:defRPr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699A0806-7CE9-4D9D-BECA-52006E9A506E}"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114800"/>
            <a:ext cx="3919090" cy="1899681"/>
          </a:xfrm>
          <a:prstGeom prst="rect">
            <a:avLst/>
          </a:prstGeom>
        </p:spPr>
      </p:pic>
    </p:spTree>
    <p:extLst>
      <p:ext uri="{BB962C8B-B14F-4D97-AF65-F5344CB8AC3E}">
        <p14:creationId xmlns:p14="http://schemas.microsoft.com/office/powerpoint/2010/main" val="287264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A0806-7CE9-4D9D-BECA-52006E9A506E}"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29412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A0806-7CE9-4D9D-BECA-52006E9A506E}"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251349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84744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66405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11127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85894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0806-7CE9-4D9D-BECA-52006E9A506E}" type="datetimeFigureOut">
              <a:rPr lang="en-US" smtClean="0"/>
              <a:t>8/5/2019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2040C-3EF2-4C21-8D4F-D7CE1CFC51C3}" type="slidenum">
              <a:rPr lang="en-US" smtClean="0"/>
              <a:t>‹#›</a:t>
            </a:fld>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6019800"/>
            <a:ext cx="9144000" cy="925830"/>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940178650"/>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49" r:id="rId3"/>
    <p:sldLayoutId id="2147483652" r:id="rId4"/>
    <p:sldLayoutId id="2147483653" r:id="rId5"/>
    <p:sldLayoutId id="2147483656" r:id="rId6"/>
    <p:sldLayoutId id="2147483657" r:id="rId7"/>
    <p:sldLayoutId id="2147483658" r:id="rId8"/>
    <p:sldLayoutId id="2147483659" r:id="rId9"/>
  </p:sldLayoutIdLst>
  <p:txStyles>
    <p:titleStyle>
      <a:lvl1pPr algn="l"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PvjucZPZL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ted.com/talks/mark_jackson_a_personal_story_about_farming_and_the_future_of_agriculture" TargetMode="External"/><Relationship Id="rId4" Type="http://schemas.openxmlformats.org/officeDocument/2006/relationships/hyperlink" Target="https://player.fm/series/future-of-agricultur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agclassroom.org/teacher/matrix/lessonplan.cfm?lpid=693" TargetMode="External"/><Relationship Id="rId13" Type="http://schemas.openxmlformats.org/officeDocument/2006/relationships/hyperlink" Target="https://www.ceres-ab.com/about-us?wix-vod-video-id=5f23646e1754458f8c6336be4df6ba68&amp;wix-vod-comp-id=comp-j48u0gxt" TargetMode="External"/><Relationship Id="rId3" Type="http://schemas.openxmlformats.org/officeDocument/2006/relationships/hyperlink" Target="file:///C:\Users\liverhaeghe\AppData\Local\Microsoft\Windows\INetCache\Content.Outlook\VPIBVRWO\High-Tech%20Farming" TargetMode="External"/><Relationship Id="rId7" Type="http://schemas.openxmlformats.org/officeDocument/2006/relationships/hyperlink" Target="file:///C:\Users\liverhaeghe\AppData\Local\Microsoft\Windows\INetCache\Content.Outlook\VPIBVRWO\Robots%20in%20High-Tech%20Farming" TargetMode="External"/><Relationship Id="rId12" Type="http://schemas.openxmlformats.org/officeDocument/2006/relationships/hyperlink" Target="https://www.youtube.com/watch?v=ym6biFbr3GQ"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agclassroom.org/teacher/matrix/lessonplan.cfm?lpid=692" TargetMode="External"/><Relationship Id="rId11" Type="http://schemas.openxmlformats.org/officeDocument/2006/relationships/hyperlink" Target="http://www.agclassroom.org/teacher/matrix/resources.cfm?rid=411&amp;search_term_cr_cr_cr_cr_cr=career" TargetMode="External"/><Relationship Id="rId5" Type="http://schemas.openxmlformats.org/officeDocument/2006/relationships/hyperlink" Target="file:///C:\Users\liverhaeghe\AppData\Local\Microsoft\Windows\INetCache\Content.Outlook\VPIBVRWO\Drones%20in%20High-Tech%20Farming" TargetMode="External"/><Relationship Id="rId10" Type="http://schemas.openxmlformats.org/officeDocument/2006/relationships/hyperlink" Target="https://www.agclassroom.org/teacher/matrix/lessonplan.cfm?lpid=655" TargetMode="External"/><Relationship Id="rId4" Type="http://schemas.openxmlformats.org/officeDocument/2006/relationships/hyperlink" Target="https://www.agclassroom.org/teacher/matrix/lessonplan.cfm?lpid=691" TargetMode="External"/><Relationship Id="rId9" Type="http://schemas.openxmlformats.org/officeDocument/2006/relationships/hyperlink" Target="https://www.agclassroom.org/teacher/matrix/lessonplan.cfm?lpid=709"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ed.com/talks/sara_menker_a_global_food_crisis_may_be_only_a_decade_away?referrer=playlist-what_s_the_future_of_food#t-1025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exChWNFY5E&amp;feature=youtu.b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ed.com/talks/sara_menker_a_global_food_crisis_may_be_only_a_decade_away?referrer=playlist-what_s_the_future_of_food#t-1025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0E797A19-95ED-48FA-8DF3-DEE710C4A93F}"/>
              </a:ext>
            </a:extLst>
          </p:cNvPr>
          <p:cNvPicPr>
            <a:picLocks noChangeAspect="1"/>
          </p:cNvPicPr>
          <p:nvPr/>
        </p:nvPicPr>
        <p:blipFill rotWithShape="1">
          <a:blip r:embed="rId3">
            <a:extLst>
              <a:ext uri="{28A0092B-C50C-407E-A947-70E740481C1C}">
                <a14:useLocalDpi xmlns:a14="http://schemas.microsoft.com/office/drawing/2010/main" val="0"/>
              </a:ext>
            </a:extLst>
          </a:blip>
          <a:srcRect b="30502"/>
          <a:stretch/>
        </p:blipFill>
        <p:spPr>
          <a:xfrm>
            <a:off x="4011" y="-2324100"/>
            <a:ext cx="9144000" cy="9525000"/>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Technology &amp; Innovation</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dirty="0">
                <a:effectLst>
                  <a:outerShdw blurRad="38100" dist="38100" dir="2700000" algn="tl">
                    <a:srgbClr val="000000">
                      <a:alpha val="43137"/>
                    </a:srgbClr>
                  </a:outerShdw>
                </a:effectLst>
              </a:rPr>
              <a:t>Lesson 7</a:t>
            </a:r>
          </a:p>
        </p:txBody>
      </p:sp>
      <p:sp>
        <p:nvSpPr>
          <p:cNvPr id="8" name="TextBox 7"/>
          <p:cNvSpPr txBox="1"/>
          <p:nvPr/>
        </p:nvSpPr>
        <p:spPr>
          <a:xfrm>
            <a:off x="9220200" y="6172200"/>
            <a:ext cx="914400" cy="523220"/>
          </a:xfrm>
          <a:prstGeom prst="rect">
            <a:avLst/>
          </a:prstGeom>
          <a:noFill/>
        </p:spPr>
        <p:txBody>
          <a:bodyPr wrap="square" rtlCol="0">
            <a:spAutoFit/>
          </a:bodyPr>
          <a:lstStyle/>
          <a:p>
            <a:r>
              <a:rPr lang="en-US" sz="2800" b="1" dirty="0">
                <a:solidFill>
                  <a:srgbClr val="FF0000"/>
                </a:solidFill>
              </a:rPr>
              <a:t>V1.0</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688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snapag</a:t>
            </a:r>
          </a:p>
        </p:txBody>
      </p:sp>
      <p:sp>
        <p:nvSpPr>
          <p:cNvPr id="5" name="Content Placeholder 3"/>
          <p:cNvSpPr>
            <a:spLocks noGrp="1"/>
          </p:cNvSpPr>
          <p:nvPr>
            <p:ph idx="1"/>
          </p:nvPr>
        </p:nvSpPr>
        <p:spPr>
          <a:xfrm>
            <a:off x="6502693" y="4419600"/>
            <a:ext cx="2544971" cy="457199"/>
          </a:xfrm>
        </p:spPr>
        <p:txBody>
          <a:bodyPr>
            <a:noAutofit/>
          </a:bodyPr>
          <a:lstStyle/>
          <a:p>
            <a:pPr marL="0" lvl="0" indent="0">
              <a:spcBef>
                <a:spcPts val="0"/>
              </a:spcBef>
              <a:buNone/>
              <a:defRPr/>
            </a:pPr>
            <a:r>
              <a:rPr lang="en-US" sz="2400" b="1" dirty="0"/>
              <a:t>How are </a:t>
            </a:r>
            <a:br>
              <a:rPr lang="en-US" sz="2400" b="1" dirty="0"/>
            </a:br>
            <a:r>
              <a:rPr lang="en-US" sz="2400" b="1" dirty="0"/>
              <a:t>chickens raised?</a:t>
            </a:r>
          </a:p>
          <a:p>
            <a:pPr marL="0" lvl="0" indent="0">
              <a:spcBef>
                <a:spcPts val="0"/>
              </a:spcBef>
              <a:buNone/>
              <a:defRPr/>
            </a:pPr>
            <a:endParaRPr lang="en-US" sz="2400" b="1" dirty="0"/>
          </a:p>
        </p:txBody>
      </p:sp>
      <p:pic>
        <p:nvPicPr>
          <p:cNvPr id="2050" name="Picture 2" descr="C:\Users\liverhaeghe\AppData\Local\Microsoft\Windows\Temporary Internet Files\Content.IE5\VVO628EM\brai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1586" y="1487606"/>
            <a:ext cx="4153005" cy="41530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0988" y="5440556"/>
            <a:ext cx="6934200" cy="954107"/>
          </a:xfrm>
          <a:prstGeom prst="rect">
            <a:avLst/>
          </a:prstGeom>
          <a:solidFill>
            <a:schemeClr val="bg1"/>
          </a:solidFill>
          <a:ln>
            <a:solidFill>
              <a:schemeClr val="accent1"/>
            </a:solidFill>
          </a:ln>
        </p:spPr>
        <p:txBody>
          <a:bodyPr wrap="square" rtlCol="0">
            <a:spAutoFit/>
          </a:bodyPr>
          <a:lstStyle/>
          <a:p>
            <a:pPr lvl="0" algn="ctr">
              <a:defRPr/>
            </a:pPr>
            <a:r>
              <a:rPr lang="en-US" sz="2800" b="1" dirty="0"/>
              <a:t>Are your perceptions different or </a:t>
            </a:r>
            <a:br>
              <a:rPr lang="en-US" sz="2800" b="1" dirty="0"/>
            </a:br>
            <a:r>
              <a:rPr lang="en-US" sz="2800" b="1" dirty="0"/>
              <a:t>the same as the industry?</a:t>
            </a:r>
          </a:p>
        </p:txBody>
      </p:sp>
      <p:sp>
        <p:nvSpPr>
          <p:cNvPr id="8" name="Content Placeholder 3"/>
          <p:cNvSpPr txBox="1">
            <a:spLocks/>
          </p:cNvSpPr>
          <p:nvPr/>
        </p:nvSpPr>
        <p:spPr>
          <a:xfrm>
            <a:off x="6419333" y="1371600"/>
            <a:ext cx="2286000" cy="914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2400" b="1" dirty="0"/>
              <a:t>What does organic farming look like? </a:t>
            </a:r>
          </a:p>
        </p:txBody>
      </p:sp>
      <p:sp>
        <p:nvSpPr>
          <p:cNvPr id="9" name="Content Placeholder 3"/>
          <p:cNvSpPr txBox="1">
            <a:spLocks/>
          </p:cNvSpPr>
          <p:nvPr/>
        </p:nvSpPr>
        <p:spPr>
          <a:xfrm>
            <a:off x="196188" y="2057400"/>
            <a:ext cx="2105398" cy="7749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2400" b="1" dirty="0"/>
              <a:t>What are GMOs and are they okay to eat? </a:t>
            </a:r>
          </a:p>
        </p:txBody>
      </p:sp>
    </p:spTree>
    <p:extLst>
      <p:ext uri="{BB962C8B-B14F-4D97-AF65-F5344CB8AC3E}">
        <p14:creationId xmlns:p14="http://schemas.microsoft.com/office/powerpoint/2010/main" val="959139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7696200" cy="4525963"/>
          </a:xfrm>
        </p:spPr>
        <p:txBody>
          <a:bodyPr>
            <a:noAutofit/>
          </a:bodyPr>
          <a:lstStyle/>
          <a:p>
            <a:pPr lvl="0"/>
            <a:r>
              <a:rPr lang="en-US" sz="2200" dirty="0"/>
              <a:t>Technology and innovation play a critical role in the future of agriculture. Each innovation must be understood for the benefits and limitations it brings as there is no one-size fits all solution. </a:t>
            </a:r>
          </a:p>
          <a:p>
            <a:pPr lvl="0"/>
            <a:r>
              <a:rPr lang="en-US" sz="2200" dirty="0"/>
              <a:t>If supported, developing countries have the greatest potential to make the most improvements.   </a:t>
            </a:r>
          </a:p>
          <a:p>
            <a:pPr lvl="0"/>
            <a:r>
              <a:rPr lang="en-US" sz="2200" dirty="0"/>
              <a:t>Consumers have a direct influence on what is grown and how. It’s important that you take a science-based, informed approach when viewing information on social media or in marketing campaigns trying to influence your purchasing behavior. </a:t>
            </a:r>
          </a:p>
          <a:p>
            <a:pPr lvl="0"/>
            <a:r>
              <a:rPr lang="en-US" sz="2200" dirty="0"/>
              <a:t>As we strive to feed a growing population, every stakeholder must act in a way that encourages sustainable solutions. </a:t>
            </a:r>
          </a:p>
        </p:txBody>
      </p:sp>
      <p:sp>
        <p:nvSpPr>
          <p:cNvPr id="4" name="Title 3"/>
          <p:cNvSpPr>
            <a:spLocks noGrp="1"/>
          </p:cNvSpPr>
          <p:nvPr>
            <p:ph type="title"/>
          </p:nvPr>
        </p:nvSpPr>
        <p:spPr/>
        <p:txBody>
          <a:bodyPr/>
          <a:lstStyle/>
          <a:p>
            <a:r>
              <a:rPr lang="en-US" dirty="0"/>
              <a:t>Wrap up</a:t>
            </a:r>
          </a:p>
        </p:txBody>
      </p:sp>
      <p:pic>
        <p:nvPicPr>
          <p:cNvPr id="5" name="Picture 4"/>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924799" y="3282599"/>
            <a:ext cx="702433" cy="779062"/>
          </a:xfrm>
          <a:prstGeom prst="rect">
            <a:avLst/>
          </a:prstGeom>
        </p:spPr>
      </p:pic>
      <p:pic>
        <p:nvPicPr>
          <p:cNvPr id="6" name="Picture 5"/>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627755">
            <a:off x="8298748" y="1219200"/>
            <a:ext cx="845252" cy="937461"/>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8677741" y="2842688"/>
            <a:ext cx="507645" cy="563024"/>
          </a:xfrm>
          <a:prstGeom prst="rect">
            <a:avLst/>
          </a:prstGeom>
        </p:spPr>
      </p:pic>
      <p:pic>
        <p:nvPicPr>
          <p:cNvPr id="8" name="Picture 7"/>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18670303">
            <a:off x="8322496" y="4191000"/>
            <a:ext cx="507645" cy="563024"/>
          </a:xfrm>
          <a:prstGeom prst="rect">
            <a:avLst/>
          </a:prstGeom>
        </p:spPr>
      </p:pic>
      <p:pic>
        <p:nvPicPr>
          <p:cNvPr id="9" name="Picture 8"/>
          <p:cNvPicPr>
            <a:picLocks noChangeAspect="1"/>
          </p:cNvPicPr>
          <p:nvPr/>
        </p:nvPicPr>
        <p:blipFill>
          <a:blip r:embed="rId6">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890177" y="4848899"/>
            <a:ext cx="507645" cy="563024"/>
          </a:xfrm>
          <a:prstGeom prst="rect">
            <a:avLst/>
          </a:prstGeom>
        </p:spPr>
      </p:pic>
    </p:spTree>
    <p:extLst>
      <p:ext uri="{BB962C8B-B14F-4D97-AF65-F5344CB8AC3E}">
        <p14:creationId xmlns:p14="http://schemas.microsoft.com/office/powerpoint/2010/main" val="2376445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7010400"/>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Questions?</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dirty="0">
                <a:effectLst>
                  <a:outerShdw blurRad="38100" dist="38100" dir="2700000" algn="tl">
                    <a:srgbClr val="000000">
                      <a:alpha val="43137"/>
                    </a:srgbClr>
                  </a:outerShdw>
                </a:effectLst>
              </a:rPr>
              <a:t>Programs@naitco.org</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41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a:t>Technology &amp; Innovation </a:t>
            </a:r>
            <a:br>
              <a:rPr lang="en-US" dirty="0"/>
            </a:br>
            <a:r>
              <a:rPr lang="en-US" dirty="0"/>
              <a:t>Find Someone Who…</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96" b="11259"/>
          <a:stretch/>
        </p:blipFill>
        <p:spPr bwMode="auto">
          <a:xfrm>
            <a:off x="228600" y="1285164"/>
            <a:ext cx="4303071" cy="465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48200" y="1904516"/>
            <a:ext cx="3429000" cy="2739211"/>
          </a:xfrm>
          <a:prstGeom prst="rect">
            <a:avLst/>
          </a:prstGeom>
          <a:noFill/>
        </p:spPr>
        <p:txBody>
          <a:bodyPr wrap="square" rtlCol="0">
            <a:spAutoFit/>
          </a:bodyPr>
          <a:lstStyle/>
          <a:p>
            <a:pPr algn="ctr"/>
            <a:r>
              <a:rPr lang="en-US" sz="2400" dirty="0"/>
              <a:t>When you find a classmate that can say YES to a statement, write their name in the square. </a:t>
            </a:r>
          </a:p>
          <a:p>
            <a:pPr algn="ctr"/>
            <a:r>
              <a:rPr lang="en-US" sz="2400" dirty="0"/>
              <a:t/>
            </a:r>
            <a:br>
              <a:rPr lang="en-US" sz="2400" dirty="0"/>
            </a:br>
            <a:r>
              <a:rPr lang="en-US" sz="2400" dirty="0"/>
              <a:t>Can you get </a:t>
            </a:r>
            <a:r>
              <a:rPr lang="en-US" sz="2800" b="1" dirty="0"/>
              <a:t>5 in a row </a:t>
            </a:r>
            <a:r>
              <a:rPr lang="en-US" sz="2400" dirty="0"/>
              <a:t>or fill in all the squares? </a:t>
            </a:r>
          </a:p>
        </p:txBody>
      </p:sp>
    </p:spTree>
    <p:extLst>
      <p:ext uri="{BB962C8B-B14F-4D97-AF65-F5344CB8AC3E}">
        <p14:creationId xmlns:p14="http://schemas.microsoft.com/office/powerpoint/2010/main" val="1113373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1219200"/>
            <a:ext cx="7772400" cy="4724400"/>
          </a:xfrm>
          <a:prstGeom prst="round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p:txBody>
          <a:bodyPr>
            <a:noAutofit/>
          </a:bodyPr>
          <a:lstStyle/>
          <a:p>
            <a:pPr lvl="0"/>
            <a:r>
              <a:rPr lang="en-US" sz="2400" dirty="0"/>
              <a:t>Will tech take over the farm? </a:t>
            </a:r>
            <a:r>
              <a:rPr lang="en-US" sz="2400" u="sng" dirty="0">
                <a:hlinkClick r:id="rId3"/>
              </a:rPr>
              <a:t>https://www.youtube.com/watch?v=JPvjucZPZLM</a:t>
            </a:r>
            <a:r>
              <a:rPr lang="en-US" sz="2400" dirty="0"/>
              <a:t> </a:t>
            </a:r>
          </a:p>
          <a:p>
            <a:pPr lvl="0"/>
            <a:r>
              <a:rPr lang="en-US" sz="2400" dirty="0"/>
              <a:t>Future of Agriculture Podcast: </a:t>
            </a:r>
            <a:r>
              <a:rPr lang="en-US" sz="2400" u="sng" dirty="0">
                <a:hlinkClick r:id="rId4"/>
              </a:rPr>
              <a:t>https://player.fm/series/future-of-agriculture</a:t>
            </a:r>
            <a:r>
              <a:rPr lang="en-US" sz="2400" dirty="0"/>
              <a:t> </a:t>
            </a:r>
          </a:p>
          <a:p>
            <a:pPr lvl="0"/>
            <a:r>
              <a:rPr lang="en-US" sz="2400" dirty="0"/>
              <a:t>Hear from an Iowa farmer about the transformation of his family farm from the 1890s until today and moving into the future: </a:t>
            </a:r>
            <a:r>
              <a:rPr lang="en-US" sz="2400" u="sng" dirty="0">
                <a:hlinkClick r:id="rId5"/>
              </a:rPr>
              <a:t>https://www.ted.com/talks/mark_jackson_a_personal_story_about_farming_and_the_future_of_agriculture</a:t>
            </a:r>
            <a:endParaRPr lang="en-US" sz="2400" dirty="0"/>
          </a:p>
        </p:txBody>
      </p:sp>
      <p:sp>
        <p:nvSpPr>
          <p:cNvPr id="3" name="Title 2"/>
          <p:cNvSpPr>
            <a:spLocks noGrp="1"/>
          </p:cNvSpPr>
          <p:nvPr>
            <p:ph type="title"/>
          </p:nvPr>
        </p:nvSpPr>
        <p:spPr/>
        <p:txBody>
          <a:bodyPr/>
          <a:lstStyle/>
          <a:p>
            <a:r>
              <a:rPr lang="en-US" dirty="0"/>
              <a:t>Enriching activities</a:t>
            </a:r>
          </a:p>
        </p:txBody>
      </p:sp>
    </p:spTree>
    <p:extLst>
      <p:ext uri="{BB962C8B-B14F-4D97-AF65-F5344CB8AC3E}">
        <p14:creationId xmlns:p14="http://schemas.microsoft.com/office/powerpoint/2010/main" val="2809654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1219200"/>
            <a:ext cx="7772400" cy="4724400"/>
          </a:xfrm>
          <a:prstGeom prst="round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p:txBody>
          <a:bodyPr>
            <a:noAutofit/>
          </a:bodyPr>
          <a:lstStyle/>
          <a:p>
            <a:pPr lvl="0"/>
            <a:r>
              <a:rPr lang="en-US" sz="1600" dirty="0"/>
              <a:t>To explore further into specific technologies on the farm, see the following additional lesson plans:</a:t>
            </a:r>
          </a:p>
          <a:p>
            <a:pPr lvl="1"/>
            <a:r>
              <a:rPr lang="en-US" sz="1400" u="sng" dirty="0">
                <a:hlinkClick r:id="rId3"/>
              </a:rPr>
              <a:t>High-Tech Farming</a:t>
            </a:r>
            <a:r>
              <a:rPr lang="en-US" sz="1400" dirty="0"/>
              <a:t> (</a:t>
            </a:r>
            <a:r>
              <a:rPr lang="en-US" sz="1400" u="sng" dirty="0">
                <a:hlinkClick r:id="rId4"/>
              </a:rPr>
              <a:t>https://www.agclassroom.org/teacher/matrix/lessonplan.cfm?lpid=691</a:t>
            </a:r>
            <a:r>
              <a:rPr lang="en-US" sz="1400" dirty="0"/>
              <a:t>, 2 hours) </a:t>
            </a:r>
          </a:p>
          <a:p>
            <a:pPr lvl="1"/>
            <a:r>
              <a:rPr lang="en-US" sz="1400" u="sng" dirty="0">
                <a:hlinkClick r:id="rId5"/>
              </a:rPr>
              <a:t>Drones in High-Tech Farming</a:t>
            </a:r>
            <a:r>
              <a:rPr lang="en-US" sz="1400" dirty="0"/>
              <a:t> (</a:t>
            </a:r>
            <a:r>
              <a:rPr lang="en-US" sz="1400" u="sng" dirty="0">
                <a:hlinkClick r:id="rId6"/>
              </a:rPr>
              <a:t>https://www.agclassroom.org/teacher/matrix/lessonplan.cfm?lpid=692</a:t>
            </a:r>
            <a:r>
              <a:rPr lang="en-US" sz="1400" dirty="0"/>
              <a:t>, 3 hours)</a:t>
            </a:r>
          </a:p>
          <a:p>
            <a:pPr lvl="1"/>
            <a:r>
              <a:rPr lang="en-US" sz="1400" u="sng" dirty="0">
                <a:hlinkClick r:id="rId7"/>
              </a:rPr>
              <a:t>Robots in High-Tech Farming</a:t>
            </a:r>
            <a:r>
              <a:rPr lang="en-US" sz="1400" dirty="0"/>
              <a:t> (</a:t>
            </a:r>
            <a:r>
              <a:rPr lang="en-US" sz="1400" u="sng" dirty="0">
                <a:hlinkClick r:id="rId8"/>
              </a:rPr>
              <a:t>https://www.agclassroom.org/teacher/matrix/lessonplan.cfm?lpid=693</a:t>
            </a:r>
            <a:r>
              <a:rPr lang="en-US" sz="1400" dirty="0"/>
              <a:t>, 3 hours)</a:t>
            </a:r>
          </a:p>
          <a:p>
            <a:pPr lvl="1"/>
            <a:r>
              <a:rPr lang="en-US" sz="1400" u="sng" dirty="0">
                <a:hlinkClick r:id="rId9"/>
              </a:rPr>
              <a:t>Growing a Nation: Growing Technology</a:t>
            </a:r>
            <a:r>
              <a:rPr lang="en-US" sz="1400" dirty="0"/>
              <a:t> (</a:t>
            </a:r>
            <a:r>
              <a:rPr lang="en-US" sz="1400" u="sng" dirty="0">
                <a:hlinkClick r:id="rId9"/>
              </a:rPr>
              <a:t>https://www.agclassroom.org/teacher/matrix/lessonplan.cfm?lpid=709</a:t>
            </a:r>
            <a:r>
              <a:rPr lang="en-US" sz="1400" dirty="0"/>
              <a:t>), 1 hour</a:t>
            </a:r>
          </a:p>
          <a:p>
            <a:pPr lvl="0"/>
            <a:r>
              <a:rPr lang="en-US" sz="1600" dirty="0"/>
              <a:t>To explore further into consumer choices and food labeling use the lesson, </a:t>
            </a:r>
            <a:r>
              <a:rPr lang="en-US" sz="1600" u="sng" dirty="0">
                <a:hlinkClick r:id="rId10"/>
              </a:rPr>
              <a:t>Looking Under the Label</a:t>
            </a:r>
            <a:r>
              <a:rPr lang="en-US" sz="1600" dirty="0"/>
              <a:t>.</a:t>
            </a:r>
          </a:p>
          <a:p>
            <a:pPr lvl="0"/>
            <a:r>
              <a:rPr lang="en-US" sz="1600" dirty="0"/>
              <a:t>Watch this video: </a:t>
            </a:r>
            <a:r>
              <a:rPr lang="en-US" sz="1600" i="1" u="sng" dirty="0">
                <a:hlinkClick r:id="rId11"/>
              </a:rPr>
              <a:t>Growing Today for Tomorrow</a:t>
            </a:r>
            <a:r>
              <a:rPr lang="en-US" sz="1600" dirty="0"/>
              <a:t> (</a:t>
            </a:r>
            <a:r>
              <a:rPr lang="en-US" sz="1600" u="sng" dirty="0">
                <a:hlinkClick r:id="rId12"/>
              </a:rPr>
              <a:t>https://www.youtube.com/watch?v=ym6biFbr3GQ</a:t>
            </a:r>
            <a:r>
              <a:rPr lang="en-US" sz="1600" dirty="0"/>
              <a:t>, 3:30) Discuss how farmers have been able to continually produce more food with fewer resources.</a:t>
            </a:r>
          </a:p>
          <a:p>
            <a:r>
              <a:rPr lang="en-US" sz="1600" dirty="0"/>
              <a:t>Turning waste into food and livestock feed through innovation (</a:t>
            </a:r>
            <a:r>
              <a:rPr lang="en-US" sz="1600" u="sng" dirty="0">
                <a:hlinkClick r:id="rId13"/>
              </a:rPr>
              <a:t>https://www.ceres-ab.com/about-us?wix-vod-video-id=5f23646e1754458f8c6336be4df6ba68&amp;wix-vod-comp-id=comp-j48u0gxt#</a:t>
            </a:r>
            <a:r>
              <a:rPr lang="en-US" sz="1600" dirty="0"/>
              <a:t>, 3.01) </a:t>
            </a:r>
            <a:endParaRPr lang="en-US" sz="1600" u="sng" dirty="0"/>
          </a:p>
        </p:txBody>
      </p:sp>
      <p:sp>
        <p:nvSpPr>
          <p:cNvPr id="3" name="Title 2"/>
          <p:cNvSpPr>
            <a:spLocks noGrp="1"/>
          </p:cNvSpPr>
          <p:nvPr>
            <p:ph type="title"/>
          </p:nvPr>
        </p:nvSpPr>
        <p:spPr/>
        <p:txBody>
          <a:bodyPr/>
          <a:lstStyle/>
          <a:p>
            <a:r>
              <a:rPr lang="en-US" dirty="0"/>
              <a:t>Enriching activities</a:t>
            </a:r>
          </a:p>
        </p:txBody>
      </p:sp>
    </p:spTree>
    <p:extLst>
      <p:ext uri="{BB962C8B-B14F-4D97-AF65-F5344CB8AC3E}">
        <p14:creationId xmlns:p14="http://schemas.microsoft.com/office/powerpoint/2010/main" val="3307084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41564"/>
            <a:ext cx="9144000" cy="5692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Brought to you in collaboration</a:t>
            </a:r>
          </a:p>
        </p:txBody>
      </p:sp>
      <p:sp>
        <p:nvSpPr>
          <p:cNvPr id="8" name="TextBox 7"/>
          <p:cNvSpPr txBox="1"/>
          <p:nvPr/>
        </p:nvSpPr>
        <p:spPr>
          <a:xfrm>
            <a:off x="1676400" y="6128028"/>
            <a:ext cx="5867400" cy="707886"/>
          </a:xfrm>
          <a:prstGeom prst="rect">
            <a:avLst/>
          </a:prstGeom>
          <a:noFill/>
        </p:spPr>
        <p:txBody>
          <a:bodyPr wrap="square" rtlCol="0">
            <a:spAutoFit/>
          </a:bodyPr>
          <a:lstStyle/>
          <a:p>
            <a:pPr algn="ctr"/>
            <a:r>
              <a:rPr lang="en-US" sz="4000" dirty="0">
                <a:solidFill>
                  <a:schemeClr val="bg1"/>
                </a:solidFill>
              </a:rPr>
              <a:t>www.Journey2050.com</a:t>
            </a:r>
          </a:p>
        </p:txBody>
      </p:sp>
      <p:pic>
        <p:nvPicPr>
          <p:cNvPr id="4" name="Picture 2" descr="Home"/>
          <p:cNvPicPr>
            <a:picLocks noChangeAspect="1" noChangeArrowheads="1"/>
          </p:cNvPicPr>
          <p:nvPr/>
        </p:nvPicPr>
        <p:blipFill rotWithShape="1">
          <a:blip r:embed="rId3">
            <a:extLst>
              <a:ext uri="{28A0092B-C50C-407E-A947-70E740481C1C}">
                <a14:useLocalDpi xmlns:a14="http://schemas.microsoft.com/office/drawing/2010/main" val="0"/>
              </a:ext>
            </a:extLst>
          </a:blip>
          <a:srcRect r="78721"/>
          <a:stretch/>
        </p:blipFill>
        <p:spPr bwMode="auto">
          <a:xfrm>
            <a:off x="3107749" y="2915891"/>
            <a:ext cx="1065076" cy="1218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CORPORATE\Current Projects\Journey 2050\Logo\AgforLife\AgForLife_Logo\JPG\AgForLife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545" y="3173808"/>
            <a:ext cx="1737123" cy="6921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tractor.com/blog/wp-content/uploads/2015/07/National-Agriculture-in-the-Classroom-Organiz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34" y="1371121"/>
            <a:ext cx="3509681"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CORPORATE\Current Projects\Journey 2050\Logo\AITC Canada\AITC Canada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3295" y="2879911"/>
            <a:ext cx="1275933" cy="12079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080" y="2838650"/>
            <a:ext cx="1062302" cy="135235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365" y="5965948"/>
            <a:ext cx="3055522" cy="73640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112" y="4724400"/>
            <a:ext cx="3703322" cy="822960"/>
          </a:xfrm>
          <a:prstGeom prst="rect">
            <a:avLst/>
          </a:prstGeom>
        </p:spPr>
      </p:pic>
      <p:pic>
        <p:nvPicPr>
          <p:cNvPr id="9" name="Picture 2" descr="W:\CORPORATE\Current Projects\Journey 2050\Logo\Canola\AlbertaCanola-HorURL-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7634" y="4810397"/>
            <a:ext cx="3254601" cy="5828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5796" t="14785" r="4307" b="10697"/>
          <a:stretch/>
        </p:blipFill>
        <p:spPr>
          <a:xfrm>
            <a:off x="5459722" y="5759973"/>
            <a:ext cx="2319831" cy="1120636"/>
          </a:xfrm>
          <a:prstGeom prst="rect">
            <a:avLst/>
          </a:prstGeom>
        </p:spPr>
      </p:pic>
      <p:pic>
        <p:nvPicPr>
          <p:cNvPr id="12" name="Picture 11">
            <a:extLst>
              <a:ext uri="{FF2B5EF4-FFF2-40B4-BE49-F238E27FC236}">
                <a16:creationId xmlns:a16="http://schemas.microsoft.com/office/drawing/2014/main" xmlns="" id="{06BE2D9B-F352-4203-8A54-8857CBF043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2237" y="1568050"/>
            <a:ext cx="2517072" cy="538961"/>
          </a:xfrm>
          <a:prstGeom prst="rect">
            <a:avLst/>
          </a:prstGeom>
        </p:spPr>
      </p:pic>
    </p:spTree>
    <p:extLst>
      <p:ext uri="{BB962C8B-B14F-4D97-AF65-F5344CB8AC3E}">
        <p14:creationId xmlns:p14="http://schemas.microsoft.com/office/powerpoint/2010/main" val="243856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Innovation and Technology Examples</a:t>
            </a:r>
          </a:p>
        </p:txBody>
      </p:sp>
      <p:sp>
        <p:nvSpPr>
          <p:cNvPr id="3" name="Title 2"/>
          <p:cNvSpPr>
            <a:spLocks noGrp="1"/>
          </p:cNvSpPr>
          <p:nvPr>
            <p:ph type="title"/>
          </p:nvPr>
        </p:nvSpPr>
        <p:spPr/>
        <p:txBody>
          <a:bodyPr/>
          <a:lstStyle/>
          <a:p>
            <a:r>
              <a:rPr lang="en-US" dirty="0"/>
              <a:t>Appendix</a:t>
            </a:r>
          </a:p>
        </p:txBody>
      </p:sp>
      <p:pic>
        <p:nvPicPr>
          <p:cNvPr id="12290" name="Picture 2" descr="W:\CORPORATE\Current Projects\Journey 2050\Communications\Marketing Materials\Graphics\Tech and Innovation\drones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124200"/>
            <a:ext cx="3765196"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067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28"/>
            <a:ext cx="9144000" cy="1145628"/>
          </a:xfrm>
          <a:prstGeom prst="rect">
            <a:avLst/>
          </a:prstGeom>
        </p:spPr>
      </p:pic>
      <p:sp>
        <p:nvSpPr>
          <p:cNvPr id="8" name="Content Placeholder 7"/>
          <p:cNvSpPr>
            <a:spLocks noGrp="1"/>
          </p:cNvSpPr>
          <p:nvPr>
            <p:ph idx="1"/>
          </p:nvPr>
        </p:nvSpPr>
        <p:spPr>
          <a:xfrm>
            <a:off x="3810000" y="1981200"/>
            <a:ext cx="5029200" cy="3352800"/>
          </a:xfrm>
        </p:spPr>
        <p:txBody>
          <a:bodyPr vert="horz" lIns="91440" tIns="45720" rIns="91440" bIns="45720" rtlCol="0" anchor="ctr">
            <a:noAutofit/>
          </a:bodyPr>
          <a:lstStyle/>
          <a:p>
            <a:pPr marL="0" indent="0">
              <a:buNone/>
            </a:pPr>
            <a:r>
              <a:rPr lang="en-GB" sz="2600" dirty="0">
                <a:solidFill>
                  <a:srgbClr val="000000"/>
                </a:solidFill>
                <a:ea typeface="+mn-lt"/>
                <a:cs typeface="+mn-lt"/>
              </a:rPr>
              <a:t>Agriculture requires a significant amount of manual labor. </a:t>
            </a:r>
            <a:br>
              <a:rPr lang="en-GB" sz="2600" dirty="0">
                <a:solidFill>
                  <a:srgbClr val="000000"/>
                </a:solidFill>
                <a:ea typeface="+mn-lt"/>
                <a:cs typeface="+mn-lt"/>
              </a:rPr>
            </a:br>
            <a:r>
              <a:rPr lang="en-GB" sz="2600" b="1" dirty="0">
                <a:solidFill>
                  <a:srgbClr val="000000"/>
                </a:solidFill>
                <a:ea typeface="+mn-lt"/>
                <a:cs typeface="+mn-lt"/>
              </a:rPr>
              <a:t>What do you think a robot could do?</a:t>
            </a:r>
            <a:br>
              <a:rPr lang="en-GB" sz="2600" b="1" dirty="0">
                <a:solidFill>
                  <a:srgbClr val="000000"/>
                </a:solidFill>
                <a:ea typeface="+mn-lt"/>
                <a:cs typeface="+mn-lt"/>
              </a:rPr>
            </a:br>
            <a:endParaRPr lang="en-US" sz="2600" b="1" dirty="0">
              <a:solidFill>
                <a:srgbClr val="000000"/>
              </a:solidFill>
              <a:ea typeface="+mn-lt"/>
              <a:cs typeface="+mn-lt"/>
            </a:endParaRPr>
          </a:p>
          <a:p>
            <a:pPr marL="0" indent="0">
              <a:buNone/>
            </a:pPr>
            <a:r>
              <a:rPr lang="en-GB" sz="2600" dirty="0">
                <a:solidFill>
                  <a:srgbClr val="000000"/>
                </a:solidFill>
                <a:ea typeface="+mn-lt"/>
                <a:cs typeface="+mn-lt"/>
              </a:rPr>
              <a:t>Autonomous pickers identify and pick ripe fruits and vegetables. Other specialized robots could also find and eliminate weeds and pests that damage crops.</a:t>
            </a:r>
            <a:endParaRPr lang="en-US" sz="2600" dirty="0">
              <a:solidFill>
                <a:srgbClr val="000000"/>
              </a:solidFill>
              <a:cs typeface="Calibri"/>
            </a:endParaRPr>
          </a:p>
          <a:p>
            <a:endParaRPr lang="en-US" sz="2600" dirty="0">
              <a:solidFill>
                <a:srgbClr val="000000"/>
              </a:solidFill>
              <a:highlight>
                <a:srgbClr val="FFFF00"/>
              </a:highlight>
            </a:endParaRPr>
          </a:p>
        </p:txBody>
      </p:sp>
      <p:sp>
        <p:nvSpPr>
          <p:cNvPr id="3" name="Title 2"/>
          <p:cNvSpPr>
            <a:spLocks noGrp="1"/>
          </p:cNvSpPr>
          <p:nvPr>
            <p:ph type="title"/>
          </p:nvPr>
        </p:nvSpPr>
        <p:spPr/>
        <p:txBody>
          <a:bodyPr>
            <a:noAutofit/>
          </a:bodyPr>
          <a:lstStyle/>
          <a:p>
            <a:r>
              <a:rPr lang="en-US" dirty="0"/>
              <a:t>Autonomous robots </a:t>
            </a:r>
          </a:p>
        </p:txBody>
      </p:sp>
      <p:pic>
        <p:nvPicPr>
          <p:cNvPr id="2052" name="Picture 4" descr="W:\CORPORATE\Current Projects\Journey 2050\Communications\Marketing Materials\Graphics\Tech and Innovation\robotics2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7" y="1219200"/>
            <a:ext cx="342812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W:\CORPORATE\Current Projects\Journey 2050\Communications\Marketing Materials\Graphics\Tech and Innovation\robotics_spray_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7" y="3657600"/>
            <a:ext cx="3440961" cy="2294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546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C50B962-97EE-4DFB-8928-87B5E131ADE1}"/>
              </a:ext>
            </a:extLst>
          </p:cNvPr>
          <p:cNvSpPr>
            <a:spLocks noGrp="1"/>
          </p:cNvSpPr>
          <p:nvPr>
            <p:ph idx="1"/>
          </p:nvPr>
        </p:nvSpPr>
        <p:spPr>
          <a:xfrm>
            <a:off x="3962400" y="1447800"/>
            <a:ext cx="4800600" cy="3581400"/>
          </a:xfrm>
        </p:spPr>
        <p:txBody>
          <a:bodyPr>
            <a:normAutofit fontScale="92500" lnSpcReduction="10000"/>
          </a:bodyPr>
          <a:lstStyle/>
          <a:p>
            <a:pPr marL="0" indent="0">
              <a:buNone/>
            </a:pPr>
            <a:r>
              <a:rPr lang="en-GB" sz="2800" dirty="0"/>
              <a:t>When it comes to nutrient management, watering, pest management, and harvest - too early or too late doesn’t cut it. </a:t>
            </a:r>
          </a:p>
          <a:p>
            <a:pPr marL="0" indent="0">
              <a:buNone/>
            </a:pPr>
            <a:endParaRPr lang="en-GB" sz="2800" dirty="0"/>
          </a:p>
          <a:p>
            <a:pPr marL="0" indent="0">
              <a:buNone/>
            </a:pPr>
            <a:r>
              <a:rPr lang="en-GB" sz="2800" dirty="0"/>
              <a:t>When it’s time to take action, </a:t>
            </a:r>
            <a:r>
              <a:rPr lang="en-GB" sz="2800" b="1" dirty="0"/>
              <a:t>high-tech sensors located in fields send alerts to farmers </a:t>
            </a:r>
            <a:r>
              <a:rPr lang="en-GB" sz="2800" dirty="0"/>
              <a:t>through an app on their phone.</a:t>
            </a:r>
            <a:endParaRPr lang="en-US" sz="2800" dirty="0"/>
          </a:p>
        </p:txBody>
      </p:sp>
      <p:sp>
        <p:nvSpPr>
          <p:cNvPr id="3" name="Title 2">
            <a:extLst>
              <a:ext uri="{FF2B5EF4-FFF2-40B4-BE49-F238E27FC236}">
                <a16:creationId xmlns:a16="http://schemas.microsoft.com/office/drawing/2014/main" xmlns="" id="{6768305B-8F7C-47CC-B9C4-0DD24B8D6698}"/>
              </a:ext>
            </a:extLst>
          </p:cNvPr>
          <p:cNvSpPr>
            <a:spLocks noGrp="1"/>
          </p:cNvSpPr>
          <p:nvPr>
            <p:ph type="title"/>
          </p:nvPr>
        </p:nvSpPr>
        <p:spPr/>
        <p:txBody>
          <a:bodyPr/>
          <a:lstStyle/>
          <a:p>
            <a:r>
              <a:rPr lang="en-US" dirty="0"/>
              <a:t>Agriculture sensors </a:t>
            </a:r>
          </a:p>
        </p:txBody>
      </p:sp>
      <p:pic>
        <p:nvPicPr>
          <p:cNvPr id="1028" name="Picture 4" descr="W:\CORPORATE\Current Projects\Journey 2050\Communications\Marketing Materials\Graphics\Tech and Innovation\data_cell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19200"/>
            <a:ext cx="342812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W:\CORPORATE\Current Projects\Journey 2050\Communications\Marketing Materials\Graphics\Tech and Innovation\data_cell2_smal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45" t="-1449" r="6890" b="1449"/>
          <a:stretch/>
        </p:blipFill>
        <p:spPr bwMode="auto">
          <a:xfrm>
            <a:off x="152400" y="3657600"/>
            <a:ext cx="342812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0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4267200"/>
            <a:ext cx="8458200" cy="1554163"/>
          </a:xfrm>
        </p:spPr>
        <p:txBody>
          <a:bodyPr>
            <a:normAutofit/>
          </a:bodyPr>
          <a:lstStyle/>
          <a:p>
            <a:pPr marL="0" indent="0">
              <a:buNone/>
            </a:pPr>
            <a:r>
              <a:rPr lang="en-US" sz="2800" b="1" dirty="0"/>
              <a:t>As you watch, discover:</a:t>
            </a:r>
          </a:p>
          <a:p>
            <a:pPr marL="628650" lvl="1" indent="-171450">
              <a:buFont typeface="Arial" panose="020B0604020202020204" pitchFamily="34" charset="0"/>
              <a:buChar char="•"/>
            </a:pPr>
            <a:r>
              <a:rPr lang="en-US" dirty="0"/>
              <a:t> The concepts of supply and demand as well as a “capacity” to produce food</a:t>
            </a:r>
          </a:p>
        </p:txBody>
      </p:sp>
      <p:sp>
        <p:nvSpPr>
          <p:cNvPr id="5" name="TextBox 4"/>
          <p:cNvSpPr txBox="1"/>
          <p:nvPr/>
        </p:nvSpPr>
        <p:spPr>
          <a:xfrm>
            <a:off x="81862" y="1154685"/>
            <a:ext cx="8839200" cy="1508105"/>
          </a:xfrm>
          <a:prstGeom prst="rect">
            <a:avLst/>
          </a:prstGeom>
          <a:noFill/>
        </p:spPr>
        <p:txBody>
          <a:bodyPr wrap="square" rtlCol="0">
            <a:spAutoFit/>
          </a:bodyPr>
          <a:lstStyle/>
          <a:p>
            <a:pPr algn="ctr"/>
            <a:r>
              <a:rPr lang="en-US" sz="3600" dirty="0"/>
              <a:t>Watch the TED Talk Video (stop at 2.29min): </a:t>
            </a:r>
            <a:br>
              <a:rPr lang="en-US" sz="3600" dirty="0"/>
            </a:br>
            <a:r>
              <a:rPr lang="en-US" sz="2800" u="sng" dirty="0">
                <a:hlinkClick r:id="rId3"/>
              </a:rPr>
              <a:t>A Global Food Crisis May be Less Than a Decade Away</a:t>
            </a:r>
            <a:r>
              <a:rPr lang="en-US" sz="2800" dirty="0"/>
              <a:t> </a:t>
            </a:r>
            <a:br>
              <a:rPr lang="en-US" sz="2800" dirty="0"/>
            </a:br>
            <a:r>
              <a:rPr lang="en-US" sz="2800" dirty="0"/>
              <a:t>by Sara Menker</a:t>
            </a: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68877" y="3048000"/>
            <a:ext cx="6065170" cy="996609"/>
          </a:xfrm>
          <a:prstGeom prst="rect">
            <a:avLst/>
          </a:prstGeom>
        </p:spPr>
      </p:pic>
    </p:spTree>
    <p:extLst>
      <p:ext uri="{BB962C8B-B14F-4D97-AF65-F5344CB8AC3E}">
        <p14:creationId xmlns:p14="http://schemas.microsoft.com/office/powerpoint/2010/main" val="4170520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BFEA996-77DB-47E6-9282-18285C7AC76C}"/>
              </a:ext>
            </a:extLst>
          </p:cNvPr>
          <p:cNvSpPr>
            <a:spLocks noGrp="1"/>
          </p:cNvSpPr>
          <p:nvPr>
            <p:ph idx="1"/>
          </p:nvPr>
        </p:nvSpPr>
        <p:spPr>
          <a:xfrm>
            <a:off x="3962400" y="1371600"/>
            <a:ext cx="4876800" cy="4449763"/>
          </a:xfrm>
        </p:spPr>
        <p:txBody>
          <a:bodyPr>
            <a:normAutofit/>
          </a:bodyPr>
          <a:lstStyle/>
          <a:p>
            <a:pPr marL="0" indent="0">
              <a:buNone/>
            </a:pPr>
            <a:r>
              <a:rPr lang="en-GB" sz="2600" b="1" dirty="0"/>
              <a:t>Aerial images taken with drones, satellites and planes can help farmers map their fields and use the land to its greatest potential. </a:t>
            </a:r>
          </a:p>
          <a:p>
            <a:pPr marL="0" indent="0">
              <a:buNone/>
            </a:pPr>
            <a:endParaRPr lang="en-GB" sz="2600" dirty="0"/>
          </a:p>
          <a:p>
            <a:pPr marL="0" indent="0">
              <a:buNone/>
            </a:pPr>
            <a:r>
              <a:rPr lang="en-GB" sz="2600" dirty="0"/>
              <a:t>Drones could perform crop monitoring, planting, and even spraying.</a:t>
            </a:r>
            <a:endParaRPr lang="en-US" sz="2600" dirty="0"/>
          </a:p>
        </p:txBody>
      </p:sp>
      <p:sp>
        <p:nvSpPr>
          <p:cNvPr id="3" name="Title 2">
            <a:extLst>
              <a:ext uri="{FF2B5EF4-FFF2-40B4-BE49-F238E27FC236}">
                <a16:creationId xmlns:a16="http://schemas.microsoft.com/office/drawing/2014/main" xmlns="" id="{1E5513F4-68CD-4D55-8D37-20A2FF02F7D3}"/>
              </a:ext>
            </a:extLst>
          </p:cNvPr>
          <p:cNvSpPr>
            <a:spLocks noGrp="1"/>
          </p:cNvSpPr>
          <p:nvPr>
            <p:ph type="title"/>
          </p:nvPr>
        </p:nvSpPr>
        <p:spPr/>
        <p:txBody>
          <a:bodyPr/>
          <a:lstStyle/>
          <a:p>
            <a:r>
              <a:rPr lang="en-US" dirty="0"/>
              <a:t>Aerial crop imaging </a:t>
            </a:r>
          </a:p>
        </p:txBody>
      </p:sp>
      <p:pic>
        <p:nvPicPr>
          <p:cNvPr id="3074" name="Picture 2" descr="W:\CORPORATE\Current Projects\Journey 2050\Communications\Marketing Materials\Graphics\Tech and Innovation\drones_ipad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19200"/>
            <a:ext cx="342813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W:\CORPORATE\Current Projects\Journey 2050\Communications\Marketing Materials\Graphics\Tech and Innovation\drones_lady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594" y="3581400"/>
            <a:ext cx="342812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09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6536FD5-EFF1-4C29-A1E4-9F3B242CEF27}"/>
              </a:ext>
            </a:extLst>
          </p:cNvPr>
          <p:cNvSpPr>
            <a:spLocks noGrp="1"/>
          </p:cNvSpPr>
          <p:nvPr>
            <p:ph idx="1"/>
          </p:nvPr>
        </p:nvSpPr>
        <p:spPr>
          <a:xfrm>
            <a:off x="4114800" y="1524000"/>
            <a:ext cx="4724400" cy="4297363"/>
          </a:xfrm>
        </p:spPr>
        <p:txBody>
          <a:bodyPr>
            <a:normAutofit/>
          </a:bodyPr>
          <a:lstStyle/>
          <a:p>
            <a:pPr marL="0" indent="0">
              <a:buNone/>
            </a:pPr>
            <a:r>
              <a:rPr lang="en-GB" sz="2600" dirty="0"/>
              <a:t>Say good-bye to notebooks.</a:t>
            </a:r>
          </a:p>
          <a:p>
            <a:pPr marL="0" indent="0">
              <a:buNone/>
            </a:pPr>
            <a:r>
              <a:rPr lang="en-GB" sz="2600" dirty="0"/>
              <a:t> </a:t>
            </a:r>
            <a:br>
              <a:rPr lang="en-GB" sz="2600" dirty="0"/>
            </a:br>
            <a:r>
              <a:rPr lang="en-GB" sz="2600" b="1" dirty="0"/>
              <a:t>Farm data </a:t>
            </a:r>
            <a:r>
              <a:rPr lang="en-GB" sz="2600" dirty="0"/>
              <a:t>such as annual crop yield, market forecasts, soil nutrients, and weather can be </a:t>
            </a:r>
            <a:r>
              <a:rPr lang="en-GB" sz="2600" b="1" dirty="0"/>
              <a:t>collected and stored electronically </a:t>
            </a:r>
            <a:r>
              <a:rPr lang="en-GB" sz="2600" dirty="0"/>
              <a:t>to give farmers valuable information.</a:t>
            </a:r>
            <a:endParaRPr lang="en-US" sz="2600" dirty="0"/>
          </a:p>
        </p:txBody>
      </p:sp>
      <p:sp>
        <p:nvSpPr>
          <p:cNvPr id="3" name="Title 2">
            <a:extLst>
              <a:ext uri="{FF2B5EF4-FFF2-40B4-BE49-F238E27FC236}">
                <a16:creationId xmlns:a16="http://schemas.microsoft.com/office/drawing/2014/main" xmlns="" id="{79278AAF-CAAE-4B69-B0BF-957AD5CBE389}"/>
              </a:ext>
            </a:extLst>
          </p:cNvPr>
          <p:cNvSpPr>
            <a:spLocks noGrp="1"/>
          </p:cNvSpPr>
          <p:nvPr>
            <p:ph type="title"/>
          </p:nvPr>
        </p:nvSpPr>
        <p:spPr/>
        <p:txBody>
          <a:bodyPr/>
          <a:lstStyle/>
          <a:p>
            <a:r>
              <a:rPr lang="en-US" dirty="0"/>
              <a:t>Agriculture data systems</a:t>
            </a:r>
          </a:p>
        </p:txBody>
      </p:sp>
      <p:pic>
        <p:nvPicPr>
          <p:cNvPr id="4098" name="Picture 2" descr="W:\CORPORATE\Current Projects\Journey 2050\Communications\Marketing Materials\Graphics\Tech and Innovation\computer on tractor wheel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974" y="3657600"/>
            <a:ext cx="342667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W:\CORPORATE\Current Projects\Journey 2050\Communications\Marketing Materials\Graphics\Tech and Innovation\data_computer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95399"/>
            <a:ext cx="342812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74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79F8E5B-48A7-46C5-BF1C-B9C2A6AF069A}"/>
              </a:ext>
            </a:extLst>
          </p:cNvPr>
          <p:cNvSpPr>
            <a:spLocks noGrp="1"/>
          </p:cNvSpPr>
          <p:nvPr>
            <p:ph idx="1"/>
          </p:nvPr>
        </p:nvSpPr>
        <p:spPr>
          <a:xfrm>
            <a:off x="3886200" y="1295400"/>
            <a:ext cx="4953000" cy="4525963"/>
          </a:xfrm>
        </p:spPr>
        <p:txBody>
          <a:bodyPr>
            <a:normAutofit/>
          </a:bodyPr>
          <a:lstStyle/>
          <a:p>
            <a:pPr marL="0" indent="0">
              <a:buNone/>
            </a:pPr>
            <a:r>
              <a:rPr lang="en-GB" sz="2600" dirty="0"/>
              <a:t>GPS-based applications are being used for </a:t>
            </a:r>
            <a:r>
              <a:rPr lang="en-GB" sz="2600" b="1" dirty="0"/>
              <a:t>farm planning, field mapping </a:t>
            </a:r>
            <a:r>
              <a:rPr lang="en-GB" sz="2600" dirty="0"/>
              <a:t>and more! </a:t>
            </a:r>
          </a:p>
          <a:p>
            <a:pPr marL="0" indent="0">
              <a:buNone/>
            </a:pPr>
            <a:endParaRPr lang="en-GB" sz="2600" dirty="0"/>
          </a:p>
          <a:p>
            <a:pPr marL="0" indent="0">
              <a:buNone/>
            </a:pPr>
            <a:r>
              <a:rPr lang="en-GB" sz="2600" dirty="0"/>
              <a:t>The farmer is always present, but the tractor can drive itself to ensure perfect rows, while the farmer can program the </a:t>
            </a:r>
            <a:r>
              <a:rPr lang="en-GB" sz="2600" b="1" dirty="0"/>
              <a:t>precise application </a:t>
            </a:r>
            <a:r>
              <a:rPr lang="en-GB" sz="2600" dirty="0"/>
              <a:t>of seed and fertilizer.</a:t>
            </a:r>
            <a:endParaRPr lang="en-US" sz="2600" dirty="0"/>
          </a:p>
          <a:p>
            <a:pPr marL="0" indent="0">
              <a:buNone/>
            </a:pPr>
            <a:endParaRPr lang="en-US" sz="2600" dirty="0"/>
          </a:p>
          <a:p>
            <a:endParaRPr lang="en-US" sz="2600" dirty="0"/>
          </a:p>
        </p:txBody>
      </p:sp>
      <p:sp>
        <p:nvSpPr>
          <p:cNvPr id="3" name="Title 2">
            <a:extLst>
              <a:ext uri="{FF2B5EF4-FFF2-40B4-BE49-F238E27FC236}">
                <a16:creationId xmlns:a16="http://schemas.microsoft.com/office/drawing/2014/main" xmlns="" id="{95E49A45-939D-47DD-AA14-90EC28713185}"/>
              </a:ext>
            </a:extLst>
          </p:cNvPr>
          <p:cNvSpPr>
            <a:spLocks noGrp="1"/>
          </p:cNvSpPr>
          <p:nvPr>
            <p:ph type="title"/>
          </p:nvPr>
        </p:nvSpPr>
        <p:spPr/>
        <p:txBody>
          <a:bodyPr/>
          <a:lstStyle/>
          <a:p>
            <a:r>
              <a:rPr lang="en-US" dirty="0"/>
              <a:t>Global positioning systems </a:t>
            </a:r>
          </a:p>
        </p:txBody>
      </p:sp>
      <p:pic>
        <p:nvPicPr>
          <p:cNvPr id="5122" name="Picture 2" descr="W:\CORPORATE\Current Projects\Journey 2050\Communications\Marketing Materials\Graphics\Tech and Innovation\gps_field_smal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633"/>
          <a:stretch/>
        </p:blipFill>
        <p:spPr bwMode="auto">
          <a:xfrm>
            <a:off x="167652" y="3657600"/>
            <a:ext cx="34283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W:\CORPORATE\Current Projects\Journey 2050\Communications\Marketing Materials\Graphics\Tech and Innovation\GPS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51" y="1219200"/>
            <a:ext cx="342830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758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030B243-E573-48E7-82A8-9C5308452E47}"/>
              </a:ext>
            </a:extLst>
          </p:cNvPr>
          <p:cNvSpPr>
            <a:spLocks noGrp="1"/>
          </p:cNvSpPr>
          <p:nvPr>
            <p:ph idx="1"/>
          </p:nvPr>
        </p:nvSpPr>
        <p:spPr>
          <a:xfrm>
            <a:off x="3505200" y="1295400"/>
            <a:ext cx="4953000" cy="4525963"/>
          </a:xfrm>
        </p:spPr>
        <p:txBody>
          <a:bodyPr>
            <a:normAutofit/>
          </a:bodyPr>
          <a:lstStyle/>
          <a:p>
            <a:pPr marL="0" indent="0">
              <a:buNone/>
            </a:pPr>
            <a:r>
              <a:rPr lang="en-GB" sz="2600" b="1" dirty="0"/>
              <a:t>Growing crops up, instead of out…</a:t>
            </a:r>
          </a:p>
          <a:p>
            <a:pPr marL="0" indent="0">
              <a:buNone/>
            </a:pPr>
            <a:r>
              <a:rPr lang="en-GB" sz="2600" dirty="0"/>
              <a:t>Now</a:t>
            </a:r>
            <a:r>
              <a:rPr lang="en-GB" sz="2600" b="1" dirty="0"/>
              <a:t> </a:t>
            </a:r>
            <a:r>
              <a:rPr lang="en-GB" sz="2600" dirty="0"/>
              <a:t>that’s a good idea! </a:t>
            </a:r>
          </a:p>
          <a:p>
            <a:pPr marL="0" indent="0">
              <a:buNone/>
            </a:pPr>
            <a:endParaRPr lang="en-GB" sz="2600" dirty="0"/>
          </a:p>
          <a:p>
            <a:pPr marL="0" indent="0">
              <a:buNone/>
            </a:pPr>
            <a:r>
              <a:rPr lang="en-GB" sz="2600" dirty="0"/>
              <a:t>Vegetables and fruits tend to work the best in vertical farming, and it’s ideal where land isn't available. </a:t>
            </a:r>
            <a:br>
              <a:rPr lang="en-GB" sz="2600" dirty="0"/>
            </a:br>
            <a:r>
              <a:rPr lang="en-GB" sz="2600" dirty="0"/>
              <a:t>It can even help to re-purpose abandoned structures.</a:t>
            </a:r>
            <a:endParaRPr lang="en-US" sz="2600" dirty="0"/>
          </a:p>
        </p:txBody>
      </p:sp>
      <p:sp>
        <p:nvSpPr>
          <p:cNvPr id="3" name="Title 2">
            <a:extLst>
              <a:ext uri="{FF2B5EF4-FFF2-40B4-BE49-F238E27FC236}">
                <a16:creationId xmlns:a16="http://schemas.microsoft.com/office/drawing/2014/main" xmlns="" id="{73073821-A2C1-4897-A1DD-98CEC522A8A4}"/>
              </a:ext>
            </a:extLst>
          </p:cNvPr>
          <p:cNvSpPr>
            <a:spLocks noGrp="1"/>
          </p:cNvSpPr>
          <p:nvPr>
            <p:ph type="title"/>
          </p:nvPr>
        </p:nvSpPr>
        <p:spPr/>
        <p:txBody>
          <a:bodyPr/>
          <a:lstStyle/>
          <a:p>
            <a:r>
              <a:rPr lang="en-US" dirty="0"/>
              <a:t>Vertical &amp; indoor farming </a:t>
            </a:r>
          </a:p>
        </p:txBody>
      </p:sp>
      <p:pic>
        <p:nvPicPr>
          <p:cNvPr id="6146" name="Picture 2" descr="W:\CORPORATE\Current Projects\Journey 2050\Communications\Marketing Materials\Graphics\Tech and Innovation\vert garden lettuce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19200"/>
            <a:ext cx="304696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W:\CORPORATE\Current Projects\Journey 2050\Communications\Marketing Materials\Graphics\Tech and Innovation\vertic garden_smal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508"/>
          <a:stretch/>
        </p:blipFill>
        <p:spPr bwMode="auto">
          <a:xfrm>
            <a:off x="201035" y="3657600"/>
            <a:ext cx="299936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654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B4B0F06-CAE3-4A10-8B78-7D8E38195C3D}"/>
              </a:ext>
            </a:extLst>
          </p:cNvPr>
          <p:cNvSpPr>
            <a:spLocks noGrp="1"/>
          </p:cNvSpPr>
          <p:nvPr>
            <p:ph idx="1"/>
          </p:nvPr>
        </p:nvSpPr>
        <p:spPr>
          <a:xfrm>
            <a:off x="3886200" y="1295400"/>
            <a:ext cx="4953000" cy="4525963"/>
          </a:xfrm>
        </p:spPr>
        <p:txBody>
          <a:bodyPr>
            <a:normAutofit fontScale="92500" lnSpcReduction="20000"/>
          </a:bodyPr>
          <a:lstStyle/>
          <a:p>
            <a:pPr marL="0" indent="0">
              <a:buNone/>
            </a:pPr>
            <a:r>
              <a:rPr lang="en-GB" sz="2400" dirty="0"/>
              <a:t>The livestock industry utilizes technology to ensure animal health, safety, and welfare. </a:t>
            </a:r>
            <a:br>
              <a:rPr lang="en-GB" sz="2400" dirty="0"/>
            </a:br>
            <a:endParaRPr lang="en-GB" sz="2400" dirty="0"/>
          </a:p>
          <a:p>
            <a:pPr marL="0" indent="0">
              <a:buNone/>
            </a:pPr>
            <a:r>
              <a:rPr lang="en-GB" sz="2400" dirty="0"/>
              <a:t>Examples:</a:t>
            </a:r>
          </a:p>
          <a:p>
            <a:pPr>
              <a:buFontTx/>
              <a:buChar char="-"/>
            </a:pPr>
            <a:r>
              <a:rPr lang="en-GB" sz="2400" b="1" dirty="0"/>
              <a:t>Smart collars </a:t>
            </a:r>
            <a:r>
              <a:rPr lang="en-GB" sz="2400" dirty="0"/>
              <a:t>are used like a personal fit bit, tracking daily activity, behavior and health. </a:t>
            </a:r>
          </a:p>
          <a:p>
            <a:pPr>
              <a:buFontTx/>
              <a:buChar char="-"/>
            </a:pPr>
            <a:r>
              <a:rPr lang="en-GB" sz="2400" b="1" dirty="0"/>
              <a:t>Breath analysis </a:t>
            </a:r>
            <a:r>
              <a:rPr lang="en-GB" sz="2400" dirty="0"/>
              <a:t>allows farmers to evaluate potential health problems and diet. </a:t>
            </a:r>
          </a:p>
          <a:p>
            <a:pPr>
              <a:buFontTx/>
              <a:buChar char="-"/>
            </a:pPr>
            <a:r>
              <a:rPr lang="en-GB" sz="2400" b="1" dirty="0"/>
              <a:t>Thermal imaging </a:t>
            </a:r>
            <a:r>
              <a:rPr lang="en-GB" sz="2400" dirty="0"/>
              <a:t>and </a:t>
            </a:r>
            <a:r>
              <a:rPr lang="en-GB" sz="2400" b="1" dirty="0"/>
              <a:t>3D cameras </a:t>
            </a:r>
            <a:r>
              <a:rPr lang="en-GB" sz="2400" dirty="0"/>
              <a:t>analyze an animal’s body muscle and weight to advise the farmer when to sell their livestock.</a:t>
            </a:r>
            <a:endParaRPr lang="en-US" sz="2400" dirty="0"/>
          </a:p>
        </p:txBody>
      </p:sp>
      <p:sp>
        <p:nvSpPr>
          <p:cNvPr id="3" name="Title 2">
            <a:extLst>
              <a:ext uri="{FF2B5EF4-FFF2-40B4-BE49-F238E27FC236}">
                <a16:creationId xmlns:a16="http://schemas.microsoft.com/office/drawing/2014/main" xmlns="" id="{88313E75-1756-4620-8236-1A1DC7D012A9}"/>
              </a:ext>
            </a:extLst>
          </p:cNvPr>
          <p:cNvSpPr>
            <a:spLocks noGrp="1"/>
          </p:cNvSpPr>
          <p:nvPr>
            <p:ph type="title"/>
          </p:nvPr>
        </p:nvSpPr>
        <p:spPr/>
        <p:txBody>
          <a:bodyPr/>
          <a:lstStyle/>
          <a:p>
            <a:r>
              <a:rPr lang="en-US" dirty="0"/>
              <a:t>Livestock monitors </a:t>
            </a:r>
          </a:p>
        </p:txBody>
      </p:sp>
      <p:pic>
        <p:nvPicPr>
          <p:cNvPr id="7170" name="Picture 2" descr="W:\CORPORATE\Current Projects\Journey 2050\Communications\Marketing Materials\Graphics\Tech and Innovation\livestock_heat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469" y="3657600"/>
            <a:ext cx="343336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W:\CORPORATE\Current Projects\Journey 2050\Communications\Marketing Materials\Graphics\Tech and Innovation\livestock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217" y="1219200"/>
            <a:ext cx="342830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182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DBCF507-E895-41F3-8FFC-D9850A7F08F1}"/>
              </a:ext>
            </a:extLst>
          </p:cNvPr>
          <p:cNvSpPr>
            <a:spLocks noGrp="1"/>
          </p:cNvSpPr>
          <p:nvPr>
            <p:ph idx="1"/>
          </p:nvPr>
        </p:nvSpPr>
        <p:spPr>
          <a:xfrm>
            <a:off x="3505200" y="1524000"/>
            <a:ext cx="5029200" cy="4297363"/>
          </a:xfrm>
        </p:spPr>
        <p:txBody>
          <a:bodyPr>
            <a:normAutofit/>
          </a:bodyPr>
          <a:lstStyle/>
          <a:p>
            <a:pPr marL="0" indent="0">
              <a:buNone/>
            </a:pPr>
            <a:r>
              <a:rPr lang="en-GB" sz="2600" dirty="0"/>
              <a:t>Specialized </a:t>
            </a:r>
            <a:r>
              <a:rPr lang="en-GB" sz="2600" b="1" dirty="0"/>
              <a:t>fish farms </a:t>
            </a:r>
            <a:r>
              <a:rPr lang="en-GB" sz="2600" dirty="0"/>
              <a:t>involve </a:t>
            </a:r>
            <a:r>
              <a:rPr lang="en-GB" sz="2600" b="1" dirty="0"/>
              <a:t>raising fish in tanks </a:t>
            </a:r>
            <a:r>
              <a:rPr lang="en-GB" sz="2600" dirty="0"/>
              <a:t>or </a:t>
            </a:r>
            <a:r>
              <a:rPr lang="en-GB" sz="2600" b="1" dirty="0"/>
              <a:t>enclosed ponds. </a:t>
            </a:r>
          </a:p>
          <a:p>
            <a:pPr marL="0" indent="0">
              <a:buNone/>
            </a:pPr>
            <a:endParaRPr lang="en-GB" sz="2600" dirty="0"/>
          </a:p>
          <a:p>
            <a:pPr marL="0" indent="0">
              <a:buNone/>
            </a:pPr>
            <a:r>
              <a:rPr lang="en-GB" sz="2600" b="1" dirty="0"/>
              <a:t>Aquaponic systems </a:t>
            </a:r>
            <a:r>
              <a:rPr lang="en-GB" sz="2600" dirty="0"/>
              <a:t>are a unique way to </a:t>
            </a:r>
            <a:r>
              <a:rPr lang="en-GB" sz="2600" b="1" dirty="0"/>
              <a:t>grow fish and plants symbiotically</a:t>
            </a:r>
            <a:r>
              <a:rPr lang="en-GB" sz="2600" dirty="0"/>
              <a:t>. Waste from the fish is cycled through the system, serving as a source of nutrients to grow the plants.</a:t>
            </a:r>
            <a:endParaRPr lang="en-US" sz="2600" dirty="0"/>
          </a:p>
        </p:txBody>
      </p:sp>
      <p:sp>
        <p:nvSpPr>
          <p:cNvPr id="3" name="Title 2">
            <a:extLst>
              <a:ext uri="{FF2B5EF4-FFF2-40B4-BE49-F238E27FC236}">
                <a16:creationId xmlns:a16="http://schemas.microsoft.com/office/drawing/2014/main" xmlns="" id="{6D038B64-D0FF-432B-9D68-6CE2BA23DC51}"/>
              </a:ext>
            </a:extLst>
          </p:cNvPr>
          <p:cNvSpPr>
            <a:spLocks noGrp="1"/>
          </p:cNvSpPr>
          <p:nvPr>
            <p:ph type="title"/>
          </p:nvPr>
        </p:nvSpPr>
        <p:spPr/>
        <p:txBody>
          <a:bodyPr/>
          <a:lstStyle/>
          <a:p>
            <a:r>
              <a:rPr lang="en-US" dirty="0"/>
              <a:t>Fish farms &amp; aquaponics </a:t>
            </a:r>
          </a:p>
        </p:txBody>
      </p:sp>
      <p:pic>
        <p:nvPicPr>
          <p:cNvPr id="8194" name="Picture 2" descr="W:\CORPORATE\Current Projects\Journey 2050\Communications\Marketing Materials\Graphics\Tech and Innovation\fish farm_smal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799"/>
          <a:stretch/>
        </p:blipFill>
        <p:spPr bwMode="auto">
          <a:xfrm>
            <a:off x="152400" y="1219200"/>
            <a:ext cx="305793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W:\CORPORATE\Current Projects\Journey 2050\Communications\Marketing Materials\Graphics\Tech and Innovation\aquaponics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339" y="36576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944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5174C1A-84EC-420C-9EEC-5FB7C0BBA2E0}"/>
              </a:ext>
            </a:extLst>
          </p:cNvPr>
          <p:cNvSpPr>
            <a:spLocks noGrp="1"/>
          </p:cNvSpPr>
          <p:nvPr>
            <p:ph idx="1"/>
          </p:nvPr>
        </p:nvSpPr>
        <p:spPr>
          <a:xfrm>
            <a:off x="3886200" y="1295400"/>
            <a:ext cx="4876800" cy="4525963"/>
          </a:xfrm>
        </p:spPr>
        <p:txBody>
          <a:bodyPr>
            <a:noAutofit/>
          </a:bodyPr>
          <a:lstStyle/>
          <a:p>
            <a:pPr marL="0" indent="0">
              <a:buNone/>
            </a:pPr>
            <a:r>
              <a:rPr lang="en-GB" sz="2600" dirty="0"/>
              <a:t>Meat, milk, and eggs are common sources of protein in our diet. </a:t>
            </a:r>
          </a:p>
          <a:p>
            <a:pPr marL="0" indent="0">
              <a:buNone/>
            </a:pPr>
            <a:endParaRPr lang="en-GB" sz="2000" dirty="0"/>
          </a:p>
          <a:p>
            <a:pPr marL="0" indent="0">
              <a:buNone/>
            </a:pPr>
            <a:r>
              <a:rPr lang="en-GB" sz="2600" dirty="0"/>
              <a:t>But, what about </a:t>
            </a:r>
            <a:r>
              <a:rPr lang="en-GB" sz="2600" b="1" dirty="0"/>
              <a:t>bugs as as source of protein</a:t>
            </a:r>
            <a:r>
              <a:rPr lang="en-GB" sz="2600" dirty="0"/>
              <a:t>? </a:t>
            </a:r>
          </a:p>
          <a:p>
            <a:pPr marL="0" indent="0">
              <a:buNone/>
            </a:pPr>
            <a:endParaRPr lang="en-GB" sz="2000" dirty="0"/>
          </a:p>
          <a:p>
            <a:pPr marL="0" indent="0">
              <a:buNone/>
            </a:pPr>
            <a:r>
              <a:rPr lang="en-GB" sz="2600" dirty="0"/>
              <a:t>Insects are affordable and require fewer natural resources.  </a:t>
            </a:r>
          </a:p>
          <a:p>
            <a:pPr marL="0" indent="0">
              <a:buNone/>
            </a:pPr>
            <a:endParaRPr lang="en-GB" sz="2000" dirty="0"/>
          </a:p>
          <a:p>
            <a:pPr marL="0" indent="0">
              <a:buNone/>
            </a:pPr>
            <a:r>
              <a:rPr lang="en-GB" sz="2600" b="1" dirty="0"/>
              <a:t>Would you eat them</a:t>
            </a:r>
            <a:r>
              <a:rPr lang="en-GB" sz="2600" dirty="0"/>
              <a:t>?</a:t>
            </a:r>
            <a:endParaRPr lang="en-US" sz="2600" dirty="0"/>
          </a:p>
        </p:txBody>
      </p:sp>
      <p:sp>
        <p:nvSpPr>
          <p:cNvPr id="3" name="Title 2">
            <a:extLst>
              <a:ext uri="{FF2B5EF4-FFF2-40B4-BE49-F238E27FC236}">
                <a16:creationId xmlns:a16="http://schemas.microsoft.com/office/drawing/2014/main" xmlns="" id="{0EDEB984-E987-4C6A-9BCB-11933268A671}"/>
              </a:ext>
            </a:extLst>
          </p:cNvPr>
          <p:cNvSpPr>
            <a:spLocks noGrp="1"/>
          </p:cNvSpPr>
          <p:nvPr>
            <p:ph type="title"/>
          </p:nvPr>
        </p:nvSpPr>
        <p:spPr/>
        <p:txBody>
          <a:bodyPr/>
          <a:lstStyle/>
          <a:p>
            <a:r>
              <a:rPr lang="en-US" dirty="0"/>
              <a:t>Insect PROTEIN</a:t>
            </a:r>
          </a:p>
        </p:txBody>
      </p:sp>
      <p:pic>
        <p:nvPicPr>
          <p:cNvPr id="9218" name="Picture 2" descr="W:\CORPORATE\Current Projects\Journey 2050\Communications\Marketing Materials\Graphics\Tech and Innovation\insect powder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348" y="1219200"/>
            <a:ext cx="342812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W:\CORPORATE\Current Projects\Journey 2050\Communications\Marketing Materials\Graphics\Tech and Innovation\insects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581400"/>
            <a:ext cx="342812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439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25BBFA4-C378-4845-B146-197D3C1258A8}"/>
              </a:ext>
            </a:extLst>
          </p:cNvPr>
          <p:cNvSpPr>
            <a:spLocks noGrp="1"/>
          </p:cNvSpPr>
          <p:nvPr>
            <p:ph idx="1"/>
          </p:nvPr>
        </p:nvSpPr>
        <p:spPr>
          <a:xfrm>
            <a:off x="4114800" y="1295400"/>
            <a:ext cx="4495800" cy="4525963"/>
          </a:xfrm>
        </p:spPr>
        <p:txBody>
          <a:bodyPr>
            <a:normAutofit/>
          </a:bodyPr>
          <a:lstStyle/>
          <a:p>
            <a:pPr marL="0" indent="0">
              <a:buNone/>
            </a:pPr>
            <a:r>
              <a:rPr lang="en-GB" sz="2600" dirty="0"/>
              <a:t>Another alternative protein source is cultured meat. It isn’t “meat” in the traditional sense - as it doesn’t come from processing an animal. </a:t>
            </a:r>
          </a:p>
          <a:p>
            <a:pPr marL="0" indent="0">
              <a:buNone/>
            </a:pPr>
            <a:endParaRPr lang="en-GB" sz="2600" dirty="0"/>
          </a:p>
          <a:p>
            <a:pPr marL="0" indent="0">
              <a:buNone/>
            </a:pPr>
            <a:r>
              <a:rPr lang="en-GB" sz="2600" dirty="0"/>
              <a:t>It is formed in a </a:t>
            </a:r>
            <a:r>
              <a:rPr lang="en-GB" sz="2600" b="1" dirty="0"/>
              <a:t>lab using animal cells.  Tissues are engineered to form a meat alternative.</a:t>
            </a:r>
            <a:endParaRPr lang="en-US" sz="2600" b="1" dirty="0"/>
          </a:p>
        </p:txBody>
      </p:sp>
      <p:sp>
        <p:nvSpPr>
          <p:cNvPr id="3" name="Title 2">
            <a:extLst>
              <a:ext uri="{FF2B5EF4-FFF2-40B4-BE49-F238E27FC236}">
                <a16:creationId xmlns:a16="http://schemas.microsoft.com/office/drawing/2014/main" xmlns="" id="{F5E2576A-C5AF-4D14-B975-7095285BD47C}"/>
              </a:ext>
            </a:extLst>
          </p:cNvPr>
          <p:cNvSpPr>
            <a:spLocks noGrp="1"/>
          </p:cNvSpPr>
          <p:nvPr>
            <p:ph type="title"/>
          </p:nvPr>
        </p:nvSpPr>
        <p:spPr/>
        <p:txBody>
          <a:bodyPr/>
          <a:lstStyle/>
          <a:p>
            <a:r>
              <a:rPr lang="en-US" dirty="0"/>
              <a:t>Cultured meat </a:t>
            </a:r>
          </a:p>
        </p:txBody>
      </p:sp>
      <p:pic>
        <p:nvPicPr>
          <p:cNvPr id="10242" name="Picture 2" descr="W:\CORPORATE\Current Projects\Journey 2050\Communications\Marketing Materials\Graphics\Tech and Innovation\cultured meat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342830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864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7D0731C-135B-41BA-9884-E9FAA9888411}"/>
              </a:ext>
            </a:extLst>
          </p:cNvPr>
          <p:cNvSpPr>
            <a:spLocks noGrp="1"/>
          </p:cNvSpPr>
          <p:nvPr>
            <p:ph idx="1"/>
          </p:nvPr>
        </p:nvSpPr>
        <p:spPr>
          <a:xfrm>
            <a:off x="3962400" y="1295400"/>
            <a:ext cx="4876800" cy="4525963"/>
          </a:xfrm>
        </p:spPr>
        <p:txBody>
          <a:bodyPr>
            <a:normAutofit lnSpcReduction="10000"/>
          </a:bodyPr>
          <a:lstStyle/>
          <a:p>
            <a:pPr marL="0" indent="0">
              <a:buNone/>
            </a:pPr>
            <a:r>
              <a:rPr lang="en-GB" sz="2600" dirty="0"/>
              <a:t>Genetically modified organisms (GMOs) and CRISPR technology </a:t>
            </a:r>
            <a:r>
              <a:rPr lang="en-GB" sz="2600" b="1" dirty="0"/>
              <a:t>edit genes in plants to overcome a challenge, such as a disease</a:t>
            </a:r>
            <a:r>
              <a:rPr lang="en-GB" sz="2600" dirty="0"/>
              <a:t>. </a:t>
            </a:r>
          </a:p>
          <a:p>
            <a:pPr marL="0" indent="0">
              <a:buNone/>
            </a:pPr>
            <a:endParaRPr lang="en-GB" sz="2600" dirty="0"/>
          </a:p>
          <a:p>
            <a:pPr marL="0" indent="0">
              <a:buNone/>
            </a:pPr>
            <a:r>
              <a:rPr lang="en-GB" sz="2600" dirty="0"/>
              <a:t>A lot of time and money is required to produce a GMO plant.  It takes approximately 13 years to research and ensure its safety – and can cost around $136 million dollars.</a:t>
            </a:r>
            <a:endParaRPr lang="en-US" sz="2600" dirty="0"/>
          </a:p>
          <a:p>
            <a:pPr marL="0" indent="0">
              <a:buNone/>
            </a:pPr>
            <a:endParaRPr lang="en-US" sz="2600" dirty="0"/>
          </a:p>
        </p:txBody>
      </p:sp>
      <p:sp>
        <p:nvSpPr>
          <p:cNvPr id="3" name="Title 2">
            <a:extLst>
              <a:ext uri="{FF2B5EF4-FFF2-40B4-BE49-F238E27FC236}">
                <a16:creationId xmlns:a16="http://schemas.microsoft.com/office/drawing/2014/main" xmlns="" id="{A63BE969-B766-4F16-A0DF-47DE04EA32A0}"/>
              </a:ext>
            </a:extLst>
          </p:cNvPr>
          <p:cNvSpPr>
            <a:spLocks noGrp="1"/>
          </p:cNvSpPr>
          <p:nvPr>
            <p:ph type="title"/>
          </p:nvPr>
        </p:nvSpPr>
        <p:spPr/>
        <p:txBody>
          <a:bodyPr>
            <a:normAutofit/>
          </a:bodyPr>
          <a:lstStyle/>
          <a:p>
            <a:r>
              <a:rPr lang="en-US" dirty="0"/>
              <a:t>new seed varieties </a:t>
            </a:r>
          </a:p>
        </p:txBody>
      </p:sp>
      <p:pic>
        <p:nvPicPr>
          <p:cNvPr id="11266" name="Picture 2" descr="W:\CORPORATE\Current Projects\Journey 2050\Communications\Marketing Materials\Graphics\Tech and Innovation\gmo_lab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9200"/>
            <a:ext cx="342812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W:\CORPORATE\Current Projects\Journey 2050\Communications\Marketing Materials\Graphics\Tech and Innovation\gmo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324" y="3614530"/>
            <a:ext cx="342290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121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862" y="1154685"/>
            <a:ext cx="8839200" cy="1200329"/>
          </a:xfrm>
          <a:prstGeom prst="rect">
            <a:avLst/>
          </a:prstGeom>
          <a:noFill/>
        </p:spPr>
        <p:txBody>
          <a:bodyPr wrap="square" rtlCol="0">
            <a:spAutoFit/>
          </a:bodyPr>
          <a:lstStyle/>
          <a:p>
            <a:pPr algn="ctr"/>
            <a:r>
              <a:rPr lang="en-US" sz="3600" dirty="0"/>
              <a:t>Watch the </a:t>
            </a:r>
            <a:r>
              <a:rPr lang="en-US" sz="3600" dirty="0">
                <a:hlinkClick r:id="rId3"/>
              </a:rPr>
              <a:t>Journey 2050 </a:t>
            </a:r>
          </a:p>
          <a:p>
            <a:pPr algn="ctr"/>
            <a:r>
              <a:rPr lang="en-US" sz="3600" dirty="0">
                <a:hlinkClick r:id="rId3"/>
              </a:rPr>
              <a:t>Technology &amp; Innovation Video</a:t>
            </a:r>
            <a:endParaRPr lang="en-US" sz="3600" dirty="0"/>
          </a:p>
        </p:txBody>
      </p:sp>
      <p:sp>
        <p:nvSpPr>
          <p:cNvPr id="13" name="Content Placeholder 7"/>
          <p:cNvSpPr>
            <a:spLocks noGrp="1"/>
          </p:cNvSpPr>
          <p:nvPr>
            <p:ph idx="1"/>
          </p:nvPr>
        </p:nvSpPr>
        <p:spPr>
          <a:xfrm>
            <a:off x="615262" y="4334087"/>
            <a:ext cx="7772400" cy="681563"/>
          </a:xfrm>
        </p:spPr>
        <p:txBody>
          <a:bodyPr>
            <a:noAutofit/>
          </a:bodyPr>
          <a:lstStyle/>
          <a:p>
            <a:pPr marL="0" indent="0">
              <a:buNone/>
            </a:pPr>
            <a:r>
              <a:rPr lang="en-US" sz="2800" b="1" dirty="0"/>
              <a:t>As you watch, discover:</a:t>
            </a:r>
          </a:p>
          <a:p>
            <a:r>
              <a:rPr lang="en-US" sz="2800" dirty="0"/>
              <a:t>Technologies and innovations being developed around the world</a:t>
            </a:r>
            <a:endParaRPr lang="en-US" sz="2800" b="1" dirty="0"/>
          </a:p>
          <a:p>
            <a:pPr marL="0" indent="0">
              <a:buNone/>
            </a:pPr>
            <a:endParaRPr lang="en-US" sz="2800" dirty="0"/>
          </a:p>
        </p:txBody>
      </p:sp>
      <p:sp>
        <p:nvSpPr>
          <p:cNvPr id="16" name="Content Placeholder 7"/>
          <p:cNvSpPr txBox="1">
            <a:spLocks/>
          </p:cNvSpPr>
          <p:nvPr/>
        </p:nvSpPr>
        <p:spPr>
          <a:xfrm>
            <a:off x="304800" y="4419600"/>
            <a:ext cx="7924800" cy="11943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53715" y="2819400"/>
            <a:ext cx="6065170" cy="996609"/>
          </a:xfrm>
          <a:prstGeom prst="rect">
            <a:avLst/>
          </a:prstGeom>
        </p:spPr>
      </p:pic>
    </p:spTree>
    <p:extLst>
      <p:ext uri="{BB962C8B-B14F-4D97-AF65-F5344CB8AC3E}">
        <p14:creationId xmlns:p14="http://schemas.microsoft.com/office/powerpoint/2010/main" val="164226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2D6E2606-BCBE-404F-9F90-A1048850A821}"/>
              </a:ext>
            </a:extLst>
          </p:cNvPr>
          <p:cNvSpPr/>
          <p:nvPr/>
        </p:nvSpPr>
        <p:spPr>
          <a:xfrm>
            <a:off x="4751189" y="1330311"/>
            <a:ext cx="4233586" cy="4233586"/>
          </a:xfrm>
          <a:prstGeom prst="ellipse">
            <a:avLst/>
          </a:prstGeom>
          <a:solidFill>
            <a:schemeClr val="tx1">
              <a:lumMod val="65000"/>
              <a:lumOff val="3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5" name="Freeform 6">
            <a:extLst>
              <a:ext uri="{FF2B5EF4-FFF2-40B4-BE49-F238E27FC236}">
                <a16:creationId xmlns:a16="http://schemas.microsoft.com/office/drawing/2014/main" xmlns="" id="{96264B7C-E24E-47EA-9345-C653404A52D7}"/>
              </a:ext>
            </a:extLst>
          </p:cNvPr>
          <p:cNvSpPr>
            <a:spLocks/>
          </p:cNvSpPr>
          <p:nvPr/>
        </p:nvSpPr>
        <p:spPr bwMode="auto">
          <a:xfrm>
            <a:off x="4922634" y="1506793"/>
            <a:ext cx="3909070" cy="3881241"/>
          </a:xfrm>
          <a:custGeom>
            <a:avLst/>
            <a:gdLst>
              <a:gd name="T0" fmla="*/ 1942 w 3652"/>
              <a:gd name="T1" fmla="*/ 4 h 3626"/>
              <a:gd name="T2" fmla="*/ 2167 w 3652"/>
              <a:gd name="T3" fmla="*/ 32 h 3626"/>
              <a:gd name="T4" fmla="*/ 2382 w 3652"/>
              <a:gd name="T5" fmla="*/ 86 h 3626"/>
              <a:gd name="T6" fmla="*/ 2586 w 3652"/>
              <a:gd name="T7" fmla="*/ 165 h 3626"/>
              <a:gd name="T8" fmla="*/ 2779 w 3652"/>
              <a:gd name="T9" fmla="*/ 267 h 3626"/>
              <a:gd name="T10" fmla="*/ 2956 w 3652"/>
              <a:gd name="T11" fmla="*/ 390 h 3626"/>
              <a:gd name="T12" fmla="*/ 3117 w 3652"/>
              <a:gd name="T13" fmla="*/ 532 h 3626"/>
              <a:gd name="T14" fmla="*/ 3260 w 3652"/>
              <a:gd name="T15" fmla="*/ 692 h 3626"/>
              <a:gd name="T16" fmla="*/ 3385 w 3652"/>
              <a:gd name="T17" fmla="*/ 868 h 3626"/>
              <a:gd name="T18" fmla="*/ 3486 w 3652"/>
              <a:gd name="T19" fmla="*/ 1058 h 3626"/>
              <a:gd name="T20" fmla="*/ 3566 w 3652"/>
              <a:gd name="T21" fmla="*/ 1261 h 3626"/>
              <a:gd name="T22" fmla="*/ 3620 w 3652"/>
              <a:gd name="T23" fmla="*/ 1475 h 3626"/>
              <a:gd name="T24" fmla="*/ 3649 w 3652"/>
              <a:gd name="T25" fmla="*/ 1698 h 3626"/>
              <a:gd name="T26" fmla="*/ 3649 w 3652"/>
              <a:gd name="T27" fmla="*/ 1928 h 3626"/>
              <a:gd name="T28" fmla="*/ 3620 w 3652"/>
              <a:gd name="T29" fmla="*/ 2151 h 3626"/>
              <a:gd name="T30" fmla="*/ 3566 w 3652"/>
              <a:gd name="T31" fmla="*/ 2365 h 3626"/>
              <a:gd name="T32" fmla="*/ 3486 w 3652"/>
              <a:gd name="T33" fmla="*/ 2568 h 3626"/>
              <a:gd name="T34" fmla="*/ 3385 w 3652"/>
              <a:gd name="T35" fmla="*/ 2759 h 3626"/>
              <a:gd name="T36" fmla="*/ 3260 w 3652"/>
              <a:gd name="T37" fmla="*/ 2935 h 3626"/>
              <a:gd name="T38" fmla="*/ 3117 w 3652"/>
              <a:gd name="T39" fmla="*/ 3095 h 3626"/>
              <a:gd name="T40" fmla="*/ 2956 w 3652"/>
              <a:gd name="T41" fmla="*/ 3237 h 3626"/>
              <a:gd name="T42" fmla="*/ 2779 w 3652"/>
              <a:gd name="T43" fmla="*/ 3360 h 3626"/>
              <a:gd name="T44" fmla="*/ 2586 w 3652"/>
              <a:gd name="T45" fmla="*/ 3462 h 3626"/>
              <a:gd name="T46" fmla="*/ 2382 w 3652"/>
              <a:gd name="T47" fmla="*/ 3540 h 3626"/>
              <a:gd name="T48" fmla="*/ 2167 w 3652"/>
              <a:gd name="T49" fmla="*/ 3594 h 3626"/>
              <a:gd name="T50" fmla="*/ 1942 w 3652"/>
              <a:gd name="T51" fmla="*/ 3622 h 3626"/>
              <a:gd name="T52" fmla="*/ 1710 w 3652"/>
              <a:gd name="T53" fmla="*/ 3622 h 3626"/>
              <a:gd name="T54" fmla="*/ 1485 w 3652"/>
              <a:gd name="T55" fmla="*/ 3594 h 3626"/>
              <a:gd name="T56" fmla="*/ 1270 w 3652"/>
              <a:gd name="T57" fmla="*/ 3540 h 3626"/>
              <a:gd name="T58" fmla="*/ 1065 w 3652"/>
              <a:gd name="T59" fmla="*/ 3462 h 3626"/>
              <a:gd name="T60" fmla="*/ 874 w 3652"/>
              <a:gd name="T61" fmla="*/ 3360 h 3626"/>
              <a:gd name="T62" fmla="*/ 695 w 3652"/>
              <a:gd name="T63" fmla="*/ 3237 h 3626"/>
              <a:gd name="T64" fmla="*/ 535 w 3652"/>
              <a:gd name="T65" fmla="*/ 3095 h 3626"/>
              <a:gd name="T66" fmla="*/ 392 w 3652"/>
              <a:gd name="T67" fmla="*/ 2935 h 3626"/>
              <a:gd name="T68" fmla="*/ 268 w 3652"/>
              <a:gd name="T69" fmla="*/ 2759 h 3626"/>
              <a:gd name="T70" fmla="*/ 166 w 3652"/>
              <a:gd name="T71" fmla="*/ 2568 h 3626"/>
              <a:gd name="T72" fmla="*/ 86 w 3652"/>
              <a:gd name="T73" fmla="*/ 2365 h 3626"/>
              <a:gd name="T74" fmla="*/ 32 w 3652"/>
              <a:gd name="T75" fmla="*/ 2151 h 3626"/>
              <a:gd name="T76" fmla="*/ 3 w 3652"/>
              <a:gd name="T77" fmla="*/ 1928 h 3626"/>
              <a:gd name="T78" fmla="*/ 3 w 3652"/>
              <a:gd name="T79" fmla="*/ 1698 h 3626"/>
              <a:gd name="T80" fmla="*/ 32 w 3652"/>
              <a:gd name="T81" fmla="*/ 1475 h 3626"/>
              <a:gd name="T82" fmla="*/ 86 w 3652"/>
              <a:gd name="T83" fmla="*/ 1261 h 3626"/>
              <a:gd name="T84" fmla="*/ 166 w 3652"/>
              <a:gd name="T85" fmla="*/ 1058 h 3626"/>
              <a:gd name="T86" fmla="*/ 268 w 3652"/>
              <a:gd name="T87" fmla="*/ 868 h 3626"/>
              <a:gd name="T88" fmla="*/ 392 w 3652"/>
              <a:gd name="T89" fmla="*/ 692 h 3626"/>
              <a:gd name="T90" fmla="*/ 535 w 3652"/>
              <a:gd name="T91" fmla="*/ 532 h 3626"/>
              <a:gd name="T92" fmla="*/ 695 w 3652"/>
              <a:gd name="T93" fmla="*/ 390 h 3626"/>
              <a:gd name="T94" fmla="*/ 874 w 3652"/>
              <a:gd name="T95" fmla="*/ 267 h 3626"/>
              <a:gd name="T96" fmla="*/ 1065 w 3652"/>
              <a:gd name="T97" fmla="*/ 165 h 3626"/>
              <a:gd name="T98" fmla="*/ 1270 w 3652"/>
              <a:gd name="T99" fmla="*/ 86 h 3626"/>
              <a:gd name="T100" fmla="*/ 1485 w 3652"/>
              <a:gd name="T101" fmla="*/ 32 h 3626"/>
              <a:gd name="T102" fmla="*/ 1710 w 3652"/>
              <a:gd name="T103" fmla="*/ 4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52" h="3626">
                <a:moveTo>
                  <a:pt x="1826" y="0"/>
                </a:moveTo>
                <a:lnTo>
                  <a:pt x="1942" y="4"/>
                </a:lnTo>
                <a:lnTo>
                  <a:pt x="2056" y="15"/>
                </a:lnTo>
                <a:lnTo>
                  <a:pt x="2167" y="32"/>
                </a:lnTo>
                <a:lnTo>
                  <a:pt x="2276" y="56"/>
                </a:lnTo>
                <a:lnTo>
                  <a:pt x="2382" y="86"/>
                </a:lnTo>
                <a:lnTo>
                  <a:pt x="2486" y="123"/>
                </a:lnTo>
                <a:lnTo>
                  <a:pt x="2586" y="165"/>
                </a:lnTo>
                <a:lnTo>
                  <a:pt x="2684" y="213"/>
                </a:lnTo>
                <a:lnTo>
                  <a:pt x="2779" y="267"/>
                </a:lnTo>
                <a:lnTo>
                  <a:pt x="2870" y="325"/>
                </a:lnTo>
                <a:lnTo>
                  <a:pt x="2956" y="390"/>
                </a:lnTo>
                <a:lnTo>
                  <a:pt x="3039" y="458"/>
                </a:lnTo>
                <a:lnTo>
                  <a:pt x="3117" y="532"/>
                </a:lnTo>
                <a:lnTo>
                  <a:pt x="3191" y="610"/>
                </a:lnTo>
                <a:lnTo>
                  <a:pt x="3260" y="692"/>
                </a:lnTo>
                <a:lnTo>
                  <a:pt x="3325" y="778"/>
                </a:lnTo>
                <a:lnTo>
                  <a:pt x="3385" y="868"/>
                </a:lnTo>
                <a:lnTo>
                  <a:pt x="3438" y="961"/>
                </a:lnTo>
                <a:lnTo>
                  <a:pt x="3486" y="1058"/>
                </a:lnTo>
                <a:lnTo>
                  <a:pt x="3529" y="1158"/>
                </a:lnTo>
                <a:lnTo>
                  <a:pt x="3566" y="1261"/>
                </a:lnTo>
                <a:lnTo>
                  <a:pt x="3596" y="1367"/>
                </a:lnTo>
                <a:lnTo>
                  <a:pt x="3620" y="1475"/>
                </a:lnTo>
                <a:lnTo>
                  <a:pt x="3638" y="1586"/>
                </a:lnTo>
                <a:lnTo>
                  <a:pt x="3649" y="1698"/>
                </a:lnTo>
                <a:lnTo>
                  <a:pt x="3652" y="1813"/>
                </a:lnTo>
                <a:lnTo>
                  <a:pt x="3649" y="1928"/>
                </a:lnTo>
                <a:lnTo>
                  <a:pt x="3638" y="2041"/>
                </a:lnTo>
                <a:lnTo>
                  <a:pt x="3620" y="2151"/>
                </a:lnTo>
                <a:lnTo>
                  <a:pt x="3596" y="2260"/>
                </a:lnTo>
                <a:lnTo>
                  <a:pt x="3566" y="2365"/>
                </a:lnTo>
                <a:lnTo>
                  <a:pt x="3529" y="2468"/>
                </a:lnTo>
                <a:lnTo>
                  <a:pt x="3486" y="2568"/>
                </a:lnTo>
                <a:lnTo>
                  <a:pt x="3438" y="2665"/>
                </a:lnTo>
                <a:lnTo>
                  <a:pt x="3385" y="2759"/>
                </a:lnTo>
                <a:lnTo>
                  <a:pt x="3325" y="2849"/>
                </a:lnTo>
                <a:lnTo>
                  <a:pt x="3260" y="2935"/>
                </a:lnTo>
                <a:lnTo>
                  <a:pt x="3191" y="3017"/>
                </a:lnTo>
                <a:lnTo>
                  <a:pt x="3117" y="3095"/>
                </a:lnTo>
                <a:lnTo>
                  <a:pt x="3039" y="3168"/>
                </a:lnTo>
                <a:lnTo>
                  <a:pt x="2956" y="3237"/>
                </a:lnTo>
                <a:lnTo>
                  <a:pt x="2870" y="3301"/>
                </a:lnTo>
                <a:lnTo>
                  <a:pt x="2779" y="3360"/>
                </a:lnTo>
                <a:lnTo>
                  <a:pt x="2684" y="3413"/>
                </a:lnTo>
                <a:lnTo>
                  <a:pt x="2586" y="3462"/>
                </a:lnTo>
                <a:lnTo>
                  <a:pt x="2486" y="3504"/>
                </a:lnTo>
                <a:lnTo>
                  <a:pt x="2382" y="3540"/>
                </a:lnTo>
                <a:lnTo>
                  <a:pt x="2276" y="3571"/>
                </a:lnTo>
                <a:lnTo>
                  <a:pt x="2167" y="3594"/>
                </a:lnTo>
                <a:lnTo>
                  <a:pt x="2056" y="3611"/>
                </a:lnTo>
                <a:lnTo>
                  <a:pt x="1942" y="3622"/>
                </a:lnTo>
                <a:lnTo>
                  <a:pt x="1826" y="3626"/>
                </a:lnTo>
                <a:lnTo>
                  <a:pt x="1710" y="3622"/>
                </a:lnTo>
                <a:lnTo>
                  <a:pt x="1597" y="3611"/>
                </a:lnTo>
                <a:lnTo>
                  <a:pt x="1485" y="3594"/>
                </a:lnTo>
                <a:lnTo>
                  <a:pt x="1377" y="3571"/>
                </a:lnTo>
                <a:lnTo>
                  <a:pt x="1270" y="3540"/>
                </a:lnTo>
                <a:lnTo>
                  <a:pt x="1166" y="3504"/>
                </a:lnTo>
                <a:lnTo>
                  <a:pt x="1065" y="3462"/>
                </a:lnTo>
                <a:lnTo>
                  <a:pt x="968" y="3413"/>
                </a:lnTo>
                <a:lnTo>
                  <a:pt x="874" y="3360"/>
                </a:lnTo>
                <a:lnTo>
                  <a:pt x="783" y="3301"/>
                </a:lnTo>
                <a:lnTo>
                  <a:pt x="695" y="3237"/>
                </a:lnTo>
                <a:lnTo>
                  <a:pt x="613" y="3168"/>
                </a:lnTo>
                <a:lnTo>
                  <a:pt x="535" y="3095"/>
                </a:lnTo>
                <a:lnTo>
                  <a:pt x="461" y="3017"/>
                </a:lnTo>
                <a:lnTo>
                  <a:pt x="392" y="2935"/>
                </a:lnTo>
                <a:lnTo>
                  <a:pt x="327" y="2849"/>
                </a:lnTo>
                <a:lnTo>
                  <a:pt x="268" y="2759"/>
                </a:lnTo>
                <a:lnTo>
                  <a:pt x="214" y="2665"/>
                </a:lnTo>
                <a:lnTo>
                  <a:pt x="166" y="2568"/>
                </a:lnTo>
                <a:lnTo>
                  <a:pt x="123" y="2468"/>
                </a:lnTo>
                <a:lnTo>
                  <a:pt x="86" y="2365"/>
                </a:lnTo>
                <a:lnTo>
                  <a:pt x="56" y="2260"/>
                </a:lnTo>
                <a:lnTo>
                  <a:pt x="32" y="2151"/>
                </a:lnTo>
                <a:lnTo>
                  <a:pt x="14" y="2041"/>
                </a:lnTo>
                <a:lnTo>
                  <a:pt x="3" y="1928"/>
                </a:lnTo>
                <a:lnTo>
                  <a:pt x="0" y="1813"/>
                </a:lnTo>
                <a:lnTo>
                  <a:pt x="3" y="1698"/>
                </a:lnTo>
                <a:lnTo>
                  <a:pt x="14" y="1586"/>
                </a:lnTo>
                <a:lnTo>
                  <a:pt x="32" y="1475"/>
                </a:lnTo>
                <a:lnTo>
                  <a:pt x="56" y="1367"/>
                </a:lnTo>
                <a:lnTo>
                  <a:pt x="86" y="1261"/>
                </a:lnTo>
                <a:lnTo>
                  <a:pt x="123" y="1158"/>
                </a:lnTo>
                <a:lnTo>
                  <a:pt x="166" y="1058"/>
                </a:lnTo>
                <a:lnTo>
                  <a:pt x="214" y="961"/>
                </a:lnTo>
                <a:lnTo>
                  <a:pt x="268" y="868"/>
                </a:lnTo>
                <a:lnTo>
                  <a:pt x="327" y="778"/>
                </a:lnTo>
                <a:lnTo>
                  <a:pt x="392" y="692"/>
                </a:lnTo>
                <a:lnTo>
                  <a:pt x="461" y="610"/>
                </a:lnTo>
                <a:lnTo>
                  <a:pt x="535" y="532"/>
                </a:lnTo>
                <a:lnTo>
                  <a:pt x="613" y="458"/>
                </a:lnTo>
                <a:lnTo>
                  <a:pt x="695" y="390"/>
                </a:lnTo>
                <a:lnTo>
                  <a:pt x="783" y="325"/>
                </a:lnTo>
                <a:lnTo>
                  <a:pt x="874" y="267"/>
                </a:lnTo>
                <a:lnTo>
                  <a:pt x="968" y="213"/>
                </a:lnTo>
                <a:lnTo>
                  <a:pt x="1065" y="165"/>
                </a:lnTo>
                <a:lnTo>
                  <a:pt x="1166" y="123"/>
                </a:lnTo>
                <a:lnTo>
                  <a:pt x="1270" y="86"/>
                </a:lnTo>
                <a:lnTo>
                  <a:pt x="1377" y="56"/>
                </a:lnTo>
                <a:lnTo>
                  <a:pt x="1485" y="32"/>
                </a:lnTo>
                <a:lnTo>
                  <a:pt x="1597" y="15"/>
                </a:lnTo>
                <a:lnTo>
                  <a:pt x="1710" y="4"/>
                </a:lnTo>
                <a:lnTo>
                  <a:pt x="182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nvGrpSpPr>
          <p:cNvPr id="6" name="Group 5">
            <a:extLst>
              <a:ext uri="{FF2B5EF4-FFF2-40B4-BE49-F238E27FC236}">
                <a16:creationId xmlns:a16="http://schemas.microsoft.com/office/drawing/2014/main" xmlns="" id="{D5895F45-401A-42E7-A4E6-44E6D499AF45}"/>
              </a:ext>
            </a:extLst>
          </p:cNvPr>
          <p:cNvGrpSpPr/>
          <p:nvPr/>
        </p:nvGrpSpPr>
        <p:grpSpPr>
          <a:xfrm>
            <a:off x="4927877" y="1530342"/>
            <a:ext cx="3909947" cy="3059179"/>
            <a:chOff x="3281363" y="638175"/>
            <a:chExt cx="5799137" cy="4537075"/>
          </a:xfrm>
          <a:solidFill>
            <a:schemeClr val="bg1">
              <a:lumMod val="75000"/>
            </a:schemeClr>
          </a:solidFill>
        </p:grpSpPr>
        <p:sp>
          <p:nvSpPr>
            <p:cNvPr id="15" name="Freeform 7">
              <a:extLst>
                <a:ext uri="{FF2B5EF4-FFF2-40B4-BE49-F238E27FC236}">
                  <a16:creationId xmlns:a16="http://schemas.microsoft.com/office/drawing/2014/main" xmlns="" id="{A0157507-F1FF-49E9-AC96-EA95EF3B5130}"/>
                </a:ext>
              </a:extLst>
            </p:cNvPr>
            <p:cNvSpPr>
              <a:spLocks/>
            </p:cNvSpPr>
            <p:nvPr/>
          </p:nvSpPr>
          <p:spPr bwMode="auto">
            <a:xfrm>
              <a:off x="6684963" y="3657600"/>
              <a:ext cx="1587" cy="26988"/>
            </a:xfrm>
            <a:custGeom>
              <a:avLst/>
              <a:gdLst>
                <a:gd name="T0" fmla="*/ 1 w 1"/>
                <a:gd name="T1" fmla="*/ 0 h 17"/>
                <a:gd name="T2" fmla="*/ 1 w 1"/>
                <a:gd name="T3" fmla="*/ 0 h 17"/>
                <a:gd name="T4" fmla="*/ 1 w 1"/>
                <a:gd name="T5" fmla="*/ 1 h 17"/>
                <a:gd name="T6" fmla="*/ 1 w 1"/>
                <a:gd name="T7" fmla="*/ 7 h 17"/>
                <a:gd name="T8" fmla="*/ 0 w 1"/>
                <a:gd name="T9" fmla="*/ 11 h 17"/>
                <a:gd name="T10" fmla="*/ 0 w 1"/>
                <a:gd name="T11" fmla="*/ 17 h 17"/>
                <a:gd name="T12" fmla="*/ 0 w 1"/>
                <a:gd name="T13" fmla="*/ 16 h 17"/>
                <a:gd name="T14" fmla="*/ 0 w 1"/>
                <a:gd name="T15" fmla="*/ 11 h 17"/>
                <a:gd name="T16" fmla="*/ 1 w 1"/>
                <a:gd name="T17" fmla="*/ 6 h 17"/>
                <a:gd name="T18" fmla="*/ 1 w 1"/>
                <a:gd name="T19" fmla="*/ 1 h 17"/>
                <a:gd name="T20" fmla="*/ 1 w 1"/>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7">
                  <a:moveTo>
                    <a:pt x="1" y="0"/>
                  </a:moveTo>
                  <a:lnTo>
                    <a:pt x="1" y="0"/>
                  </a:lnTo>
                  <a:lnTo>
                    <a:pt x="1" y="1"/>
                  </a:lnTo>
                  <a:lnTo>
                    <a:pt x="1" y="7"/>
                  </a:lnTo>
                  <a:lnTo>
                    <a:pt x="0" y="11"/>
                  </a:lnTo>
                  <a:lnTo>
                    <a:pt x="0" y="17"/>
                  </a:lnTo>
                  <a:lnTo>
                    <a:pt x="0" y="16"/>
                  </a:lnTo>
                  <a:lnTo>
                    <a:pt x="0" y="11"/>
                  </a:lnTo>
                  <a:lnTo>
                    <a:pt x="1" y="6"/>
                  </a:lnTo>
                  <a:lnTo>
                    <a:pt x="1" y="1"/>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6" name="Freeform 8">
              <a:extLst>
                <a:ext uri="{FF2B5EF4-FFF2-40B4-BE49-F238E27FC236}">
                  <a16:creationId xmlns:a16="http://schemas.microsoft.com/office/drawing/2014/main" xmlns="" id="{096C79EC-8102-4568-8A62-54B54FBF1683}"/>
                </a:ext>
              </a:extLst>
            </p:cNvPr>
            <p:cNvSpPr>
              <a:spLocks/>
            </p:cNvSpPr>
            <p:nvPr/>
          </p:nvSpPr>
          <p:spPr bwMode="auto">
            <a:xfrm>
              <a:off x="7781925" y="2092325"/>
              <a:ext cx="9525" cy="0"/>
            </a:xfrm>
            <a:custGeom>
              <a:avLst/>
              <a:gdLst>
                <a:gd name="T0" fmla="*/ 6 w 6"/>
                <a:gd name="T1" fmla="*/ 6 w 6"/>
                <a:gd name="T2" fmla="*/ 3 w 6"/>
                <a:gd name="T3" fmla="*/ 0 w 6"/>
                <a:gd name="T4" fmla="*/ 2 w 6"/>
                <a:gd name="T5" fmla="*/ 6 w 6"/>
              </a:gdLst>
              <a:ahLst/>
              <a:cxnLst>
                <a:cxn ang="0">
                  <a:pos x="T0" y="0"/>
                </a:cxn>
                <a:cxn ang="0">
                  <a:pos x="T1" y="0"/>
                </a:cxn>
                <a:cxn ang="0">
                  <a:pos x="T2" y="0"/>
                </a:cxn>
                <a:cxn ang="0">
                  <a:pos x="T3" y="0"/>
                </a:cxn>
                <a:cxn ang="0">
                  <a:pos x="T4" y="0"/>
                </a:cxn>
                <a:cxn ang="0">
                  <a:pos x="T5" y="0"/>
                </a:cxn>
              </a:cxnLst>
              <a:rect l="0" t="0" r="r" b="b"/>
              <a:pathLst>
                <a:path w="6">
                  <a:moveTo>
                    <a:pt x="6" y="0"/>
                  </a:moveTo>
                  <a:lnTo>
                    <a:pt x="6" y="0"/>
                  </a:lnTo>
                  <a:lnTo>
                    <a:pt x="3" y="0"/>
                  </a:lnTo>
                  <a:lnTo>
                    <a:pt x="0" y="0"/>
                  </a:lnTo>
                  <a:lnTo>
                    <a:pt x="2"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7" name="Freeform 9">
              <a:extLst>
                <a:ext uri="{FF2B5EF4-FFF2-40B4-BE49-F238E27FC236}">
                  <a16:creationId xmlns:a16="http://schemas.microsoft.com/office/drawing/2014/main" xmlns="" id="{BC1EBB79-89B7-45A2-841F-581400CA15FD}"/>
                </a:ext>
              </a:extLst>
            </p:cNvPr>
            <p:cNvSpPr>
              <a:spLocks/>
            </p:cNvSpPr>
            <p:nvPr/>
          </p:nvSpPr>
          <p:spPr bwMode="auto">
            <a:xfrm>
              <a:off x="6340475" y="1338263"/>
              <a:ext cx="3175" cy="1588"/>
            </a:xfrm>
            <a:custGeom>
              <a:avLst/>
              <a:gdLst>
                <a:gd name="T0" fmla="*/ 0 w 2"/>
                <a:gd name="T1" fmla="*/ 0 h 1"/>
                <a:gd name="T2" fmla="*/ 2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2"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8" name="Freeform 10">
              <a:extLst>
                <a:ext uri="{FF2B5EF4-FFF2-40B4-BE49-F238E27FC236}">
                  <a16:creationId xmlns:a16="http://schemas.microsoft.com/office/drawing/2014/main" xmlns="" id="{0D8114F9-7F48-4FD7-BDA1-2D375266BA8F}"/>
                </a:ext>
              </a:extLst>
            </p:cNvPr>
            <p:cNvSpPr>
              <a:spLocks/>
            </p:cNvSpPr>
            <p:nvPr/>
          </p:nvSpPr>
          <p:spPr bwMode="auto">
            <a:xfrm>
              <a:off x="7340600" y="2851150"/>
              <a:ext cx="4762" cy="4763"/>
            </a:xfrm>
            <a:custGeom>
              <a:avLst/>
              <a:gdLst>
                <a:gd name="T0" fmla="*/ 3 w 3"/>
                <a:gd name="T1" fmla="*/ 0 h 3"/>
                <a:gd name="T2" fmla="*/ 2 w 3"/>
                <a:gd name="T3" fmla="*/ 1 h 3"/>
                <a:gd name="T4" fmla="*/ 0 w 3"/>
                <a:gd name="T5" fmla="*/ 3 h 3"/>
                <a:gd name="T6" fmla="*/ 0 w 3"/>
                <a:gd name="T7" fmla="*/ 3 h 3"/>
                <a:gd name="T8" fmla="*/ 0 w 3"/>
                <a:gd name="T9" fmla="*/ 1 h 3"/>
                <a:gd name="T10" fmla="*/ 2 w 3"/>
                <a:gd name="T11" fmla="*/ 1 h 3"/>
                <a:gd name="T12" fmla="*/ 3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lnTo>
                    <a:pt x="2" y="1"/>
                  </a:lnTo>
                  <a:lnTo>
                    <a:pt x="0" y="3"/>
                  </a:lnTo>
                  <a:lnTo>
                    <a:pt x="0" y="3"/>
                  </a:lnTo>
                  <a:lnTo>
                    <a:pt x="0" y="1"/>
                  </a:lnTo>
                  <a:lnTo>
                    <a:pt x="2" y="1"/>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9" name="Freeform 11">
              <a:extLst>
                <a:ext uri="{FF2B5EF4-FFF2-40B4-BE49-F238E27FC236}">
                  <a16:creationId xmlns:a16="http://schemas.microsoft.com/office/drawing/2014/main" xmlns="" id="{AE7B5FEE-7A3D-4DE4-9FA2-0AA56AF553A8}"/>
                </a:ext>
              </a:extLst>
            </p:cNvPr>
            <p:cNvSpPr>
              <a:spLocks/>
            </p:cNvSpPr>
            <p:nvPr/>
          </p:nvSpPr>
          <p:spPr bwMode="auto">
            <a:xfrm>
              <a:off x="6219825" y="1519238"/>
              <a:ext cx="1587" cy="3175"/>
            </a:xfrm>
            <a:custGeom>
              <a:avLst/>
              <a:gdLst>
                <a:gd name="T0" fmla="*/ 0 w 1"/>
                <a:gd name="T1" fmla="*/ 0 h 2"/>
                <a:gd name="T2" fmla="*/ 1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1" y="0"/>
                  </a:lnTo>
                  <a:lnTo>
                    <a:pt x="1"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0" name="Freeform 12">
              <a:extLst>
                <a:ext uri="{FF2B5EF4-FFF2-40B4-BE49-F238E27FC236}">
                  <a16:creationId xmlns:a16="http://schemas.microsoft.com/office/drawing/2014/main" xmlns="" id="{AD943BAC-A979-479F-9883-3B974FAF8886}"/>
                </a:ext>
              </a:extLst>
            </p:cNvPr>
            <p:cNvSpPr>
              <a:spLocks/>
            </p:cNvSpPr>
            <p:nvPr/>
          </p:nvSpPr>
          <p:spPr bwMode="auto">
            <a:xfrm>
              <a:off x="6338888" y="1947863"/>
              <a:ext cx="1587" cy="0"/>
            </a:xfrm>
            <a:custGeom>
              <a:avLst/>
              <a:gdLst>
                <a:gd name="T0" fmla="*/ 0 w 1"/>
                <a:gd name="T1" fmla="*/ 1 w 1"/>
                <a:gd name="T2" fmla="*/ 1 w 1"/>
                <a:gd name="T3" fmla="*/ 1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1" y="0"/>
                  </a:lnTo>
                  <a:lnTo>
                    <a:pt x="1" y="0"/>
                  </a:lnTo>
                  <a:lnTo>
                    <a:pt x="1"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1" name="Freeform 13">
              <a:extLst>
                <a:ext uri="{FF2B5EF4-FFF2-40B4-BE49-F238E27FC236}">
                  <a16:creationId xmlns:a16="http://schemas.microsoft.com/office/drawing/2014/main" xmlns="" id="{7A55B5E3-4863-4EED-A59F-5FF97C8A9C09}"/>
                </a:ext>
              </a:extLst>
            </p:cNvPr>
            <p:cNvSpPr>
              <a:spLocks/>
            </p:cNvSpPr>
            <p:nvPr/>
          </p:nvSpPr>
          <p:spPr bwMode="auto">
            <a:xfrm>
              <a:off x="9012238" y="3113088"/>
              <a:ext cx="68262" cy="279400"/>
            </a:xfrm>
            <a:custGeom>
              <a:avLst/>
              <a:gdLst>
                <a:gd name="T0" fmla="*/ 28 w 43"/>
                <a:gd name="T1" fmla="*/ 0 h 176"/>
                <a:gd name="T2" fmla="*/ 29 w 43"/>
                <a:gd name="T3" fmla="*/ 10 h 176"/>
                <a:gd name="T4" fmla="*/ 30 w 43"/>
                <a:gd name="T5" fmla="*/ 19 h 176"/>
                <a:gd name="T6" fmla="*/ 34 w 43"/>
                <a:gd name="T7" fmla="*/ 20 h 176"/>
                <a:gd name="T8" fmla="*/ 40 w 43"/>
                <a:gd name="T9" fmla="*/ 98 h 176"/>
                <a:gd name="T10" fmla="*/ 43 w 43"/>
                <a:gd name="T11" fmla="*/ 176 h 176"/>
                <a:gd name="T12" fmla="*/ 39 w 43"/>
                <a:gd name="T13" fmla="*/ 173 h 176"/>
                <a:gd name="T14" fmla="*/ 35 w 43"/>
                <a:gd name="T15" fmla="*/ 171 h 176"/>
                <a:gd name="T16" fmla="*/ 31 w 43"/>
                <a:gd name="T17" fmla="*/ 169 h 176"/>
                <a:gd name="T18" fmla="*/ 30 w 43"/>
                <a:gd name="T19" fmla="*/ 165 h 176"/>
                <a:gd name="T20" fmla="*/ 29 w 43"/>
                <a:gd name="T21" fmla="*/ 155 h 176"/>
                <a:gd name="T22" fmla="*/ 28 w 43"/>
                <a:gd name="T23" fmla="*/ 145 h 176"/>
                <a:gd name="T24" fmla="*/ 24 w 43"/>
                <a:gd name="T25" fmla="*/ 132 h 176"/>
                <a:gd name="T26" fmla="*/ 16 w 43"/>
                <a:gd name="T27" fmla="*/ 115 h 176"/>
                <a:gd name="T28" fmla="*/ 8 w 43"/>
                <a:gd name="T29" fmla="*/ 103 h 176"/>
                <a:gd name="T30" fmla="*/ 4 w 43"/>
                <a:gd name="T31" fmla="*/ 96 h 176"/>
                <a:gd name="T32" fmla="*/ 2 w 43"/>
                <a:gd name="T33" fmla="*/ 85 h 176"/>
                <a:gd name="T34" fmla="*/ 0 w 43"/>
                <a:gd name="T35" fmla="*/ 75 h 176"/>
                <a:gd name="T36" fmla="*/ 2 w 43"/>
                <a:gd name="T37" fmla="*/ 67 h 176"/>
                <a:gd name="T38" fmla="*/ 5 w 43"/>
                <a:gd name="T39" fmla="*/ 59 h 176"/>
                <a:gd name="T40" fmla="*/ 8 w 43"/>
                <a:gd name="T41" fmla="*/ 47 h 176"/>
                <a:gd name="T42" fmla="*/ 10 w 43"/>
                <a:gd name="T43" fmla="*/ 34 h 176"/>
                <a:gd name="T44" fmla="*/ 11 w 43"/>
                <a:gd name="T45" fmla="*/ 28 h 176"/>
                <a:gd name="T46" fmla="*/ 11 w 43"/>
                <a:gd name="T47" fmla="*/ 23 h 176"/>
                <a:gd name="T48" fmla="*/ 11 w 43"/>
                <a:gd name="T49" fmla="*/ 18 h 176"/>
                <a:gd name="T50" fmla="*/ 12 w 43"/>
                <a:gd name="T51" fmla="*/ 13 h 176"/>
                <a:gd name="T52" fmla="*/ 14 w 43"/>
                <a:gd name="T53" fmla="*/ 10 h 176"/>
                <a:gd name="T54" fmla="*/ 17 w 43"/>
                <a:gd name="T55" fmla="*/ 7 h 176"/>
                <a:gd name="T56" fmla="*/ 20 w 43"/>
                <a:gd name="T57" fmla="*/ 5 h 176"/>
                <a:gd name="T58" fmla="*/ 23 w 43"/>
                <a:gd name="T59" fmla="*/ 2 h 176"/>
                <a:gd name="T60" fmla="*/ 25 w 43"/>
                <a:gd name="T61" fmla="*/ 1 h 176"/>
                <a:gd name="T62" fmla="*/ 28 w 43"/>
                <a:gd name="T63" fmla="*/ 0 h 176"/>
                <a:gd name="T64" fmla="*/ 28 w 43"/>
                <a:gd name="T6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176">
                  <a:moveTo>
                    <a:pt x="28" y="0"/>
                  </a:moveTo>
                  <a:lnTo>
                    <a:pt x="29" y="10"/>
                  </a:lnTo>
                  <a:lnTo>
                    <a:pt x="30" y="19"/>
                  </a:lnTo>
                  <a:lnTo>
                    <a:pt x="34" y="20"/>
                  </a:lnTo>
                  <a:lnTo>
                    <a:pt x="40" y="98"/>
                  </a:lnTo>
                  <a:lnTo>
                    <a:pt x="43" y="176"/>
                  </a:lnTo>
                  <a:lnTo>
                    <a:pt x="39" y="173"/>
                  </a:lnTo>
                  <a:lnTo>
                    <a:pt x="35" y="171"/>
                  </a:lnTo>
                  <a:lnTo>
                    <a:pt x="31" y="169"/>
                  </a:lnTo>
                  <a:lnTo>
                    <a:pt x="30" y="165"/>
                  </a:lnTo>
                  <a:lnTo>
                    <a:pt x="29" y="155"/>
                  </a:lnTo>
                  <a:lnTo>
                    <a:pt x="28" y="145"/>
                  </a:lnTo>
                  <a:lnTo>
                    <a:pt x="24" y="132"/>
                  </a:lnTo>
                  <a:lnTo>
                    <a:pt x="16" y="115"/>
                  </a:lnTo>
                  <a:lnTo>
                    <a:pt x="8" y="103"/>
                  </a:lnTo>
                  <a:lnTo>
                    <a:pt x="4" y="96"/>
                  </a:lnTo>
                  <a:lnTo>
                    <a:pt x="2" y="85"/>
                  </a:lnTo>
                  <a:lnTo>
                    <a:pt x="0" y="75"/>
                  </a:lnTo>
                  <a:lnTo>
                    <a:pt x="2" y="67"/>
                  </a:lnTo>
                  <a:lnTo>
                    <a:pt x="5" y="59"/>
                  </a:lnTo>
                  <a:lnTo>
                    <a:pt x="8" y="47"/>
                  </a:lnTo>
                  <a:lnTo>
                    <a:pt x="10" y="34"/>
                  </a:lnTo>
                  <a:lnTo>
                    <a:pt x="11" y="28"/>
                  </a:lnTo>
                  <a:lnTo>
                    <a:pt x="11" y="23"/>
                  </a:lnTo>
                  <a:lnTo>
                    <a:pt x="11" y="18"/>
                  </a:lnTo>
                  <a:lnTo>
                    <a:pt x="12" y="13"/>
                  </a:lnTo>
                  <a:lnTo>
                    <a:pt x="14" y="10"/>
                  </a:lnTo>
                  <a:lnTo>
                    <a:pt x="17" y="7"/>
                  </a:lnTo>
                  <a:lnTo>
                    <a:pt x="20" y="5"/>
                  </a:lnTo>
                  <a:lnTo>
                    <a:pt x="23" y="2"/>
                  </a:lnTo>
                  <a:lnTo>
                    <a:pt x="25" y="1"/>
                  </a:lnTo>
                  <a:lnTo>
                    <a:pt x="28" y="0"/>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2" name="Freeform 14">
              <a:extLst>
                <a:ext uri="{FF2B5EF4-FFF2-40B4-BE49-F238E27FC236}">
                  <a16:creationId xmlns:a16="http://schemas.microsoft.com/office/drawing/2014/main" xmlns="" id="{0601E213-6474-4685-82FE-90F6D73C5374}"/>
                </a:ext>
              </a:extLst>
            </p:cNvPr>
            <p:cNvSpPr>
              <a:spLocks/>
            </p:cNvSpPr>
            <p:nvPr/>
          </p:nvSpPr>
          <p:spPr bwMode="auto">
            <a:xfrm>
              <a:off x="6602413" y="3679825"/>
              <a:ext cx="0" cy="7938"/>
            </a:xfrm>
            <a:custGeom>
              <a:avLst/>
              <a:gdLst>
                <a:gd name="T0" fmla="*/ 0 h 5"/>
                <a:gd name="T1" fmla="*/ 5 h 5"/>
                <a:gd name="T2" fmla="*/ 4 h 5"/>
                <a:gd name="T3" fmla="*/ 2 h 5"/>
                <a:gd name="T4" fmla="*/ 0 h 5"/>
                <a:gd name="T5" fmla="*/ 0 h 5"/>
              </a:gdLst>
              <a:ahLst/>
              <a:cxnLst>
                <a:cxn ang="0">
                  <a:pos x="0" y="T0"/>
                </a:cxn>
                <a:cxn ang="0">
                  <a:pos x="0" y="T1"/>
                </a:cxn>
                <a:cxn ang="0">
                  <a:pos x="0" y="T2"/>
                </a:cxn>
                <a:cxn ang="0">
                  <a:pos x="0" y="T3"/>
                </a:cxn>
                <a:cxn ang="0">
                  <a:pos x="0" y="T4"/>
                </a:cxn>
                <a:cxn ang="0">
                  <a:pos x="0" y="T5"/>
                </a:cxn>
              </a:cxnLst>
              <a:rect l="0" t="0" r="r" b="b"/>
              <a:pathLst>
                <a:path h="5">
                  <a:moveTo>
                    <a:pt x="0" y="0"/>
                  </a:moveTo>
                  <a:lnTo>
                    <a:pt x="0" y="5"/>
                  </a:lnTo>
                  <a:lnTo>
                    <a:pt x="0" y="4"/>
                  </a:lnTo>
                  <a:lnTo>
                    <a:pt x="0" y="2"/>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3" name="Freeform 15">
              <a:extLst>
                <a:ext uri="{FF2B5EF4-FFF2-40B4-BE49-F238E27FC236}">
                  <a16:creationId xmlns:a16="http://schemas.microsoft.com/office/drawing/2014/main" xmlns="" id="{DD267631-AAA4-4CF7-B62E-7031450F90D7}"/>
                </a:ext>
              </a:extLst>
            </p:cNvPr>
            <p:cNvSpPr>
              <a:spLocks/>
            </p:cNvSpPr>
            <p:nvPr/>
          </p:nvSpPr>
          <p:spPr bwMode="auto">
            <a:xfrm>
              <a:off x="6591300" y="3748088"/>
              <a:ext cx="77787" cy="36513"/>
            </a:xfrm>
            <a:custGeom>
              <a:avLst/>
              <a:gdLst>
                <a:gd name="T0" fmla="*/ 0 w 49"/>
                <a:gd name="T1" fmla="*/ 0 h 23"/>
                <a:gd name="T2" fmla="*/ 1 w 49"/>
                <a:gd name="T3" fmla="*/ 5 h 23"/>
                <a:gd name="T4" fmla="*/ 4 w 49"/>
                <a:gd name="T5" fmla="*/ 12 h 23"/>
                <a:gd name="T6" fmla="*/ 5 w 49"/>
                <a:gd name="T7" fmla="*/ 19 h 23"/>
                <a:gd name="T8" fmla="*/ 6 w 49"/>
                <a:gd name="T9" fmla="*/ 22 h 23"/>
                <a:gd name="T10" fmla="*/ 7 w 49"/>
                <a:gd name="T11" fmla="*/ 18 h 23"/>
                <a:gd name="T12" fmla="*/ 10 w 49"/>
                <a:gd name="T13" fmla="*/ 16 h 23"/>
                <a:gd name="T14" fmla="*/ 11 w 49"/>
                <a:gd name="T15" fmla="*/ 14 h 23"/>
                <a:gd name="T16" fmla="*/ 13 w 49"/>
                <a:gd name="T17" fmla="*/ 11 h 23"/>
                <a:gd name="T18" fmla="*/ 15 w 49"/>
                <a:gd name="T19" fmla="*/ 11 h 23"/>
                <a:gd name="T20" fmla="*/ 17 w 49"/>
                <a:gd name="T21" fmla="*/ 11 h 23"/>
                <a:gd name="T22" fmla="*/ 19 w 49"/>
                <a:gd name="T23" fmla="*/ 12 h 23"/>
                <a:gd name="T24" fmla="*/ 22 w 49"/>
                <a:gd name="T25" fmla="*/ 14 h 23"/>
                <a:gd name="T26" fmla="*/ 24 w 49"/>
                <a:gd name="T27" fmla="*/ 14 h 23"/>
                <a:gd name="T28" fmla="*/ 25 w 49"/>
                <a:gd name="T29" fmla="*/ 15 h 23"/>
                <a:gd name="T30" fmla="*/ 27 w 49"/>
                <a:gd name="T31" fmla="*/ 15 h 23"/>
                <a:gd name="T32" fmla="*/ 29 w 49"/>
                <a:gd name="T33" fmla="*/ 15 h 23"/>
                <a:gd name="T34" fmla="*/ 33 w 49"/>
                <a:gd name="T35" fmla="*/ 15 h 23"/>
                <a:gd name="T36" fmla="*/ 36 w 49"/>
                <a:gd name="T37" fmla="*/ 16 h 23"/>
                <a:gd name="T38" fmla="*/ 39 w 49"/>
                <a:gd name="T39" fmla="*/ 16 h 23"/>
                <a:gd name="T40" fmla="*/ 41 w 49"/>
                <a:gd name="T41" fmla="*/ 16 h 23"/>
                <a:gd name="T42" fmla="*/ 42 w 49"/>
                <a:gd name="T43" fmla="*/ 16 h 23"/>
                <a:gd name="T44" fmla="*/ 44 w 49"/>
                <a:gd name="T45" fmla="*/ 15 h 23"/>
                <a:gd name="T46" fmla="*/ 46 w 49"/>
                <a:gd name="T47" fmla="*/ 14 h 23"/>
                <a:gd name="T48" fmla="*/ 49 w 49"/>
                <a:gd name="T49" fmla="*/ 11 h 23"/>
                <a:gd name="T50" fmla="*/ 49 w 49"/>
                <a:gd name="T51" fmla="*/ 12 h 23"/>
                <a:gd name="T52" fmla="*/ 46 w 49"/>
                <a:gd name="T53" fmla="*/ 14 h 23"/>
                <a:gd name="T54" fmla="*/ 44 w 49"/>
                <a:gd name="T55" fmla="*/ 15 h 23"/>
                <a:gd name="T56" fmla="*/ 42 w 49"/>
                <a:gd name="T57" fmla="*/ 17 h 23"/>
                <a:gd name="T58" fmla="*/ 41 w 49"/>
                <a:gd name="T59" fmla="*/ 17 h 23"/>
                <a:gd name="T60" fmla="*/ 39 w 49"/>
                <a:gd name="T61" fmla="*/ 17 h 23"/>
                <a:gd name="T62" fmla="*/ 36 w 49"/>
                <a:gd name="T63" fmla="*/ 16 h 23"/>
                <a:gd name="T64" fmla="*/ 33 w 49"/>
                <a:gd name="T65" fmla="*/ 16 h 23"/>
                <a:gd name="T66" fmla="*/ 29 w 49"/>
                <a:gd name="T67" fmla="*/ 16 h 23"/>
                <a:gd name="T68" fmla="*/ 27 w 49"/>
                <a:gd name="T69" fmla="*/ 16 h 23"/>
                <a:gd name="T70" fmla="*/ 25 w 49"/>
                <a:gd name="T71" fmla="*/ 15 h 23"/>
                <a:gd name="T72" fmla="*/ 24 w 49"/>
                <a:gd name="T73" fmla="*/ 15 h 23"/>
                <a:gd name="T74" fmla="*/ 22 w 49"/>
                <a:gd name="T75" fmla="*/ 14 h 23"/>
                <a:gd name="T76" fmla="*/ 19 w 49"/>
                <a:gd name="T77" fmla="*/ 14 h 23"/>
                <a:gd name="T78" fmla="*/ 17 w 49"/>
                <a:gd name="T79" fmla="*/ 12 h 23"/>
                <a:gd name="T80" fmla="*/ 15 w 49"/>
                <a:gd name="T81" fmla="*/ 12 h 23"/>
                <a:gd name="T82" fmla="*/ 13 w 49"/>
                <a:gd name="T83" fmla="*/ 11 h 23"/>
                <a:gd name="T84" fmla="*/ 11 w 49"/>
                <a:gd name="T85" fmla="*/ 15 h 23"/>
                <a:gd name="T86" fmla="*/ 10 w 49"/>
                <a:gd name="T87" fmla="*/ 17 h 23"/>
                <a:gd name="T88" fmla="*/ 7 w 49"/>
                <a:gd name="T89" fmla="*/ 19 h 23"/>
                <a:gd name="T90" fmla="*/ 6 w 49"/>
                <a:gd name="T91" fmla="*/ 23 h 23"/>
                <a:gd name="T92" fmla="*/ 5 w 49"/>
                <a:gd name="T93" fmla="*/ 19 h 23"/>
                <a:gd name="T94" fmla="*/ 3 w 49"/>
                <a:gd name="T95" fmla="*/ 12 h 23"/>
                <a:gd name="T96" fmla="*/ 1 w 49"/>
                <a:gd name="T97" fmla="*/ 5 h 23"/>
                <a:gd name="T98" fmla="*/ 0 w 49"/>
                <a:gd name="T99" fmla="*/ 0 h 23"/>
                <a:gd name="T100" fmla="*/ 0 w 49"/>
                <a:gd name="T10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 h="23">
                  <a:moveTo>
                    <a:pt x="0" y="0"/>
                  </a:moveTo>
                  <a:lnTo>
                    <a:pt x="1" y="5"/>
                  </a:lnTo>
                  <a:lnTo>
                    <a:pt x="4" y="12"/>
                  </a:lnTo>
                  <a:lnTo>
                    <a:pt x="5" y="19"/>
                  </a:lnTo>
                  <a:lnTo>
                    <a:pt x="6" y="22"/>
                  </a:lnTo>
                  <a:lnTo>
                    <a:pt x="7" y="18"/>
                  </a:lnTo>
                  <a:lnTo>
                    <a:pt x="10" y="16"/>
                  </a:lnTo>
                  <a:lnTo>
                    <a:pt x="11" y="14"/>
                  </a:lnTo>
                  <a:lnTo>
                    <a:pt x="13" y="11"/>
                  </a:lnTo>
                  <a:lnTo>
                    <a:pt x="15" y="11"/>
                  </a:lnTo>
                  <a:lnTo>
                    <a:pt x="17" y="11"/>
                  </a:lnTo>
                  <a:lnTo>
                    <a:pt x="19" y="12"/>
                  </a:lnTo>
                  <a:lnTo>
                    <a:pt x="22" y="14"/>
                  </a:lnTo>
                  <a:lnTo>
                    <a:pt x="24" y="14"/>
                  </a:lnTo>
                  <a:lnTo>
                    <a:pt x="25" y="15"/>
                  </a:lnTo>
                  <a:lnTo>
                    <a:pt x="27" y="15"/>
                  </a:lnTo>
                  <a:lnTo>
                    <a:pt x="29" y="15"/>
                  </a:lnTo>
                  <a:lnTo>
                    <a:pt x="33" y="15"/>
                  </a:lnTo>
                  <a:lnTo>
                    <a:pt x="36" y="16"/>
                  </a:lnTo>
                  <a:lnTo>
                    <a:pt x="39" y="16"/>
                  </a:lnTo>
                  <a:lnTo>
                    <a:pt x="41" y="16"/>
                  </a:lnTo>
                  <a:lnTo>
                    <a:pt x="42" y="16"/>
                  </a:lnTo>
                  <a:lnTo>
                    <a:pt x="44" y="15"/>
                  </a:lnTo>
                  <a:lnTo>
                    <a:pt x="46" y="14"/>
                  </a:lnTo>
                  <a:lnTo>
                    <a:pt x="49" y="11"/>
                  </a:lnTo>
                  <a:lnTo>
                    <a:pt x="49" y="12"/>
                  </a:lnTo>
                  <a:lnTo>
                    <a:pt x="46" y="14"/>
                  </a:lnTo>
                  <a:lnTo>
                    <a:pt x="44" y="15"/>
                  </a:lnTo>
                  <a:lnTo>
                    <a:pt x="42" y="17"/>
                  </a:lnTo>
                  <a:lnTo>
                    <a:pt x="41" y="17"/>
                  </a:lnTo>
                  <a:lnTo>
                    <a:pt x="39" y="17"/>
                  </a:lnTo>
                  <a:lnTo>
                    <a:pt x="36" y="16"/>
                  </a:lnTo>
                  <a:lnTo>
                    <a:pt x="33" y="16"/>
                  </a:lnTo>
                  <a:lnTo>
                    <a:pt x="29" y="16"/>
                  </a:lnTo>
                  <a:lnTo>
                    <a:pt x="27" y="16"/>
                  </a:lnTo>
                  <a:lnTo>
                    <a:pt x="25" y="15"/>
                  </a:lnTo>
                  <a:lnTo>
                    <a:pt x="24" y="15"/>
                  </a:lnTo>
                  <a:lnTo>
                    <a:pt x="22" y="14"/>
                  </a:lnTo>
                  <a:lnTo>
                    <a:pt x="19" y="14"/>
                  </a:lnTo>
                  <a:lnTo>
                    <a:pt x="17" y="12"/>
                  </a:lnTo>
                  <a:lnTo>
                    <a:pt x="15" y="12"/>
                  </a:lnTo>
                  <a:lnTo>
                    <a:pt x="13" y="11"/>
                  </a:lnTo>
                  <a:lnTo>
                    <a:pt x="11" y="15"/>
                  </a:lnTo>
                  <a:lnTo>
                    <a:pt x="10" y="17"/>
                  </a:lnTo>
                  <a:lnTo>
                    <a:pt x="7" y="19"/>
                  </a:lnTo>
                  <a:lnTo>
                    <a:pt x="6" y="23"/>
                  </a:lnTo>
                  <a:lnTo>
                    <a:pt x="5" y="19"/>
                  </a:lnTo>
                  <a:lnTo>
                    <a:pt x="3" y="12"/>
                  </a:lnTo>
                  <a:lnTo>
                    <a:pt x="1" y="5"/>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4" name="Freeform 16">
              <a:extLst>
                <a:ext uri="{FF2B5EF4-FFF2-40B4-BE49-F238E27FC236}">
                  <a16:creationId xmlns:a16="http://schemas.microsoft.com/office/drawing/2014/main" xmlns="" id="{3949222E-471C-44F3-919E-E44E117B9CD6}"/>
                </a:ext>
              </a:extLst>
            </p:cNvPr>
            <p:cNvSpPr>
              <a:spLocks/>
            </p:cNvSpPr>
            <p:nvPr/>
          </p:nvSpPr>
          <p:spPr bwMode="auto">
            <a:xfrm>
              <a:off x="6654800" y="3719513"/>
              <a:ext cx="38100" cy="41275"/>
            </a:xfrm>
            <a:custGeom>
              <a:avLst/>
              <a:gdLst>
                <a:gd name="T0" fmla="*/ 14 w 24"/>
                <a:gd name="T1" fmla="*/ 0 h 26"/>
                <a:gd name="T2" fmla="*/ 18 w 24"/>
                <a:gd name="T3" fmla="*/ 0 h 26"/>
                <a:gd name="T4" fmla="*/ 20 w 24"/>
                <a:gd name="T5" fmla="*/ 0 h 26"/>
                <a:gd name="T6" fmla="*/ 22 w 24"/>
                <a:gd name="T7" fmla="*/ 0 h 26"/>
                <a:gd name="T8" fmla="*/ 22 w 24"/>
                <a:gd name="T9" fmla="*/ 2 h 26"/>
                <a:gd name="T10" fmla="*/ 24 w 24"/>
                <a:gd name="T11" fmla="*/ 2 h 26"/>
                <a:gd name="T12" fmla="*/ 20 w 24"/>
                <a:gd name="T13" fmla="*/ 2 h 26"/>
                <a:gd name="T14" fmla="*/ 18 w 24"/>
                <a:gd name="T15" fmla="*/ 2 h 26"/>
                <a:gd name="T16" fmla="*/ 14 w 24"/>
                <a:gd name="T17" fmla="*/ 0 h 26"/>
                <a:gd name="T18" fmla="*/ 14 w 24"/>
                <a:gd name="T19" fmla="*/ 4 h 26"/>
                <a:gd name="T20" fmla="*/ 14 w 24"/>
                <a:gd name="T21" fmla="*/ 5 h 26"/>
                <a:gd name="T22" fmla="*/ 14 w 24"/>
                <a:gd name="T23" fmla="*/ 8 h 26"/>
                <a:gd name="T24" fmla="*/ 12 w 24"/>
                <a:gd name="T25" fmla="*/ 8 h 26"/>
                <a:gd name="T26" fmla="*/ 9 w 24"/>
                <a:gd name="T27" fmla="*/ 8 h 26"/>
                <a:gd name="T28" fmla="*/ 8 w 24"/>
                <a:gd name="T29" fmla="*/ 11 h 26"/>
                <a:gd name="T30" fmla="*/ 8 w 24"/>
                <a:gd name="T31" fmla="*/ 14 h 26"/>
                <a:gd name="T32" fmla="*/ 7 w 24"/>
                <a:gd name="T33" fmla="*/ 17 h 26"/>
                <a:gd name="T34" fmla="*/ 4 w 24"/>
                <a:gd name="T35" fmla="*/ 17 h 26"/>
                <a:gd name="T36" fmla="*/ 3 w 24"/>
                <a:gd name="T37" fmla="*/ 18 h 26"/>
                <a:gd name="T38" fmla="*/ 1 w 24"/>
                <a:gd name="T39" fmla="*/ 20 h 26"/>
                <a:gd name="T40" fmla="*/ 0 w 24"/>
                <a:gd name="T41" fmla="*/ 23 h 26"/>
                <a:gd name="T42" fmla="*/ 0 w 24"/>
                <a:gd name="T43" fmla="*/ 26 h 26"/>
                <a:gd name="T44" fmla="*/ 0 w 24"/>
                <a:gd name="T45" fmla="*/ 26 h 26"/>
                <a:gd name="T46" fmla="*/ 0 w 24"/>
                <a:gd name="T47" fmla="*/ 23 h 26"/>
                <a:gd name="T48" fmla="*/ 0 w 24"/>
                <a:gd name="T49" fmla="*/ 21 h 26"/>
                <a:gd name="T50" fmla="*/ 1 w 24"/>
                <a:gd name="T51" fmla="*/ 18 h 26"/>
                <a:gd name="T52" fmla="*/ 3 w 24"/>
                <a:gd name="T53" fmla="*/ 17 h 26"/>
                <a:gd name="T54" fmla="*/ 4 w 24"/>
                <a:gd name="T55" fmla="*/ 17 h 26"/>
                <a:gd name="T56" fmla="*/ 7 w 24"/>
                <a:gd name="T57" fmla="*/ 16 h 26"/>
                <a:gd name="T58" fmla="*/ 8 w 24"/>
                <a:gd name="T59" fmla="*/ 12 h 26"/>
                <a:gd name="T60" fmla="*/ 8 w 24"/>
                <a:gd name="T61" fmla="*/ 10 h 26"/>
                <a:gd name="T62" fmla="*/ 9 w 24"/>
                <a:gd name="T63" fmla="*/ 6 h 26"/>
                <a:gd name="T64" fmla="*/ 12 w 24"/>
                <a:gd name="T65" fmla="*/ 6 h 26"/>
                <a:gd name="T66" fmla="*/ 14 w 24"/>
                <a:gd name="T67" fmla="*/ 8 h 26"/>
                <a:gd name="T68" fmla="*/ 14 w 24"/>
                <a:gd name="T69" fmla="*/ 5 h 26"/>
                <a:gd name="T70" fmla="*/ 14 w 24"/>
                <a:gd name="T71" fmla="*/ 3 h 26"/>
                <a:gd name="T72" fmla="*/ 14 w 24"/>
                <a:gd name="T7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26">
                  <a:moveTo>
                    <a:pt x="14" y="0"/>
                  </a:moveTo>
                  <a:lnTo>
                    <a:pt x="18" y="0"/>
                  </a:lnTo>
                  <a:lnTo>
                    <a:pt x="20" y="0"/>
                  </a:lnTo>
                  <a:lnTo>
                    <a:pt x="22" y="0"/>
                  </a:lnTo>
                  <a:lnTo>
                    <a:pt x="22" y="2"/>
                  </a:lnTo>
                  <a:lnTo>
                    <a:pt x="24" y="2"/>
                  </a:lnTo>
                  <a:lnTo>
                    <a:pt x="20" y="2"/>
                  </a:lnTo>
                  <a:lnTo>
                    <a:pt x="18" y="2"/>
                  </a:lnTo>
                  <a:lnTo>
                    <a:pt x="14" y="0"/>
                  </a:lnTo>
                  <a:lnTo>
                    <a:pt x="14" y="4"/>
                  </a:lnTo>
                  <a:lnTo>
                    <a:pt x="14" y="5"/>
                  </a:lnTo>
                  <a:lnTo>
                    <a:pt x="14" y="8"/>
                  </a:lnTo>
                  <a:lnTo>
                    <a:pt x="12" y="8"/>
                  </a:lnTo>
                  <a:lnTo>
                    <a:pt x="9" y="8"/>
                  </a:lnTo>
                  <a:lnTo>
                    <a:pt x="8" y="11"/>
                  </a:lnTo>
                  <a:lnTo>
                    <a:pt x="8" y="14"/>
                  </a:lnTo>
                  <a:lnTo>
                    <a:pt x="7" y="17"/>
                  </a:lnTo>
                  <a:lnTo>
                    <a:pt x="4" y="17"/>
                  </a:lnTo>
                  <a:lnTo>
                    <a:pt x="3" y="18"/>
                  </a:lnTo>
                  <a:lnTo>
                    <a:pt x="1" y="20"/>
                  </a:lnTo>
                  <a:lnTo>
                    <a:pt x="0" y="23"/>
                  </a:lnTo>
                  <a:lnTo>
                    <a:pt x="0" y="26"/>
                  </a:lnTo>
                  <a:lnTo>
                    <a:pt x="0" y="26"/>
                  </a:lnTo>
                  <a:lnTo>
                    <a:pt x="0" y="23"/>
                  </a:lnTo>
                  <a:lnTo>
                    <a:pt x="0" y="21"/>
                  </a:lnTo>
                  <a:lnTo>
                    <a:pt x="1" y="18"/>
                  </a:lnTo>
                  <a:lnTo>
                    <a:pt x="3" y="17"/>
                  </a:lnTo>
                  <a:lnTo>
                    <a:pt x="4" y="17"/>
                  </a:lnTo>
                  <a:lnTo>
                    <a:pt x="7" y="16"/>
                  </a:lnTo>
                  <a:lnTo>
                    <a:pt x="8" y="12"/>
                  </a:lnTo>
                  <a:lnTo>
                    <a:pt x="8" y="10"/>
                  </a:lnTo>
                  <a:lnTo>
                    <a:pt x="9" y="6"/>
                  </a:lnTo>
                  <a:lnTo>
                    <a:pt x="12" y="6"/>
                  </a:lnTo>
                  <a:lnTo>
                    <a:pt x="14" y="8"/>
                  </a:lnTo>
                  <a:lnTo>
                    <a:pt x="14" y="5"/>
                  </a:lnTo>
                  <a:lnTo>
                    <a:pt x="14" y="3"/>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5" name="Freeform 17">
              <a:extLst>
                <a:ext uri="{FF2B5EF4-FFF2-40B4-BE49-F238E27FC236}">
                  <a16:creationId xmlns:a16="http://schemas.microsoft.com/office/drawing/2014/main" xmlns="" id="{9010609D-92D6-4BF1-BE96-4A6FC4D9769E}"/>
                </a:ext>
              </a:extLst>
            </p:cNvPr>
            <p:cNvSpPr>
              <a:spLocks/>
            </p:cNvSpPr>
            <p:nvPr/>
          </p:nvSpPr>
          <p:spPr bwMode="auto">
            <a:xfrm>
              <a:off x="6659563" y="3651250"/>
              <a:ext cx="1587" cy="3175"/>
            </a:xfrm>
            <a:custGeom>
              <a:avLst/>
              <a:gdLst>
                <a:gd name="T0" fmla="*/ 0 w 1"/>
                <a:gd name="T1" fmla="*/ 0 h 2"/>
                <a:gd name="T2" fmla="*/ 1 w 1"/>
                <a:gd name="T3" fmla="*/ 0 h 2"/>
                <a:gd name="T4" fmla="*/ 0 w 1"/>
                <a:gd name="T5" fmla="*/ 0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0"/>
                  </a:lnTo>
                  <a:lnTo>
                    <a:pt x="0" y="0"/>
                  </a:lnTo>
                  <a:lnTo>
                    <a:pt x="0" y="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6" name="Freeform 18">
              <a:extLst>
                <a:ext uri="{FF2B5EF4-FFF2-40B4-BE49-F238E27FC236}">
                  <a16:creationId xmlns:a16="http://schemas.microsoft.com/office/drawing/2014/main" xmlns="" id="{02742608-CFE7-4F83-ADF7-02B43805336A}"/>
                </a:ext>
              </a:extLst>
            </p:cNvPr>
            <p:cNvSpPr>
              <a:spLocks/>
            </p:cNvSpPr>
            <p:nvPr/>
          </p:nvSpPr>
          <p:spPr bwMode="auto">
            <a:xfrm>
              <a:off x="6589713" y="3705225"/>
              <a:ext cx="11112" cy="19050"/>
            </a:xfrm>
            <a:custGeom>
              <a:avLst/>
              <a:gdLst>
                <a:gd name="T0" fmla="*/ 0 w 7"/>
                <a:gd name="T1" fmla="*/ 0 h 12"/>
                <a:gd name="T2" fmla="*/ 2 w 7"/>
                <a:gd name="T3" fmla="*/ 3 h 12"/>
                <a:gd name="T4" fmla="*/ 4 w 7"/>
                <a:gd name="T5" fmla="*/ 6 h 12"/>
                <a:gd name="T6" fmla="*/ 5 w 7"/>
                <a:gd name="T7" fmla="*/ 8 h 12"/>
                <a:gd name="T8" fmla="*/ 7 w 7"/>
                <a:gd name="T9" fmla="*/ 12 h 12"/>
                <a:gd name="T10" fmla="*/ 7 w 7"/>
                <a:gd name="T11" fmla="*/ 12 h 12"/>
                <a:gd name="T12" fmla="*/ 5 w 7"/>
                <a:gd name="T13" fmla="*/ 9 h 12"/>
                <a:gd name="T14" fmla="*/ 4 w 7"/>
                <a:gd name="T15" fmla="*/ 7 h 12"/>
                <a:gd name="T16" fmla="*/ 2 w 7"/>
                <a:gd name="T17" fmla="*/ 3 h 12"/>
                <a:gd name="T18" fmla="*/ 0 w 7"/>
                <a:gd name="T19" fmla="*/ 1 h 12"/>
                <a:gd name="T20" fmla="*/ 0 w 7"/>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0" y="0"/>
                  </a:moveTo>
                  <a:lnTo>
                    <a:pt x="2" y="3"/>
                  </a:lnTo>
                  <a:lnTo>
                    <a:pt x="4" y="6"/>
                  </a:lnTo>
                  <a:lnTo>
                    <a:pt x="5" y="8"/>
                  </a:lnTo>
                  <a:lnTo>
                    <a:pt x="7" y="12"/>
                  </a:lnTo>
                  <a:lnTo>
                    <a:pt x="7" y="12"/>
                  </a:lnTo>
                  <a:lnTo>
                    <a:pt x="5" y="9"/>
                  </a:lnTo>
                  <a:lnTo>
                    <a:pt x="4" y="7"/>
                  </a:lnTo>
                  <a:lnTo>
                    <a:pt x="2" y="3"/>
                  </a:lnTo>
                  <a:lnTo>
                    <a:pt x="0" y="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7" name="Freeform 19">
              <a:extLst>
                <a:ext uri="{FF2B5EF4-FFF2-40B4-BE49-F238E27FC236}">
                  <a16:creationId xmlns:a16="http://schemas.microsoft.com/office/drawing/2014/main" xmlns="" id="{6E8BDAFF-0441-4FB5-921A-F65FB871B67C}"/>
                </a:ext>
              </a:extLst>
            </p:cNvPr>
            <p:cNvSpPr>
              <a:spLocks/>
            </p:cNvSpPr>
            <p:nvPr/>
          </p:nvSpPr>
          <p:spPr bwMode="auto">
            <a:xfrm>
              <a:off x="6991350" y="4186238"/>
              <a:ext cx="309562" cy="593725"/>
            </a:xfrm>
            <a:custGeom>
              <a:avLst/>
              <a:gdLst>
                <a:gd name="T0" fmla="*/ 155 w 195"/>
                <a:gd name="T1" fmla="*/ 0 h 374"/>
                <a:gd name="T2" fmla="*/ 159 w 195"/>
                <a:gd name="T3" fmla="*/ 3 h 374"/>
                <a:gd name="T4" fmla="*/ 165 w 195"/>
                <a:gd name="T5" fmla="*/ 10 h 374"/>
                <a:gd name="T6" fmla="*/ 179 w 195"/>
                <a:gd name="T7" fmla="*/ 24 h 374"/>
                <a:gd name="T8" fmla="*/ 188 w 195"/>
                <a:gd name="T9" fmla="*/ 34 h 374"/>
                <a:gd name="T10" fmla="*/ 192 w 195"/>
                <a:gd name="T11" fmla="*/ 45 h 374"/>
                <a:gd name="T12" fmla="*/ 195 w 195"/>
                <a:gd name="T13" fmla="*/ 72 h 374"/>
                <a:gd name="T14" fmla="*/ 195 w 195"/>
                <a:gd name="T15" fmla="*/ 97 h 374"/>
                <a:gd name="T16" fmla="*/ 189 w 195"/>
                <a:gd name="T17" fmla="*/ 102 h 374"/>
                <a:gd name="T18" fmla="*/ 182 w 195"/>
                <a:gd name="T19" fmla="*/ 97 h 374"/>
                <a:gd name="T20" fmla="*/ 175 w 195"/>
                <a:gd name="T21" fmla="*/ 92 h 374"/>
                <a:gd name="T22" fmla="*/ 173 w 195"/>
                <a:gd name="T23" fmla="*/ 98 h 374"/>
                <a:gd name="T24" fmla="*/ 176 w 195"/>
                <a:gd name="T25" fmla="*/ 116 h 374"/>
                <a:gd name="T26" fmla="*/ 180 w 195"/>
                <a:gd name="T27" fmla="*/ 121 h 374"/>
                <a:gd name="T28" fmla="*/ 181 w 195"/>
                <a:gd name="T29" fmla="*/ 122 h 374"/>
                <a:gd name="T30" fmla="*/ 182 w 195"/>
                <a:gd name="T31" fmla="*/ 125 h 374"/>
                <a:gd name="T32" fmla="*/ 183 w 195"/>
                <a:gd name="T33" fmla="*/ 129 h 374"/>
                <a:gd name="T34" fmla="*/ 182 w 195"/>
                <a:gd name="T35" fmla="*/ 132 h 374"/>
                <a:gd name="T36" fmla="*/ 175 w 195"/>
                <a:gd name="T37" fmla="*/ 133 h 374"/>
                <a:gd name="T38" fmla="*/ 163 w 195"/>
                <a:gd name="T39" fmla="*/ 139 h 374"/>
                <a:gd name="T40" fmla="*/ 163 w 195"/>
                <a:gd name="T41" fmla="*/ 153 h 374"/>
                <a:gd name="T42" fmla="*/ 163 w 195"/>
                <a:gd name="T43" fmla="*/ 165 h 374"/>
                <a:gd name="T44" fmla="*/ 98 w 195"/>
                <a:gd name="T45" fmla="*/ 352 h 374"/>
                <a:gd name="T46" fmla="*/ 92 w 195"/>
                <a:gd name="T47" fmla="*/ 356 h 374"/>
                <a:gd name="T48" fmla="*/ 79 w 195"/>
                <a:gd name="T49" fmla="*/ 365 h 374"/>
                <a:gd name="T50" fmla="*/ 67 w 195"/>
                <a:gd name="T51" fmla="*/ 367 h 374"/>
                <a:gd name="T52" fmla="*/ 54 w 195"/>
                <a:gd name="T53" fmla="*/ 373 h 374"/>
                <a:gd name="T54" fmla="*/ 38 w 195"/>
                <a:gd name="T55" fmla="*/ 373 h 374"/>
                <a:gd name="T56" fmla="*/ 20 w 195"/>
                <a:gd name="T57" fmla="*/ 358 h 374"/>
                <a:gd name="T58" fmla="*/ 10 w 195"/>
                <a:gd name="T59" fmla="*/ 348 h 374"/>
                <a:gd name="T60" fmla="*/ 10 w 195"/>
                <a:gd name="T61" fmla="*/ 337 h 374"/>
                <a:gd name="T62" fmla="*/ 16 w 195"/>
                <a:gd name="T63" fmla="*/ 319 h 374"/>
                <a:gd name="T64" fmla="*/ 14 w 195"/>
                <a:gd name="T65" fmla="*/ 306 h 374"/>
                <a:gd name="T66" fmla="*/ 5 w 195"/>
                <a:gd name="T67" fmla="*/ 300 h 374"/>
                <a:gd name="T68" fmla="*/ 0 w 195"/>
                <a:gd name="T69" fmla="*/ 290 h 374"/>
                <a:gd name="T70" fmla="*/ 8 w 195"/>
                <a:gd name="T71" fmla="*/ 272 h 374"/>
                <a:gd name="T72" fmla="*/ 15 w 195"/>
                <a:gd name="T73" fmla="*/ 261 h 374"/>
                <a:gd name="T74" fmla="*/ 26 w 195"/>
                <a:gd name="T75" fmla="*/ 245 h 374"/>
                <a:gd name="T76" fmla="*/ 38 w 195"/>
                <a:gd name="T77" fmla="*/ 232 h 374"/>
                <a:gd name="T78" fmla="*/ 46 w 195"/>
                <a:gd name="T79" fmla="*/ 226 h 374"/>
                <a:gd name="T80" fmla="*/ 45 w 195"/>
                <a:gd name="T81" fmla="*/ 214 h 374"/>
                <a:gd name="T82" fmla="*/ 34 w 195"/>
                <a:gd name="T83" fmla="*/ 194 h 374"/>
                <a:gd name="T84" fmla="*/ 30 w 195"/>
                <a:gd name="T85" fmla="*/ 172 h 374"/>
                <a:gd name="T86" fmla="*/ 30 w 195"/>
                <a:gd name="T87" fmla="*/ 150 h 374"/>
                <a:gd name="T88" fmla="*/ 35 w 195"/>
                <a:gd name="T89" fmla="*/ 137 h 374"/>
                <a:gd name="T90" fmla="*/ 54 w 195"/>
                <a:gd name="T91" fmla="*/ 121 h 374"/>
                <a:gd name="T92" fmla="*/ 72 w 195"/>
                <a:gd name="T93" fmla="*/ 108 h 374"/>
                <a:gd name="T94" fmla="*/ 85 w 195"/>
                <a:gd name="T95" fmla="*/ 101 h 374"/>
                <a:gd name="T96" fmla="*/ 103 w 195"/>
                <a:gd name="T97" fmla="*/ 95 h 374"/>
                <a:gd name="T98" fmla="*/ 118 w 195"/>
                <a:gd name="T99" fmla="*/ 78 h 374"/>
                <a:gd name="T100" fmla="*/ 133 w 195"/>
                <a:gd name="T101" fmla="*/ 59 h 374"/>
                <a:gd name="T102" fmla="*/ 144 w 195"/>
                <a:gd name="T103" fmla="*/ 46 h 374"/>
                <a:gd name="T104" fmla="*/ 147 w 195"/>
                <a:gd name="T105" fmla="*/ 36 h 374"/>
                <a:gd name="T106" fmla="*/ 150 w 195"/>
                <a:gd name="T107" fmla="*/ 21 h 374"/>
                <a:gd name="T108" fmla="*/ 152 w 195"/>
                <a:gd name="T109" fmla="*/ 6 h 374"/>
                <a:gd name="T110" fmla="*/ 152 w 195"/>
                <a:gd name="T111" fmla="*/ 3 h 374"/>
                <a:gd name="T112" fmla="*/ 152 w 195"/>
                <a:gd name="T113" fmla="*/ 2 h 374"/>
                <a:gd name="T114" fmla="*/ 152 w 195"/>
                <a:gd name="T115" fmla="*/ 0 h 374"/>
                <a:gd name="T116" fmla="*/ 153 w 195"/>
                <a:gd name="T11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 h="374">
                  <a:moveTo>
                    <a:pt x="153" y="0"/>
                  </a:moveTo>
                  <a:lnTo>
                    <a:pt x="155" y="0"/>
                  </a:lnTo>
                  <a:lnTo>
                    <a:pt x="157" y="2"/>
                  </a:lnTo>
                  <a:lnTo>
                    <a:pt x="159" y="3"/>
                  </a:lnTo>
                  <a:lnTo>
                    <a:pt x="162" y="6"/>
                  </a:lnTo>
                  <a:lnTo>
                    <a:pt x="165" y="10"/>
                  </a:lnTo>
                  <a:lnTo>
                    <a:pt x="170" y="15"/>
                  </a:lnTo>
                  <a:lnTo>
                    <a:pt x="179" y="24"/>
                  </a:lnTo>
                  <a:lnTo>
                    <a:pt x="185" y="30"/>
                  </a:lnTo>
                  <a:lnTo>
                    <a:pt x="188" y="34"/>
                  </a:lnTo>
                  <a:lnTo>
                    <a:pt x="191" y="39"/>
                  </a:lnTo>
                  <a:lnTo>
                    <a:pt x="192" y="45"/>
                  </a:lnTo>
                  <a:lnTo>
                    <a:pt x="193" y="55"/>
                  </a:lnTo>
                  <a:lnTo>
                    <a:pt x="195" y="72"/>
                  </a:lnTo>
                  <a:lnTo>
                    <a:pt x="195" y="86"/>
                  </a:lnTo>
                  <a:lnTo>
                    <a:pt x="195" y="97"/>
                  </a:lnTo>
                  <a:lnTo>
                    <a:pt x="193" y="102"/>
                  </a:lnTo>
                  <a:lnTo>
                    <a:pt x="189" y="102"/>
                  </a:lnTo>
                  <a:lnTo>
                    <a:pt x="186" y="100"/>
                  </a:lnTo>
                  <a:lnTo>
                    <a:pt x="182" y="97"/>
                  </a:lnTo>
                  <a:lnTo>
                    <a:pt x="179" y="94"/>
                  </a:lnTo>
                  <a:lnTo>
                    <a:pt x="175" y="92"/>
                  </a:lnTo>
                  <a:lnTo>
                    <a:pt x="173" y="94"/>
                  </a:lnTo>
                  <a:lnTo>
                    <a:pt x="173" y="98"/>
                  </a:lnTo>
                  <a:lnTo>
                    <a:pt x="174" y="109"/>
                  </a:lnTo>
                  <a:lnTo>
                    <a:pt x="176" y="116"/>
                  </a:lnTo>
                  <a:lnTo>
                    <a:pt x="179" y="120"/>
                  </a:lnTo>
                  <a:lnTo>
                    <a:pt x="180" y="121"/>
                  </a:lnTo>
                  <a:lnTo>
                    <a:pt x="180" y="121"/>
                  </a:lnTo>
                  <a:lnTo>
                    <a:pt x="181" y="122"/>
                  </a:lnTo>
                  <a:lnTo>
                    <a:pt x="182" y="123"/>
                  </a:lnTo>
                  <a:lnTo>
                    <a:pt x="182" y="125"/>
                  </a:lnTo>
                  <a:lnTo>
                    <a:pt x="183" y="127"/>
                  </a:lnTo>
                  <a:lnTo>
                    <a:pt x="183" y="129"/>
                  </a:lnTo>
                  <a:lnTo>
                    <a:pt x="183" y="131"/>
                  </a:lnTo>
                  <a:lnTo>
                    <a:pt x="182" y="132"/>
                  </a:lnTo>
                  <a:lnTo>
                    <a:pt x="179" y="133"/>
                  </a:lnTo>
                  <a:lnTo>
                    <a:pt x="175" y="133"/>
                  </a:lnTo>
                  <a:lnTo>
                    <a:pt x="168" y="134"/>
                  </a:lnTo>
                  <a:lnTo>
                    <a:pt x="163" y="139"/>
                  </a:lnTo>
                  <a:lnTo>
                    <a:pt x="162" y="145"/>
                  </a:lnTo>
                  <a:lnTo>
                    <a:pt x="163" y="153"/>
                  </a:lnTo>
                  <a:lnTo>
                    <a:pt x="164" y="163"/>
                  </a:lnTo>
                  <a:lnTo>
                    <a:pt x="163" y="165"/>
                  </a:lnTo>
                  <a:lnTo>
                    <a:pt x="162" y="168"/>
                  </a:lnTo>
                  <a:lnTo>
                    <a:pt x="98" y="352"/>
                  </a:lnTo>
                  <a:lnTo>
                    <a:pt x="96" y="354"/>
                  </a:lnTo>
                  <a:lnTo>
                    <a:pt x="92" y="356"/>
                  </a:lnTo>
                  <a:lnTo>
                    <a:pt x="87" y="361"/>
                  </a:lnTo>
                  <a:lnTo>
                    <a:pt x="79" y="365"/>
                  </a:lnTo>
                  <a:lnTo>
                    <a:pt x="73" y="366"/>
                  </a:lnTo>
                  <a:lnTo>
                    <a:pt x="67" y="367"/>
                  </a:lnTo>
                  <a:lnTo>
                    <a:pt x="60" y="371"/>
                  </a:lnTo>
                  <a:lnTo>
                    <a:pt x="54" y="373"/>
                  </a:lnTo>
                  <a:lnTo>
                    <a:pt x="46" y="374"/>
                  </a:lnTo>
                  <a:lnTo>
                    <a:pt x="38" y="373"/>
                  </a:lnTo>
                  <a:lnTo>
                    <a:pt x="29" y="366"/>
                  </a:lnTo>
                  <a:lnTo>
                    <a:pt x="20" y="358"/>
                  </a:lnTo>
                  <a:lnTo>
                    <a:pt x="14" y="353"/>
                  </a:lnTo>
                  <a:lnTo>
                    <a:pt x="10" y="348"/>
                  </a:lnTo>
                  <a:lnTo>
                    <a:pt x="10" y="345"/>
                  </a:lnTo>
                  <a:lnTo>
                    <a:pt x="10" y="337"/>
                  </a:lnTo>
                  <a:lnTo>
                    <a:pt x="14" y="328"/>
                  </a:lnTo>
                  <a:lnTo>
                    <a:pt x="16" y="319"/>
                  </a:lnTo>
                  <a:lnTo>
                    <a:pt x="16" y="312"/>
                  </a:lnTo>
                  <a:lnTo>
                    <a:pt x="14" y="306"/>
                  </a:lnTo>
                  <a:lnTo>
                    <a:pt x="10" y="303"/>
                  </a:lnTo>
                  <a:lnTo>
                    <a:pt x="5" y="300"/>
                  </a:lnTo>
                  <a:lnTo>
                    <a:pt x="2" y="296"/>
                  </a:lnTo>
                  <a:lnTo>
                    <a:pt x="0" y="290"/>
                  </a:lnTo>
                  <a:lnTo>
                    <a:pt x="3" y="280"/>
                  </a:lnTo>
                  <a:lnTo>
                    <a:pt x="8" y="272"/>
                  </a:lnTo>
                  <a:lnTo>
                    <a:pt x="11" y="266"/>
                  </a:lnTo>
                  <a:lnTo>
                    <a:pt x="15" y="261"/>
                  </a:lnTo>
                  <a:lnTo>
                    <a:pt x="20" y="255"/>
                  </a:lnTo>
                  <a:lnTo>
                    <a:pt x="26" y="245"/>
                  </a:lnTo>
                  <a:lnTo>
                    <a:pt x="32" y="237"/>
                  </a:lnTo>
                  <a:lnTo>
                    <a:pt x="38" y="232"/>
                  </a:lnTo>
                  <a:lnTo>
                    <a:pt x="42" y="230"/>
                  </a:lnTo>
                  <a:lnTo>
                    <a:pt x="46" y="226"/>
                  </a:lnTo>
                  <a:lnTo>
                    <a:pt x="47" y="221"/>
                  </a:lnTo>
                  <a:lnTo>
                    <a:pt x="45" y="214"/>
                  </a:lnTo>
                  <a:lnTo>
                    <a:pt x="39" y="202"/>
                  </a:lnTo>
                  <a:lnTo>
                    <a:pt x="34" y="194"/>
                  </a:lnTo>
                  <a:lnTo>
                    <a:pt x="32" y="186"/>
                  </a:lnTo>
                  <a:lnTo>
                    <a:pt x="30" y="172"/>
                  </a:lnTo>
                  <a:lnTo>
                    <a:pt x="30" y="159"/>
                  </a:lnTo>
                  <a:lnTo>
                    <a:pt x="30" y="150"/>
                  </a:lnTo>
                  <a:lnTo>
                    <a:pt x="32" y="144"/>
                  </a:lnTo>
                  <a:lnTo>
                    <a:pt x="35" y="137"/>
                  </a:lnTo>
                  <a:lnTo>
                    <a:pt x="43" y="128"/>
                  </a:lnTo>
                  <a:lnTo>
                    <a:pt x="54" y="121"/>
                  </a:lnTo>
                  <a:lnTo>
                    <a:pt x="65" y="114"/>
                  </a:lnTo>
                  <a:lnTo>
                    <a:pt x="72" y="108"/>
                  </a:lnTo>
                  <a:lnTo>
                    <a:pt x="77" y="103"/>
                  </a:lnTo>
                  <a:lnTo>
                    <a:pt x="85" y="101"/>
                  </a:lnTo>
                  <a:lnTo>
                    <a:pt x="95" y="98"/>
                  </a:lnTo>
                  <a:lnTo>
                    <a:pt x="103" y="95"/>
                  </a:lnTo>
                  <a:lnTo>
                    <a:pt x="109" y="89"/>
                  </a:lnTo>
                  <a:lnTo>
                    <a:pt x="118" y="78"/>
                  </a:lnTo>
                  <a:lnTo>
                    <a:pt x="125" y="69"/>
                  </a:lnTo>
                  <a:lnTo>
                    <a:pt x="133" y="59"/>
                  </a:lnTo>
                  <a:lnTo>
                    <a:pt x="139" y="51"/>
                  </a:lnTo>
                  <a:lnTo>
                    <a:pt x="144" y="46"/>
                  </a:lnTo>
                  <a:lnTo>
                    <a:pt x="146" y="42"/>
                  </a:lnTo>
                  <a:lnTo>
                    <a:pt x="147" y="36"/>
                  </a:lnTo>
                  <a:lnTo>
                    <a:pt x="149" y="29"/>
                  </a:lnTo>
                  <a:lnTo>
                    <a:pt x="150" y="21"/>
                  </a:lnTo>
                  <a:lnTo>
                    <a:pt x="151" y="12"/>
                  </a:lnTo>
                  <a:lnTo>
                    <a:pt x="152" y="6"/>
                  </a:lnTo>
                  <a:lnTo>
                    <a:pt x="152" y="3"/>
                  </a:lnTo>
                  <a:lnTo>
                    <a:pt x="152" y="3"/>
                  </a:lnTo>
                  <a:lnTo>
                    <a:pt x="152" y="3"/>
                  </a:lnTo>
                  <a:lnTo>
                    <a:pt x="152" y="2"/>
                  </a:lnTo>
                  <a:lnTo>
                    <a:pt x="152" y="2"/>
                  </a:lnTo>
                  <a:lnTo>
                    <a:pt x="152" y="0"/>
                  </a:lnTo>
                  <a:lnTo>
                    <a:pt x="153" y="0"/>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8" name="Freeform 20">
              <a:extLst>
                <a:ext uri="{FF2B5EF4-FFF2-40B4-BE49-F238E27FC236}">
                  <a16:creationId xmlns:a16="http://schemas.microsoft.com/office/drawing/2014/main" xmlns="" id="{7950AE29-2DF2-48E4-A045-D50149689BF9}"/>
                </a:ext>
              </a:extLst>
            </p:cNvPr>
            <p:cNvSpPr>
              <a:spLocks/>
            </p:cNvSpPr>
            <p:nvPr/>
          </p:nvSpPr>
          <p:spPr bwMode="auto">
            <a:xfrm>
              <a:off x="5146675" y="1397000"/>
              <a:ext cx="169862" cy="136525"/>
            </a:xfrm>
            <a:custGeom>
              <a:avLst/>
              <a:gdLst>
                <a:gd name="T0" fmla="*/ 90 w 107"/>
                <a:gd name="T1" fmla="*/ 2 h 86"/>
                <a:gd name="T2" fmla="*/ 94 w 107"/>
                <a:gd name="T3" fmla="*/ 3 h 86"/>
                <a:gd name="T4" fmla="*/ 100 w 107"/>
                <a:gd name="T5" fmla="*/ 7 h 86"/>
                <a:gd name="T6" fmla="*/ 105 w 107"/>
                <a:gd name="T7" fmla="*/ 9 h 86"/>
                <a:gd name="T8" fmla="*/ 107 w 107"/>
                <a:gd name="T9" fmla="*/ 13 h 86"/>
                <a:gd name="T10" fmla="*/ 106 w 107"/>
                <a:gd name="T11" fmla="*/ 15 h 86"/>
                <a:gd name="T12" fmla="*/ 100 w 107"/>
                <a:gd name="T13" fmla="*/ 16 h 86"/>
                <a:gd name="T14" fmla="*/ 88 w 107"/>
                <a:gd name="T15" fmla="*/ 16 h 86"/>
                <a:gd name="T16" fmla="*/ 80 w 107"/>
                <a:gd name="T17" fmla="*/ 18 h 86"/>
                <a:gd name="T18" fmla="*/ 76 w 107"/>
                <a:gd name="T19" fmla="*/ 20 h 86"/>
                <a:gd name="T20" fmla="*/ 77 w 107"/>
                <a:gd name="T21" fmla="*/ 22 h 86"/>
                <a:gd name="T22" fmla="*/ 82 w 107"/>
                <a:gd name="T23" fmla="*/ 26 h 86"/>
                <a:gd name="T24" fmla="*/ 88 w 107"/>
                <a:gd name="T25" fmla="*/ 31 h 86"/>
                <a:gd name="T26" fmla="*/ 90 w 107"/>
                <a:gd name="T27" fmla="*/ 33 h 86"/>
                <a:gd name="T28" fmla="*/ 90 w 107"/>
                <a:gd name="T29" fmla="*/ 33 h 86"/>
                <a:gd name="T30" fmla="*/ 89 w 107"/>
                <a:gd name="T31" fmla="*/ 33 h 86"/>
                <a:gd name="T32" fmla="*/ 88 w 107"/>
                <a:gd name="T33" fmla="*/ 32 h 86"/>
                <a:gd name="T34" fmla="*/ 87 w 107"/>
                <a:gd name="T35" fmla="*/ 36 h 86"/>
                <a:gd name="T36" fmla="*/ 87 w 107"/>
                <a:gd name="T37" fmla="*/ 50 h 86"/>
                <a:gd name="T38" fmla="*/ 82 w 107"/>
                <a:gd name="T39" fmla="*/ 63 h 86"/>
                <a:gd name="T40" fmla="*/ 64 w 107"/>
                <a:gd name="T41" fmla="*/ 69 h 86"/>
                <a:gd name="T42" fmla="*/ 51 w 107"/>
                <a:gd name="T43" fmla="*/ 74 h 86"/>
                <a:gd name="T44" fmla="*/ 35 w 107"/>
                <a:gd name="T45" fmla="*/ 81 h 86"/>
                <a:gd name="T46" fmla="*/ 23 w 107"/>
                <a:gd name="T47" fmla="*/ 86 h 86"/>
                <a:gd name="T48" fmla="*/ 10 w 107"/>
                <a:gd name="T49" fmla="*/ 82 h 86"/>
                <a:gd name="T50" fmla="*/ 3 w 107"/>
                <a:gd name="T51" fmla="*/ 80 h 86"/>
                <a:gd name="T52" fmla="*/ 0 w 107"/>
                <a:gd name="T53" fmla="*/ 76 h 86"/>
                <a:gd name="T54" fmla="*/ 2 w 107"/>
                <a:gd name="T55" fmla="*/ 65 h 86"/>
                <a:gd name="T56" fmla="*/ 15 w 107"/>
                <a:gd name="T57" fmla="*/ 53 h 86"/>
                <a:gd name="T58" fmla="*/ 21 w 107"/>
                <a:gd name="T59" fmla="*/ 51 h 86"/>
                <a:gd name="T60" fmla="*/ 27 w 107"/>
                <a:gd name="T61" fmla="*/ 49 h 86"/>
                <a:gd name="T62" fmla="*/ 29 w 107"/>
                <a:gd name="T63" fmla="*/ 45 h 86"/>
                <a:gd name="T64" fmla="*/ 28 w 107"/>
                <a:gd name="T65" fmla="*/ 44 h 86"/>
                <a:gd name="T66" fmla="*/ 22 w 107"/>
                <a:gd name="T67" fmla="*/ 44 h 86"/>
                <a:gd name="T68" fmla="*/ 17 w 107"/>
                <a:gd name="T69" fmla="*/ 45 h 86"/>
                <a:gd name="T70" fmla="*/ 14 w 107"/>
                <a:gd name="T71" fmla="*/ 45 h 86"/>
                <a:gd name="T72" fmla="*/ 11 w 107"/>
                <a:gd name="T73" fmla="*/ 42 h 86"/>
                <a:gd name="T74" fmla="*/ 13 w 107"/>
                <a:gd name="T75" fmla="*/ 34 h 86"/>
                <a:gd name="T76" fmla="*/ 15 w 107"/>
                <a:gd name="T77" fmla="*/ 24 h 86"/>
                <a:gd name="T78" fmla="*/ 19 w 107"/>
                <a:gd name="T79" fmla="*/ 18 h 86"/>
                <a:gd name="T80" fmla="*/ 23 w 107"/>
                <a:gd name="T81" fmla="*/ 15 h 86"/>
                <a:gd name="T82" fmla="*/ 32 w 107"/>
                <a:gd name="T83" fmla="*/ 18 h 86"/>
                <a:gd name="T84" fmla="*/ 40 w 107"/>
                <a:gd name="T85" fmla="*/ 21 h 86"/>
                <a:gd name="T86" fmla="*/ 46 w 107"/>
                <a:gd name="T87" fmla="*/ 21 h 86"/>
                <a:gd name="T88" fmla="*/ 50 w 107"/>
                <a:gd name="T89" fmla="*/ 20 h 86"/>
                <a:gd name="T90" fmla="*/ 50 w 107"/>
                <a:gd name="T91" fmla="*/ 20 h 86"/>
                <a:gd name="T92" fmla="*/ 50 w 107"/>
                <a:gd name="T93" fmla="*/ 18 h 86"/>
                <a:gd name="T94" fmla="*/ 50 w 107"/>
                <a:gd name="T95" fmla="*/ 13 h 86"/>
                <a:gd name="T96" fmla="*/ 51 w 107"/>
                <a:gd name="T97" fmla="*/ 8 h 86"/>
                <a:gd name="T98" fmla="*/ 54 w 107"/>
                <a:gd name="T99" fmla="*/ 3 h 86"/>
                <a:gd name="T100" fmla="*/ 63 w 107"/>
                <a:gd name="T101" fmla="*/ 2 h 86"/>
                <a:gd name="T102" fmla="*/ 81 w 107"/>
                <a:gd name="T10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86">
                  <a:moveTo>
                    <a:pt x="86" y="0"/>
                  </a:moveTo>
                  <a:lnTo>
                    <a:pt x="90" y="2"/>
                  </a:lnTo>
                  <a:lnTo>
                    <a:pt x="92" y="2"/>
                  </a:lnTo>
                  <a:lnTo>
                    <a:pt x="94" y="3"/>
                  </a:lnTo>
                  <a:lnTo>
                    <a:pt x="96" y="6"/>
                  </a:lnTo>
                  <a:lnTo>
                    <a:pt x="100" y="7"/>
                  </a:lnTo>
                  <a:lnTo>
                    <a:pt x="102" y="8"/>
                  </a:lnTo>
                  <a:lnTo>
                    <a:pt x="105" y="9"/>
                  </a:lnTo>
                  <a:lnTo>
                    <a:pt x="106" y="10"/>
                  </a:lnTo>
                  <a:lnTo>
                    <a:pt x="107" y="13"/>
                  </a:lnTo>
                  <a:lnTo>
                    <a:pt x="107" y="14"/>
                  </a:lnTo>
                  <a:lnTo>
                    <a:pt x="106" y="15"/>
                  </a:lnTo>
                  <a:lnTo>
                    <a:pt x="103" y="15"/>
                  </a:lnTo>
                  <a:lnTo>
                    <a:pt x="100" y="16"/>
                  </a:lnTo>
                  <a:lnTo>
                    <a:pt x="95" y="16"/>
                  </a:lnTo>
                  <a:lnTo>
                    <a:pt x="88" y="16"/>
                  </a:lnTo>
                  <a:lnTo>
                    <a:pt x="83" y="18"/>
                  </a:lnTo>
                  <a:lnTo>
                    <a:pt x="80" y="18"/>
                  </a:lnTo>
                  <a:lnTo>
                    <a:pt x="77" y="19"/>
                  </a:lnTo>
                  <a:lnTo>
                    <a:pt x="76" y="20"/>
                  </a:lnTo>
                  <a:lnTo>
                    <a:pt x="76" y="20"/>
                  </a:lnTo>
                  <a:lnTo>
                    <a:pt x="77" y="22"/>
                  </a:lnTo>
                  <a:lnTo>
                    <a:pt x="80" y="24"/>
                  </a:lnTo>
                  <a:lnTo>
                    <a:pt x="82" y="26"/>
                  </a:lnTo>
                  <a:lnTo>
                    <a:pt x="86" y="28"/>
                  </a:lnTo>
                  <a:lnTo>
                    <a:pt x="88" y="31"/>
                  </a:lnTo>
                  <a:lnTo>
                    <a:pt x="90" y="32"/>
                  </a:lnTo>
                  <a:lnTo>
                    <a:pt x="90" y="33"/>
                  </a:lnTo>
                  <a:lnTo>
                    <a:pt x="90" y="33"/>
                  </a:lnTo>
                  <a:lnTo>
                    <a:pt x="90" y="33"/>
                  </a:lnTo>
                  <a:lnTo>
                    <a:pt x="90" y="33"/>
                  </a:lnTo>
                  <a:lnTo>
                    <a:pt x="89" y="33"/>
                  </a:lnTo>
                  <a:lnTo>
                    <a:pt x="88" y="33"/>
                  </a:lnTo>
                  <a:lnTo>
                    <a:pt x="88" y="32"/>
                  </a:lnTo>
                  <a:lnTo>
                    <a:pt x="88" y="32"/>
                  </a:lnTo>
                  <a:lnTo>
                    <a:pt x="87" y="36"/>
                  </a:lnTo>
                  <a:lnTo>
                    <a:pt x="87" y="43"/>
                  </a:lnTo>
                  <a:lnTo>
                    <a:pt x="87" y="50"/>
                  </a:lnTo>
                  <a:lnTo>
                    <a:pt x="86" y="57"/>
                  </a:lnTo>
                  <a:lnTo>
                    <a:pt x="82" y="63"/>
                  </a:lnTo>
                  <a:lnTo>
                    <a:pt x="75" y="67"/>
                  </a:lnTo>
                  <a:lnTo>
                    <a:pt x="64" y="69"/>
                  </a:lnTo>
                  <a:lnTo>
                    <a:pt x="57" y="71"/>
                  </a:lnTo>
                  <a:lnTo>
                    <a:pt x="51" y="74"/>
                  </a:lnTo>
                  <a:lnTo>
                    <a:pt x="44" y="77"/>
                  </a:lnTo>
                  <a:lnTo>
                    <a:pt x="35" y="81"/>
                  </a:lnTo>
                  <a:lnTo>
                    <a:pt x="29" y="85"/>
                  </a:lnTo>
                  <a:lnTo>
                    <a:pt x="23" y="86"/>
                  </a:lnTo>
                  <a:lnTo>
                    <a:pt x="16" y="85"/>
                  </a:lnTo>
                  <a:lnTo>
                    <a:pt x="10" y="82"/>
                  </a:lnTo>
                  <a:lnTo>
                    <a:pt x="5" y="81"/>
                  </a:lnTo>
                  <a:lnTo>
                    <a:pt x="3" y="80"/>
                  </a:lnTo>
                  <a:lnTo>
                    <a:pt x="1" y="79"/>
                  </a:lnTo>
                  <a:lnTo>
                    <a:pt x="0" y="76"/>
                  </a:lnTo>
                  <a:lnTo>
                    <a:pt x="0" y="74"/>
                  </a:lnTo>
                  <a:lnTo>
                    <a:pt x="2" y="65"/>
                  </a:lnTo>
                  <a:lnTo>
                    <a:pt x="7" y="58"/>
                  </a:lnTo>
                  <a:lnTo>
                    <a:pt x="15" y="53"/>
                  </a:lnTo>
                  <a:lnTo>
                    <a:pt x="19" y="52"/>
                  </a:lnTo>
                  <a:lnTo>
                    <a:pt x="21" y="51"/>
                  </a:lnTo>
                  <a:lnTo>
                    <a:pt x="25" y="50"/>
                  </a:lnTo>
                  <a:lnTo>
                    <a:pt x="27" y="49"/>
                  </a:lnTo>
                  <a:lnTo>
                    <a:pt x="28" y="46"/>
                  </a:lnTo>
                  <a:lnTo>
                    <a:pt x="29" y="45"/>
                  </a:lnTo>
                  <a:lnTo>
                    <a:pt x="29" y="44"/>
                  </a:lnTo>
                  <a:lnTo>
                    <a:pt x="28" y="44"/>
                  </a:lnTo>
                  <a:lnTo>
                    <a:pt x="26" y="44"/>
                  </a:lnTo>
                  <a:lnTo>
                    <a:pt x="22" y="44"/>
                  </a:lnTo>
                  <a:lnTo>
                    <a:pt x="20" y="45"/>
                  </a:lnTo>
                  <a:lnTo>
                    <a:pt x="17" y="45"/>
                  </a:lnTo>
                  <a:lnTo>
                    <a:pt x="15" y="45"/>
                  </a:lnTo>
                  <a:lnTo>
                    <a:pt x="14" y="45"/>
                  </a:lnTo>
                  <a:lnTo>
                    <a:pt x="13" y="44"/>
                  </a:lnTo>
                  <a:lnTo>
                    <a:pt x="11" y="42"/>
                  </a:lnTo>
                  <a:lnTo>
                    <a:pt x="13" y="39"/>
                  </a:lnTo>
                  <a:lnTo>
                    <a:pt x="13" y="34"/>
                  </a:lnTo>
                  <a:lnTo>
                    <a:pt x="14" y="28"/>
                  </a:lnTo>
                  <a:lnTo>
                    <a:pt x="15" y="24"/>
                  </a:lnTo>
                  <a:lnTo>
                    <a:pt x="17" y="20"/>
                  </a:lnTo>
                  <a:lnTo>
                    <a:pt x="19" y="18"/>
                  </a:lnTo>
                  <a:lnTo>
                    <a:pt x="21" y="16"/>
                  </a:lnTo>
                  <a:lnTo>
                    <a:pt x="23" y="15"/>
                  </a:lnTo>
                  <a:lnTo>
                    <a:pt x="27" y="16"/>
                  </a:lnTo>
                  <a:lnTo>
                    <a:pt x="32" y="18"/>
                  </a:lnTo>
                  <a:lnTo>
                    <a:pt x="37" y="20"/>
                  </a:lnTo>
                  <a:lnTo>
                    <a:pt x="40" y="21"/>
                  </a:lnTo>
                  <a:lnTo>
                    <a:pt x="44" y="21"/>
                  </a:lnTo>
                  <a:lnTo>
                    <a:pt x="46" y="21"/>
                  </a:lnTo>
                  <a:lnTo>
                    <a:pt x="49" y="21"/>
                  </a:lnTo>
                  <a:lnTo>
                    <a:pt x="50" y="20"/>
                  </a:lnTo>
                  <a:lnTo>
                    <a:pt x="50" y="20"/>
                  </a:lnTo>
                  <a:lnTo>
                    <a:pt x="50" y="20"/>
                  </a:lnTo>
                  <a:lnTo>
                    <a:pt x="50" y="19"/>
                  </a:lnTo>
                  <a:lnTo>
                    <a:pt x="50" y="18"/>
                  </a:lnTo>
                  <a:lnTo>
                    <a:pt x="50" y="15"/>
                  </a:lnTo>
                  <a:lnTo>
                    <a:pt x="50" y="13"/>
                  </a:lnTo>
                  <a:lnTo>
                    <a:pt x="50" y="10"/>
                  </a:lnTo>
                  <a:lnTo>
                    <a:pt x="51" y="8"/>
                  </a:lnTo>
                  <a:lnTo>
                    <a:pt x="52" y="6"/>
                  </a:lnTo>
                  <a:lnTo>
                    <a:pt x="54" y="3"/>
                  </a:lnTo>
                  <a:lnTo>
                    <a:pt x="58" y="2"/>
                  </a:lnTo>
                  <a:lnTo>
                    <a:pt x="63" y="2"/>
                  </a:lnTo>
                  <a:lnTo>
                    <a:pt x="74" y="1"/>
                  </a:lnTo>
                  <a:lnTo>
                    <a:pt x="81" y="0"/>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9" name="Freeform 21">
              <a:extLst>
                <a:ext uri="{FF2B5EF4-FFF2-40B4-BE49-F238E27FC236}">
                  <a16:creationId xmlns:a16="http://schemas.microsoft.com/office/drawing/2014/main" xmlns="" id="{F0942822-A35A-40B4-BA15-FBCA25F64F59}"/>
                </a:ext>
              </a:extLst>
            </p:cNvPr>
            <p:cNvSpPr>
              <a:spLocks/>
            </p:cNvSpPr>
            <p:nvPr/>
          </p:nvSpPr>
          <p:spPr bwMode="auto">
            <a:xfrm>
              <a:off x="5824538" y="638175"/>
              <a:ext cx="366712" cy="92075"/>
            </a:xfrm>
            <a:custGeom>
              <a:avLst/>
              <a:gdLst>
                <a:gd name="T0" fmla="*/ 229 w 231"/>
                <a:gd name="T1" fmla="*/ 0 h 58"/>
                <a:gd name="T2" fmla="*/ 230 w 231"/>
                <a:gd name="T3" fmla="*/ 1 h 58"/>
                <a:gd name="T4" fmla="*/ 231 w 231"/>
                <a:gd name="T5" fmla="*/ 3 h 58"/>
                <a:gd name="T6" fmla="*/ 229 w 231"/>
                <a:gd name="T7" fmla="*/ 7 h 58"/>
                <a:gd name="T8" fmla="*/ 223 w 231"/>
                <a:gd name="T9" fmla="*/ 10 h 58"/>
                <a:gd name="T10" fmla="*/ 205 w 231"/>
                <a:gd name="T11" fmla="*/ 15 h 58"/>
                <a:gd name="T12" fmla="*/ 188 w 231"/>
                <a:gd name="T13" fmla="*/ 19 h 58"/>
                <a:gd name="T14" fmla="*/ 165 w 231"/>
                <a:gd name="T15" fmla="*/ 19 h 58"/>
                <a:gd name="T16" fmla="*/ 140 w 231"/>
                <a:gd name="T17" fmla="*/ 16 h 58"/>
                <a:gd name="T18" fmla="*/ 129 w 231"/>
                <a:gd name="T19" fmla="*/ 15 h 58"/>
                <a:gd name="T20" fmla="*/ 122 w 231"/>
                <a:gd name="T21" fmla="*/ 14 h 58"/>
                <a:gd name="T22" fmla="*/ 116 w 231"/>
                <a:gd name="T23" fmla="*/ 14 h 58"/>
                <a:gd name="T24" fmla="*/ 119 w 231"/>
                <a:gd name="T25" fmla="*/ 14 h 58"/>
                <a:gd name="T26" fmla="*/ 137 w 231"/>
                <a:gd name="T27" fmla="*/ 18 h 58"/>
                <a:gd name="T28" fmla="*/ 161 w 231"/>
                <a:gd name="T29" fmla="*/ 25 h 58"/>
                <a:gd name="T30" fmla="*/ 182 w 231"/>
                <a:gd name="T31" fmla="*/ 37 h 58"/>
                <a:gd name="T32" fmla="*/ 204 w 231"/>
                <a:gd name="T33" fmla="*/ 40 h 58"/>
                <a:gd name="T34" fmla="*/ 207 w 231"/>
                <a:gd name="T35" fmla="*/ 42 h 58"/>
                <a:gd name="T36" fmla="*/ 205 w 231"/>
                <a:gd name="T37" fmla="*/ 43 h 58"/>
                <a:gd name="T38" fmla="*/ 196 w 231"/>
                <a:gd name="T39" fmla="*/ 45 h 58"/>
                <a:gd name="T40" fmla="*/ 176 w 231"/>
                <a:gd name="T41" fmla="*/ 45 h 58"/>
                <a:gd name="T42" fmla="*/ 157 w 231"/>
                <a:gd name="T43" fmla="*/ 42 h 58"/>
                <a:gd name="T44" fmla="*/ 151 w 231"/>
                <a:gd name="T45" fmla="*/ 38 h 58"/>
                <a:gd name="T46" fmla="*/ 146 w 231"/>
                <a:gd name="T47" fmla="*/ 31 h 58"/>
                <a:gd name="T48" fmla="*/ 132 w 231"/>
                <a:gd name="T49" fmla="*/ 27 h 58"/>
                <a:gd name="T50" fmla="*/ 119 w 231"/>
                <a:gd name="T51" fmla="*/ 28 h 58"/>
                <a:gd name="T52" fmla="*/ 112 w 231"/>
                <a:gd name="T53" fmla="*/ 34 h 58"/>
                <a:gd name="T54" fmla="*/ 100 w 231"/>
                <a:gd name="T55" fmla="*/ 49 h 58"/>
                <a:gd name="T56" fmla="*/ 95 w 231"/>
                <a:gd name="T57" fmla="*/ 58 h 58"/>
                <a:gd name="T58" fmla="*/ 84 w 231"/>
                <a:gd name="T59" fmla="*/ 57 h 58"/>
                <a:gd name="T60" fmla="*/ 73 w 231"/>
                <a:gd name="T61" fmla="*/ 56 h 58"/>
                <a:gd name="T62" fmla="*/ 65 w 231"/>
                <a:gd name="T63" fmla="*/ 57 h 58"/>
                <a:gd name="T64" fmla="*/ 49 w 231"/>
                <a:gd name="T65" fmla="*/ 51 h 58"/>
                <a:gd name="T66" fmla="*/ 39 w 231"/>
                <a:gd name="T67" fmla="*/ 46 h 58"/>
                <a:gd name="T68" fmla="*/ 34 w 231"/>
                <a:gd name="T69" fmla="*/ 43 h 58"/>
                <a:gd name="T70" fmla="*/ 35 w 231"/>
                <a:gd name="T71" fmla="*/ 40 h 58"/>
                <a:gd name="T72" fmla="*/ 41 w 231"/>
                <a:gd name="T73" fmla="*/ 39 h 58"/>
                <a:gd name="T74" fmla="*/ 53 w 231"/>
                <a:gd name="T75" fmla="*/ 37 h 58"/>
                <a:gd name="T76" fmla="*/ 63 w 231"/>
                <a:gd name="T77" fmla="*/ 36 h 58"/>
                <a:gd name="T78" fmla="*/ 64 w 231"/>
                <a:gd name="T79" fmla="*/ 33 h 58"/>
                <a:gd name="T80" fmla="*/ 67 w 231"/>
                <a:gd name="T81" fmla="*/ 31 h 58"/>
                <a:gd name="T82" fmla="*/ 69 w 231"/>
                <a:gd name="T83" fmla="*/ 27 h 58"/>
                <a:gd name="T84" fmla="*/ 66 w 231"/>
                <a:gd name="T85" fmla="*/ 26 h 58"/>
                <a:gd name="T86" fmla="*/ 55 w 231"/>
                <a:gd name="T87" fmla="*/ 27 h 58"/>
                <a:gd name="T88" fmla="*/ 40 w 231"/>
                <a:gd name="T89" fmla="*/ 34 h 58"/>
                <a:gd name="T90" fmla="*/ 23 w 231"/>
                <a:gd name="T91" fmla="*/ 36 h 58"/>
                <a:gd name="T92" fmla="*/ 8 w 231"/>
                <a:gd name="T93" fmla="*/ 33 h 58"/>
                <a:gd name="T94" fmla="*/ 0 w 231"/>
                <a:gd name="T95" fmla="*/ 26 h 58"/>
                <a:gd name="T96" fmla="*/ 2 w 231"/>
                <a:gd name="T97" fmla="*/ 18 h 58"/>
                <a:gd name="T98" fmla="*/ 4 w 231"/>
                <a:gd name="T99" fmla="*/ 12 h 58"/>
                <a:gd name="T100" fmla="*/ 9 w 231"/>
                <a:gd name="T101" fmla="*/ 8 h 58"/>
                <a:gd name="T102" fmla="*/ 18 w 231"/>
                <a:gd name="T103" fmla="*/ 7 h 58"/>
                <a:gd name="T104" fmla="*/ 34 w 231"/>
                <a:gd name="T105" fmla="*/ 6 h 58"/>
                <a:gd name="T106" fmla="*/ 53 w 231"/>
                <a:gd name="T107" fmla="*/ 6 h 58"/>
                <a:gd name="T108" fmla="*/ 84 w 231"/>
                <a:gd name="T109" fmla="*/ 4 h 58"/>
                <a:gd name="T110" fmla="*/ 106 w 231"/>
                <a:gd name="T111" fmla="*/ 2 h 58"/>
                <a:gd name="T112" fmla="*/ 127 w 231"/>
                <a:gd name="T113" fmla="*/ 1 h 58"/>
                <a:gd name="T114" fmla="*/ 162 w 231"/>
                <a:gd name="T115" fmla="*/ 0 h 58"/>
                <a:gd name="T116" fmla="*/ 189 w 231"/>
                <a:gd name="T117" fmla="*/ 0 h 58"/>
                <a:gd name="T118" fmla="*/ 216 w 231"/>
                <a:gd name="T119" fmla="*/ 0 h 58"/>
                <a:gd name="T120" fmla="*/ 229 w 231"/>
                <a:gd name="T1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1" h="58">
                  <a:moveTo>
                    <a:pt x="229" y="0"/>
                  </a:moveTo>
                  <a:lnTo>
                    <a:pt x="229" y="0"/>
                  </a:lnTo>
                  <a:lnTo>
                    <a:pt x="230" y="1"/>
                  </a:lnTo>
                  <a:lnTo>
                    <a:pt x="230" y="1"/>
                  </a:lnTo>
                  <a:lnTo>
                    <a:pt x="231" y="2"/>
                  </a:lnTo>
                  <a:lnTo>
                    <a:pt x="231" y="3"/>
                  </a:lnTo>
                  <a:lnTo>
                    <a:pt x="231" y="6"/>
                  </a:lnTo>
                  <a:lnTo>
                    <a:pt x="229" y="7"/>
                  </a:lnTo>
                  <a:lnTo>
                    <a:pt x="226" y="9"/>
                  </a:lnTo>
                  <a:lnTo>
                    <a:pt x="223" y="10"/>
                  </a:lnTo>
                  <a:lnTo>
                    <a:pt x="218" y="12"/>
                  </a:lnTo>
                  <a:lnTo>
                    <a:pt x="205" y="15"/>
                  </a:lnTo>
                  <a:lnTo>
                    <a:pt x="195" y="18"/>
                  </a:lnTo>
                  <a:lnTo>
                    <a:pt x="188" y="19"/>
                  </a:lnTo>
                  <a:lnTo>
                    <a:pt x="177" y="19"/>
                  </a:lnTo>
                  <a:lnTo>
                    <a:pt x="165" y="19"/>
                  </a:lnTo>
                  <a:lnTo>
                    <a:pt x="151" y="18"/>
                  </a:lnTo>
                  <a:lnTo>
                    <a:pt x="140" y="16"/>
                  </a:lnTo>
                  <a:lnTo>
                    <a:pt x="133" y="15"/>
                  </a:lnTo>
                  <a:lnTo>
                    <a:pt x="129" y="15"/>
                  </a:lnTo>
                  <a:lnTo>
                    <a:pt x="126" y="14"/>
                  </a:lnTo>
                  <a:lnTo>
                    <a:pt x="122" y="14"/>
                  </a:lnTo>
                  <a:lnTo>
                    <a:pt x="119" y="14"/>
                  </a:lnTo>
                  <a:lnTo>
                    <a:pt x="116" y="14"/>
                  </a:lnTo>
                  <a:lnTo>
                    <a:pt x="115" y="14"/>
                  </a:lnTo>
                  <a:lnTo>
                    <a:pt x="119" y="14"/>
                  </a:lnTo>
                  <a:lnTo>
                    <a:pt x="126" y="15"/>
                  </a:lnTo>
                  <a:lnTo>
                    <a:pt x="137" y="18"/>
                  </a:lnTo>
                  <a:lnTo>
                    <a:pt x="149" y="21"/>
                  </a:lnTo>
                  <a:lnTo>
                    <a:pt x="161" y="25"/>
                  </a:lnTo>
                  <a:lnTo>
                    <a:pt x="169" y="30"/>
                  </a:lnTo>
                  <a:lnTo>
                    <a:pt x="182" y="37"/>
                  </a:lnTo>
                  <a:lnTo>
                    <a:pt x="194" y="39"/>
                  </a:lnTo>
                  <a:lnTo>
                    <a:pt x="204" y="40"/>
                  </a:lnTo>
                  <a:lnTo>
                    <a:pt x="206" y="40"/>
                  </a:lnTo>
                  <a:lnTo>
                    <a:pt x="207" y="42"/>
                  </a:lnTo>
                  <a:lnTo>
                    <a:pt x="207" y="43"/>
                  </a:lnTo>
                  <a:lnTo>
                    <a:pt x="205" y="43"/>
                  </a:lnTo>
                  <a:lnTo>
                    <a:pt x="201" y="44"/>
                  </a:lnTo>
                  <a:lnTo>
                    <a:pt x="196" y="45"/>
                  </a:lnTo>
                  <a:lnTo>
                    <a:pt x="189" y="45"/>
                  </a:lnTo>
                  <a:lnTo>
                    <a:pt x="176" y="45"/>
                  </a:lnTo>
                  <a:lnTo>
                    <a:pt x="165" y="43"/>
                  </a:lnTo>
                  <a:lnTo>
                    <a:pt x="157" y="42"/>
                  </a:lnTo>
                  <a:lnTo>
                    <a:pt x="155" y="40"/>
                  </a:lnTo>
                  <a:lnTo>
                    <a:pt x="151" y="38"/>
                  </a:lnTo>
                  <a:lnTo>
                    <a:pt x="149" y="34"/>
                  </a:lnTo>
                  <a:lnTo>
                    <a:pt x="146" y="31"/>
                  </a:lnTo>
                  <a:lnTo>
                    <a:pt x="141" y="27"/>
                  </a:lnTo>
                  <a:lnTo>
                    <a:pt x="132" y="27"/>
                  </a:lnTo>
                  <a:lnTo>
                    <a:pt x="124" y="28"/>
                  </a:lnTo>
                  <a:lnTo>
                    <a:pt x="119" y="28"/>
                  </a:lnTo>
                  <a:lnTo>
                    <a:pt x="115" y="30"/>
                  </a:lnTo>
                  <a:lnTo>
                    <a:pt x="112" y="34"/>
                  </a:lnTo>
                  <a:lnTo>
                    <a:pt x="106" y="42"/>
                  </a:lnTo>
                  <a:lnTo>
                    <a:pt x="100" y="49"/>
                  </a:lnTo>
                  <a:lnTo>
                    <a:pt x="96" y="55"/>
                  </a:lnTo>
                  <a:lnTo>
                    <a:pt x="95" y="58"/>
                  </a:lnTo>
                  <a:lnTo>
                    <a:pt x="91" y="58"/>
                  </a:lnTo>
                  <a:lnTo>
                    <a:pt x="84" y="57"/>
                  </a:lnTo>
                  <a:lnTo>
                    <a:pt x="78" y="56"/>
                  </a:lnTo>
                  <a:lnTo>
                    <a:pt x="73" y="56"/>
                  </a:lnTo>
                  <a:lnTo>
                    <a:pt x="70" y="57"/>
                  </a:lnTo>
                  <a:lnTo>
                    <a:pt x="65" y="57"/>
                  </a:lnTo>
                  <a:lnTo>
                    <a:pt x="59" y="56"/>
                  </a:lnTo>
                  <a:lnTo>
                    <a:pt x="49" y="51"/>
                  </a:lnTo>
                  <a:lnTo>
                    <a:pt x="43" y="49"/>
                  </a:lnTo>
                  <a:lnTo>
                    <a:pt x="39" y="46"/>
                  </a:lnTo>
                  <a:lnTo>
                    <a:pt x="36" y="44"/>
                  </a:lnTo>
                  <a:lnTo>
                    <a:pt x="34" y="43"/>
                  </a:lnTo>
                  <a:lnTo>
                    <a:pt x="34" y="42"/>
                  </a:lnTo>
                  <a:lnTo>
                    <a:pt x="35" y="40"/>
                  </a:lnTo>
                  <a:lnTo>
                    <a:pt x="37" y="39"/>
                  </a:lnTo>
                  <a:lnTo>
                    <a:pt x="41" y="39"/>
                  </a:lnTo>
                  <a:lnTo>
                    <a:pt x="46" y="38"/>
                  </a:lnTo>
                  <a:lnTo>
                    <a:pt x="53" y="37"/>
                  </a:lnTo>
                  <a:lnTo>
                    <a:pt x="61" y="36"/>
                  </a:lnTo>
                  <a:lnTo>
                    <a:pt x="63" y="36"/>
                  </a:lnTo>
                  <a:lnTo>
                    <a:pt x="63" y="34"/>
                  </a:lnTo>
                  <a:lnTo>
                    <a:pt x="64" y="33"/>
                  </a:lnTo>
                  <a:lnTo>
                    <a:pt x="66" y="32"/>
                  </a:lnTo>
                  <a:lnTo>
                    <a:pt x="67" y="31"/>
                  </a:lnTo>
                  <a:lnTo>
                    <a:pt x="67" y="28"/>
                  </a:lnTo>
                  <a:lnTo>
                    <a:pt x="69" y="27"/>
                  </a:lnTo>
                  <a:lnTo>
                    <a:pt x="67" y="26"/>
                  </a:lnTo>
                  <a:lnTo>
                    <a:pt x="66" y="26"/>
                  </a:lnTo>
                  <a:lnTo>
                    <a:pt x="64" y="25"/>
                  </a:lnTo>
                  <a:lnTo>
                    <a:pt x="55" y="27"/>
                  </a:lnTo>
                  <a:lnTo>
                    <a:pt x="47" y="31"/>
                  </a:lnTo>
                  <a:lnTo>
                    <a:pt x="40" y="34"/>
                  </a:lnTo>
                  <a:lnTo>
                    <a:pt x="31" y="36"/>
                  </a:lnTo>
                  <a:lnTo>
                    <a:pt x="23" y="36"/>
                  </a:lnTo>
                  <a:lnTo>
                    <a:pt x="15" y="36"/>
                  </a:lnTo>
                  <a:lnTo>
                    <a:pt x="8" y="33"/>
                  </a:lnTo>
                  <a:lnTo>
                    <a:pt x="3" y="31"/>
                  </a:lnTo>
                  <a:lnTo>
                    <a:pt x="0" y="26"/>
                  </a:lnTo>
                  <a:lnTo>
                    <a:pt x="0" y="21"/>
                  </a:lnTo>
                  <a:lnTo>
                    <a:pt x="2" y="18"/>
                  </a:lnTo>
                  <a:lnTo>
                    <a:pt x="2" y="15"/>
                  </a:lnTo>
                  <a:lnTo>
                    <a:pt x="4" y="12"/>
                  </a:lnTo>
                  <a:lnTo>
                    <a:pt x="5" y="9"/>
                  </a:lnTo>
                  <a:lnTo>
                    <a:pt x="9" y="8"/>
                  </a:lnTo>
                  <a:lnTo>
                    <a:pt x="12" y="7"/>
                  </a:lnTo>
                  <a:lnTo>
                    <a:pt x="18" y="7"/>
                  </a:lnTo>
                  <a:lnTo>
                    <a:pt x="25" y="6"/>
                  </a:lnTo>
                  <a:lnTo>
                    <a:pt x="34" y="6"/>
                  </a:lnTo>
                  <a:lnTo>
                    <a:pt x="41" y="6"/>
                  </a:lnTo>
                  <a:lnTo>
                    <a:pt x="53" y="6"/>
                  </a:lnTo>
                  <a:lnTo>
                    <a:pt x="69" y="6"/>
                  </a:lnTo>
                  <a:lnTo>
                    <a:pt x="84" y="4"/>
                  </a:lnTo>
                  <a:lnTo>
                    <a:pt x="96" y="3"/>
                  </a:lnTo>
                  <a:lnTo>
                    <a:pt x="106" y="2"/>
                  </a:lnTo>
                  <a:lnTo>
                    <a:pt x="115" y="1"/>
                  </a:lnTo>
                  <a:lnTo>
                    <a:pt x="127" y="1"/>
                  </a:lnTo>
                  <a:lnTo>
                    <a:pt x="145" y="1"/>
                  </a:lnTo>
                  <a:lnTo>
                    <a:pt x="162" y="0"/>
                  </a:lnTo>
                  <a:lnTo>
                    <a:pt x="178" y="0"/>
                  </a:lnTo>
                  <a:lnTo>
                    <a:pt x="189" y="0"/>
                  </a:lnTo>
                  <a:lnTo>
                    <a:pt x="204" y="0"/>
                  </a:lnTo>
                  <a:lnTo>
                    <a:pt x="216" y="0"/>
                  </a:lnTo>
                  <a:lnTo>
                    <a:pt x="225" y="0"/>
                  </a:lnTo>
                  <a:lnTo>
                    <a:pt x="2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0" name="Freeform 22">
              <a:extLst>
                <a:ext uri="{FF2B5EF4-FFF2-40B4-BE49-F238E27FC236}">
                  <a16:creationId xmlns:a16="http://schemas.microsoft.com/office/drawing/2014/main" xmlns="" id="{7F48780C-CDE2-4754-9B73-B3261F32F5BD}"/>
                </a:ext>
              </a:extLst>
            </p:cNvPr>
            <p:cNvSpPr>
              <a:spLocks/>
            </p:cNvSpPr>
            <p:nvPr/>
          </p:nvSpPr>
          <p:spPr bwMode="auto">
            <a:xfrm>
              <a:off x="4878388" y="1039813"/>
              <a:ext cx="273050" cy="96838"/>
            </a:xfrm>
            <a:custGeom>
              <a:avLst/>
              <a:gdLst>
                <a:gd name="T0" fmla="*/ 149 w 172"/>
                <a:gd name="T1" fmla="*/ 1 h 61"/>
                <a:gd name="T2" fmla="*/ 169 w 172"/>
                <a:gd name="T3" fmla="*/ 12 h 61"/>
                <a:gd name="T4" fmla="*/ 170 w 172"/>
                <a:gd name="T5" fmla="*/ 22 h 61"/>
                <a:gd name="T6" fmla="*/ 155 w 172"/>
                <a:gd name="T7" fmla="*/ 32 h 61"/>
                <a:gd name="T8" fmla="*/ 134 w 172"/>
                <a:gd name="T9" fmla="*/ 41 h 61"/>
                <a:gd name="T10" fmla="*/ 111 w 172"/>
                <a:gd name="T11" fmla="*/ 47 h 61"/>
                <a:gd name="T12" fmla="*/ 92 w 172"/>
                <a:gd name="T13" fmla="*/ 53 h 61"/>
                <a:gd name="T14" fmla="*/ 85 w 172"/>
                <a:gd name="T15" fmla="*/ 59 h 61"/>
                <a:gd name="T16" fmla="*/ 67 w 172"/>
                <a:gd name="T17" fmla="*/ 61 h 61"/>
                <a:gd name="T18" fmla="*/ 45 w 172"/>
                <a:gd name="T19" fmla="*/ 56 h 61"/>
                <a:gd name="T20" fmla="*/ 32 w 172"/>
                <a:gd name="T21" fmla="*/ 51 h 61"/>
                <a:gd name="T22" fmla="*/ 16 w 172"/>
                <a:gd name="T23" fmla="*/ 51 h 61"/>
                <a:gd name="T24" fmla="*/ 17 w 172"/>
                <a:gd name="T25" fmla="*/ 48 h 61"/>
                <a:gd name="T26" fmla="*/ 24 w 172"/>
                <a:gd name="T27" fmla="*/ 43 h 61"/>
                <a:gd name="T28" fmla="*/ 14 w 172"/>
                <a:gd name="T29" fmla="*/ 37 h 61"/>
                <a:gd name="T30" fmla="*/ 5 w 172"/>
                <a:gd name="T31" fmla="*/ 33 h 61"/>
                <a:gd name="T32" fmla="*/ 17 w 172"/>
                <a:gd name="T33" fmla="*/ 28 h 61"/>
                <a:gd name="T34" fmla="*/ 27 w 172"/>
                <a:gd name="T35" fmla="*/ 24 h 61"/>
                <a:gd name="T36" fmla="*/ 30 w 172"/>
                <a:gd name="T37" fmla="*/ 23 h 61"/>
                <a:gd name="T38" fmla="*/ 35 w 172"/>
                <a:gd name="T39" fmla="*/ 22 h 61"/>
                <a:gd name="T40" fmla="*/ 38 w 172"/>
                <a:gd name="T41" fmla="*/ 19 h 61"/>
                <a:gd name="T42" fmla="*/ 39 w 172"/>
                <a:gd name="T43" fmla="*/ 18 h 61"/>
                <a:gd name="T44" fmla="*/ 37 w 172"/>
                <a:gd name="T45" fmla="*/ 18 h 61"/>
                <a:gd name="T46" fmla="*/ 23 w 172"/>
                <a:gd name="T47" fmla="*/ 19 h 61"/>
                <a:gd name="T48" fmla="*/ 5 w 172"/>
                <a:gd name="T49" fmla="*/ 22 h 61"/>
                <a:gd name="T50" fmla="*/ 1 w 172"/>
                <a:gd name="T51" fmla="*/ 17 h 61"/>
                <a:gd name="T52" fmla="*/ 17 w 172"/>
                <a:gd name="T53" fmla="*/ 7 h 61"/>
                <a:gd name="T54" fmla="*/ 36 w 172"/>
                <a:gd name="T55" fmla="*/ 1 h 61"/>
                <a:gd name="T56" fmla="*/ 44 w 172"/>
                <a:gd name="T57" fmla="*/ 5 h 61"/>
                <a:gd name="T58" fmla="*/ 47 w 172"/>
                <a:gd name="T59" fmla="*/ 8 h 61"/>
                <a:gd name="T60" fmla="*/ 47 w 172"/>
                <a:gd name="T61" fmla="*/ 12 h 61"/>
                <a:gd name="T62" fmla="*/ 49 w 172"/>
                <a:gd name="T63" fmla="*/ 14 h 61"/>
                <a:gd name="T64" fmla="*/ 66 w 172"/>
                <a:gd name="T65" fmla="*/ 13 h 61"/>
                <a:gd name="T66" fmla="*/ 86 w 172"/>
                <a:gd name="T67" fmla="*/ 6 h 61"/>
                <a:gd name="T68" fmla="*/ 104 w 172"/>
                <a:gd name="T69" fmla="*/ 4 h 61"/>
                <a:gd name="T70" fmla="*/ 115 w 172"/>
                <a:gd name="T71" fmla="*/ 5 h 61"/>
                <a:gd name="T72" fmla="*/ 128 w 172"/>
                <a:gd name="T73"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2" h="61">
                  <a:moveTo>
                    <a:pt x="139" y="0"/>
                  </a:moveTo>
                  <a:lnTo>
                    <a:pt x="149" y="1"/>
                  </a:lnTo>
                  <a:lnTo>
                    <a:pt x="160" y="5"/>
                  </a:lnTo>
                  <a:lnTo>
                    <a:pt x="169" y="12"/>
                  </a:lnTo>
                  <a:lnTo>
                    <a:pt x="172" y="19"/>
                  </a:lnTo>
                  <a:lnTo>
                    <a:pt x="170" y="22"/>
                  </a:lnTo>
                  <a:lnTo>
                    <a:pt x="164" y="26"/>
                  </a:lnTo>
                  <a:lnTo>
                    <a:pt x="155" y="32"/>
                  </a:lnTo>
                  <a:lnTo>
                    <a:pt x="146" y="38"/>
                  </a:lnTo>
                  <a:lnTo>
                    <a:pt x="134" y="41"/>
                  </a:lnTo>
                  <a:lnTo>
                    <a:pt x="123" y="43"/>
                  </a:lnTo>
                  <a:lnTo>
                    <a:pt x="111" y="47"/>
                  </a:lnTo>
                  <a:lnTo>
                    <a:pt x="100" y="49"/>
                  </a:lnTo>
                  <a:lnTo>
                    <a:pt x="92" y="53"/>
                  </a:lnTo>
                  <a:lnTo>
                    <a:pt x="88" y="56"/>
                  </a:lnTo>
                  <a:lnTo>
                    <a:pt x="85" y="59"/>
                  </a:lnTo>
                  <a:lnTo>
                    <a:pt x="76" y="60"/>
                  </a:lnTo>
                  <a:lnTo>
                    <a:pt x="67" y="61"/>
                  </a:lnTo>
                  <a:lnTo>
                    <a:pt x="56" y="60"/>
                  </a:lnTo>
                  <a:lnTo>
                    <a:pt x="45" y="56"/>
                  </a:lnTo>
                  <a:lnTo>
                    <a:pt x="38" y="53"/>
                  </a:lnTo>
                  <a:lnTo>
                    <a:pt x="32" y="51"/>
                  </a:lnTo>
                  <a:lnTo>
                    <a:pt x="24" y="50"/>
                  </a:lnTo>
                  <a:lnTo>
                    <a:pt x="16" y="51"/>
                  </a:lnTo>
                  <a:lnTo>
                    <a:pt x="13" y="51"/>
                  </a:lnTo>
                  <a:lnTo>
                    <a:pt x="17" y="48"/>
                  </a:lnTo>
                  <a:lnTo>
                    <a:pt x="20" y="45"/>
                  </a:lnTo>
                  <a:lnTo>
                    <a:pt x="24" y="43"/>
                  </a:lnTo>
                  <a:lnTo>
                    <a:pt x="27" y="39"/>
                  </a:lnTo>
                  <a:lnTo>
                    <a:pt x="14" y="37"/>
                  </a:lnTo>
                  <a:lnTo>
                    <a:pt x="2" y="36"/>
                  </a:lnTo>
                  <a:lnTo>
                    <a:pt x="5" y="33"/>
                  </a:lnTo>
                  <a:lnTo>
                    <a:pt x="10" y="31"/>
                  </a:lnTo>
                  <a:lnTo>
                    <a:pt x="17" y="28"/>
                  </a:lnTo>
                  <a:lnTo>
                    <a:pt x="24" y="25"/>
                  </a:lnTo>
                  <a:lnTo>
                    <a:pt x="27" y="24"/>
                  </a:lnTo>
                  <a:lnTo>
                    <a:pt x="29" y="23"/>
                  </a:lnTo>
                  <a:lnTo>
                    <a:pt x="30" y="23"/>
                  </a:lnTo>
                  <a:lnTo>
                    <a:pt x="32" y="23"/>
                  </a:lnTo>
                  <a:lnTo>
                    <a:pt x="35" y="22"/>
                  </a:lnTo>
                  <a:lnTo>
                    <a:pt x="37" y="20"/>
                  </a:lnTo>
                  <a:lnTo>
                    <a:pt x="38" y="19"/>
                  </a:lnTo>
                  <a:lnTo>
                    <a:pt x="39" y="19"/>
                  </a:lnTo>
                  <a:lnTo>
                    <a:pt x="39" y="18"/>
                  </a:lnTo>
                  <a:lnTo>
                    <a:pt x="38" y="18"/>
                  </a:lnTo>
                  <a:lnTo>
                    <a:pt x="37" y="18"/>
                  </a:lnTo>
                  <a:lnTo>
                    <a:pt x="33" y="18"/>
                  </a:lnTo>
                  <a:lnTo>
                    <a:pt x="23" y="19"/>
                  </a:lnTo>
                  <a:lnTo>
                    <a:pt x="12" y="22"/>
                  </a:lnTo>
                  <a:lnTo>
                    <a:pt x="5" y="22"/>
                  </a:lnTo>
                  <a:lnTo>
                    <a:pt x="0" y="20"/>
                  </a:lnTo>
                  <a:lnTo>
                    <a:pt x="1" y="17"/>
                  </a:lnTo>
                  <a:lnTo>
                    <a:pt x="7" y="12"/>
                  </a:lnTo>
                  <a:lnTo>
                    <a:pt x="17" y="7"/>
                  </a:lnTo>
                  <a:lnTo>
                    <a:pt x="27" y="4"/>
                  </a:lnTo>
                  <a:lnTo>
                    <a:pt x="36" y="1"/>
                  </a:lnTo>
                  <a:lnTo>
                    <a:pt x="42" y="2"/>
                  </a:lnTo>
                  <a:lnTo>
                    <a:pt x="44" y="5"/>
                  </a:lnTo>
                  <a:lnTo>
                    <a:pt x="45" y="7"/>
                  </a:lnTo>
                  <a:lnTo>
                    <a:pt x="47" y="8"/>
                  </a:lnTo>
                  <a:lnTo>
                    <a:pt x="47" y="11"/>
                  </a:lnTo>
                  <a:lnTo>
                    <a:pt x="47" y="12"/>
                  </a:lnTo>
                  <a:lnTo>
                    <a:pt x="48" y="13"/>
                  </a:lnTo>
                  <a:lnTo>
                    <a:pt x="49" y="14"/>
                  </a:lnTo>
                  <a:lnTo>
                    <a:pt x="51" y="14"/>
                  </a:lnTo>
                  <a:lnTo>
                    <a:pt x="66" y="13"/>
                  </a:lnTo>
                  <a:lnTo>
                    <a:pt x="78" y="8"/>
                  </a:lnTo>
                  <a:lnTo>
                    <a:pt x="86" y="6"/>
                  </a:lnTo>
                  <a:lnTo>
                    <a:pt x="93" y="5"/>
                  </a:lnTo>
                  <a:lnTo>
                    <a:pt x="104" y="4"/>
                  </a:lnTo>
                  <a:lnTo>
                    <a:pt x="110" y="4"/>
                  </a:lnTo>
                  <a:lnTo>
                    <a:pt x="115" y="5"/>
                  </a:lnTo>
                  <a:lnTo>
                    <a:pt x="119" y="5"/>
                  </a:lnTo>
                  <a:lnTo>
                    <a:pt x="128" y="1"/>
                  </a:ln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1" name="Freeform 23">
              <a:extLst>
                <a:ext uri="{FF2B5EF4-FFF2-40B4-BE49-F238E27FC236}">
                  <a16:creationId xmlns:a16="http://schemas.microsoft.com/office/drawing/2014/main" xmlns="" id="{E22ADB3D-5FEC-4F90-826A-BAB744E76207}"/>
                </a:ext>
              </a:extLst>
            </p:cNvPr>
            <p:cNvSpPr>
              <a:spLocks/>
            </p:cNvSpPr>
            <p:nvPr/>
          </p:nvSpPr>
          <p:spPr bwMode="auto">
            <a:xfrm>
              <a:off x="3281363" y="3286125"/>
              <a:ext cx="874712" cy="1752600"/>
            </a:xfrm>
            <a:custGeom>
              <a:avLst/>
              <a:gdLst>
                <a:gd name="T0" fmla="*/ 39 w 551"/>
                <a:gd name="T1" fmla="*/ 5 h 1104"/>
                <a:gd name="T2" fmla="*/ 35 w 551"/>
                <a:gd name="T3" fmla="*/ 7 h 1104"/>
                <a:gd name="T4" fmla="*/ 21 w 551"/>
                <a:gd name="T5" fmla="*/ 11 h 1104"/>
                <a:gd name="T6" fmla="*/ 32 w 551"/>
                <a:gd name="T7" fmla="*/ 18 h 1104"/>
                <a:gd name="T8" fmla="*/ 49 w 551"/>
                <a:gd name="T9" fmla="*/ 27 h 1104"/>
                <a:gd name="T10" fmla="*/ 57 w 551"/>
                <a:gd name="T11" fmla="*/ 31 h 1104"/>
                <a:gd name="T12" fmla="*/ 57 w 551"/>
                <a:gd name="T13" fmla="*/ 43 h 1104"/>
                <a:gd name="T14" fmla="*/ 49 w 551"/>
                <a:gd name="T15" fmla="*/ 51 h 1104"/>
                <a:gd name="T16" fmla="*/ 75 w 551"/>
                <a:gd name="T17" fmla="*/ 58 h 1104"/>
                <a:gd name="T18" fmla="*/ 96 w 551"/>
                <a:gd name="T19" fmla="*/ 94 h 1104"/>
                <a:gd name="T20" fmla="*/ 121 w 551"/>
                <a:gd name="T21" fmla="*/ 117 h 1104"/>
                <a:gd name="T22" fmla="*/ 144 w 551"/>
                <a:gd name="T23" fmla="*/ 118 h 1104"/>
                <a:gd name="T24" fmla="*/ 181 w 551"/>
                <a:gd name="T25" fmla="*/ 128 h 1104"/>
                <a:gd name="T26" fmla="*/ 215 w 551"/>
                <a:gd name="T27" fmla="*/ 153 h 1104"/>
                <a:gd name="T28" fmla="*/ 223 w 551"/>
                <a:gd name="T29" fmla="*/ 160 h 1104"/>
                <a:gd name="T30" fmla="*/ 233 w 551"/>
                <a:gd name="T31" fmla="*/ 186 h 1104"/>
                <a:gd name="T32" fmla="*/ 239 w 551"/>
                <a:gd name="T33" fmla="*/ 215 h 1104"/>
                <a:gd name="T34" fmla="*/ 254 w 551"/>
                <a:gd name="T35" fmla="*/ 227 h 1104"/>
                <a:gd name="T36" fmla="*/ 255 w 551"/>
                <a:gd name="T37" fmla="*/ 232 h 1104"/>
                <a:gd name="T38" fmla="*/ 251 w 551"/>
                <a:gd name="T39" fmla="*/ 248 h 1104"/>
                <a:gd name="T40" fmla="*/ 237 w 551"/>
                <a:gd name="T41" fmla="*/ 260 h 1104"/>
                <a:gd name="T42" fmla="*/ 241 w 551"/>
                <a:gd name="T43" fmla="*/ 270 h 1104"/>
                <a:gd name="T44" fmla="*/ 263 w 551"/>
                <a:gd name="T45" fmla="*/ 272 h 1104"/>
                <a:gd name="T46" fmla="*/ 276 w 551"/>
                <a:gd name="T47" fmla="*/ 276 h 1104"/>
                <a:gd name="T48" fmla="*/ 277 w 551"/>
                <a:gd name="T49" fmla="*/ 297 h 1104"/>
                <a:gd name="T50" fmla="*/ 294 w 551"/>
                <a:gd name="T51" fmla="*/ 285 h 1104"/>
                <a:gd name="T52" fmla="*/ 346 w 551"/>
                <a:gd name="T53" fmla="*/ 310 h 1104"/>
                <a:gd name="T54" fmla="*/ 352 w 551"/>
                <a:gd name="T55" fmla="*/ 351 h 1104"/>
                <a:gd name="T56" fmla="*/ 382 w 551"/>
                <a:gd name="T57" fmla="*/ 333 h 1104"/>
                <a:gd name="T58" fmla="*/ 413 w 551"/>
                <a:gd name="T59" fmla="*/ 343 h 1104"/>
                <a:gd name="T60" fmla="*/ 457 w 551"/>
                <a:gd name="T61" fmla="*/ 352 h 1104"/>
                <a:gd name="T62" fmla="*/ 485 w 551"/>
                <a:gd name="T63" fmla="*/ 381 h 1104"/>
                <a:gd name="T64" fmla="*/ 523 w 551"/>
                <a:gd name="T65" fmla="*/ 410 h 1104"/>
                <a:gd name="T66" fmla="*/ 545 w 551"/>
                <a:gd name="T67" fmla="*/ 410 h 1104"/>
                <a:gd name="T68" fmla="*/ 546 w 551"/>
                <a:gd name="T69" fmla="*/ 447 h 1104"/>
                <a:gd name="T70" fmla="*/ 543 w 551"/>
                <a:gd name="T71" fmla="*/ 524 h 1104"/>
                <a:gd name="T72" fmla="*/ 505 w 551"/>
                <a:gd name="T73" fmla="*/ 567 h 1104"/>
                <a:gd name="T74" fmla="*/ 493 w 551"/>
                <a:gd name="T75" fmla="*/ 608 h 1104"/>
                <a:gd name="T76" fmla="*/ 488 w 551"/>
                <a:gd name="T77" fmla="*/ 614 h 1104"/>
                <a:gd name="T78" fmla="*/ 481 w 551"/>
                <a:gd name="T79" fmla="*/ 607 h 1104"/>
                <a:gd name="T80" fmla="*/ 478 w 551"/>
                <a:gd name="T81" fmla="*/ 621 h 1104"/>
                <a:gd name="T82" fmla="*/ 478 w 551"/>
                <a:gd name="T83" fmla="*/ 719 h 1104"/>
                <a:gd name="T84" fmla="*/ 471 w 551"/>
                <a:gd name="T85" fmla="*/ 751 h 1104"/>
                <a:gd name="T86" fmla="*/ 466 w 551"/>
                <a:gd name="T87" fmla="*/ 802 h 1104"/>
                <a:gd name="T88" fmla="*/ 456 w 551"/>
                <a:gd name="T89" fmla="*/ 835 h 1104"/>
                <a:gd name="T90" fmla="*/ 453 w 551"/>
                <a:gd name="T91" fmla="*/ 849 h 1104"/>
                <a:gd name="T92" fmla="*/ 438 w 551"/>
                <a:gd name="T93" fmla="*/ 853 h 1104"/>
                <a:gd name="T94" fmla="*/ 435 w 551"/>
                <a:gd name="T95" fmla="*/ 861 h 1104"/>
                <a:gd name="T96" fmla="*/ 433 w 551"/>
                <a:gd name="T97" fmla="*/ 871 h 1104"/>
                <a:gd name="T98" fmla="*/ 386 w 551"/>
                <a:gd name="T99" fmla="*/ 869 h 1104"/>
                <a:gd name="T100" fmla="*/ 343 w 551"/>
                <a:gd name="T101" fmla="*/ 903 h 1104"/>
                <a:gd name="T102" fmla="*/ 313 w 551"/>
                <a:gd name="T103" fmla="*/ 952 h 1104"/>
                <a:gd name="T104" fmla="*/ 333 w 551"/>
                <a:gd name="T105" fmla="*/ 999 h 1104"/>
                <a:gd name="T106" fmla="*/ 308 w 551"/>
                <a:gd name="T107" fmla="*/ 1037 h 1104"/>
                <a:gd name="T108" fmla="*/ 296 w 551"/>
                <a:gd name="T109" fmla="*/ 1069 h 1104"/>
                <a:gd name="T110" fmla="*/ 292 w 551"/>
                <a:gd name="T111" fmla="*/ 1070 h 1104"/>
                <a:gd name="T112" fmla="*/ 292 w 551"/>
                <a:gd name="T113" fmla="*/ 1053 h 1104"/>
                <a:gd name="T114" fmla="*/ 288 w 551"/>
                <a:gd name="T115" fmla="*/ 1056 h 1104"/>
                <a:gd name="T116" fmla="*/ 278 w 551"/>
                <a:gd name="T117" fmla="*/ 1104 h 1104"/>
                <a:gd name="T118" fmla="*/ 57 w 551"/>
                <a:gd name="T119" fmla="*/ 590 h 1104"/>
                <a:gd name="T120" fmla="*/ 1 w 551"/>
                <a:gd name="T121" fmla="*/ 64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1" h="1104">
                  <a:moveTo>
                    <a:pt x="4" y="0"/>
                  </a:moveTo>
                  <a:lnTo>
                    <a:pt x="15" y="1"/>
                  </a:lnTo>
                  <a:lnTo>
                    <a:pt x="26" y="2"/>
                  </a:lnTo>
                  <a:lnTo>
                    <a:pt x="38" y="5"/>
                  </a:lnTo>
                  <a:lnTo>
                    <a:pt x="39" y="5"/>
                  </a:lnTo>
                  <a:lnTo>
                    <a:pt x="39" y="5"/>
                  </a:lnTo>
                  <a:lnTo>
                    <a:pt x="39" y="6"/>
                  </a:lnTo>
                  <a:lnTo>
                    <a:pt x="38" y="6"/>
                  </a:lnTo>
                  <a:lnTo>
                    <a:pt x="37" y="7"/>
                  </a:lnTo>
                  <a:lnTo>
                    <a:pt x="35" y="7"/>
                  </a:lnTo>
                  <a:lnTo>
                    <a:pt x="32" y="8"/>
                  </a:lnTo>
                  <a:lnTo>
                    <a:pt x="27" y="8"/>
                  </a:lnTo>
                  <a:lnTo>
                    <a:pt x="23" y="8"/>
                  </a:lnTo>
                  <a:lnTo>
                    <a:pt x="22" y="9"/>
                  </a:lnTo>
                  <a:lnTo>
                    <a:pt x="21" y="11"/>
                  </a:lnTo>
                  <a:lnTo>
                    <a:pt x="22" y="12"/>
                  </a:lnTo>
                  <a:lnTo>
                    <a:pt x="23" y="13"/>
                  </a:lnTo>
                  <a:lnTo>
                    <a:pt x="26" y="14"/>
                  </a:lnTo>
                  <a:lnTo>
                    <a:pt x="28" y="17"/>
                  </a:lnTo>
                  <a:lnTo>
                    <a:pt x="32" y="18"/>
                  </a:lnTo>
                  <a:lnTo>
                    <a:pt x="35" y="20"/>
                  </a:lnTo>
                  <a:lnTo>
                    <a:pt x="38" y="23"/>
                  </a:lnTo>
                  <a:lnTo>
                    <a:pt x="41" y="24"/>
                  </a:lnTo>
                  <a:lnTo>
                    <a:pt x="45" y="26"/>
                  </a:lnTo>
                  <a:lnTo>
                    <a:pt x="49" y="27"/>
                  </a:lnTo>
                  <a:lnTo>
                    <a:pt x="51" y="28"/>
                  </a:lnTo>
                  <a:lnTo>
                    <a:pt x="52" y="28"/>
                  </a:lnTo>
                  <a:lnTo>
                    <a:pt x="55" y="28"/>
                  </a:lnTo>
                  <a:lnTo>
                    <a:pt x="56" y="30"/>
                  </a:lnTo>
                  <a:lnTo>
                    <a:pt x="57" y="31"/>
                  </a:lnTo>
                  <a:lnTo>
                    <a:pt x="59" y="32"/>
                  </a:lnTo>
                  <a:lnTo>
                    <a:pt x="59" y="34"/>
                  </a:lnTo>
                  <a:lnTo>
                    <a:pt x="59" y="37"/>
                  </a:lnTo>
                  <a:lnTo>
                    <a:pt x="58" y="40"/>
                  </a:lnTo>
                  <a:lnTo>
                    <a:pt x="57" y="43"/>
                  </a:lnTo>
                  <a:lnTo>
                    <a:pt x="55" y="45"/>
                  </a:lnTo>
                  <a:lnTo>
                    <a:pt x="52" y="48"/>
                  </a:lnTo>
                  <a:lnTo>
                    <a:pt x="50" y="50"/>
                  </a:lnTo>
                  <a:lnTo>
                    <a:pt x="49" y="51"/>
                  </a:lnTo>
                  <a:lnTo>
                    <a:pt x="49" y="51"/>
                  </a:lnTo>
                  <a:lnTo>
                    <a:pt x="51" y="52"/>
                  </a:lnTo>
                  <a:lnTo>
                    <a:pt x="56" y="55"/>
                  </a:lnTo>
                  <a:lnTo>
                    <a:pt x="64" y="57"/>
                  </a:lnTo>
                  <a:lnTo>
                    <a:pt x="74" y="58"/>
                  </a:lnTo>
                  <a:lnTo>
                    <a:pt x="75" y="58"/>
                  </a:lnTo>
                  <a:lnTo>
                    <a:pt x="81" y="61"/>
                  </a:lnTo>
                  <a:lnTo>
                    <a:pt x="86" y="68"/>
                  </a:lnTo>
                  <a:lnTo>
                    <a:pt x="89" y="77"/>
                  </a:lnTo>
                  <a:lnTo>
                    <a:pt x="93" y="87"/>
                  </a:lnTo>
                  <a:lnTo>
                    <a:pt x="96" y="94"/>
                  </a:lnTo>
                  <a:lnTo>
                    <a:pt x="100" y="98"/>
                  </a:lnTo>
                  <a:lnTo>
                    <a:pt x="105" y="99"/>
                  </a:lnTo>
                  <a:lnTo>
                    <a:pt x="111" y="105"/>
                  </a:lnTo>
                  <a:lnTo>
                    <a:pt x="117" y="111"/>
                  </a:lnTo>
                  <a:lnTo>
                    <a:pt x="121" y="117"/>
                  </a:lnTo>
                  <a:lnTo>
                    <a:pt x="123" y="118"/>
                  </a:lnTo>
                  <a:lnTo>
                    <a:pt x="123" y="119"/>
                  </a:lnTo>
                  <a:lnTo>
                    <a:pt x="125" y="119"/>
                  </a:lnTo>
                  <a:lnTo>
                    <a:pt x="133" y="118"/>
                  </a:lnTo>
                  <a:lnTo>
                    <a:pt x="144" y="118"/>
                  </a:lnTo>
                  <a:lnTo>
                    <a:pt x="155" y="120"/>
                  </a:lnTo>
                  <a:lnTo>
                    <a:pt x="166" y="123"/>
                  </a:lnTo>
                  <a:lnTo>
                    <a:pt x="174" y="125"/>
                  </a:lnTo>
                  <a:lnTo>
                    <a:pt x="176" y="125"/>
                  </a:lnTo>
                  <a:lnTo>
                    <a:pt x="181" y="128"/>
                  </a:lnTo>
                  <a:lnTo>
                    <a:pt x="188" y="131"/>
                  </a:lnTo>
                  <a:lnTo>
                    <a:pt x="196" y="137"/>
                  </a:lnTo>
                  <a:lnTo>
                    <a:pt x="203" y="143"/>
                  </a:lnTo>
                  <a:lnTo>
                    <a:pt x="210" y="149"/>
                  </a:lnTo>
                  <a:lnTo>
                    <a:pt x="215" y="153"/>
                  </a:lnTo>
                  <a:lnTo>
                    <a:pt x="216" y="154"/>
                  </a:lnTo>
                  <a:lnTo>
                    <a:pt x="217" y="155"/>
                  </a:lnTo>
                  <a:lnTo>
                    <a:pt x="218" y="156"/>
                  </a:lnTo>
                  <a:lnTo>
                    <a:pt x="221" y="159"/>
                  </a:lnTo>
                  <a:lnTo>
                    <a:pt x="223" y="160"/>
                  </a:lnTo>
                  <a:lnTo>
                    <a:pt x="225" y="162"/>
                  </a:lnTo>
                  <a:lnTo>
                    <a:pt x="227" y="165"/>
                  </a:lnTo>
                  <a:lnTo>
                    <a:pt x="228" y="169"/>
                  </a:lnTo>
                  <a:lnTo>
                    <a:pt x="230" y="178"/>
                  </a:lnTo>
                  <a:lnTo>
                    <a:pt x="233" y="186"/>
                  </a:lnTo>
                  <a:lnTo>
                    <a:pt x="235" y="195"/>
                  </a:lnTo>
                  <a:lnTo>
                    <a:pt x="235" y="201"/>
                  </a:lnTo>
                  <a:lnTo>
                    <a:pt x="235" y="205"/>
                  </a:lnTo>
                  <a:lnTo>
                    <a:pt x="236" y="210"/>
                  </a:lnTo>
                  <a:lnTo>
                    <a:pt x="239" y="215"/>
                  </a:lnTo>
                  <a:lnTo>
                    <a:pt x="245" y="221"/>
                  </a:lnTo>
                  <a:lnTo>
                    <a:pt x="248" y="223"/>
                  </a:lnTo>
                  <a:lnTo>
                    <a:pt x="251" y="226"/>
                  </a:lnTo>
                  <a:lnTo>
                    <a:pt x="253" y="227"/>
                  </a:lnTo>
                  <a:lnTo>
                    <a:pt x="254" y="227"/>
                  </a:lnTo>
                  <a:lnTo>
                    <a:pt x="254" y="228"/>
                  </a:lnTo>
                  <a:lnTo>
                    <a:pt x="255" y="228"/>
                  </a:lnTo>
                  <a:lnTo>
                    <a:pt x="255" y="229"/>
                  </a:lnTo>
                  <a:lnTo>
                    <a:pt x="255" y="229"/>
                  </a:lnTo>
                  <a:lnTo>
                    <a:pt x="255" y="232"/>
                  </a:lnTo>
                  <a:lnTo>
                    <a:pt x="255" y="234"/>
                  </a:lnTo>
                  <a:lnTo>
                    <a:pt x="255" y="239"/>
                  </a:lnTo>
                  <a:lnTo>
                    <a:pt x="254" y="244"/>
                  </a:lnTo>
                  <a:lnTo>
                    <a:pt x="253" y="246"/>
                  </a:lnTo>
                  <a:lnTo>
                    <a:pt x="251" y="248"/>
                  </a:lnTo>
                  <a:lnTo>
                    <a:pt x="248" y="251"/>
                  </a:lnTo>
                  <a:lnTo>
                    <a:pt x="243" y="253"/>
                  </a:lnTo>
                  <a:lnTo>
                    <a:pt x="240" y="256"/>
                  </a:lnTo>
                  <a:lnTo>
                    <a:pt x="239" y="258"/>
                  </a:lnTo>
                  <a:lnTo>
                    <a:pt x="237" y="260"/>
                  </a:lnTo>
                  <a:lnTo>
                    <a:pt x="237" y="263"/>
                  </a:lnTo>
                  <a:lnTo>
                    <a:pt x="239" y="265"/>
                  </a:lnTo>
                  <a:lnTo>
                    <a:pt x="239" y="267"/>
                  </a:lnTo>
                  <a:lnTo>
                    <a:pt x="240" y="269"/>
                  </a:lnTo>
                  <a:lnTo>
                    <a:pt x="241" y="270"/>
                  </a:lnTo>
                  <a:lnTo>
                    <a:pt x="241" y="270"/>
                  </a:lnTo>
                  <a:lnTo>
                    <a:pt x="243" y="271"/>
                  </a:lnTo>
                  <a:lnTo>
                    <a:pt x="249" y="271"/>
                  </a:lnTo>
                  <a:lnTo>
                    <a:pt x="257" y="272"/>
                  </a:lnTo>
                  <a:lnTo>
                    <a:pt x="263" y="272"/>
                  </a:lnTo>
                  <a:lnTo>
                    <a:pt x="265" y="272"/>
                  </a:lnTo>
                  <a:lnTo>
                    <a:pt x="269" y="272"/>
                  </a:lnTo>
                  <a:lnTo>
                    <a:pt x="271" y="273"/>
                  </a:lnTo>
                  <a:lnTo>
                    <a:pt x="273" y="275"/>
                  </a:lnTo>
                  <a:lnTo>
                    <a:pt x="276" y="276"/>
                  </a:lnTo>
                  <a:lnTo>
                    <a:pt x="278" y="279"/>
                  </a:lnTo>
                  <a:lnTo>
                    <a:pt x="279" y="284"/>
                  </a:lnTo>
                  <a:lnTo>
                    <a:pt x="279" y="289"/>
                  </a:lnTo>
                  <a:lnTo>
                    <a:pt x="279" y="294"/>
                  </a:lnTo>
                  <a:lnTo>
                    <a:pt x="277" y="297"/>
                  </a:lnTo>
                  <a:lnTo>
                    <a:pt x="274" y="302"/>
                  </a:lnTo>
                  <a:lnTo>
                    <a:pt x="278" y="297"/>
                  </a:lnTo>
                  <a:lnTo>
                    <a:pt x="280" y="294"/>
                  </a:lnTo>
                  <a:lnTo>
                    <a:pt x="286" y="288"/>
                  </a:lnTo>
                  <a:lnTo>
                    <a:pt x="294" y="285"/>
                  </a:lnTo>
                  <a:lnTo>
                    <a:pt x="302" y="287"/>
                  </a:lnTo>
                  <a:lnTo>
                    <a:pt x="312" y="290"/>
                  </a:lnTo>
                  <a:lnTo>
                    <a:pt x="322" y="297"/>
                  </a:lnTo>
                  <a:lnTo>
                    <a:pt x="337" y="306"/>
                  </a:lnTo>
                  <a:lnTo>
                    <a:pt x="346" y="310"/>
                  </a:lnTo>
                  <a:lnTo>
                    <a:pt x="351" y="315"/>
                  </a:lnTo>
                  <a:lnTo>
                    <a:pt x="353" y="319"/>
                  </a:lnTo>
                  <a:lnTo>
                    <a:pt x="353" y="326"/>
                  </a:lnTo>
                  <a:lnTo>
                    <a:pt x="353" y="338"/>
                  </a:lnTo>
                  <a:lnTo>
                    <a:pt x="352" y="351"/>
                  </a:lnTo>
                  <a:lnTo>
                    <a:pt x="355" y="348"/>
                  </a:lnTo>
                  <a:lnTo>
                    <a:pt x="358" y="343"/>
                  </a:lnTo>
                  <a:lnTo>
                    <a:pt x="368" y="334"/>
                  </a:lnTo>
                  <a:lnTo>
                    <a:pt x="375" y="332"/>
                  </a:lnTo>
                  <a:lnTo>
                    <a:pt x="382" y="333"/>
                  </a:lnTo>
                  <a:lnTo>
                    <a:pt x="388" y="336"/>
                  </a:lnTo>
                  <a:lnTo>
                    <a:pt x="393" y="339"/>
                  </a:lnTo>
                  <a:lnTo>
                    <a:pt x="398" y="342"/>
                  </a:lnTo>
                  <a:lnTo>
                    <a:pt x="405" y="344"/>
                  </a:lnTo>
                  <a:lnTo>
                    <a:pt x="413" y="343"/>
                  </a:lnTo>
                  <a:lnTo>
                    <a:pt x="423" y="342"/>
                  </a:lnTo>
                  <a:lnTo>
                    <a:pt x="433" y="343"/>
                  </a:lnTo>
                  <a:lnTo>
                    <a:pt x="444" y="344"/>
                  </a:lnTo>
                  <a:lnTo>
                    <a:pt x="450" y="346"/>
                  </a:lnTo>
                  <a:lnTo>
                    <a:pt x="457" y="352"/>
                  </a:lnTo>
                  <a:lnTo>
                    <a:pt x="465" y="359"/>
                  </a:lnTo>
                  <a:lnTo>
                    <a:pt x="471" y="365"/>
                  </a:lnTo>
                  <a:lnTo>
                    <a:pt x="474" y="370"/>
                  </a:lnTo>
                  <a:lnTo>
                    <a:pt x="479" y="375"/>
                  </a:lnTo>
                  <a:lnTo>
                    <a:pt x="485" y="381"/>
                  </a:lnTo>
                  <a:lnTo>
                    <a:pt x="494" y="391"/>
                  </a:lnTo>
                  <a:lnTo>
                    <a:pt x="506" y="401"/>
                  </a:lnTo>
                  <a:lnTo>
                    <a:pt x="515" y="406"/>
                  </a:lnTo>
                  <a:lnTo>
                    <a:pt x="520" y="408"/>
                  </a:lnTo>
                  <a:lnTo>
                    <a:pt x="523" y="410"/>
                  </a:lnTo>
                  <a:lnTo>
                    <a:pt x="527" y="408"/>
                  </a:lnTo>
                  <a:lnTo>
                    <a:pt x="531" y="406"/>
                  </a:lnTo>
                  <a:lnTo>
                    <a:pt x="537" y="406"/>
                  </a:lnTo>
                  <a:lnTo>
                    <a:pt x="542" y="407"/>
                  </a:lnTo>
                  <a:lnTo>
                    <a:pt x="545" y="410"/>
                  </a:lnTo>
                  <a:lnTo>
                    <a:pt x="543" y="414"/>
                  </a:lnTo>
                  <a:lnTo>
                    <a:pt x="542" y="420"/>
                  </a:lnTo>
                  <a:lnTo>
                    <a:pt x="541" y="428"/>
                  </a:lnTo>
                  <a:lnTo>
                    <a:pt x="542" y="435"/>
                  </a:lnTo>
                  <a:lnTo>
                    <a:pt x="546" y="447"/>
                  </a:lnTo>
                  <a:lnTo>
                    <a:pt x="548" y="459"/>
                  </a:lnTo>
                  <a:lnTo>
                    <a:pt x="549" y="474"/>
                  </a:lnTo>
                  <a:lnTo>
                    <a:pt x="551" y="492"/>
                  </a:lnTo>
                  <a:lnTo>
                    <a:pt x="548" y="510"/>
                  </a:lnTo>
                  <a:lnTo>
                    <a:pt x="543" y="524"/>
                  </a:lnTo>
                  <a:lnTo>
                    <a:pt x="536" y="535"/>
                  </a:lnTo>
                  <a:lnTo>
                    <a:pt x="528" y="545"/>
                  </a:lnTo>
                  <a:lnTo>
                    <a:pt x="517" y="553"/>
                  </a:lnTo>
                  <a:lnTo>
                    <a:pt x="510" y="560"/>
                  </a:lnTo>
                  <a:lnTo>
                    <a:pt x="505" y="567"/>
                  </a:lnTo>
                  <a:lnTo>
                    <a:pt x="503" y="573"/>
                  </a:lnTo>
                  <a:lnTo>
                    <a:pt x="503" y="579"/>
                  </a:lnTo>
                  <a:lnTo>
                    <a:pt x="500" y="587"/>
                  </a:lnTo>
                  <a:lnTo>
                    <a:pt x="497" y="597"/>
                  </a:lnTo>
                  <a:lnTo>
                    <a:pt x="493" y="608"/>
                  </a:lnTo>
                  <a:lnTo>
                    <a:pt x="492" y="615"/>
                  </a:lnTo>
                  <a:lnTo>
                    <a:pt x="491" y="619"/>
                  </a:lnTo>
                  <a:lnTo>
                    <a:pt x="490" y="618"/>
                  </a:lnTo>
                  <a:lnTo>
                    <a:pt x="490" y="615"/>
                  </a:lnTo>
                  <a:lnTo>
                    <a:pt x="488" y="614"/>
                  </a:lnTo>
                  <a:lnTo>
                    <a:pt x="487" y="612"/>
                  </a:lnTo>
                  <a:lnTo>
                    <a:pt x="485" y="610"/>
                  </a:lnTo>
                  <a:lnTo>
                    <a:pt x="484" y="608"/>
                  </a:lnTo>
                  <a:lnTo>
                    <a:pt x="482" y="608"/>
                  </a:lnTo>
                  <a:lnTo>
                    <a:pt x="481" y="607"/>
                  </a:lnTo>
                  <a:lnTo>
                    <a:pt x="480" y="608"/>
                  </a:lnTo>
                  <a:lnTo>
                    <a:pt x="479" y="609"/>
                  </a:lnTo>
                  <a:lnTo>
                    <a:pt x="478" y="612"/>
                  </a:lnTo>
                  <a:lnTo>
                    <a:pt x="478" y="616"/>
                  </a:lnTo>
                  <a:lnTo>
                    <a:pt x="478" y="621"/>
                  </a:lnTo>
                  <a:lnTo>
                    <a:pt x="478" y="637"/>
                  </a:lnTo>
                  <a:lnTo>
                    <a:pt x="478" y="657"/>
                  </a:lnTo>
                  <a:lnTo>
                    <a:pt x="478" y="679"/>
                  </a:lnTo>
                  <a:lnTo>
                    <a:pt x="478" y="700"/>
                  </a:lnTo>
                  <a:lnTo>
                    <a:pt x="478" y="719"/>
                  </a:lnTo>
                  <a:lnTo>
                    <a:pt x="478" y="731"/>
                  </a:lnTo>
                  <a:lnTo>
                    <a:pt x="476" y="739"/>
                  </a:lnTo>
                  <a:lnTo>
                    <a:pt x="474" y="744"/>
                  </a:lnTo>
                  <a:lnTo>
                    <a:pt x="472" y="748"/>
                  </a:lnTo>
                  <a:lnTo>
                    <a:pt x="471" y="751"/>
                  </a:lnTo>
                  <a:lnTo>
                    <a:pt x="469" y="757"/>
                  </a:lnTo>
                  <a:lnTo>
                    <a:pt x="469" y="774"/>
                  </a:lnTo>
                  <a:lnTo>
                    <a:pt x="469" y="788"/>
                  </a:lnTo>
                  <a:lnTo>
                    <a:pt x="468" y="794"/>
                  </a:lnTo>
                  <a:lnTo>
                    <a:pt x="466" y="802"/>
                  </a:lnTo>
                  <a:lnTo>
                    <a:pt x="462" y="809"/>
                  </a:lnTo>
                  <a:lnTo>
                    <a:pt x="460" y="814"/>
                  </a:lnTo>
                  <a:lnTo>
                    <a:pt x="459" y="816"/>
                  </a:lnTo>
                  <a:lnTo>
                    <a:pt x="457" y="825"/>
                  </a:lnTo>
                  <a:lnTo>
                    <a:pt x="456" y="835"/>
                  </a:lnTo>
                  <a:lnTo>
                    <a:pt x="455" y="846"/>
                  </a:lnTo>
                  <a:lnTo>
                    <a:pt x="455" y="846"/>
                  </a:lnTo>
                  <a:lnTo>
                    <a:pt x="455" y="847"/>
                  </a:lnTo>
                  <a:lnTo>
                    <a:pt x="454" y="848"/>
                  </a:lnTo>
                  <a:lnTo>
                    <a:pt x="453" y="849"/>
                  </a:lnTo>
                  <a:lnTo>
                    <a:pt x="451" y="851"/>
                  </a:lnTo>
                  <a:lnTo>
                    <a:pt x="449" y="852"/>
                  </a:lnTo>
                  <a:lnTo>
                    <a:pt x="445" y="853"/>
                  </a:lnTo>
                  <a:lnTo>
                    <a:pt x="442" y="853"/>
                  </a:lnTo>
                  <a:lnTo>
                    <a:pt x="438" y="853"/>
                  </a:lnTo>
                  <a:lnTo>
                    <a:pt x="436" y="854"/>
                  </a:lnTo>
                  <a:lnTo>
                    <a:pt x="435" y="855"/>
                  </a:lnTo>
                  <a:lnTo>
                    <a:pt x="435" y="858"/>
                  </a:lnTo>
                  <a:lnTo>
                    <a:pt x="435" y="859"/>
                  </a:lnTo>
                  <a:lnTo>
                    <a:pt x="435" y="861"/>
                  </a:lnTo>
                  <a:lnTo>
                    <a:pt x="436" y="864"/>
                  </a:lnTo>
                  <a:lnTo>
                    <a:pt x="437" y="866"/>
                  </a:lnTo>
                  <a:lnTo>
                    <a:pt x="437" y="867"/>
                  </a:lnTo>
                  <a:lnTo>
                    <a:pt x="437" y="870"/>
                  </a:lnTo>
                  <a:lnTo>
                    <a:pt x="433" y="871"/>
                  </a:lnTo>
                  <a:lnTo>
                    <a:pt x="425" y="871"/>
                  </a:lnTo>
                  <a:lnTo>
                    <a:pt x="416" y="870"/>
                  </a:lnTo>
                  <a:lnTo>
                    <a:pt x="404" y="869"/>
                  </a:lnTo>
                  <a:lnTo>
                    <a:pt x="395" y="867"/>
                  </a:lnTo>
                  <a:lnTo>
                    <a:pt x="386" y="869"/>
                  </a:lnTo>
                  <a:lnTo>
                    <a:pt x="376" y="873"/>
                  </a:lnTo>
                  <a:lnTo>
                    <a:pt x="365" y="882"/>
                  </a:lnTo>
                  <a:lnTo>
                    <a:pt x="356" y="890"/>
                  </a:lnTo>
                  <a:lnTo>
                    <a:pt x="350" y="896"/>
                  </a:lnTo>
                  <a:lnTo>
                    <a:pt x="343" y="903"/>
                  </a:lnTo>
                  <a:lnTo>
                    <a:pt x="333" y="914"/>
                  </a:lnTo>
                  <a:lnTo>
                    <a:pt x="323" y="926"/>
                  </a:lnTo>
                  <a:lnTo>
                    <a:pt x="315" y="937"/>
                  </a:lnTo>
                  <a:lnTo>
                    <a:pt x="313" y="944"/>
                  </a:lnTo>
                  <a:lnTo>
                    <a:pt x="313" y="952"/>
                  </a:lnTo>
                  <a:lnTo>
                    <a:pt x="318" y="962"/>
                  </a:lnTo>
                  <a:lnTo>
                    <a:pt x="323" y="971"/>
                  </a:lnTo>
                  <a:lnTo>
                    <a:pt x="328" y="981"/>
                  </a:lnTo>
                  <a:lnTo>
                    <a:pt x="333" y="992"/>
                  </a:lnTo>
                  <a:lnTo>
                    <a:pt x="333" y="999"/>
                  </a:lnTo>
                  <a:lnTo>
                    <a:pt x="329" y="1005"/>
                  </a:lnTo>
                  <a:lnTo>
                    <a:pt x="322" y="1012"/>
                  </a:lnTo>
                  <a:lnTo>
                    <a:pt x="315" y="1020"/>
                  </a:lnTo>
                  <a:lnTo>
                    <a:pt x="310" y="1027"/>
                  </a:lnTo>
                  <a:lnTo>
                    <a:pt x="308" y="1037"/>
                  </a:lnTo>
                  <a:lnTo>
                    <a:pt x="304" y="1050"/>
                  </a:lnTo>
                  <a:lnTo>
                    <a:pt x="302" y="1056"/>
                  </a:lnTo>
                  <a:lnTo>
                    <a:pt x="300" y="1061"/>
                  </a:lnTo>
                  <a:lnTo>
                    <a:pt x="298" y="1066"/>
                  </a:lnTo>
                  <a:lnTo>
                    <a:pt x="296" y="1069"/>
                  </a:lnTo>
                  <a:lnTo>
                    <a:pt x="295" y="1072"/>
                  </a:lnTo>
                  <a:lnTo>
                    <a:pt x="294" y="1073"/>
                  </a:lnTo>
                  <a:lnTo>
                    <a:pt x="292" y="1073"/>
                  </a:lnTo>
                  <a:lnTo>
                    <a:pt x="292" y="1073"/>
                  </a:lnTo>
                  <a:lnTo>
                    <a:pt x="292" y="1070"/>
                  </a:lnTo>
                  <a:lnTo>
                    <a:pt x="294" y="1068"/>
                  </a:lnTo>
                  <a:lnTo>
                    <a:pt x="295" y="1063"/>
                  </a:lnTo>
                  <a:lnTo>
                    <a:pt x="295" y="1058"/>
                  </a:lnTo>
                  <a:lnTo>
                    <a:pt x="294" y="1055"/>
                  </a:lnTo>
                  <a:lnTo>
                    <a:pt x="292" y="1053"/>
                  </a:lnTo>
                  <a:lnTo>
                    <a:pt x="291" y="1050"/>
                  </a:lnTo>
                  <a:lnTo>
                    <a:pt x="290" y="1049"/>
                  </a:lnTo>
                  <a:lnTo>
                    <a:pt x="290" y="1049"/>
                  </a:lnTo>
                  <a:lnTo>
                    <a:pt x="289" y="1051"/>
                  </a:lnTo>
                  <a:lnTo>
                    <a:pt x="288" y="1056"/>
                  </a:lnTo>
                  <a:lnTo>
                    <a:pt x="284" y="1064"/>
                  </a:lnTo>
                  <a:lnTo>
                    <a:pt x="283" y="1073"/>
                  </a:lnTo>
                  <a:lnTo>
                    <a:pt x="280" y="1082"/>
                  </a:lnTo>
                  <a:lnTo>
                    <a:pt x="279" y="1092"/>
                  </a:lnTo>
                  <a:lnTo>
                    <a:pt x="278" y="1104"/>
                  </a:lnTo>
                  <a:lnTo>
                    <a:pt x="222" y="1007"/>
                  </a:lnTo>
                  <a:lnTo>
                    <a:pt x="172" y="908"/>
                  </a:lnTo>
                  <a:lnTo>
                    <a:pt x="127" y="805"/>
                  </a:lnTo>
                  <a:lnTo>
                    <a:pt x="89" y="700"/>
                  </a:lnTo>
                  <a:lnTo>
                    <a:pt x="57" y="590"/>
                  </a:lnTo>
                  <a:lnTo>
                    <a:pt x="32" y="479"/>
                  </a:lnTo>
                  <a:lnTo>
                    <a:pt x="14" y="365"/>
                  </a:lnTo>
                  <a:lnTo>
                    <a:pt x="3" y="250"/>
                  </a:lnTo>
                  <a:lnTo>
                    <a:pt x="0" y="131"/>
                  </a:lnTo>
                  <a:lnTo>
                    <a:pt x="1" y="64"/>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2" name="Freeform 24">
              <a:extLst>
                <a:ext uri="{FF2B5EF4-FFF2-40B4-BE49-F238E27FC236}">
                  <a16:creationId xmlns:a16="http://schemas.microsoft.com/office/drawing/2014/main" xmlns="" id="{0C493112-98B6-4CBB-B08C-24D8AB6D69FE}"/>
                </a:ext>
              </a:extLst>
            </p:cNvPr>
            <p:cNvSpPr>
              <a:spLocks/>
            </p:cNvSpPr>
            <p:nvPr/>
          </p:nvSpPr>
          <p:spPr bwMode="auto">
            <a:xfrm>
              <a:off x="6840538" y="730250"/>
              <a:ext cx="328612" cy="161925"/>
            </a:xfrm>
            <a:custGeom>
              <a:avLst/>
              <a:gdLst>
                <a:gd name="T0" fmla="*/ 195 w 207"/>
                <a:gd name="T1" fmla="*/ 1 h 102"/>
                <a:gd name="T2" fmla="*/ 207 w 207"/>
                <a:gd name="T3" fmla="*/ 7 h 102"/>
                <a:gd name="T4" fmla="*/ 192 w 207"/>
                <a:gd name="T5" fmla="*/ 11 h 102"/>
                <a:gd name="T6" fmla="*/ 159 w 207"/>
                <a:gd name="T7" fmla="*/ 18 h 102"/>
                <a:gd name="T8" fmla="*/ 118 w 207"/>
                <a:gd name="T9" fmla="*/ 31 h 102"/>
                <a:gd name="T10" fmla="*/ 82 w 207"/>
                <a:gd name="T11" fmla="*/ 47 h 102"/>
                <a:gd name="T12" fmla="*/ 63 w 207"/>
                <a:gd name="T13" fmla="*/ 66 h 102"/>
                <a:gd name="T14" fmla="*/ 67 w 207"/>
                <a:gd name="T15" fmla="*/ 80 h 102"/>
                <a:gd name="T16" fmla="*/ 82 w 207"/>
                <a:gd name="T17" fmla="*/ 90 h 102"/>
                <a:gd name="T18" fmla="*/ 103 w 207"/>
                <a:gd name="T19" fmla="*/ 95 h 102"/>
                <a:gd name="T20" fmla="*/ 107 w 207"/>
                <a:gd name="T21" fmla="*/ 97 h 102"/>
                <a:gd name="T22" fmla="*/ 92 w 207"/>
                <a:gd name="T23" fmla="*/ 98 h 102"/>
                <a:gd name="T24" fmla="*/ 75 w 207"/>
                <a:gd name="T25" fmla="*/ 101 h 102"/>
                <a:gd name="T26" fmla="*/ 67 w 207"/>
                <a:gd name="T27" fmla="*/ 101 h 102"/>
                <a:gd name="T28" fmla="*/ 51 w 207"/>
                <a:gd name="T29" fmla="*/ 93 h 102"/>
                <a:gd name="T30" fmla="*/ 37 w 207"/>
                <a:gd name="T31" fmla="*/ 86 h 102"/>
                <a:gd name="T32" fmla="*/ 18 w 207"/>
                <a:gd name="T33" fmla="*/ 87 h 102"/>
                <a:gd name="T34" fmla="*/ 2 w 207"/>
                <a:gd name="T35" fmla="*/ 87 h 102"/>
                <a:gd name="T36" fmla="*/ 1 w 207"/>
                <a:gd name="T37" fmla="*/ 82 h 102"/>
                <a:gd name="T38" fmla="*/ 5 w 207"/>
                <a:gd name="T39" fmla="*/ 78 h 102"/>
                <a:gd name="T40" fmla="*/ 11 w 207"/>
                <a:gd name="T41" fmla="*/ 76 h 102"/>
                <a:gd name="T42" fmla="*/ 18 w 207"/>
                <a:gd name="T43" fmla="*/ 73 h 102"/>
                <a:gd name="T44" fmla="*/ 24 w 207"/>
                <a:gd name="T45" fmla="*/ 70 h 102"/>
                <a:gd name="T46" fmla="*/ 25 w 207"/>
                <a:gd name="T47" fmla="*/ 65 h 102"/>
                <a:gd name="T48" fmla="*/ 26 w 207"/>
                <a:gd name="T49" fmla="*/ 58 h 102"/>
                <a:gd name="T50" fmla="*/ 29 w 207"/>
                <a:gd name="T51" fmla="*/ 49 h 102"/>
                <a:gd name="T52" fmla="*/ 31 w 207"/>
                <a:gd name="T53" fmla="*/ 44 h 102"/>
                <a:gd name="T54" fmla="*/ 33 w 207"/>
                <a:gd name="T55" fmla="*/ 43 h 102"/>
                <a:gd name="T56" fmla="*/ 33 w 207"/>
                <a:gd name="T57" fmla="*/ 42 h 102"/>
                <a:gd name="T58" fmla="*/ 33 w 207"/>
                <a:gd name="T59" fmla="*/ 40 h 102"/>
                <a:gd name="T60" fmla="*/ 36 w 207"/>
                <a:gd name="T61" fmla="*/ 37 h 102"/>
                <a:gd name="T62" fmla="*/ 43 w 207"/>
                <a:gd name="T63" fmla="*/ 36 h 102"/>
                <a:gd name="T64" fmla="*/ 46 w 207"/>
                <a:gd name="T65" fmla="*/ 34 h 102"/>
                <a:gd name="T66" fmla="*/ 49 w 207"/>
                <a:gd name="T67" fmla="*/ 30 h 102"/>
                <a:gd name="T68" fmla="*/ 50 w 207"/>
                <a:gd name="T69" fmla="*/ 27 h 102"/>
                <a:gd name="T70" fmla="*/ 54 w 207"/>
                <a:gd name="T71" fmla="*/ 25 h 102"/>
                <a:gd name="T72" fmla="*/ 74 w 207"/>
                <a:gd name="T73" fmla="*/ 22 h 102"/>
                <a:gd name="T74" fmla="*/ 85 w 207"/>
                <a:gd name="T75" fmla="*/ 19 h 102"/>
                <a:gd name="T76" fmla="*/ 87 w 207"/>
                <a:gd name="T77" fmla="*/ 17 h 102"/>
                <a:gd name="T78" fmla="*/ 89 w 207"/>
                <a:gd name="T79" fmla="*/ 13 h 102"/>
                <a:gd name="T80" fmla="*/ 94 w 207"/>
                <a:gd name="T81" fmla="*/ 11 h 102"/>
                <a:gd name="T82" fmla="*/ 110 w 207"/>
                <a:gd name="T83" fmla="*/ 11 h 102"/>
                <a:gd name="T84" fmla="*/ 138 w 207"/>
                <a:gd name="T85" fmla="*/ 10 h 102"/>
                <a:gd name="T86" fmla="*/ 149 w 207"/>
                <a:gd name="T87" fmla="*/ 10 h 102"/>
                <a:gd name="T88" fmla="*/ 153 w 207"/>
                <a:gd name="T89" fmla="*/ 9 h 102"/>
                <a:gd name="T90" fmla="*/ 156 w 207"/>
                <a:gd name="T91" fmla="*/ 6 h 102"/>
                <a:gd name="T92" fmla="*/ 168 w 207"/>
                <a:gd name="T93" fmla="*/ 5 h 102"/>
                <a:gd name="T94" fmla="*/ 186 w 207"/>
                <a:gd name="T95"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7" h="102">
                  <a:moveTo>
                    <a:pt x="191" y="0"/>
                  </a:moveTo>
                  <a:lnTo>
                    <a:pt x="195" y="1"/>
                  </a:lnTo>
                  <a:lnTo>
                    <a:pt x="199" y="3"/>
                  </a:lnTo>
                  <a:lnTo>
                    <a:pt x="207" y="7"/>
                  </a:lnTo>
                  <a:lnTo>
                    <a:pt x="203" y="9"/>
                  </a:lnTo>
                  <a:lnTo>
                    <a:pt x="192" y="11"/>
                  </a:lnTo>
                  <a:lnTo>
                    <a:pt x="177" y="13"/>
                  </a:lnTo>
                  <a:lnTo>
                    <a:pt x="159" y="18"/>
                  </a:lnTo>
                  <a:lnTo>
                    <a:pt x="138" y="24"/>
                  </a:lnTo>
                  <a:lnTo>
                    <a:pt x="118" y="31"/>
                  </a:lnTo>
                  <a:lnTo>
                    <a:pt x="99" y="39"/>
                  </a:lnTo>
                  <a:lnTo>
                    <a:pt x="82" y="47"/>
                  </a:lnTo>
                  <a:lnTo>
                    <a:pt x="70" y="55"/>
                  </a:lnTo>
                  <a:lnTo>
                    <a:pt x="63" y="66"/>
                  </a:lnTo>
                  <a:lnTo>
                    <a:pt x="62" y="73"/>
                  </a:lnTo>
                  <a:lnTo>
                    <a:pt x="67" y="80"/>
                  </a:lnTo>
                  <a:lnTo>
                    <a:pt x="74" y="85"/>
                  </a:lnTo>
                  <a:lnTo>
                    <a:pt x="82" y="90"/>
                  </a:lnTo>
                  <a:lnTo>
                    <a:pt x="93" y="92"/>
                  </a:lnTo>
                  <a:lnTo>
                    <a:pt x="103" y="95"/>
                  </a:lnTo>
                  <a:lnTo>
                    <a:pt x="110" y="96"/>
                  </a:lnTo>
                  <a:lnTo>
                    <a:pt x="107" y="97"/>
                  </a:lnTo>
                  <a:lnTo>
                    <a:pt x="100" y="97"/>
                  </a:lnTo>
                  <a:lnTo>
                    <a:pt x="92" y="98"/>
                  </a:lnTo>
                  <a:lnTo>
                    <a:pt x="82" y="101"/>
                  </a:lnTo>
                  <a:lnTo>
                    <a:pt x="75" y="101"/>
                  </a:lnTo>
                  <a:lnTo>
                    <a:pt x="70" y="102"/>
                  </a:lnTo>
                  <a:lnTo>
                    <a:pt x="67" y="101"/>
                  </a:lnTo>
                  <a:lnTo>
                    <a:pt x="60" y="97"/>
                  </a:lnTo>
                  <a:lnTo>
                    <a:pt x="51" y="93"/>
                  </a:lnTo>
                  <a:lnTo>
                    <a:pt x="44" y="89"/>
                  </a:lnTo>
                  <a:lnTo>
                    <a:pt x="37" y="86"/>
                  </a:lnTo>
                  <a:lnTo>
                    <a:pt x="27" y="86"/>
                  </a:lnTo>
                  <a:lnTo>
                    <a:pt x="18" y="87"/>
                  </a:lnTo>
                  <a:lnTo>
                    <a:pt x="9" y="87"/>
                  </a:lnTo>
                  <a:lnTo>
                    <a:pt x="2" y="87"/>
                  </a:lnTo>
                  <a:lnTo>
                    <a:pt x="0" y="85"/>
                  </a:lnTo>
                  <a:lnTo>
                    <a:pt x="1" y="82"/>
                  </a:lnTo>
                  <a:lnTo>
                    <a:pt x="2" y="79"/>
                  </a:lnTo>
                  <a:lnTo>
                    <a:pt x="5" y="78"/>
                  </a:lnTo>
                  <a:lnTo>
                    <a:pt x="7" y="77"/>
                  </a:lnTo>
                  <a:lnTo>
                    <a:pt x="11" y="76"/>
                  </a:lnTo>
                  <a:lnTo>
                    <a:pt x="14" y="74"/>
                  </a:lnTo>
                  <a:lnTo>
                    <a:pt x="18" y="73"/>
                  </a:lnTo>
                  <a:lnTo>
                    <a:pt x="21" y="71"/>
                  </a:lnTo>
                  <a:lnTo>
                    <a:pt x="24" y="70"/>
                  </a:lnTo>
                  <a:lnTo>
                    <a:pt x="25" y="67"/>
                  </a:lnTo>
                  <a:lnTo>
                    <a:pt x="25" y="65"/>
                  </a:lnTo>
                  <a:lnTo>
                    <a:pt x="25" y="62"/>
                  </a:lnTo>
                  <a:lnTo>
                    <a:pt x="26" y="58"/>
                  </a:lnTo>
                  <a:lnTo>
                    <a:pt x="27" y="53"/>
                  </a:lnTo>
                  <a:lnTo>
                    <a:pt x="29" y="49"/>
                  </a:lnTo>
                  <a:lnTo>
                    <a:pt x="30" y="46"/>
                  </a:lnTo>
                  <a:lnTo>
                    <a:pt x="31" y="44"/>
                  </a:lnTo>
                  <a:lnTo>
                    <a:pt x="32" y="43"/>
                  </a:lnTo>
                  <a:lnTo>
                    <a:pt x="33" y="43"/>
                  </a:lnTo>
                  <a:lnTo>
                    <a:pt x="33" y="42"/>
                  </a:lnTo>
                  <a:lnTo>
                    <a:pt x="33" y="42"/>
                  </a:lnTo>
                  <a:lnTo>
                    <a:pt x="33" y="41"/>
                  </a:lnTo>
                  <a:lnTo>
                    <a:pt x="33" y="40"/>
                  </a:lnTo>
                  <a:lnTo>
                    <a:pt x="35" y="39"/>
                  </a:lnTo>
                  <a:lnTo>
                    <a:pt x="36" y="37"/>
                  </a:lnTo>
                  <a:lnTo>
                    <a:pt x="40" y="37"/>
                  </a:lnTo>
                  <a:lnTo>
                    <a:pt x="43" y="36"/>
                  </a:lnTo>
                  <a:lnTo>
                    <a:pt x="45" y="35"/>
                  </a:lnTo>
                  <a:lnTo>
                    <a:pt x="46" y="34"/>
                  </a:lnTo>
                  <a:lnTo>
                    <a:pt x="48" y="31"/>
                  </a:lnTo>
                  <a:lnTo>
                    <a:pt x="49" y="30"/>
                  </a:lnTo>
                  <a:lnTo>
                    <a:pt x="49" y="28"/>
                  </a:lnTo>
                  <a:lnTo>
                    <a:pt x="50" y="27"/>
                  </a:lnTo>
                  <a:lnTo>
                    <a:pt x="51" y="25"/>
                  </a:lnTo>
                  <a:lnTo>
                    <a:pt x="54" y="25"/>
                  </a:lnTo>
                  <a:lnTo>
                    <a:pt x="63" y="24"/>
                  </a:lnTo>
                  <a:lnTo>
                    <a:pt x="74" y="22"/>
                  </a:lnTo>
                  <a:lnTo>
                    <a:pt x="82" y="21"/>
                  </a:lnTo>
                  <a:lnTo>
                    <a:pt x="85" y="19"/>
                  </a:lnTo>
                  <a:lnTo>
                    <a:pt x="86" y="18"/>
                  </a:lnTo>
                  <a:lnTo>
                    <a:pt x="87" y="17"/>
                  </a:lnTo>
                  <a:lnTo>
                    <a:pt x="88" y="16"/>
                  </a:lnTo>
                  <a:lnTo>
                    <a:pt x="89" y="13"/>
                  </a:lnTo>
                  <a:lnTo>
                    <a:pt x="92" y="12"/>
                  </a:lnTo>
                  <a:lnTo>
                    <a:pt x="94" y="11"/>
                  </a:lnTo>
                  <a:lnTo>
                    <a:pt x="99" y="10"/>
                  </a:lnTo>
                  <a:lnTo>
                    <a:pt x="110" y="11"/>
                  </a:lnTo>
                  <a:lnTo>
                    <a:pt x="125" y="10"/>
                  </a:lnTo>
                  <a:lnTo>
                    <a:pt x="138" y="10"/>
                  </a:lnTo>
                  <a:lnTo>
                    <a:pt x="147" y="10"/>
                  </a:lnTo>
                  <a:lnTo>
                    <a:pt x="149" y="10"/>
                  </a:lnTo>
                  <a:lnTo>
                    <a:pt x="152" y="10"/>
                  </a:lnTo>
                  <a:lnTo>
                    <a:pt x="153" y="9"/>
                  </a:lnTo>
                  <a:lnTo>
                    <a:pt x="155" y="7"/>
                  </a:lnTo>
                  <a:lnTo>
                    <a:pt x="156" y="6"/>
                  </a:lnTo>
                  <a:lnTo>
                    <a:pt x="160" y="6"/>
                  </a:lnTo>
                  <a:lnTo>
                    <a:pt x="168" y="5"/>
                  </a:lnTo>
                  <a:lnTo>
                    <a:pt x="178" y="3"/>
                  </a:lnTo>
                  <a:lnTo>
                    <a:pt x="186" y="1"/>
                  </a:lnTo>
                  <a:lnTo>
                    <a:pt x="1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3" name="Freeform 25">
              <a:extLst>
                <a:ext uri="{FF2B5EF4-FFF2-40B4-BE49-F238E27FC236}">
                  <a16:creationId xmlns:a16="http://schemas.microsoft.com/office/drawing/2014/main" xmlns="" id="{8D1DBE95-EA5F-4B7D-80E8-87F4967E8771}"/>
                </a:ext>
              </a:extLst>
            </p:cNvPr>
            <p:cNvSpPr>
              <a:spLocks/>
            </p:cNvSpPr>
            <p:nvPr/>
          </p:nvSpPr>
          <p:spPr bwMode="auto">
            <a:xfrm>
              <a:off x="5705475" y="1919288"/>
              <a:ext cx="60325" cy="96838"/>
            </a:xfrm>
            <a:custGeom>
              <a:avLst/>
              <a:gdLst>
                <a:gd name="T0" fmla="*/ 26 w 38"/>
                <a:gd name="T1" fmla="*/ 0 h 61"/>
                <a:gd name="T2" fmla="*/ 29 w 38"/>
                <a:gd name="T3" fmla="*/ 0 h 61"/>
                <a:gd name="T4" fmla="*/ 30 w 38"/>
                <a:gd name="T5" fmla="*/ 2 h 61"/>
                <a:gd name="T6" fmla="*/ 31 w 38"/>
                <a:gd name="T7" fmla="*/ 3 h 61"/>
                <a:gd name="T8" fmla="*/ 32 w 38"/>
                <a:gd name="T9" fmla="*/ 5 h 61"/>
                <a:gd name="T10" fmla="*/ 35 w 38"/>
                <a:gd name="T11" fmla="*/ 8 h 61"/>
                <a:gd name="T12" fmla="*/ 36 w 38"/>
                <a:gd name="T13" fmla="*/ 10 h 61"/>
                <a:gd name="T14" fmla="*/ 37 w 38"/>
                <a:gd name="T15" fmla="*/ 11 h 61"/>
                <a:gd name="T16" fmla="*/ 37 w 38"/>
                <a:gd name="T17" fmla="*/ 11 h 61"/>
                <a:gd name="T18" fmla="*/ 38 w 38"/>
                <a:gd name="T19" fmla="*/ 15 h 61"/>
                <a:gd name="T20" fmla="*/ 37 w 38"/>
                <a:gd name="T21" fmla="*/ 23 h 61"/>
                <a:gd name="T22" fmla="*/ 36 w 38"/>
                <a:gd name="T23" fmla="*/ 32 h 61"/>
                <a:gd name="T24" fmla="*/ 34 w 38"/>
                <a:gd name="T25" fmla="*/ 40 h 61"/>
                <a:gd name="T26" fmla="*/ 32 w 38"/>
                <a:gd name="T27" fmla="*/ 47 h 61"/>
                <a:gd name="T28" fmla="*/ 32 w 38"/>
                <a:gd name="T29" fmla="*/ 49 h 61"/>
                <a:gd name="T30" fmla="*/ 29 w 38"/>
                <a:gd name="T31" fmla="*/ 51 h 61"/>
                <a:gd name="T32" fmla="*/ 25 w 38"/>
                <a:gd name="T33" fmla="*/ 51 h 61"/>
                <a:gd name="T34" fmla="*/ 22 w 38"/>
                <a:gd name="T35" fmla="*/ 52 h 61"/>
                <a:gd name="T36" fmla="*/ 20 w 38"/>
                <a:gd name="T37" fmla="*/ 55 h 61"/>
                <a:gd name="T38" fmla="*/ 18 w 38"/>
                <a:gd name="T39" fmla="*/ 58 h 61"/>
                <a:gd name="T40" fmla="*/ 17 w 38"/>
                <a:gd name="T41" fmla="*/ 61 h 61"/>
                <a:gd name="T42" fmla="*/ 13 w 38"/>
                <a:gd name="T43" fmla="*/ 61 h 61"/>
                <a:gd name="T44" fmla="*/ 10 w 38"/>
                <a:gd name="T45" fmla="*/ 61 h 61"/>
                <a:gd name="T46" fmla="*/ 5 w 38"/>
                <a:gd name="T47" fmla="*/ 61 h 61"/>
                <a:gd name="T48" fmla="*/ 6 w 38"/>
                <a:gd name="T49" fmla="*/ 48 h 61"/>
                <a:gd name="T50" fmla="*/ 6 w 38"/>
                <a:gd name="T51" fmla="*/ 38 h 61"/>
                <a:gd name="T52" fmla="*/ 6 w 38"/>
                <a:gd name="T53" fmla="*/ 26 h 61"/>
                <a:gd name="T54" fmla="*/ 4 w 38"/>
                <a:gd name="T55" fmla="*/ 21 h 61"/>
                <a:gd name="T56" fmla="*/ 2 w 38"/>
                <a:gd name="T57" fmla="*/ 17 h 61"/>
                <a:gd name="T58" fmla="*/ 0 w 38"/>
                <a:gd name="T59" fmla="*/ 12 h 61"/>
                <a:gd name="T60" fmla="*/ 4 w 38"/>
                <a:gd name="T61" fmla="*/ 11 h 61"/>
                <a:gd name="T62" fmla="*/ 6 w 38"/>
                <a:gd name="T63" fmla="*/ 9 h 61"/>
                <a:gd name="T64" fmla="*/ 10 w 38"/>
                <a:gd name="T65" fmla="*/ 8 h 61"/>
                <a:gd name="T66" fmla="*/ 13 w 38"/>
                <a:gd name="T67" fmla="*/ 5 h 61"/>
                <a:gd name="T68" fmla="*/ 16 w 38"/>
                <a:gd name="T69" fmla="*/ 4 h 61"/>
                <a:gd name="T70" fmla="*/ 19 w 38"/>
                <a:gd name="T71" fmla="*/ 3 h 61"/>
                <a:gd name="T72" fmla="*/ 19 w 38"/>
                <a:gd name="T73" fmla="*/ 3 h 61"/>
                <a:gd name="T74" fmla="*/ 20 w 38"/>
                <a:gd name="T75" fmla="*/ 2 h 61"/>
                <a:gd name="T76" fmla="*/ 23 w 38"/>
                <a:gd name="T77" fmla="*/ 0 h 61"/>
                <a:gd name="T78" fmla="*/ 24 w 38"/>
                <a:gd name="T79" fmla="*/ 0 h 61"/>
                <a:gd name="T80" fmla="*/ 26 w 38"/>
                <a:gd name="T8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 h="61">
                  <a:moveTo>
                    <a:pt x="26" y="0"/>
                  </a:moveTo>
                  <a:lnTo>
                    <a:pt x="29" y="0"/>
                  </a:lnTo>
                  <a:lnTo>
                    <a:pt x="30" y="2"/>
                  </a:lnTo>
                  <a:lnTo>
                    <a:pt x="31" y="3"/>
                  </a:lnTo>
                  <a:lnTo>
                    <a:pt x="32" y="5"/>
                  </a:lnTo>
                  <a:lnTo>
                    <a:pt x="35" y="8"/>
                  </a:lnTo>
                  <a:lnTo>
                    <a:pt x="36" y="10"/>
                  </a:lnTo>
                  <a:lnTo>
                    <a:pt x="37" y="11"/>
                  </a:lnTo>
                  <a:lnTo>
                    <a:pt x="37" y="11"/>
                  </a:lnTo>
                  <a:lnTo>
                    <a:pt x="38" y="15"/>
                  </a:lnTo>
                  <a:lnTo>
                    <a:pt x="37" y="23"/>
                  </a:lnTo>
                  <a:lnTo>
                    <a:pt x="36" y="32"/>
                  </a:lnTo>
                  <a:lnTo>
                    <a:pt x="34" y="40"/>
                  </a:lnTo>
                  <a:lnTo>
                    <a:pt x="32" y="47"/>
                  </a:lnTo>
                  <a:lnTo>
                    <a:pt x="32" y="49"/>
                  </a:lnTo>
                  <a:lnTo>
                    <a:pt x="29" y="51"/>
                  </a:lnTo>
                  <a:lnTo>
                    <a:pt x="25" y="51"/>
                  </a:lnTo>
                  <a:lnTo>
                    <a:pt x="22" y="52"/>
                  </a:lnTo>
                  <a:lnTo>
                    <a:pt x="20" y="55"/>
                  </a:lnTo>
                  <a:lnTo>
                    <a:pt x="18" y="58"/>
                  </a:lnTo>
                  <a:lnTo>
                    <a:pt x="17" y="61"/>
                  </a:lnTo>
                  <a:lnTo>
                    <a:pt x="13" y="61"/>
                  </a:lnTo>
                  <a:lnTo>
                    <a:pt x="10" y="61"/>
                  </a:lnTo>
                  <a:lnTo>
                    <a:pt x="5" y="61"/>
                  </a:lnTo>
                  <a:lnTo>
                    <a:pt x="6" y="48"/>
                  </a:lnTo>
                  <a:lnTo>
                    <a:pt x="6" y="38"/>
                  </a:lnTo>
                  <a:lnTo>
                    <a:pt x="6" y="26"/>
                  </a:lnTo>
                  <a:lnTo>
                    <a:pt x="4" y="21"/>
                  </a:lnTo>
                  <a:lnTo>
                    <a:pt x="2" y="17"/>
                  </a:lnTo>
                  <a:lnTo>
                    <a:pt x="0" y="12"/>
                  </a:lnTo>
                  <a:lnTo>
                    <a:pt x="4" y="11"/>
                  </a:lnTo>
                  <a:lnTo>
                    <a:pt x="6" y="9"/>
                  </a:lnTo>
                  <a:lnTo>
                    <a:pt x="10" y="8"/>
                  </a:lnTo>
                  <a:lnTo>
                    <a:pt x="13" y="5"/>
                  </a:lnTo>
                  <a:lnTo>
                    <a:pt x="16" y="4"/>
                  </a:lnTo>
                  <a:lnTo>
                    <a:pt x="19" y="3"/>
                  </a:lnTo>
                  <a:lnTo>
                    <a:pt x="19" y="3"/>
                  </a:lnTo>
                  <a:lnTo>
                    <a:pt x="20" y="2"/>
                  </a:lnTo>
                  <a:lnTo>
                    <a:pt x="23" y="0"/>
                  </a:lnTo>
                  <a:lnTo>
                    <a:pt x="24" y="0"/>
                  </a:lnTo>
                  <a:lnTo>
                    <a:pt x="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4" name="Freeform 26">
              <a:extLst>
                <a:ext uri="{FF2B5EF4-FFF2-40B4-BE49-F238E27FC236}">
                  <a16:creationId xmlns:a16="http://schemas.microsoft.com/office/drawing/2014/main" xmlns="" id="{C5B5C057-E4E1-4E38-A061-3F85735640E6}"/>
                </a:ext>
              </a:extLst>
            </p:cNvPr>
            <p:cNvSpPr>
              <a:spLocks/>
            </p:cNvSpPr>
            <p:nvPr/>
          </p:nvSpPr>
          <p:spPr bwMode="auto">
            <a:xfrm>
              <a:off x="5722938" y="1863725"/>
              <a:ext cx="33337" cy="47625"/>
            </a:xfrm>
            <a:custGeom>
              <a:avLst/>
              <a:gdLst>
                <a:gd name="T0" fmla="*/ 7 w 21"/>
                <a:gd name="T1" fmla="*/ 0 h 30"/>
                <a:gd name="T2" fmla="*/ 11 w 21"/>
                <a:gd name="T3" fmla="*/ 0 h 30"/>
                <a:gd name="T4" fmla="*/ 13 w 21"/>
                <a:gd name="T5" fmla="*/ 1 h 30"/>
                <a:gd name="T6" fmla="*/ 17 w 21"/>
                <a:gd name="T7" fmla="*/ 2 h 30"/>
                <a:gd name="T8" fmla="*/ 19 w 21"/>
                <a:gd name="T9" fmla="*/ 4 h 30"/>
                <a:gd name="T10" fmla="*/ 20 w 21"/>
                <a:gd name="T11" fmla="*/ 8 h 30"/>
                <a:gd name="T12" fmla="*/ 21 w 21"/>
                <a:gd name="T13" fmla="*/ 10 h 30"/>
                <a:gd name="T14" fmla="*/ 20 w 21"/>
                <a:gd name="T15" fmla="*/ 18 h 30"/>
                <a:gd name="T16" fmla="*/ 18 w 21"/>
                <a:gd name="T17" fmla="*/ 24 h 30"/>
                <a:gd name="T18" fmla="*/ 14 w 21"/>
                <a:gd name="T19" fmla="*/ 28 h 30"/>
                <a:gd name="T20" fmla="*/ 7 w 21"/>
                <a:gd name="T21" fmla="*/ 30 h 30"/>
                <a:gd name="T22" fmla="*/ 7 w 21"/>
                <a:gd name="T23" fmla="*/ 30 h 30"/>
                <a:gd name="T24" fmla="*/ 2 w 21"/>
                <a:gd name="T25" fmla="*/ 28 h 30"/>
                <a:gd name="T26" fmla="*/ 0 w 21"/>
                <a:gd name="T27" fmla="*/ 24 h 30"/>
                <a:gd name="T28" fmla="*/ 0 w 21"/>
                <a:gd name="T29" fmla="*/ 16 h 30"/>
                <a:gd name="T30" fmla="*/ 0 w 21"/>
                <a:gd name="T31" fmla="*/ 10 h 30"/>
                <a:gd name="T32" fmla="*/ 0 w 21"/>
                <a:gd name="T33" fmla="*/ 6 h 30"/>
                <a:gd name="T34" fmla="*/ 1 w 21"/>
                <a:gd name="T35" fmla="*/ 3 h 30"/>
                <a:gd name="T36" fmla="*/ 2 w 21"/>
                <a:gd name="T37" fmla="*/ 1 h 30"/>
                <a:gd name="T38" fmla="*/ 5 w 21"/>
                <a:gd name="T39" fmla="*/ 0 h 30"/>
                <a:gd name="T40" fmla="*/ 7 w 21"/>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0">
                  <a:moveTo>
                    <a:pt x="7" y="0"/>
                  </a:moveTo>
                  <a:lnTo>
                    <a:pt x="11" y="0"/>
                  </a:lnTo>
                  <a:lnTo>
                    <a:pt x="13" y="1"/>
                  </a:lnTo>
                  <a:lnTo>
                    <a:pt x="17" y="2"/>
                  </a:lnTo>
                  <a:lnTo>
                    <a:pt x="19" y="4"/>
                  </a:lnTo>
                  <a:lnTo>
                    <a:pt x="20" y="8"/>
                  </a:lnTo>
                  <a:lnTo>
                    <a:pt x="21" y="10"/>
                  </a:lnTo>
                  <a:lnTo>
                    <a:pt x="20" y="18"/>
                  </a:lnTo>
                  <a:lnTo>
                    <a:pt x="18" y="24"/>
                  </a:lnTo>
                  <a:lnTo>
                    <a:pt x="14" y="28"/>
                  </a:lnTo>
                  <a:lnTo>
                    <a:pt x="7" y="30"/>
                  </a:lnTo>
                  <a:lnTo>
                    <a:pt x="7" y="30"/>
                  </a:lnTo>
                  <a:lnTo>
                    <a:pt x="2" y="28"/>
                  </a:lnTo>
                  <a:lnTo>
                    <a:pt x="0" y="24"/>
                  </a:lnTo>
                  <a:lnTo>
                    <a:pt x="0" y="16"/>
                  </a:lnTo>
                  <a:lnTo>
                    <a:pt x="0" y="10"/>
                  </a:lnTo>
                  <a:lnTo>
                    <a:pt x="0" y="6"/>
                  </a:lnTo>
                  <a:lnTo>
                    <a:pt x="1" y="3"/>
                  </a:lnTo>
                  <a:lnTo>
                    <a:pt x="2" y="1"/>
                  </a:lnTo>
                  <a:lnTo>
                    <a:pt x="5"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5" name="Freeform 27">
              <a:extLst>
                <a:ext uri="{FF2B5EF4-FFF2-40B4-BE49-F238E27FC236}">
                  <a16:creationId xmlns:a16="http://schemas.microsoft.com/office/drawing/2014/main" xmlns="" id="{6C4E8F8F-9069-4445-B152-D4745C0EF341}"/>
                </a:ext>
              </a:extLst>
            </p:cNvPr>
            <p:cNvSpPr>
              <a:spLocks/>
            </p:cNvSpPr>
            <p:nvPr/>
          </p:nvSpPr>
          <p:spPr bwMode="auto">
            <a:xfrm>
              <a:off x="8380413" y="3257550"/>
              <a:ext cx="77787" cy="165100"/>
            </a:xfrm>
            <a:custGeom>
              <a:avLst/>
              <a:gdLst>
                <a:gd name="T0" fmla="*/ 6 w 49"/>
                <a:gd name="T1" fmla="*/ 0 h 104"/>
                <a:gd name="T2" fmla="*/ 10 w 49"/>
                <a:gd name="T3" fmla="*/ 1 h 104"/>
                <a:gd name="T4" fmla="*/ 15 w 49"/>
                <a:gd name="T5" fmla="*/ 6 h 104"/>
                <a:gd name="T6" fmla="*/ 19 w 49"/>
                <a:gd name="T7" fmla="*/ 13 h 104"/>
                <a:gd name="T8" fmla="*/ 25 w 49"/>
                <a:gd name="T9" fmla="*/ 23 h 104"/>
                <a:gd name="T10" fmla="*/ 30 w 49"/>
                <a:gd name="T11" fmla="*/ 32 h 104"/>
                <a:gd name="T12" fmla="*/ 36 w 49"/>
                <a:gd name="T13" fmla="*/ 43 h 104"/>
                <a:gd name="T14" fmla="*/ 42 w 49"/>
                <a:gd name="T15" fmla="*/ 51 h 104"/>
                <a:gd name="T16" fmla="*/ 48 w 49"/>
                <a:gd name="T17" fmla="*/ 61 h 104"/>
                <a:gd name="T18" fmla="*/ 49 w 49"/>
                <a:gd name="T19" fmla="*/ 72 h 104"/>
                <a:gd name="T20" fmla="*/ 48 w 49"/>
                <a:gd name="T21" fmla="*/ 82 h 104"/>
                <a:gd name="T22" fmla="*/ 43 w 49"/>
                <a:gd name="T23" fmla="*/ 92 h 104"/>
                <a:gd name="T24" fmla="*/ 34 w 49"/>
                <a:gd name="T25" fmla="*/ 99 h 104"/>
                <a:gd name="T26" fmla="*/ 19 w 49"/>
                <a:gd name="T27" fmla="*/ 104 h 104"/>
                <a:gd name="T28" fmla="*/ 11 w 49"/>
                <a:gd name="T29" fmla="*/ 103 h 104"/>
                <a:gd name="T30" fmla="*/ 6 w 49"/>
                <a:gd name="T31" fmla="*/ 97 h 104"/>
                <a:gd name="T32" fmla="*/ 3 w 49"/>
                <a:gd name="T33" fmla="*/ 86 h 104"/>
                <a:gd name="T34" fmla="*/ 0 w 49"/>
                <a:gd name="T35" fmla="*/ 73 h 104"/>
                <a:gd name="T36" fmla="*/ 0 w 49"/>
                <a:gd name="T37" fmla="*/ 58 h 104"/>
                <a:gd name="T38" fmla="*/ 0 w 49"/>
                <a:gd name="T39" fmla="*/ 43 h 104"/>
                <a:gd name="T40" fmla="*/ 2 w 49"/>
                <a:gd name="T41" fmla="*/ 29 h 104"/>
                <a:gd name="T42" fmla="*/ 3 w 49"/>
                <a:gd name="T43" fmla="*/ 17 h 104"/>
                <a:gd name="T44" fmla="*/ 4 w 49"/>
                <a:gd name="T45" fmla="*/ 8 h 104"/>
                <a:gd name="T46" fmla="*/ 5 w 49"/>
                <a:gd name="T47" fmla="*/ 5 h 104"/>
                <a:gd name="T48" fmla="*/ 6 w 49"/>
                <a:gd name="T4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104">
                  <a:moveTo>
                    <a:pt x="6" y="0"/>
                  </a:moveTo>
                  <a:lnTo>
                    <a:pt x="10" y="1"/>
                  </a:lnTo>
                  <a:lnTo>
                    <a:pt x="15" y="6"/>
                  </a:lnTo>
                  <a:lnTo>
                    <a:pt x="19" y="13"/>
                  </a:lnTo>
                  <a:lnTo>
                    <a:pt x="25" y="23"/>
                  </a:lnTo>
                  <a:lnTo>
                    <a:pt x="30" y="32"/>
                  </a:lnTo>
                  <a:lnTo>
                    <a:pt x="36" y="43"/>
                  </a:lnTo>
                  <a:lnTo>
                    <a:pt x="42" y="51"/>
                  </a:lnTo>
                  <a:lnTo>
                    <a:pt x="48" y="61"/>
                  </a:lnTo>
                  <a:lnTo>
                    <a:pt x="49" y="72"/>
                  </a:lnTo>
                  <a:lnTo>
                    <a:pt x="48" y="82"/>
                  </a:lnTo>
                  <a:lnTo>
                    <a:pt x="43" y="92"/>
                  </a:lnTo>
                  <a:lnTo>
                    <a:pt x="34" y="99"/>
                  </a:lnTo>
                  <a:lnTo>
                    <a:pt x="19" y="104"/>
                  </a:lnTo>
                  <a:lnTo>
                    <a:pt x="11" y="103"/>
                  </a:lnTo>
                  <a:lnTo>
                    <a:pt x="6" y="97"/>
                  </a:lnTo>
                  <a:lnTo>
                    <a:pt x="3" y="86"/>
                  </a:lnTo>
                  <a:lnTo>
                    <a:pt x="0" y="73"/>
                  </a:lnTo>
                  <a:lnTo>
                    <a:pt x="0" y="58"/>
                  </a:lnTo>
                  <a:lnTo>
                    <a:pt x="0" y="43"/>
                  </a:lnTo>
                  <a:lnTo>
                    <a:pt x="2" y="29"/>
                  </a:lnTo>
                  <a:lnTo>
                    <a:pt x="3" y="17"/>
                  </a:lnTo>
                  <a:lnTo>
                    <a:pt x="4" y="8"/>
                  </a:lnTo>
                  <a:lnTo>
                    <a:pt x="5" y="5"/>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6" name="Freeform 28">
              <a:extLst>
                <a:ext uri="{FF2B5EF4-FFF2-40B4-BE49-F238E27FC236}">
                  <a16:creationId xmlns:a16="http://schemas.microsoft.com/office/drawing/2014/main" xmlns="" id="{72818BBD-9838-4212-BAC4-C62D60A2C426}"/>
                </a:ext>
              </a:extLst>
            </p:cNvPr>
            <p:cNvSpPr>
              <a:spLocks noEditPoints="1"/>
            </p:cNvSpPr>
            <p:nvPr/>
          </p:nvSpPr>
          <p:spPr bwMode="auto">
            <a:xfrm>
              <a:off x="4751388" y="2082800"/>
              <a:ext cx="2587625" cy="3092450"/>
            </a:xfrm>
            <a:custGeom>
              <a:avLst/>
              <a:gdLst>
                <a:gd name="T0" fmla="*/ 1188 w 1630"/>
                <a:gd name="T1" fmla="*/ 1065 h 1948"/>
                <a:gd name="T2" fmla="*/ 1186 w 1630"/>
                <a:gd name="T3" fmla="*/ 1064 h 1948"/>
                <a:gd name="T4" fmla="*/ 1213 w 1630"/>
                <a:gd name="T5" fmla="*/ 1036 h 1948"/>
                <a:gd name="T6" fmla="*/ 1206 w 1630"/>
                <a:gd name="T7" fmla="*/ 1048 h 1948"/>
                <a:gd name="T8" fmla="*/ 1158 w 1630"/>
                <a:gd name="T9" fmla="*/ 1023 h 1948"/>
                <a:gd name="T10" fmla="*/ 1219 w 1630"/>
                <a:gd name="T11" fmla="*/ 998 h 1948"/>
                <a:gd name="T12" fmla="*/ 644 w 1630"/>
                <a:gd name="T13" fmla="*/ 3 h 1948"/>
                <a:gd name="T14" fmla="*/ 656 w 1630"/>
                <a:gd name="T15" fmla="*/ 28 h 1948"/>
                <a:gd name="T16" fmla="*/ 658 w 1630"/>
                <a:gd name="T17" fmla="*/ 98 h 1948"/>
                <a:gd name="T18" fmla="*/ 750 w 1630"/>
                <a:gd name="T19" fmla="*/ 120 h 1948"/>
                <a:gd name="T20" fmla="*/ 803 w 1630"/>
                <a:gd name="T21" fmla="*/ 153 h 1948"/>
                <a:gd name="T22" fmla="*/ 869 w 1630"/>
                <a:gd name="T23" fmla="*/ 172 h 1948"/>
                <a:gd name="T24" fmla="*/ 935 w 1630"/>
                <a:gd name="T25" fmla="*/ 121 h 1948"/>
                <a:gd name="T26" fmla="*/ 1023 w 1630"/>
                <a:gd name="T27" fmla="*/ 146 h 1948"/>
                <a:gd name="T28" fmla="*/ 1156 w 1630"/>
                <a:gd name="T29" fmla="*/ 156 h 1948"/>
                <a:gd name="T30" fmla="*/ 1209 w 1630"/>
                <a:gd name="T31" fmla="*/ 255 h 1948"/>
                <a:gd name="T32" fmla="*/ 1163 w 1630"/>
                <a:gd name="T33" fmla="*/ 202 h 1948"/>
                <a:gd name="T34" fmla="*/ 1238 w 1630"/>
                <a:gd name="T35" fmla="*/ 362 h 1948"/>
                <a:gd name="T36" fmla="*/ 1276 w 1630"/>
                <a:gd name="T37" fmla="*/ 440 h 1948"/>
                <a:gd name="T38" fmla="*/ 1310 w 1630"/>
                <a:gd name="T39" fmla="*/ 503 h 1948"/>
                <a:gd name="T40" fmla="*/ 1352 w 1630"/>
                <a:gd name="T41" fmla="*/ 588 h 1948"/>
                <a:gd name="T42" fmla="*/ 1440 w 1630"/>
                <a:gd name="T43" fmla="*/ 703 h 1948"/>
                <a:gd name="T44" fmla="*/ 1535 w 1630"/>
                <a:gd name="T45" fmla="*/ 699 h 1948"/>
                <a:gd name="T46" fmla="*/ 1630 w 1630"/>
                <a:gd name="T47" fmla="*/ 675 h 1948"/>
                <a:gd name="T48" fmla="*/ 1551 w 1630"/>
                <a:gd name="T49" fmla="*/ 886 h 1948"/>
                <a:gd name="T50" fmla="*/ 1443 w 1630"/>
                <a:gd name="T51" fmla="*/ 993 h 1948"/>
                <a:gd name="T52" fmla="*/ 1365 w 1630"/>
                <a:gd name="T53" fmla="*/ 1088 h 1948"/>
                <a:gd name="T54" fmla="*/ 1351 w 1630"/>
                <a:gd name="T55" fmla="*/ 1217 h 1948"/>
                <a:gd name="T56" fmla="*/ 1368 w 1630"/>
                <a:gd name="T57" fmla="*/ 1372 h 1948"/>
                <a:gd name="T58" fmla="*/ 1252 w 1630"/>
                <a:gd name="T59" fmla="*/ 1521 h 1948"/>
                <a:gd name="T60" fmla="*/ 1206 w 1630"/>
                <a:gd name="T61" fmla="*/ 1680 h 1948"/>
                <a:gd name="T62" fmla="*/ 1108 w 1630"/>
                <a:gd name="T63" fmla="*/ 1826 h 1948"/>
                <a:gd name="T64" fmla="*/ 941 w 1630"/>
                <a:gd name="T65" fmla="*/ 1931 h 1948"/>
                <a:gd name="T66" fmla="*/ 803 w 1630"/>
                <a:gd name="T67" fmla="*/ 1824 h 1948"/>
                <a:gd name="T68" fmla="*/ 736 w 1630"/>
                <a:gd name="T69" fmla="*/ 1618 h 1948"/>
                <a:gd name="T70" fmla="*/ 716 w 1630"/>
                <a:gd name="T71" fmla="*/ 1352 h 1948"/>
                <a:gd name="T72" fmla="*/ 693 w 1630"/>
                <a:gd name="T73" fmla="*/ 1178 h 1948"/>
                <a:gd name="T74" fmla="*/ 620 w 1630"/>
                <a:gd name="T75" fmla="*/ 984 h 1948"/>
                <a:gd name="T76" fmla="*/ 602 w 1630"/>
                <a:gd name="T77" fmla="*/ 870 h 1948"/>
                <a:gd name="T78" fmla="*/ 525 w 1630"/>
                <a:gd name="T79" fmla="*/ 868 h 1948"/>
                <a:gd name="T80" fmla="*/ 433 w 1630"/>
                <a:gd name="T81" fmla="*/ 833 h 1948"/>
                <a:gd name="T82" fmla="*/ 376 w 1630"/>
                <a:gd name="T83" fmla="*/ 862 h 1948"/>
                <a:gd name="T84" fmla="*/ 326 w 1630"/>
                <a:gd name="T85" fmla="*/ 868 h 1948"/>
                <a:gd name="T86" fmla="*/ 228 w 1630"/>
                <a:gd name="T87" fmla="*/ 881 h 1948"/>
                <a:gd name="T88" fmla="*/ 167 w 1630"/>
                <a:gd name="T89" fmla="*/ 855 h 1948"/>
                <a:gd name="T90" fmla="*/ 99 w 1630"/>
                <a:gd name="T91" fmla="*/ 794 h 1948"/>
                <a:gd name="T92" fmla="*/ 73 w 1630"/>
                <a:gd name="T93" fmla="*/ 735 h 1948"/>
                <a:gd name="T94" fmla="*/ 41 w 1630"/>
                <a:gd name="T95" fmla="*/ 699 h 1948"/>
                <a:gd name="T96" fmla="*/ 8 w 1630"/>
                <a:gd name="T97" fmla="*/ 669 h 1948"/>
                <a:gd name="T98" fmla="*/ 3 w 1630"/>
                <a:gd name="T99" fmla="*/ 634 h 1948"/>
                <a:gd name="T100" fmla="*/ 9 w 1630"/>
                <a:gd name="T101" fmla="*/ 589 h 1948"/>
                <a:gd name="T102" fmla="*/ 29 w 1630"/>
                <a:gd name="T103" fmla="*/ 494 h 1948"/>
                <a:gd name="T104" fmla="*/ 14 w 1630"/>
                <a:gd name="T105" fmla="*/ 429 h 1948"/>
                <a:gd name="T106" fmla="*/ 48 w 1630"/>
                <a:gd name="T107" fmla="*/ 361 h 1948"/>
                <a:gd name="T108" fmla="*/ 119 w 1630"/>
                <a:gd name="T109" fmla="*/ 255 h 1948"/>
                <a:gd name="T110" fmla="*/ 192 w 1630"/>
                <a:gd name="T111" fmla="*/ 191 h 1948"/>
                <a:gd name="T112" fmla="*/ 264 w 1630"/>
                <a:gd name="T113" fmla="*/ 91 h 1948"/>
                <a:gd name="T114" fmla="*/ 290 w 1630"/>
                <a:gd name="T115" fmla="*/ 41 h 1948"/>
                <a:gd name="T116" fmla="*/ 350 w 1630"/>
                <a:gd name="T117" fmla="*/ 58 h 1948"/>
                <a:gd name="T118" fmla="*/ 386 w 1630"/>
                <a:gd name="T119" fmla="*/ 53 h 1948"/>
                <a:gd name="T120" fmla="*/ 455 w 1630"/>
                <a:gd name="T121" fmla="*/ 24 h 1948"/>
                <a:gd name="T122" fmla="*/ 583 w 1630"/>
                <a:gd name="T123" fmla="*/ 7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0" h="1948">
                  <a:moveTo>
                    <a:pt x="1159" y="1049"/>
                  </a:moveTo>
                  <a:lnTo>
                    <a:pt x="1159" y="1049"/>
                  </a:lnTo>
                  <a:lnTo>
                    <a:pt x="1160" y="1054"/>
                  </a:lnTo>
                  <a:lnTo>
                    <a:pt x="1162" y="1061"/>
                  </a:lnTo>
                  <a:lnTo>
                    <a:pt x="1164" y="1068"/>
                  </a:lnTo>
                  <a:lnTo>
                    <a:pt x="1165" y="1072"/>
                  </a:lnTo>
                  <a:lnTo>
                    <a:pt x="1166" y="1068"/>
                  </a:lnTo>
                  <a:lnTo>
                    <a:pt x="1169" y="1066"/>
                  </a:lnTo>
                  <a:lnTo>
                    <a:pt x="1170" y="1064"/>
                  </a:lnTo>
                  <a:lnTo>
                    <a:pt x="1172" y="1060"/>
                  </a:lnTo>
                  <a:lnTo>
                    <a:pt x="1174" y="1061"/>
                  </a:lnTo>
                  <a:lnTo>
                    <a:pt x="1176" y="1061"/>
                  </a:lnTo>
                  <a:lnTo>
                    <a:pt x="1178" y="1063"/>
                  </a:lnTo>
                  <a:lnTo>
                    <a:pt x="1181" y="1063"/>
                  </a:lnTo>
                  <a:lnTo>
                    <a:pt x="1183" y="1064"/>
                  </a:lnTo>
                  <a:lnTo>
                    <a:pt x="1184" y="1064"/>
                  </a:lnTo>
                  <a:lnTo>
                    <a:pt x="1186" y="1065"/>
                  </a:lnTo>
                  <a:lnTo>
                    <a:pt x="1188" y="1065"/>
                  </a:lnTo>
                  <a:lnTo>
                    <a:pt x="1192" y="1065"/>
                  </a:lnTo>
                  <a:lnTo>
                    <a:pt x="1195" y="1065"/>
                  </a:lnTo>
                  <a:lnTo>
                    <a:pt x="1198" y="1066"/>
                  </a:lnTo>
                  <a:lnTo>
                    <a:pt x="1200" y="1066"/>
                  </a:lnTo>
                  <a:lnTo>
                    <a:pt x="1201" y="1066"/>
                  </a:lnTo>
                  <a:lnTo>
                    <a:pt x="1203" y="1064"/>
                  </a:lnTo>
                  <a:lnTo>
                    <a:pt x="1205" y="1063"/>
                  </a:lnTo>
                  <a:lnTo>
                    <a:pt x="1208" y="1061"/>
                  </a:lnTo>
                  <a:lnTo>
                    <a:pt x="1208" y="1060"/>
                  </a:lnTo>
                  <a:lnTo>
                    <a:pt x="1205" y="1063"/>
                  </a:lnTo>
                  <a:lnTo>
                    <a:pt x="1203" y="1064"/>
                  </a:lnTo>
                  <a:lnTo>
                    <a:pt x="1201" y="1065"/>
                  </a:lnTo>
                  <a:lnTo>
                    <a:pt x="1200" y="1065"/>
                  </a:lnTo>
                  <a:lnTo>
                    <a:pt x="1198" y="1065"/>
                  </a:lnTo>
                  <a:lnTo>
                    <a:pt x="1195" y="1065"/>
                  </a:lnTo>
                  <a:lnTo>
                    <a:pt x="1192" y="1064"/>
                  </a:lnTo>
                  <a:lnTo>
                    <a:pt x="1188" y="1064"/>
                  </a:lnTo>
                  <a:lnTo>
                    <a:pt x="1186" y="1064"/>
                  </a:lnTo>
                  <a:lnTo>
                    <a:pt x="1184" y="1064"/>
                  </a:lnTo>
                  <a:lnTo>
                    <a:pt x="1183" y="1063"/>
                  </a:lnTo>
                  <a:lnTo>
                    <a:pt x="1181" y="1063"/>
                  </a:lnTo>
                  <a:lnTo>
                    <a:pt x="1178" y="1061"/>
                  </a:lnTo>
                  <a:lnTo>
                    <a:pt x="1176" y="1060"/>
                  </a:lnTo>
                  <a:lnTo>
                    <a:pt x="1174" y="1060"/>
                  </a:lnTo>
                  <a:lnTo>
                    <a:pt x="1172" y="1060"/>
                  </a:lnTo>
                  <a:lnTo>
                    <a:pt x="1170" y="1063"/>
                  </a:lnTo>
                  <a:lnTo>
                    <a:pt x="1169" y="1065"/>
                  </a:lnTo>
                  <a:lnTo>
                    <a:pt x="1166" y="1067"/>
                  </a:lnTo>
                  <a:lnTo>
                    <a:pt x="1165" y="1071"/>
                  </a:lnTo>
                  <a:lnTo>
                    <a:pt x="1164" y="1068"/>
                  </a:lnTo>
                  <a:lnTo>
                    <a:pt x="1163" y="1061"/>
                  </a:lnTo>
                  <a:lnTo>
                    <a:pt x="1160" y="1054"/>
                  </a:lnTo>
                  <a:lnTo>
                    <a:pt x="1159" y="1049"/>
                  </a:lnTo>
                  <a:close/>
                  <a:moveTo>
                    <a:pt x="1213" y="1031"/>
                  </a:moveTo>
                  <a:lnTo>
                    <a:pt x="1213" y="1034"/>
                  </a:lnTo>
                  <a:lnTo>
                    <a:pt x="1213" y="1036"/>
                  </a:lnTo>
                  <a:lnTo>
                    <a:pt x="1213" y="1039"/>
                  </a:lnTo>
                  <a:lnTo>
                    <a:pt x="1211" y="1037"/>
                  </a:lnTo>
                  <a:lnTo>
                    <a:pt x="1208" y="1037"/>
                  </a:lnTo>
                  <a:lnTo>
                    <a:pt x="1207" y="1041"/>
                  </a:lnTo>
                  <a:lnTo>
                    <a:pt x="1207" y="1043"/>
                  </a:lnTo>
                  <a:lnTo>
                    <a:pt x="1206" y="1047"/>
                  </a:lnTo>
                  <a:lnTo>
                    <a:pt x="1203" y="1048"/>
                  </a:lnTo>
                  <a:lnTo>
                    <a:pt x="1202" y="1048"/>
                  </a:lnTo>
                  <a:lnTo>
                    <a:pt x="1200" y="1049"/>
                  </a:lnTo>
                  <a:lnTo>
                    <a:pt x="1199" y="1052"/>
                  </a:lnTo>
                  <a:lnTo>
                    <a:pt x="1199" y="1054"/>
                  </a:lnTo>
                  <a:lnTo>
                    <a:pt x="1199" y="1057"/>
                  </a:lnTo>
                  <a:lnTo>
                    <a:pt x="1199" y="1057"/>
                  </a:lnTo>
                  <a:lnTo>
                    <a:pt x="1199" y="1054"/>
                  </a:lnTo>
                  <a:lnTo>
                    <a:pt x="1200" y="1051"/>
                  </a:lnTo>
                  <a:lnTo>
                    <a:pt x="1202" y="1049"/>
                  </a:lnTo>
                  <a:lnTo>
                    <a:pt x="1203" y="1048"/>
                  </a:lnTo>
                  <a:lnTo>
                    <a:pt x="1206" y="1048"/>
                  </a:lnTo>
                  <a:lnTo>
                    <a:pt x="1207" y="1045"/>
                  </a:lnTo>
                  <a:lnTo>
                    <a:pt x="1207" y="1042"/>
                  </a:lnTo>
                  <a:lnTo>
                    <a:pt x="1208" y="1039"/>
                  </a:lnTo>
                  <a:lnTo>
                    <a:pt x="1211" y="1039"/>
                  </a:lnTo>
                  <a:lnTo>
                    <a:pt x="1213" y="1039"/>
                  </a:lnTo>
                  <a:lnTo>
                    <a:pt x="1213" y="1036"/>
                  </a:lnTo>
                  <a:lnTo>
                    <a:pt x="1213" y="1035"/>
                  </a:lnTo>
                  <a:lnTo>
                    <a:pt x="1213" y="1031"/>
                  </a:lnTo>
                  <a:lnTo>
                    <a:pt x="1217" y="1033"/>
                  </a:lnTo>
                  <a:lnTo>
                    <a:pt x="1219" y="1033"/>
                  </a:lnTo>
                  <a:lnTo>
                    <a:pt x="1223" y="1033"/>
                  </a:lnTo>
                  <a:lnTo>
                    <a:pt x="1221" y="1033"/>
                  </a:lnTo>
                  <a:lnTo>
                    <a:pt x="1221" y="1031"/>
                  </a:lnTo>
                  <a:lnTo>
                    <a:pt x="1219" y="1031"/>
                  </a:lnTo>
                  <a:lnTo>
                    <a:pt x="1217" y="1031"/>
                  </a:lnTo>
                  <a:lnTo>
                    <a:pt x="1213" y="1031"/>
                  </a:lnTo>
                  <a:close/>
                  <a:moveTo>
                    <a:pt x="1158" y="1022"/>
                  </a:moveTo>
                  <a:lnTo>
                    <a:pt x="1158" y="1023"/>
                  </a:lnTo>
                  <a:lnTo>
                    <a:pt x="1160" y="1025"/>
                  </a:lnTo>
                  <a:lnTo>
                    <a:pt x="1162" y="1029"/>
                  </a:lnTo>
                  <a:lnTo>
                    <a:pt x="1163" y="1031"/>
                  </a:lnTo>
                  <a:lnTo>
                    <a:pt x="1165" y="1034"/>
                  </a:lnTo>
                  <a:lnTo>
                    <a:pt x="1165" y="1034"/>
                  </a:lnTo>
                  <a:lnTo>
                    <a:pt x="1163" y="1030"/>
                  </a:lnTo>
                  <a:lnTo>
                    <a:pt x="1162" y="1028"/>
                  </a:lnTo>
                  <a:lnTo>
                    <a:pt x="1160" y="1025"/>
                  </a:lnTo>
                  <a:lnTo>
                    <a:pt x="1158" y="1022"/>
                  </a:lnTo>
                  <a:close/>
                  <a:moveTo>
                    <a:pt x="1166" y="1006"/>
                  </a:moveTo>
                  <a:lnTo>
                    <a:pt x="1166" y="1006"/>
                  </a:lnTo>
                  <a:lnTo>
                    <a:pt x="1166" y="1008"/>
                  </a:lnTo>
                  <a:lnTo>
                    <a:pt x="1166" y="1010"/>
                  </a:lnTo>
                  <a:lnTo>
                    <a:pt x="1166" y="1011"/>
                  </a:lnTo>
                  <a:lnTo>
                    <a:pt x="1166" y="1006"/>
                  </a:lnTo>
                  <a:close/>
                  <a:moveTo>
                    <a:pt x="1219" y="992"/>
                  </a:moveTo>
                  <a:lnTo>
                    <a:pt x="1219" y="993"/>
                  </a:lnTo>
                  <a:lnTo>
                    <a:pt x="1219" y="998"/>
                  </a:lnTo>
                  <a:lnTo>
                    <a:pt x="1218" y="1003"/>
                  </a:lnTo>
                  <a:lnTo>
                    <a:pt x="1218" y="1008"/>
                  </a:lnTo>
                  <a:lnTo>
                    <a:pt x="1218" y="1009"/>
                  </a:lnTo>
                  <a:lnTo>
                    <a:pt x="1218" y="1003"/>
                  </a:lnTo>
                  <a:lnTo>
                    <a:pt x="1219" y="999"/>
                  </a:lnTo>
                  <a:lnTo>
                    <a:pt x="1219" y="993"/>
                  </a:lnTo>
                  <a:lnTo>
                    <a:pt x="1219" y="992"/>
                  </a:lnTo>
                  <a:lnTo>
                    <a:pt x="1219" y="992"/>
                  </a:lnTo>
                  <a:close/>
                  <a:moveTo>
                    <a:pt x="1202" y="988"/>
                  </a:moveTo>
                  <a:lnTo>
                    <a:pt x="1202" y="990"/>
                  </a:lnTo>
                  <a:lnTo>
                    <a:pt x="1202" y="988"/>
                  </a:lnTo>
                  <a:lnTo>
                    <a:pt x="1203" y="988"/>
                  </a:lnTo>
                  <a:lnTo>
                    <a:pt x="1202" y="988"/>
                  </a:lnTo>
                  <a:close/>
                  <a:moveTo>
                    <a:pt x="635" y="0"/>
                  </a:moveTo>
                  <a:lnTo>
                    <a:pt x="636" y="0"/>
                  </a:lnTo>
                  <a:lnTo>
                    <a:pt x="638" y="0"/>
                  </a:lnTo>
                  <a:lnTo>
                    <a:pt x="641" y="1"/>
                  </a:lnTo>
                  <a:lnTo>
                    <a:pt x="644" y="3"/>
                  </a:lnTo>
                  <a:lnTo>
                    <a:pt x="648" y="4"/>
                  </a:lnTo>
                  <a:lnTo>
                    <a:pt x="650" y="5"/>
                  </a:lnTo>
                  <a:lnTo>
                    <a:pt x="652" y="7"/>
                  </a:lnTo>
                  <a:lnTo>
                    <a:pt x="654" y="10"/>
                  </a:lnTo>
                  <a:lnTo>
                    <a:pt x="654" y="12"/>
                  </a:lnTo>
                  <a:lnTo>
                    <a:pt x="655" y="13"/>
                  </a:lnTo>
                  <a:lnTo>
                    <a:pt x="657" y="13"/>
                  </a:lnTo>
                  <a:lnTo>
                    <a:pt x="660" y="12"/>
                  </a:lnTo>
                  <a:lnTo>
                    <a:pt x="662" y="12"/>
                  </a:lnTo>
                  <a:lnTo>
                    <a:pt x="664" y="11"/>
                  </a:lnTo>
                  <a:lnTo>
                    <a:pt x="666" y="10"/>
                  </a:lnTo>
                  <a:lnTo>
                    <a:pt x="667" y="9"/>
                  </a:lnTo>
                  <a:lnTo>
                    <a:pt x="668" y="9"/>
                  </a:lnTo>
                  <a:lnTo>
                    <a:pt x="666" y="10"/>
                  </a:lnTo>
                  <a:lnTo>
                    <a:pt x="663" y="15"/>
                  </a:lnTo>
                  <a:lnTo>
                    <a:pt x="658" y="19"/>
                  </a:lnTo>
                  <a:lnTo>
                    <a:pt x="656" y="24"/>
                  </a:lnTo>
                  <a:lnTo>
                    <a:pt x="656" y="28"/>
                  </a:lnTo>
                  <a:lnTo>
                    <a:pt x="660" y="33"/>
                  </a:lnTo>
                  <a:lnTo>
                    <a:pt x="662" y="40"/>
                  </a:lnTo>
                  <a:lnTo>
                    <a:pt x="663" y="46"/>
                  </a:lnTo>
                  <a:lnTo>
                    <a:pt x="662" y="53"/>
                  </a:lnTo>
                  <a:lnTo>
                    <a:pt x="657" y="59"/>
                  </a:lnTo>
                  <a:lnTo>
                    <a:pt x="651" y="66"/>
                  </a:lnTo>
                  <a:lnTo>
                    <a:pt x="648" y="74"/>
                  </a:lnTo>
                  <a:lnTo>
                    <a:pt x="648" y="78"/>
                  </a:lnTo>
                  <a:lnTo>
                    <a:pt x="649" y="83"/>
                  </a:lnTo>
                  <a:lnTo>
                    <a:pt x="650" y="85"/>
                  </a:lnTo>
                  <a:lnTo>
                    <a:pt x="651" y="89"/>
                  </a:lnTo>
                  <a:lnTo>
                    <a:pt x="652" y="90"/>
                  </a:lnTo>
                  <a:lnTo>
                    <a:pt x="652" y="91"/>
                  </a:lnTo>
                  <a:lnTo>
                    <a:pt x="652" y="91"/>
                  </a:lnTo>
                  <a:lnTo>
                    <a:pt x="654" y="92"/>
                  </a:lnTo>
                  <a:lnTo>
                    <a:pt x="655" y="95"/>
                  </a:lnTo>
                  <a:lnTo>
                    <a:pt x="656" y="96"/>
                  </a:lnTo>
                  <a:lnTo>
                    <a:pt x="658" y="98"/>
                  </a:lnTo>
                  <a:lnTo>
                    <a:pt x="661" y="99"/>
                  </a:lnTo>
                  <a:lnTo>
                    <a:pt x="664" y="99"/>
                  </a:lnTo>
                  <a:lnTo>
                    <a:pt x="668" y="101"/>
                  </a:lnTo>
                  <a:lnTo>
                    <a:pt x="670" y="102"/>
                  </a:lnTo>
                  <a:lnTo>
                    <a:pt x="673" y="103"/>
                  </a:lnTo>
                  <a:lnTo>
                    <a:pt x="675" y="107"/>
                  </a:lnTo>
                  <a:lnTo>
                    <a:pt x="678" y="109"/>
                  </a:lnTo>
                  <a:lnTo>
                    <a:pt x="681" y="111"/>
                  </a:lnTo>
                  <a:lnTo>
                    <a:pt x="684" y="114"/>
                  </a:lnTo>
                  <a:lnTo>
                    <a:pt x="686" y="115"/>
                  </a:lnTo>
                  <a:lnTo>
                    <a:pt x="699" y="116"/>
                  </a:lnTo>
                  <a:lnTo>
                    <a:pt x="715" y="117"/>
                  </a:lnTo>
                  <a:lnTo>
                    <a:pt x="723" y="117"/>
                  </a:lnTo>
                  <a:lnTo>
                    <a:pt x="731" y="119"/>
                  </a:lnTo>
                  <a:lnTo>
                    <a:pt x="741" y="119"/>
                  </a:lnTo>
                  <a:lnTo>
                    <a:pt x="748" y="120"/>
                  </a:lnTo>
                  <a:lnTo>
                    <a:pt x="750" y="120"/>
                  </a:lnTo>
                  <a:lnTo>
                    <a:pt x="750" y="120"/>
                  </a:lnTo>
                  <a:lnTo>
                    <a:pt x="752" y="121"/>
                  </a:lnTo>
                  <a:lnTo>
                    <a:pt x="754" y="122"/>
                  </a:lnTo>
                  <a:lnTo>
                    <a:pt x="756" y="123"/>
                  </a:lnTo>
                  <a:lnTo>
                    <a:pt x="758" y="126"/>
                  </a:lnTo>
                  <a:lnTo>
                    <a:pt x="760" y="129"/>
                  </a:lnTo>
                  <a:lnTo>
                    <a:pt x="761" y="133"/>
                  </a:lnTo>
                  <a:lnTo>
                    <a:pt x="762" y="139"/>
                  </a:lnTo>
                  <a:lnTo>
                    <a:pt x="764" y="144"/>
                  </a:lnTo>
                  <a:lnTo>
                    <a:pt x="765" y="148"/>
                  </a:lnTo>
                  <a:lnTo>
                    <a:pt x="766" y="151"/>
                  </a:lnTo>
                  <a:lnTo>
                    <a:pt x="767" y="152"/>
                  </a:lnTo>
                  <a:lnTo>
                    <a:pt x="768" y="153"/>
                  </a:lnTo>
                  <a:lnTo>
                    <a:pt x="771" y="153"/>
                  </a:lnTo>
                  <a:lnTo>
                    <a:pt x="773" y="153"/>
                  </a:lnTo>
                  <a:lnTo>
                    <a:pt x="779" y="153"/>
                  </a:lnTo>
                  <a:lnTo>
                    <a:pt x="786" y="152"/>
                  </a:lnTo>
                  <a:lnTo>
                    <a:pt x="796" y="152"/>
                  </a:lnTo>
                  <a:lnTo>
                    <a:pt x="803" y="153"/>
                  </a:lnTo>
                  <a:lnTo>
                    <a:pt x="809" y="157"/>
                  </a:lnTo>
                  <a:lnTo>
                    <a:pt x="811" y="159"/>
                  </a:lnTo>
                  <a:lnTo>
                    <a:pt x="814" y="160"/>
                  </a:lnTo>
                  <a:lnTo>
                    <a:pt x="814" y="162"/>
                  </a:lnTo>
                  <a:lnTo>
                    <a:pt x="815" y="163"/>
                  </a:lnTo>
                  <a:lnTo>
                    <a:pt x="815" y="164"/>
                  </a:lnTo>
                  <a:lnTo>
                    <a:pt x="816" y="166"/>
                  </a:lnTo>
                  <a:lnTo>
                    <a:pt x="817" y="168"/>
                  </a:lnTo>
                  <a:lnTo>
                    <a:pt x="821" y="170"/>
                  </a:lnTo>
                  <a:lnTo>
                    <a:pt x="829" y="175"/>
                  </a:lnTo>
                  <a:lnTo>
                    <a:pt x="839" y="178"/>
                  </a:lnTo>
                  <a:lnTo>
                    <a:pt x="849" y="178"/>
                  </a:lnTo>
                  <a:lnTo>
                    <a:pt x="857" y="176"/>
                  </a:lnTo>
                  <a:lnTo>
                    <a:pt x="859" y="175"/>
                  </a:lnTo>
                  <a:lnTo>
                    <a:pt x="862" y="174"/>
                  </a:lnTo>
                  <a:lnTo>
                    <a:pt x="864" y="174"/>
                  </a:lnTo>
                  <a:lnTo>
                    <a:pt x="866" y="174"/>
                  </a:lnTo>
                  <a:lnTo>
                    <a:pt x="869" y="172"/>
                  </a:lnTo>
                  <a:lnTo>
                    <a:pt x="870" y="172"/>
                  </a:lnTo>
                  <a:lnTo>
                    <a:pt x="870" y="170"/>
                  </a:lnTo>
                  <a:lnTo>
                    <a:pt x="871" y="166"/>
                  </a:lnTo>
                  <a:lnTo>
                    <a:pt x="870" y="159"/>
                  </a:lnTo>
                  <a:lnTo>
                    <a:pt x="869" y="152"/>
                  </a:lnTo>
                  <a:lnTo>
                    <a:pt x="868" y="144"/>
                  </a:lnTo>
                  <a:lnTo>
                    <a:pt x="868" y="136"/>
                  </a:lnTo>
                  <a:lnTo>
                    <a:pt x="871" y="132"/>
                  </a:lnTo>
                  <a:lnTo>
                    <a:pt x="876" y="126"/>
                  </a:lnTo>
                  <a:lnTo>
                    <a:pt x="882" y="119"/>
                  </a:lnTo>
                  <a:lnTo>
                    <a:pt x="887" y="114"/>
                  </a:lnTo>
                  <a:lnTo>
                    <a:pt x="893" y="111"/>
                  </a:lnTo>
                  <a:lnTo>
                    <a:pt x="901" y="110"/>
                  </a:lnTo>
                  <a:lnTo>
                    <a:pt x="909" y="108"/>
                  </a:lnTo>
                  <a:lnTo>
                    <a:pt x="918" y="108"/>
                  </a:lnTo>
                  <a:lnTo>
                    <a:pt x="926" y="113"/>
                  </a:lnTo>
                  <a:lnTo>
                    <a:pt x="931" y="117"/>
                  </a:lnTo>
                  <a:lnTo>
                    <a:pt x="935" y="121"/>
                  </a:lnTo>
                  <a:lnTo>
                    <a:pt x="938" y="125"/>
                  </a:lnTo>
                  <a:lnTo>
                    <a:pt x="941" y="127"/>
                  </a:lnTo>
                  <a:lnTo>
                    <a:pt x="943" y="128"/>
                  </a:lnTo>
                  <a:lnTo>
                    <a:pt x="943" y="128"/>
                  </a:lnTo>
                  <a:lnTo>
                    <a:pt x="945" y="129"/>
                  </a:lnTo>
                  <a:lnTo>
                    <a:pt x="951" y="132"/>
                  </a:lnTo>
                  <a:lnTo>
                    <a:pt x="958" y="135"/>
                  </a:lnTo>
                  <a:lnTo>
                    <a:pt x="967" y="138"/>
                  </a:lnTo>
                  <a:lnTo>
                    <a:pt x="973" y="139"/>
                  </a:lnTo>
                  <a:lnTo>
                    <a:pt x="976" y="139"/>
                  </a:lnTo>
                  <a:lnTo>
                    <a:pt x="980" y="140"/>
                  </a:lnTo>
                  <a:lnTo>
                    <a:pt x="984" y="142"/>
                  </a:lnTo>
                  <a:lnTo>
                    <a:pt x="987" y="144"/>
                  </a:lnTo>
                  <a:lnTo>
                    <a:pt x="991" y="146"/>
                  </a:lnTo>
                  <a:lnTo>
                    <a:pt x="993" y="146"/>
                  </a:lnTo>
                  <a:lnTo>
                    <a:pt x="1000" y="146"/>
                  </a:lnTo>
                  <a:lnTo>
                    <a:pt x="1012" y="146"/>
                  </a:lnTo>
                  <a:lnTo>
                    <a:pt x="1023" y="146"/>
                  </a:lnTo>
                  <a:lnTo>
                    <a:pt x="1031" y="146"/>
                  </a:lnTo>
                  <a:lnTo>
                    <a:pt x="1036" y="148"/>
                  </a:lnTo>
                  <a:lnTo>
                    <a:pt x="1045" y="153"/>
                  </a:lnTo>
                  <a:lnTo>
                    <a:pt x="1053" y="159"/>
                  </a:lnTo>
                  <a:lnTo>
                    <a:pt x="1064" y="164"/>
                  </a:lnTo>
                  <a:lnTo>
                    <a:pt x="1073" y="168"/>
                  </a:lnTo>
                  <a:lnTo>
                    <a:pt x="1082" y="166"/>
                  </a:lnTo>
                  <a:lnTo>
                    <a:pt x="1090" y="162"/>
                  </a:lnTo>
                  <a:lnTo>
                    <a:pt x="1096" y="157"/>
                  </a:lnTo>
                  <a:lnTo>
                    <a:pt x="1102" y="152"/>
                  </a:lnTo>
                  <a:lnTo>
                    <a:pt x="1109" y="148"/>
                  </a:lnTo>
                  <a:lnTo>
                    <a:pt x="1119" y="146"/>
                  </a:lnTo>
                  <a:lnTo>
                    <a:pt x="1129" y="147"/>
                  </a:lnTo>
                  <a:lnTo>
                    <a:pt x="1135" y="150"/>
                  </a:lnTo>
                  <a:lnTo>
                    <a:pt x="1139" y="152"/>
                  </a:lnTo>
                  <a:lnTo>
                    <a:pt x="1143" y="154"/>
                  </a:lnTo>
                  <a:lnTo>
                    <a:pt x="1149" y="156"/>
                  </a:lnTo>
                  <a:lnTo>
                    <a:pt x="1156" y="156"/>
                  </a:lnTo>
                  <a:lnTo>
                    <a:pt x="1160" y="157"/>
                  </a:lnTo>
                  <a:lnTo>
                    <a:pt x="1164" y="158"/>
                  </a:lnTo>
                  <a:lnTo>
                    <a:pt x="1171" y="159"/>
                  </a:lnTo>
                  <a:lnTo>
                    <a:pt x="1181" y="159"/>
                  </a:lnTo>
                  <a:lnTo>
                    <a:pt x="1187" y="160"/>
                  </a:lnTo>
                  <a:lnTo>
                    <a:pt x="1192" y="160"/>
                  </a:lnTo>
                  <a:lnTo>
                    <a:pt x="1194" y="163"/>
                  </a:lnTo>
                  <a:lnTo>
                    <a:pt x="1196" y="170"/>
                  </a:lnTo>
                  <a:lnTo>
                    <a:pt x="1200" y="181"/>
                  </a:lnTo>
                  <a:lnTo>
                    <a:pt x="1203" y="193"/>
                  </a:lnTo>
                  <a:lnTo>
                    <a:pt x="1206" y="205"/>
                  </a:lnTo>
                  <a:lnTo>
                    <a:pt x="1207" y="217"/>
                  </a:lnTo>
                  <a:lnTo>
                    <a:pt x="1207" y="226"/>
                  </a:lnTo>
                  <a:lnTo>
                    <a:pt x="1207" y="234"/>
                  </a:lnTo>
                  <a:lnTo>
                    <a:pt x="1208" y="242"/>
                  </a:lnTo>
                  <a:lnTo>
                    <a:pt x="1211" y="248"/>
                  </a:lnTo>
                  <a:lnTo>
                    <a:pt x="1211" y="252"/>
                  </a:lnTo>
                  <a:lnTo>
                    <a:pt x="1209" y="255"/>
                  </a:lnTo>
                  <a:lnTo>
                    <a:pt x="1206" y="254"/>
                  </a:lnTo>
                  <a:lnTo>
                    <a:pt x="1200" y="249"/>
                  </a:lnTo>
                  <a:lnTo>
                    <a:pt x="1192" y="242"/>
                  </a:lnTo>
                  <a:lnTo>
                    <a:pt x="1186" y="237"/>
                  </a:lnTo>
                  <a:lnTo>
                    <a:pt x="1183" y="233"/>
                  </a:lnTo>
                  <a:lnTo>
                    <a:pt x="1181" y="231"/>
                  </a:lnTo>
                  <a:lnTo>
                    <a:pt x="1180" y="228"/>
                  </a:lnTo>
                  <a:lnTo>
                    <a:pt x="1177" y="225"/>
                  </a:lnTo>
                  <a:lnTo>
                    <a:pt x="1174" y="218"/>
                  </a:lnTo>
                  <a:lnTo>
                    <a:pt x="1168" y="208"/>
                  </a:lnTo>
                  <a:lnTo>
                    <a:pt x="1164" y="200"/>
                  </a:lnTo>
                  <a:lnTo>
                    <a:pt x="1160" y="194"/>
                  </a:lnTo>
                  <a:lnTo>
                    <a:pt x="1159" y="193"/>
                  </a:lnTo>
                  <a:lnTo>
                    <a:pt x="1159" y="194"/>
                  </a:lnTo>
                  <a:lnTo>
                    <a:pt x="1160" y="195"/>
                  </a:lnTo>
                  <a:lnTo>
                    <a:pt x="1160" y="196"/>
                  </a:lnTo>
                  <a:lnTo>
                    <a:pt x="1162" y="200"/>
                  </a:lnTo>
                  <a:lnTo>
                    <a:pt x="1163" y="202"/>
                  </a:lnTo>
                  <a:lnTo>
                    <a:pt x="1164" y="206"/>
                  </a:lnTo>
                  <a:lnTo>
                    <a:pt x="1164" y="208"/>
                  </a:lnTo>
                  <a:lnTo>
                    <a:pt x="1165" y="211"/>
                  </a:lnTo>
                  <a:lnTo>
                    <a:pt x="1168" y="217"/>
                  </a:lnTo>
                  <a:lnTo>
                    <a:pt x="1174" y="225"/>
                  </a:lnTo>
                  <a:lnTo>
                    <a:pt x="1181" y="234"/>
                  </a:lnTo>
                  <a:lnTo>
                    <a:pt x="1188" y="243"/>
                  </a:lnTo>
                  <a:lnTo>
                    <a:pt x="1190" y="251"/>
                  </a:lnTo>
                  <a:lnTo>
                    <a:pt x="1190" y="257"/>
                  </a:lnTo>
                  <a:lnTo>
                    <a:pt x="1189" y="261"/>
                  </a:lnTo>
                  <a:lnTo>
                    <a:pt x="1190" y="264"/>
                  </a:lnTo>
                  <a:lnTo>
                    <a:pt x="1194" y="269"/>
                  </a:lnTo>
                  <a:lnTo>
                    <a:pt x="1200" y="277"/>
                  </a:lnTo>
                  <a:lnTo>
                    <a:pt x="1213" y="295"/>
                  </a:lnTo>
                  <a:lnTo>
                    <a:pt x="1223" y="316"/>
                  </a:lnTo>
                  <a:lnTo>
                    <a:pt x="1230" y="338"/>
                  </a:lnTo>
                  <a:lnTo>
                    <a:pt x="1233" y="353"/>
                  </a:lnTo>
                  <a:lnTo>
                    <a:pt x="1238" y="362"/>
                  </a:lnTo>
                  <a:lnTo>
                    <a:pt x="1241" y="367"/>
                  </a:lnTo>
                  <a:lnTo>
                    <a:pt x="1242" y="369"/>
                  </a:lnTo>
                  <a:lnTo>
                    <a:pt x="1242" y="372"/>
                  </a:lnTo>
                  <a:lnTo>
                    <a:pt x="1242" y="374"/>
                  </a:lnTo>
                  <a:lnTo>
                    <a:pt x="1241" y="375"/>
                  </a:lnTo>
                  <a:lnTo>
                    <a:pt x="1241" y="375"/>
                  </a:lnTo>
                  <a:lnTo>
                    <a:pt x="1241" y="375"/>
                  </a:lnTo>
                  <a:lnTo>
                    <a:pt x="1242" y="375"/>
                  </a:lnTo>
                  <a:lnTo>
                    <a:pt x="1244" y="377"/>
                  </a:lnTo>
                  <a:lnTo>
                    <a:pt x="1247" y="377"/>
                  </a:lnTo>
                  <a:lnTo>
                    <a:pt x="1249" y="379"/>
                  </a:lnTo>
                  <a:lnTo>
                    <a:pt x="1251" y="383"/>
                  </a:lnTo>
                  <a:lnTo>
                    <a:pt x="1254" y="387"/>
                  </a:lnTo>
                  <a:lnTo>
                    <a:pt x="1257" y="397"/>
                  </a:lnTo>
                  <a:lnTo>
                    <a:pt x="1263" y="409"/>
                  </a:lnTo>
                  <a:lnTo>
                    <a:pt x="1268" y="421"/>
                  </a:lnTo>
                  <a:lnTo>
                    <a:pt x="1273" y="432"/>
                  </a:lnTo>
                  <a:lnTo>
                    <a:pt x="1276" y="440"/>
                  </a:lnTo>
                  <a:lnTo>
                    <a:pt x="1278" y="445"/>
                  </a:lnTo>
                  <a:lnTo>
                    <a:pt x="1278" y="451"/>
                  </a:lnTo>
                  <a:lnTo>
                    <a:pt x="1278" y="459"/>
                  </a:lnTo>
                  <a:lnTo>
                    <a:pt x="1278" y="467"/>
                  </a:lnTo>
                  <a:lnTo>
                    <a:pt x="1279" y="475"/>
                  </a:lnTo>
                  <a:lnTo>
                    <a:pt x="1280" y="476"/>
                  </a:lnTo>
                  <a:lnTo>
                    <a:pt x="1281" y="477"/>
                  </a:lnTo>
                  <a:lnTo>
                    <a:pt x="1281" y="478"/>
                  </a:lnTo>
                  <a:lnTo>
                    <a:pt x="1281" y="478"/>
                  </a:lnTo>
                  <a:lnTo>
                    <a:pt x="1282" y="478"/>
                  </a:lnTo>
                  <a:lnTo>
                    <a:pt x="1284" y="479"/>
                  </a:lnTo>
                  <a:lnTo>
                    <a:pt x="1285" y="481"/>
                  </a:lnTo>
                  <a:lnTo>
                    <a:pt x="1286" y="482"/>
                  </a:lnTo>
                  <a:lnTo>
                    <a:pt x="1288" y="484"/>
                  </a:lnTo>
                  <a:lnTo>
                    <a:pt x="1291" y="488"/>
                  </a:lnTo>
                  <a:lnTo>
                    <a:pt x="1296" y="491"/>
                  </a:lnTo>
                  <a:lnTo>
                    <a:pt x="1304" y="500"/>
                  </a:lnTo>
                  <a:lnTo>
                    <a:pt x="1310" y="503"/>
                  </a:lnTo>
                  <a:lnTo>
                    <a:pt x="1316" y="507"/>
                  </a:lnTo>
                  <a:lnTo>
                    <a:pt x="1317" y="508"/>
                  </a:lnTo>
                  <a:lnTo>
                    <a:pt x="1319" y="512"/>
                  </a:lnTo>
                  <a:lnTo>
                    <a:pt x="1321" y="515"/>
                  </a:lnTo>
                  <a:lnTo>
                    <a:pt x="1322" y="520"/>
                  </a:lnTo>
                  <a:lnTo>
                    <a:pt x="1323" y="526"/>
                  </a:lnTo>
                  <a:lnTo>
                    <a:pt x="1323" y="530"/>
                  </a:lnTo>
                  <a:lnTo>
                    <a:pt x="1323" y="532"/>
                  </a:lnTo>
                  <a:lnTo>
                    <a:pt x="1323" y="533"/>
                  </a:lnTo>
                  <a:lnTo>
                    <a:pt x="1323" y="534"/>
                  </a:lnTo>
                  <a:lnTo>
                    <a:pt x="1325" y="538"/>
                  </a:lnTo>
                  <a:lnTo>
                    <a:pt x="1329" y="543"/>
                  </a:lnTo>
                  <a:lnTo>
                    <a:pt x="1335" y="552"/>
                  </a:lnTo>
                  <a:lnTo>
                    <a:pt x="1342" y="564"/>
                  </a:lnTo>
                  <a:lnTo>
                    <a:pt x="1347" y="574"/>
                  </a:lnTo>
                  <a:lnTo>
                    <a:pt x="1348" y="580"/>
                  </a:lnTo>
                  <a:lnTo>
                    <a:pt x="1349" y="585"/>
                  </a:lnTo>
                  <a:lnTo>
                    <a:pt x="1352" y="588"/>
                  </a:lnTo>
                  <a:lnTo>
                    <a:pt x="1358" y="589"/>
                  </a:lnTo>
                  <a:lnTo>
                    <a:pt x="1373" y="596"/>
                  </a:lnTo>
                  <a:lnTo>
                    <a:pt x="1388" y="608"/>
                  </a:lnTo>
                  <a:lnTo>
                    <a:pt x="1400" y="622"/>
                  </a:lnTo>
                  <a:lnTo>
                    <a:pt x="1407" y="630"/>
                  </a:lnTo>
                  <a:lnTo>
                    <a:pt x="1410" y="636"/>
                  </a:lnTo>
                  <a:lnTo>
                    <a:pt x="1414" y="642"/>
                  </a:lnTo>
                  <a:lnTo>
                    <a:pt x="1419" y="647"/>
                  </a:lnTo>
                  <a:lnTo>
                    <a:pt x="1426" y="653"/>
                  </a:lnTo>
                  <a:lnTo>
                    <a:pt x="1432" y="660"/>
                  </a:lnTo>
                  <a:lnTo>
                    <a:pt x="1433" y="669"/>
                  </a:lnTo>
                  <a:lnTo>
                    <a:pt x="1433" y="681"/>
                  </a:lnTo>
                  <a:lnTo>
                    <a:pt x="1433" y="691"/>
                  </a:lnTo>
                  <a:lnTo>
                    <a:pt x="1434" y="693"/>
                  </a:lnTo>
                  <a:lnTo>
                    <a:pt x="1434" y="697"/>
                  </a:lnTo>
                  <a:lnTo>
                    <a:pt x="1435" y="699"/>
                  </a:lnTo>
                  <a:lnTo>
                    <a:pt x="1438" y="702"/>
                  </a:lnTo>
                  <a:lnTo>
                    <a:pt x="1440" y="703"/>
                  </a:lnTo>
                  <a:lnTo>
                    <a:pt x="1443" y="704"/>
                  </a:lnTo>
                  <a:lnTo>
                    <a:pt x="1445" y="704"/>
                  </a:lnTo>
                  <a:lnTo>
                    <a:pt x="1446" y="705"/>
                  </a:lnTo>
                  <a:lnTo>
                    <a:pt x="1449" y="708"/>
                  </a:lnTo>
                  <a:lnTo>
                    <a:pt x="1450" y="710"/>
                  </a:lnTo>
                  <a:lnTo>
                    <a:pt x="1451" y="712"/>
                  </a:lnTo>
                  <a:lnTo>
                    <a:pt x="1453" y="715"/>
                  </a:lnTo>
                  <a:lnTo>
                    <a:pt x="1456" y="716"/>
                  </a:lnTo>
                  <a:lnTo>
                    <a:pt x="1458" y="716"/>
                  </a:lnTo>
                  <a:lnTo>
                    <a:pt x="1475" y="715"/>
                  </a:lnTo>
                  <a:lnTo>
                    <a:pt x="1495" y="714"/>
                  </a:lnTo>
                  <a:lnTo>
                    <a:pt x="1502" y="711"/>
                  </a:lnTo>
                  <a:lnTo>
                    <a:pt x="1506" y="708"/>
                  </a:lnTo>
                  <a:lnTo>
                    <a:pt x="1509" y="705"/>
                  </a:lnTo>
                  <a:lnTo>
                    <a:pt x="1513" y="702"/>
                  </a:lnTo>
                  <a:lnTo>
                    <a:pt x="1521" y="700"/>
                  </a:lnTo>
                  <a:lnTo>
                    <a:pt x="1530" y="700"/>
                  </a:lnTo>
                  <a:lnTo>
                    <a:pt x="1535" y="699"/>
                  </a:lnTo>
                  <a:lnTo>
                    <a:pt x="1539" y="698"/>
                  </a:lnTo>
                  <a:lnTo>
                    <a:pt x="1545" y="697"/>
                  </a:lnTo>
                  <a:lnTo>
                    <a:pt x="1556" y="696"/>
                  </a:lnTo>
                  <a:lnTo>
                    <a:pt x="1575" y="697"/>
                  </a:lnTo>
                  <a:lnTo>
                    <a:pt x="1588" y="696"/>
                  </a:lnTo>
                  <a:lnTo>
                    <a:pt x="1598" y="692"/>
                  </a:lnTo>
                  <a:lnTo>
                    <a:pt x="1605" y="686"/>
                  </a:lnTo>
                  <a:lnTo>
                    <a:pt x="1612" y="681"/>
                  </a:lnTo>
                  <a:lnTo>
                    <a:pt x="1618" y="678"/>
                  </a:lnTo>
                  <a:lnTo>
                    <a:pt x="1621" y="677"/>
                  </a:lnTo>
                  <a:lnTo>
                    <a:pt x="1621" y="675"/>
                  </a:lnTo>
                  <a:lnTo>
                    <a:pt x="1622" y="675"/>
                  </a:lnTo>
                  <a:lnTo>
                    <a:pt x="1623" y="675"/>
                  </a:lnTo>
                  <a:lnTo>
                    <a:pt x="1624" y="675"/>
                  </a:lnTo>
                  <a:lnTo>
                    <a:pt x="1625" y="674"/>
                  </a:lnTo>
                  <a:lnTo>
                    <a:pt x="1628" y="674"/>
                  </a:lnTo>
                  <a:lnTo>
                    <a:pt x="1629" y="675"/>
                  </a:lnTo>
                  <a:lnTo>
                    <a:pt x="1630" y="675"/>
                  </a:lnTo>
                  <a:lnTo>
                    <a:pt x="1630" y="677"/>
                  </a:lnTo>
                  <a:lnTo>
                    <a:pt x="1630" y="679"/>
                  </a:lnTo>
                  <a:lnTo>
                    <a:pt x="1629" y="681"/>
                  </a:lnTo>
                  <a:lnTo>
                    <a:pt x="1627" y="684"/>
                  </a:lnTo>
                  <a:lnTo>
                    <a:pt x="1622" y="693"/>
                  </a:lnTo>
                  <a:lnTo>
                    <a:pt x="1618" y="708"/>
                  </a:lnTo>
                  <a:lnTo>
                    <a:pt x="1615" y="724"/>
                  </a:lnTo>
                  <a:lnTo>
                    <a:pt x="1611" y="745"/>
                  </a:lnTo>
                  <a:lnTo>
                    <a:pt x="1606" y="764"/>
                  </a:lnTo>
                  <a:lnTo>
                    <a:pt x="1602" y="783"/>
                  </a:lnTo>
                  <a:lnTo>
                    <a:pt x="1594" y="798"/>
                  </a:lnTo>
                  <a:lnTo>
                    <a:pt x="1585" y="816"/>
                  </a:lnTo>
                  <a:lnTo>
                    <a:pt x="1578" y="832"/>
                  </a:lnTo>
                  <a:lnTo>
                    <a:pt x="1573" y="843"/>
                  </a:lnTo>
                  <a:lnTo>
                    <a:pt x="1569" y="853"/>
                  </a:lnTo>
                  <a:lnTo>
                    <a:pt x="1566" y="862"/>
                  </a:lnTo>
                  <a:lnTo>
                    <a:pt x="1560" y="874"/>
                  </a:lnTo>
                  <a:lnTo>
                    <a:pt x="1551" y="886"/>
                  </a:lnTo>
                  <a:lnTo>
                    <a:pt x="1543" y="896"/>
                  </a:lnTo>
                  <a:lnTo>
                    <a:pt x="1536" y="904"/>
                  </a:lnTo>
                  <a:lnTo>
                    <a:pt x="1531" y="907"/>
                  </a:lnTo>
                  <a:lnTo>
                    <a:pt x="1525" y="914"/>
                  </a:lnTo>
                  <a:lnTo>
                    <a:pt x="1518" y="923"/>
                  </a:lnTo>
                  <a:lnTo>
                    <a:pt x="1512" y="931"/>
                  </a:lnTo>
                  <a:lnTo>
                    <a:pt x="1506" y="938"/>
                  </a:lnTo>
                  <a:lnTo>
                    <a:pt x="1503" y="943"/>
                  </a:lnTo>
                  <a:lnTo>
                    <a:pt x="1499" y="947"/>
                  </a:lnTo>
                  <a:lnTo>
                    <a:pt x="1492" y="950"/>
                  </a:lnTo>
                  <a:lnTo>
                    <a:pt x="1484" y="953"/>
                  </a:lnTo>
                  <a:lnTo>
                    <a:pt x="1480" y="955"/>
                  </a:lnTo>
                  <a:lnTo>
                    <a:pt x="1475" y="960"/>
                  </a:lnTo>
                  <a:lnTo>
                    <a:pt x="1468" y="966"/>
                  </a:lnTo>
                  <a:lnTo>
                    <a:pt x="1459" y="972"/>
                  </a:lnTo>
                  <a:lnTo>
                    <a:pt x="1451" y="979"/>
                  </a:lnTo>
                  <a:lnTo>
                    <a:pt x="1446" y="986"/>
                  </a:lnTo>
                  <a:lnTo>
                    <a:pt x="1443" y="993"/>
                  </a:lnTo>
                  <a:lnTo>
                    <a:pt x="1435" y="1003"/>
                  </a:lnTo>
                  <a:lnTo>
                    <a:pt x="1428" y="1012"/>
                  </a:lnTo>
                  <a:lnTo>
                    <a:pt x="1422" y="1021"/>
                  </a:lnTo>
                  <a:lnTo>
                    <a:pt x="1419" y="1025"/>
                  </a:lnTo>
                  <a:lnTo>
                    <a:pt x="1415" y="1029"/>
                  </a:lnTo>
                  <a:lnTo>
                    <a:pt x="1409" y="1035"/>
                  </a:lnTo>
                  <a:lnTo>
                    <a:pt x="1404" y="1040"/>
                  </a:lnTo>
                  <a:lnTo>
                    <a:pt x="1400" y="1045"/>
                  </a:lnTo>
                  <a:lnTo>
                    <a:pt x="1397" y="1046"/>
                  </a:lnTo>
                  <a:lnTo>
                    <a:pt x="1397" y="1046"/>
                  </a:lnTo>
                  <a:lnTo>
                    <a:pt x="1396" y="1048"/>
                  </a:lnTo>
                  <a:lnTo>
                    <a:pt x="1392" y="1054"/>
                  </a:lnTo>
                  <a:lnTo>
                    <a:pt x="1386" y="1061"/>
                  </a:lnTo>
                  <a:lnTo>
                    <a:pt x="1378" y="1068"/>
                  </a:lnTo>
                  <a:lnTo>
                    <a:pt x="1371" y="1073"/>
                  </a:lnTo>
                  <a:lnTo>
                    <a:pt x="1366" y="1076"/>
                  </a:lnTo>
                  <a:lnTo>
                    <a:pt x="1365" y="1082"/>
                  </a:lnTo>
                  <a:lnTo>
                    <a:pt x="1365" y="1088"/>
                  </a:lnTo>
                  <a:lnTo>
                    <a:pt x="1365" y="1095"/>
                  </a:lnTo>
                  <a:lnTo>
                    <a:pt x="1364" y="1101"/>
                  </a:lnTo>
                  <a:lnTo>
                    <a:pt x="1361" y="1104"/>
                  </a:lnTo>
                  <a:lnTo>
                    <a:pt x="1354" y="1112"/>
                  </a:lnTo>
                  <a:lnTo>
                    <a:pt x="1351" y="1121"/>
                  </a:lnTo>
                  <a:lnTo>
                    <a:pt x="1351" y="1134"/>
                  </a:lnTo>
                  <a:lnTo>
                    <a:pt x="1349" y="1135"/>
                  </a:lnTo>
                  <a:lnTo>
                    <a:pt x="1348" y="1141"/>
                  </a:lnTo>
                  <a:lnTo>
                    <a:pt x="1346" y="1144"/>
                  </a:lnTo>
                  <a:lnTo>
                    <a:pt x="1342" y="1146"/>
                  </a:lnTo>
                  <a:lnTo>
                    <a:pt x="1339" y="1147"/>
                  </a:lnTo>
                  <a:lnTo>
                    <a:pt x="1336" y="1152"/>
                  </a:lnTo>
                  <a:lnTo>
                    <a:pt x="1336" y="1160"/>
                  </a:lnTo>
                  <a:lnTo>
                    <a:pt x="1337" y="1178"/>
                  </a:lnTo>
                  <a:lnTo>
                    <a:pt x="1341" y="1192"/>
                  </a:lnTo>
                  <a:lnTo>
                    <a:pt x="1347" y="1201"/>
                  </a:lnTo>
                  <a:lnTo>
                    <a:pt x="1349" y="1208"/>
                  </a:lnTo>
                  <a:lnTo>
                    <a:pt x="1351" y="1217"/>
                  </a:lnTo>
                  <a:lnTo>
                    <a:pt x="1351" y="1227"/>
                  </a:lnTo>
                  <a:lnTo>
                    <a:pt x="1353" y="1243"/>
                  </a:lnTo>
                  <a:lnTo>
                    <a:pt x="1356" y="1256"/>
                  </a:lnTo>
                  <a:lnTo>
                    <a:pt x="1361" y="1270"/>
                  </a:lnTo>
                  <a:lnTo>
                    <a:pt x="1366" y="1285"/>
                  </a:lnTo>
                  <a:lnTo>
                    <a:pt x="1368" y="1290"/>
                  </a:lnTo>
                  <a:lnTo>
                    <a:pt x="1370" y="1293"/>
                  </a:lnTo>
                  <a:lnTo>
                    <a:pt x="1371" y="1297"/>
                  </a:lnTo>
                  <a:lnTo>
                    <a:pt x="1372" y="1300"/>
                  </a:lnTo>
                  <a:lnTo>
                    <a:pt x="1373" y="1301"/>
                  </a:lnTo>
                  <a:lnTo>
                    <a:pt x="1373" y="1303"/>
                  </a:lnTo>
                  <a:lnTo>
                    <a:pt x="1373" y="1304"/>
                  </a:lnTo>
                  <a:lnTo>
                    <a:pt x="1372" y="1307"/>
                  </a:lnTo>
                  <a:lnTo>
                    <a:pt x="1371" y="1313"/>
                  </a:lnTo>
                  <a:lnTo>
                    <a:pt x="1371" y="1325"/>
                  </a:lnTo>
                  <a:lnTo>
                    <a:pt x="1370" y="1343"/>
                  </a:lnTo>
                  <a:lnTo>
                    <a:pt x="1370" y="1360"/>
                  </a:lnTo>
                  <a:lnTo>
                    <a:pt x="1368" y="1372"/>
                  </a:lnTo>
                  <a:lnTo>
                    <a:pt x="1367" y="1379"/>
                  </a:lnTo>
                  <a:lnTo>
                    <a:pt x="1368" y="1386"/>
                  </a:lnTo>
                  <a:lnTo>
                    <a:pt x="1370" y="1396"/>
                  </a:lnTo>
                  <a:lnTo>
                    <a:pt x="1372" y="1405"/>
                  </a:lnTo>
                  <a:lnTo>
                    <a:pt x="1372" y="1414"/>
                  </a:lnTo>
                  <a:lnTo>
                    <a:pt x="1368" y="1421"/>
                  </a:lnTo>
                  <a:lnTo>
                    <a:pt x="1361" y="1431"/>
                  </a:lnTo>
                  <a:lnTo>
                    <a:pt x="1349" y="1444"/>
                  </a:lnTo>
                  <a:lnTo>
                    <a:pt x="1337" y="1454"/>
                  </a:lnTo>
                  <a:lnTo>
                    <a:pt x="1327" y="1462"/>
                  </a:lnTo>
                  <a:lnTo>
                    <a:pt x="1318" y="1466"/>
                  </a:lnTo>
                  <a:lnTo>
                    <a:pt x="1306" y="1472"/>
                  </a:lnTo>
                  <a:lnTo>
                    <a:pt x="1293" y="1477"/>
                  </a:lnTo>
                  <a:lnTo>
                    <a:pt x="1286" y="1482"/>
                  </a:lnTo>
                  <a:lnTo>
                    <a:pt x="1280" y="1490"/>
                  </a:lnTo>
                  <a:lnTo>
                    <a:pt x="1274" y="1499"/>
                  </a:lnTo>
                  <a:lnTo>
                    <a:pt x="1267" y="1509"/>
                  </a:lnTo>
                  <a:lnTo>
                    <a:pt x="1252" y="1521"/>
                  </a:lnTo>
                  <a:lnTo>
                    <a:pt x="1237" y="1532"/>
                  </a:lnTo>
                  <a:lnTo>
                    <a:pt x="1231" y="1536"/>
                  </a:lnTo>
                  <a:lnTo>
                    <a:pt x="1225" y="1538"/>
                  </a:lnTo>
                  <a:lnTo>
                    <a:pt x="1219" y="1540"/>
                  </a:lnTo>
                  <a:lnTo>
                    <a:pt x="1214" y="1545"/>
                  </a:lnTo>
                  <a:lnTo>
                    <a:pt x="1212" y="1549"/>
                  </a:lnTo>
                  <a:lnTo>
                    <a:pt x="1213" y="1555"/>
                  </a:lnTo>
                  <a:lnTo>
                    <a:pt x="1219" y="1562"/>
                  </a:lnTo>
                  <a:lnTo>
                    <a:pt x="1231" y="1576"/>
                  </a:lnTo>
                  <a:lnTo>
                    <a:pt x="1237" y="1593"/>
                  </a:lnTo>
                  <a:lnTo>
                    <a:pt x="1239" y="1611"/>
                  </a:lnTo>
                  <a:lnTo>
                    <a:pt x="1238" y="1632"/>
                  </a:lnTo>
                  <a:lnTo>
                    <a:pt x="1235" y="1653"/>
                  </a:lnTo>
                  <a:lnTo>
                    <a:pt x="1230" y="1667"/>
                  </a:lnTo>
                  <a:lnTo>
                    <a:pt x="1223" y="1674"/>
                  </a:lnTo>
                  <a:lnTo>
                    <a:pt x="1215" y="1678"/>
                  </a:lnTo>
                  <a:lnTo>
                    <a:pt x="1213" y="1678"/>
                  </a:lnTo>
                  <a:lnTo>
                    <a:pt x="1206" y="1680"/>
                  </a:lnTo>
                  <a:lnTo>
                    <a:pt x="1196" y="1684"/>
                  </a:lnTo>
                  <a:lnTo>
                    <a:pt x="1186" y="1689"/>
                  </a:lnTo>
                  <a:lnTo>
                    <a:pt x="1176" y="1695"/>
                  </a:lnTo>
                  <a:lnTo>
                    <a:pt x="1168" y="1703"/>
                  </a:lnTo>
                  <a:lnTo>
                    <a:pt x="1164" y="1711"/>
                  </a:lnTo>
                  <a:lnTo>
                    <a:pt x="1165" y="1721"/>
                  </a:lnTo>
                  <a:lnTo>
                    <a:pt x="1168" y="1726"/>
                  </a:lnTo>
                  <a:lnTo>
                    <a:pt x="1169" y="1730"/>
                  </a:lnTo>
                  <a:lnTo>
                    <a:pt x="1174" y="1741"/>
                  </a:lnTo>
                  <a:lnTo>
                    <a:pt x="1175" y="1750"/>
                  </a:lnTo>
                  <a:lnTo>
                    <a:pt x="1174" y="1757"/>
                  </a:lnTo>
                  <a:lnTo>
                    <a:pt x="1168" y="1763"/>
                  </a:lnTo>
                  <a:lnTo>
                    <a:pt x="1158" y="1771"/>
                  </a:lnTo>
                  <a:lnTo>
                    <a:pt x="1145" y="1779"/>
                  </a:lnTo>
                  <a:lnTo>
                    <a:pt x="1133" y="1788"/>
                  </a:lnTo>
                  <a:lnTo>
                    <a:pt x="1122" y="1797"/>
                  </a:lnTo>
                  <a:lnTo>
                    <a:pt x="1114" y="1811"/>
                  </a:lnTo>
                  <a:lnTo>
                    <a:pt x="1108" y="1826"/>
                  </a:lnTo>
                  <a:lnTo>
                    <a:pt x="1104" y="1842"/>
                  </a:lnTo>
                  <a:lnTo>
                    <a:pt x="1098" y="1854"/>
                  </a:lnTo>
                  <a:lnTo>
                    <a:pt x="1090" y="1863"/>
                  </a:lnTo>
                  <a:lnTo>
                    <a:pt x="1077" y="1870"/>
                  </a:lnTo>
                  <a:lnTo>
                    <a:pt x="1058" y="1877"/>
                  </a:lnTo>
                  <a:lnTo>
                    <a:pt x="1045" y="1885"/>
                  </a:lnTo>
                  <a:lnTo>
                    <a:pt x="1035" y="1892"/>
                  </a:lnTo>
                  <a:lnTo>
                    <a:pt x="1028" y="1899"/>
                  </a:lnTo>
                  <a:lnTo>
                    <a:pt x="1023" y="1906"/>
                  </a:lnTo>
                  <a:lnTo>
                    <a:pt x="1019" y="1912"/>
                  </a:lnTo>
                  <a:lnTo>
                    <a:pt x="1015" y="1916"/>
                  </a:lnTo>
                  <a:lnTo>
                    <a:pt x="1007" y="1918"/>
                  </a:lnTo>
                  <a:lnTo>
                    <a:pt x="996" y="1919"/>
                  </a:lnTo>
                  <a:lnTo>
                    <a:pt x="982" y="1923"/>
                  </a:lnTo>
                  <a:lnTo>
                    <a:pt x="969" y="1928"/>
                  </a:lnTo>
                  <a:lnTo>
                    <a:pt x="957" y="1931"/>
                  </a:lnTo>
                  <a:lnTo>
                    <a:pt x="948" y="1932"/>
                  </a:lnTo>
                  <a:lnTo>
                    <a:pt x="941" y="1931"/>
                  </a:lnTo>
                  <a:lnTo>
                    <a:pt x="931" y="1929"/>
                  </a:lnTo>
                  <a:lnTo>
                    <a:pt x="921" y="1926"/>
                  </a:lnTo>
                  <a:lnTo>
                    <a:pt x="909" y="1926"/>
                  </a:lnTo>
                  <a:lnTo>
                    <a:pt x="895" y="1932"/>
                  </a:lnTo>
                  <a:lnTo>
                    <a:pt x="883" y="1940"/>
                  </a:lnTo>
                  <a:lnTo>
                    <a:pt x="872" y="1944"/>
                  </a:lnTo>
                  <a:lnTo>
                    <a:pt x="863" y="1948"/>
                  </a:lnTo>
                  <a:lnTo>
                    <a:pt x="853" y="1946"/>
                  </a:lnTo>
                  <a:lnTo>
                    <a:pt x="843" y="1940"/>
                  </a:lnTo>
                  <a:lnTo>
                    <a:pt x="832" y="1926"/>
                  </a:lnTo>
                  <a:lnTo>
                    <a:pt x="826" y="1912"/>
                  </a:lnTo>
                  <a:lnTo>
                    <a:pt x="823" y="1900"/>
                  </a:lnTo>
                  <a:lnTo>
                    <a:pt x="823" y="1888"/>
                  </a:lnTo>
                  <a:lnTo>
                    <a:pt x="825" y="1877"/>
                  </a:lnTo>
                  <a:lnTo>
                    <a:pt x="825" y="1867"/>
                  </a:lnTo>
                  <a:lnTo>
                    <a:pt x="823" y="1855"/>
                  </a:lnTo>
                  <a:lnTo>
                    <a:pt x="816" y="1844"/>
                  </a:lnTo>
                  <a:lnTo>
                    <a:pt x="803" y="1824"/>
                  </a:lnTo>
                  <a:lnTo>
                    <a:pt x="796" y="1806"/>
                  </a:lnTo>
                  <a:lnTo>
                    <a:pt x="792" y="1791"/>
                  </a:lnTo>
                  <a:lnTo>
                    <a:pt x="791" y="1782"/>
                  </a:lnTo>
                  <a:lnTo>
                    <a:pt x="789" y="1779"/>
                  </a:lnTo>
                  <a:lnTo>
                    <a:pt x="786" y="1776"/>
                  </a:lnTo>
                  <a:lnTo>
                    <a:pt x="779" y="1766"/>
                  </a:lnTo>
                  <a:lnTo>
                    <a:pt x="771" y="1753"/>
                  </a:lnTo>
                  <a:lnTo>
                    <a:pt x="761" y="1740"/>
                  </a:lnTo>
                  <a:lnTo>
                    <a:pt x="755" y="1726"/>
                  </a:lnTo>
                  <a:lnTo>
                    <a:pt x="753" y="1711"/>
                  </a:lnTo>
                  <a:lnTo>
                    <a:pt x="752" y="1699"/>
                  </a:lnTo>
                  <a:lnTo>
                    <a:pt x="749" y="1685"/>
                  </a:lnTo>
                  <a:lnTo>
                    <a:pt x="747" y="1670"/>
                  </a:lnTo>
                  <a:lnTo>
                    <a:pt x="745" y="1654"/>
                  </a:lnTo>
                  <a:lnTo>
                    <a:pt x="741" y="1640"/>
                  </a:lnTo>
                  <a:lnTo>
                    <a:pt x="739" y="1629"/>
                  </a:lnTo>
                  <a:lnTo>
                    <a:pt x="736" y="1621"/>
                  </a:lnTo>
                  <a:lnTo>
                    <a:pt x="736" y="1618"/>
                  </a:lnTo>
                  <a:lnTo>
                    <a:pt x="735" y="1616"/>
                  </a:lnTo>
                  <a:lnTo>
                    <a:pt x="730" y="1609"/>
                  </a:lnTo>
                  <a:lnTo>
                    <a:pt x="724" y="1598"/>
                  </a:lnTo>
                  <a:lnTo>
                    <a:pt x="717" y="1585"/>
                  </a:lnTo>
                  <a:lnTo>
                    <a:pt x="709" y="1570"/>
                  </a:lnTo>
                  <a:lnTo>
                    <a:pt x="700" y="1554"/>
                  </a:lnTo>
                  <a:lnTo>
                    <a:pt x="692" y="1537"/>
                  </a:lnTo>
                  <a:lnTo>
                    <a:pt x="685" y="1521"/>
                  </a:lnTo>
                  <a:lnTo>
                    <a:pt x="680" y="1506"/>
                  </a:lnTo>
                  <a:lnTo>
                    <a:pt x="676" y="1493"/>
                  </a:lnTo>
                  <a:lnTo>
                    <a:pt x="675" y="1483"/>
                  </a:lnTo>
                  <a:lnTo>
                    <a:pt x="676" y="1476"/>
                  </a:lnTo>
                  <a:lnTo>
                    <a:pt x="678" y="1468"/>
                  </a:lnTo>
                  <a:lnTo>
                    <a:pt x="682" y="1445"/>
                  </a:lnTo>
                  <a:lnTo>
                    <a:pt x="690" y="1419"/>
                  </a:lnTo>
                  <a:lnTo>
                    <a:pt x="697" y="1392"/>
                  </a:lnTo>
                  <a:lnTo>
                    <a:pt x="706" y="1370"/>
                  </a:lnTo>
                  <a:lnTo>
                    <a:pt x="716" y="1352"/>
                  </a:lnTo>
                  <a:lnTo>
                    <a:pt x="724" y="1334"/>
                  </a:lnTo>
                  <a:lnTo>
                    <a:pt x="729" y="1316"/>
                  </a:lnTo>
                  <a:lnTo>
                    <a:pt x="729" y="1299"/>
                  </a:lnTo>
                  <a:lnTo>
                    <a:pt x="727" y="1286"/>
                  </a:lnTo>
                  <a:lnTo>
                    <a:pt x="722" y="1279"/>
                  </a:lnTo>
                  <a:lnTo>
                    <a:pt x="717" y="1273"/>
                  </a:lnTo>
                  <a:lnTo>
                    <a:pt x="713" y="1264"/>
                  </a:lnTo>
                  <a:lnTo>
                    <a:pt x="711" y="1254"/>
                  </a:lnTo>
                  <a:lnTo>
                    <a:pt x="711" y="1244"/>
                  </a:lnTo>
                  <a:lnTo>
                    <a:pt x="712" y="1237"/>
                  </a:lnTo>
                  <a:lnTo>
                    <a:pt x="716" y="1235"/>
                  </a:lnTo>
                  <a:lnTo>
                    <a:pt x="718" y="1233"/>
                  </a:lnTo>
                  <a:lnTo>
                    <a:pt x="717" y="1232"/>
                  </a:lnTo>
                  <a:lnTo>
                    <a:pt x="712" y="1227"/>
                  </a:lnTo>
                  <a:lnTo>
                    <a:pt x="706" y="1219"/>
                  </a:lnTo>
                  <a:lnTo>
                    <a:pt x="699" y="1206"/>
                  </a:lnTo>
                  <a:lnTo>
                    <a:pt x="696" y="1193"/>
                  </a:lnTo>
                  <a:lnTo>
                    <a:pt x="693" y="1178"/>
                  </a:lnTo>
                  <a:lnTo>
                    <a:pt x="691" y="1163"/>
                  </a:lnTo>
                  <a:lnTo>
                    <a:pt x="688" y="1150"/>
                  </a:lnTo>
                  <a:lnTo>
                    <a:pt x="684" y="1138"/>
                  </a:lnTo>
                  <a:lnTo>
                    <a:pt x="680" y="1131"/>
                  </a:lnTo>
                  <a:lnTo>
                    <a:pt x="675" y="1125"/>
                  </a:lnTo>
                  <a:lnTo>
                    <a:pt x="669" y="1119"/>
                  </a:lnTo>
                  <a:lnTo>
                    <a:pt x="662" y="1113"/>
                  </a:lnTo>
                  <a:lnTo>
                    <a:pt x="656" y="1106"/>
                  </a:lnTo>
                  <a:lnTo>
                    <a:pt x="643" y="1092"/>
                  </a:lnTo>
                  <a:lnTo>
                    <a:pt x="631" y="1078"/>
                  </a:lnTo>
                  <a:lnTo>
                    <a:pt x="620" y="1064"/>
                  </a:lnTo>
                  <a:lnTo>
                    <a:pt x="612" y="1049"/>
                  </a:lnTo>
                  <a:lnTo>
                    <a:pt x="607" y="1036"/>
                  </a:lnTo>
                  <a:lnTo>
                    <a:pt x="606" y="1025"/>
                  </a:lnTo>
                  <a:lnTo>
                    <a:pt x="609" y="1010"/>
                  </a:lnTo>
                  <a:lnTo>
                    <a:pt x="614" y="999"/>
                  </a:lnTo>
                  <a:lnTo>
                    <a:pt x="619" y="991"/>
                  </a:lnTo>
                  <a:lnTo>
                    <a:pt x="620" y="984"/>
                  </a:lnTo>
                  <a:lnTo>
                    <a:pt x="620" y="979"/>
                  </a:lnTo>
                  <a:lnTo>
                    <a:pt x="621" y="973"/>
                  </a:lnTo>
                  <a:lnTo>
                    <a:pt x="625" y="959"/>
                  </a:lnTo>
                  <a:lnTo>
                    <a:pt x="629" y="948"/>
                  </a:lnTo>
                  <a:lnTo>
                    <a:pt x="630" y="943"/>
                  </a:lnTo>
                  <a:lnTo>
                    <a:pt x="632" y="939"/>
                  </a:lnTo>
                  <a:lnTo>
                    <a:pt x="635" y="933"/>
                  </a:lnTo>
                  <a:lnTo>
                    <a:pt x="636" y="927"/>
                  </a:lnTo>
                  <a:lnTo>
                    <a:pt x="636" y="920"/>
                  </a:lnTo>
                  <a:lnTo>
                    <a:pt x="631" y="911"/>
                  </a:lnTo>
                  <a:lnTo>
                    <a:pt x="624" y="899"/>
                  </a:lnTo>
                  <a:lnTo>
                    <a:pt x="618" y="892"/>
                  </a:lnTo>
                  <a:lnTo>
                    <a:pt x="614" y="887"/>
                  </a:lnTo>
                  <a:lnTo>
                    <a:pt x="612" y="886"/>
                  </a:lnTo>
                  <a:lnTo>
                    <a:pt x="609" y="882"/>
                  </a:lnTo>
                  <a:lnTo>
                    <a:pt x="607" y="878"/>
                  </a:lnTo>
                  <a:lnTo>
                    <a:pt x="605" y="875"/>
                  </a:lnTo>
                  <a:lnTo>
                    <a:pt x="602" y="870"/>
                  </a:lnTo>
                  <a:lnTo>
                    <a:pt x="601" y="870"/>
                  </a:lnTo>
                  <a:lnTo>
                    <a:pt x="599" y="871"/>
                  </a:lnTo>
                  <a:lnTo>
                    <a:pt x="593" y="874"/>
                  </a:lnTo>
                  <a:lnTo>
                    <a:pt x="586" y="876"/>
                  </a:lnTo>
                  <a:lnTo>
                    <a:pt x="577" y="878"/>
                  </a:lnTo>
                  <a:lnTo>
                    <a:pt x="570" y="880"/>
                  </a:lnTo>
                  <a:lnTo>
                    <a:pt x="560" y="881"/>
                  </a:lnTo>
                  <a:lnTo>
                    <a:pt x="550" y="884"/>
                  </a:lnTo>
                  <a:lnTo>
                    <a:pt x="539" y="886"/>
                  </a:lnTo>
                  <a:lnTo>
                    <a:pt x="534" y="886"/>
                  </a:lnTo>
                  <a:lnTo>
                    <a:pt x="532" y="886"/>
                  </a:lnTo>
                  <a:lnTo>
                    <a:pt x="528" y="886"/>
                  </a:lnTo>
                  <a:lnTo>
                    <a:pt x="526" y="884"/>
                  </a:lnTo>
                  <a:lnTo>
                    <a:pt x="525" y="883"/>
                  </a:lnTo>
                  <a:lnTo>
                    <a:pt x="523" y="881"/>
                  </a:lnTo>
                  <a:lnTo>
                    <a:pt x="522" y="877"/>
                  </a:lnTo>
                  <a:lnTo>
                    <a:pt x="523" y="874"/>
                  </a:lnTo>
                  <a:lnTo>
                    <a:pt x="525" y="868"/>
                  </a:lnTo>
                  <a:lnTo>
                    <a:pt x="527" y="863"/>
                  </a:lnTo>
                  <a:lnTo>
                    <a:pt x="529" y="859"/>
                  </a:lnTo>
                  <a:lnTo>
                    <a:pt x="529" y="856"/>
                  </a:lnTo>
                  <a:lnTo>
                    <a:pt x="527" y="852"/>
                  </a:lnTo>
                  <a:lnTo>
                    <a:pt x="521" y="846"/>
                  </a:lnTo>
                  <a:lnTo>
                    <a:pt x="511" y="838"/>
                  </a:lnTo>
                  <a:lnTo>
                    <a:pt x="505" y="832"/>
                  </a:lnTo>
                  <a:lnTo>
                    <a:pt x="501" y="828"/>
                  </a:lnTo>
                  <a:lnTo>
                    <a:pt x="494" y="827"/>
                  </a:lnTo>
                  <a:lnTo>
                    <a:pt x="477" y="827"/>
                  </a:lnTo>
                  <a:lnTo>
                    <a:pt x="461" y="827"/>
                  </a:lnTo>
                  <a:lnTo>
                    <a:pt x="460" y="827"/>
                  </a:lnTo>
                  <a:lnTo>
                    <a:pt x="449" y="830"/>
                  </a:lnTo>
                  <a:lnTo>
                    <a:pt x="437" y="832"/>
                  </a:lnTo>
                  <a:lnTo>
                    <a:pt x="435" y="832"/>
                  </a:lnTo>
                  <a:lnTo>
                    <a:pt x="433" y="832"/>
                  </a:lnTo>
                  <a:lnTo>
                    <a:pt x="433" y="832"/>
                  </a:lnTo>
                  <a:lnTo>
                    <a:pt x="433" y="833"/>
                  </a:lnTo>
                  <a:lnTo>
                    <a:pt x="433" y="834"/>
                  </a:lnTo>
                  <a:lnTo>
                    <a:pt x="431" y="837"/>
                  </a:lnTo>
                  <a:lnTo>
                    <a:pt x="430" y="838"/>
                  </a:lnTo>
                  <a:lnTo>
                    <a:pt x="429" y="840"/>
                  </a:lnTo>
                  <a:lnTo>
                    <a:pt x="427" y="841"/>
                  </a:lnTo>
                  <a:lnTo>
                    <a:pt x="423" y="841"/>
                  </a:lnTo>
                  <a:lnTo>
                    <a:pt x="419" y="843"/>
                  </a:lnTo>
                  <a:lnTo>
                    <a:pt x="417" y="844"/>
                  </a:lnTo>
                  <a:lnTo>
                    <a:pt x="415" y="845"/>
                  </a:lnTo>
                  <a:lnTo>
                    <a:pt x="412" y="846"/>
                  </a:lnTo>
                  <a:lnTo>
                    <a:pt x="410" y="849"/>
                  </a:lnTo>
                  <a:lnTo>
                    <a:pt x="407" y="850"/>
                  </a:lnTo>
                  <a:lnTo>
                    <a:pt x="404" y="850"/>
                  </a:lnTo>
                  <a:lnTo>
                    <a:pt x="396" y="851"/>
                  </a:lnTo>
                  <a:lnTo>
                    <a:pt x="388" y="856"/>
                  </a:lnTo>
                  <a:lnTo>
                    <a:pt x="382" y="859"/>
                  </a:lnTo>
                  <a:lnTo>
                    <a:pt x="380" y="861"/>
                  </a:lnTo>
                  <a:lnTo>
                    <a:pt x="376" y="862"/>
                  </a:lnTo>
                  <a:lnTo>
                    <a:pt x="374" y="863"/>
                  </a:lnTo>
                  <a:lnTo>
                    <a:pt x="370" y="864"/>
                  </a:lnTo>
                  <a:lnTo>
                    <a:pt x="368" y="865"/>
                  </a:lnTo>
                  <a:lnTo>
                    <a:pt x="366" y="865"/>
                  </a:lnTo>
                  <a:lnTo>
                    <a:pt x="366" y="865"/>
                  </a:lnTo>
                  <a:lnTo>
                    <a:pt x="361" y="868"/>
                  </a:lnTo>
                  <a:lnTo>
                    <a:pt x="357" y="869"/>
                  </a:lnTo>
                  <a:lnTo>
                    <a:pt x="354" y="870"/>
                  </a:lnTo>
                  <a:lnTo>
                    <a:pt x="350" y="873"/>
                  </a:lnTo>
                  <a:lnTo>
                    <a:pt x="349" y="873"/>
                  </a:lnTo>
                  <a:lnTo>
                    <a:pt x="348" y="873"/>
                  </a:lnTo>
                  <a:lnTo>
                    <a:pt x="345" y="874"/>
                  </a:lnTo>
                  <a:lnTo>
                    <a:pt x="342" y="874"/>
                  </a:lnTo>
                  <a:lnTo>
                    <a:pt x="337" y="874"/>
                  </a:lnTo>
                  <a:lnTo>
                    <a:pt x="331" y="873"/>
                  </a:lnTo>
                  <a:lnTo>
                    <a:pt x="329" y="870"/>
                  </a:lnTo>
                  <a:lnTo>
                    <a:pt x="327" y="869"/>
                  </a:lnTo>
                  <a:lnTo>
                    <a:pt x="326" y="868"/>
                  </a:lnTo>
                  <a:lnTo>
                    <a:pt x="325" y="867"/>
                  </a:lnTo>
                  <a:lnTo>
                    <a:pt x="325" y="865"/>
                  </a:lnTo>
                  <a:lnTo>
                    <a:pt x="324" y="864"/>
                  </a:lnTo>
                  <a:lnTo>
                    <a:pt x="323" y="863"/>
                  </a:lnTo>
                  <a:lnTo>
                    <a:pt x="319" y="863"/>
                  </a:lnTo>
                  <a:lnTo>
                    <a:pt x="315" y="863"/>
                  </a:lnTo>
                  <a:lnTo>
                    <a:pt x="303" y="863"/>
                  </a:lnTo>
                  <a:lnTo>
                    <a:pt x="294" y="863"/>
                  </a:lnTo>
                  <a:lnTo>
                    <a:pt x="280" y="863"/>
                  </a:lnTo>
                  <a:lnTo>
                    <a:pt x="269" y="864"/>
                  </a:lnTo>
                  <a:lnTo>
                    <a:pt x="262" y="867"/>
                  </a:lnTo>
                  <a:lnTo>
                    <a:pt x="256" y="869"/>
                  </a:lnTo>
                  <a:lnTo>
                    <a:pt x="252" y="870"/>
                  </a:lnTo>
                  <a:lnTo>
                    <a:pt x="247" y="873"/>
                  </a:lnTo>
                  <a:lnTo>
                    <a:pt x="240" y="875"/>
                  </a:lnTo>
                  <a:lnTo>
                    <a:pt x="235" y="878"/>
                  </a:lnTo>
                  <a:lnTo>
                    <a:pt x="233" y="880"/>
                  </a:lnTo>
                  <a:lnTo>
                    <a:pt x="228" y="881"/>
                  </a:lnTo>
                  <a:lnTo>
                    <a:pt x="223" y="882"/>
                  </a:lnTo>
                  <a:lnTo>
                    <a:pt x="220" y="882"/>
                  </a:lnTo>
                  <a:lnTo>
                    <a:pt x="217" y="883"/>
                  </a:lnTo>
                  <a:lnTo>
                    <a:pt x="215" y="883"/>
                  </a:lnTo>
                  <a:lnTo>
                    <a:pt x="215" y="883"/>
                  </a:lnTo>
                  <a:lnTo>
                    <a:pt x="215" y="884"/>
                  </a:lnTo>
                  <a:lnTo>
                    <a:pt x="214" y="884"/>
                  </a:lnTo>
                  <a:lnTo>
                    <a:pt x="211" y="886"/>
                  </a:lnTo>
                  <a:lnTo>
                    <a:pt x="209" y="884"/>
                  </a:lnTo>
                  <a:lnTo>
                    <a:pt x="207" y="884"/>
                  </a:lnTo>
                  <a:lnTo>
                    <a:pt x="203" y="882"/>
                  </a:lnTo>
                  <a:lnTo>
                    <a:pt x="198" y="878"/>
                  </a:lnTo>
                  <a:lnTo>
                    <a:pt x="191" y="873"/>
                  </a:lnTo>
                  <a:lnTo>
                    <a:pt x="183" y="867"/>
                  </a:lnTo>
                  <a:lnTo>
                    <a:pt x="177" y="862"/>
                  </a:lnTo>
                  <a:lnTo>
                    <a:pt x="172" y="858"/>
                  </a:lnTo>
                  <a:lnTo>
                    <a:pt x="170" y="857"/>
                  </a:lnTo>
                  <a:lnTo>
                    <a:pt x="167" y="855"/>
                  </a:lnTo>
                  <a:lnTo>
                    <a:pt x="162" y="851"/>
                  </a:lnTo>
                  <a:lnTo>
                    <a:pt x="155" y="844"/>
                  </a:lnTo>
                  <a:lnTo>
                    <a:pt x="148" y="838"/>
                  </a:lnTo>
                  <a:lnTo>
                    <a:pt x="141" y="832"/>
                  </a:lnTo>
                  <a:lnTo>
                    <a:pt x="136" y="827"/>
                  </a:lnTo>
                  <a:lnTo>
                    <a:pt x="134" y="824"/>
                  </a:lnTo>
                  <a:lnTo>
                    <a:pt x="131" y="820"/>
                  </a:lnTo>
                  <a:lnTo>
                    <a:pt x="129" y="816"/>
                  </a:lnTo>
                  <a:lnTo>
                    <a:pt x="125" y="813"/>
                  </a:lnTo>
                  <a:lnTo>
                    <a:pt x="123" y="810"/>
                  </a:lnTo>
                  <a:lnTo>
                    <a:pt x="119" y="808"/>
                  </a:lnTo>
                  <a:lnTo>
                    <a:pt x="115" y="806"/>
                  </a:lnTo>
                  <a:lnTo>
                    <a:pt x="111" y="803"/>
                  </a:lnTo>
                  <a:lnTo>
                    <a:pt x="109" y="802"/>
                  </a:lnTo>
                  <a:lnTo>
                    <a:pt x="106" y="800"/>
                  </a:lnTo>
                  <a:lnTo>
                    <a:pt x="104" y="798"/>
                  </a:lnTo>
                  <a:lnTo>
                    <a:pt x="101" y="796"/>
                  </a:lnTo>
                  <a:lnTo>
                    <a:pt x="99" y="794"/>
                  </a:lnTo>
                  <a:lnTo>
                    <a:pt x="96" y="790"/>
                  </a:lnTo>
                  <a:lnTo>
                    <a:pt x="92" y="788"/>
                  </a:lnTo>
                  <a:lnTo>
                    <a:pt x="90" y="784"/>
                  </a:lnTo>
                  <a:lnTo>
                    <a:pt x="87" y="782"/>
                  </a:lnTo>
                  <a:lnTo>
                    <a:pt x="86" y="779"/>
                  </a:lnTo>
                  <a:lnTo>
                    <a:pt x="86" y="776"/>
                  </a:lnTo>
                  <a:lnTo>
                    <a:pt x="86" y="772"/>
                  </a:lnTo>
                  <a:lnTo>
                    <a:pt x="86" y="767"/>
                  </a:lnTo>
                  <a:lnTo>
                    <a:pt x="86" y="764"/>
                  </a:lnTo>
                  <a:lnTo>
                    <a:pt x="86" y="761"/>
                  </a:lnTo>
                  <a:lnTo>
                    <a:pt x="86" y="760"/>
                  </a:lnTo>
                  <a:lnTo>
                    <a:pt x="86" y="759"/>
                  </a:lnTo>
                  <a:lnTo>
                    <a:pt x="86" y="758"/>
                  </a:lnTo>
                  <a:lnTo>
                    <a:pt x="85" y="754"/>
                  </a:lnTo>
                  <a:lnTo>
                    <a:pt x="82" y="749"/>
                  </a:lnTo>
                  <a:lnTo>
                    <a:pt x="80" y="745"/>
                  </a:lnTo>
                  <a:lnTo>
                    <a:pt x="76" y="740"/>
                  </a:lnTo>
                  <a:lnTo>
                    <a:pt x="73" y="735"/>
                  </a:lnTo>
                  <a:lnTo>
                    <a:pt x="69" y="733"/>
                  </a:lnTo>
                  <a:lnTo>
                    <a:pt x="68" y="730"/>
                  </a:lnTo>
                  <a:lnTo>
                    <a:pt x="66" y="728"/>
                  </a:lnTo>
                  <a:lnTo>
                    <a:pt x="64" y="726"/>
                  </a:lnTo>
                  <a:lnTo>
                    <a:pt x="63" y="723"/>
                  </a:lnTo>
                  <a:lnTo>
                    <a:pt x="62" y="722"/>
                  </a:lnTo>
                  <a:lnTo>
                    <a:pt x="60" y="720"/>
                  </a:lnTo>
                  <a:lnTo>
                    <a:pt x="57" y="717"/>
                  </a:lnTo>
                  <a:lnTo>
                    <a:pt x="55" y="715"/>
                  </a:lnTo>
                  <a:lnTo>
                    <a:pt x="52" y="711"/>
                  </a:lnTo>
                  <a:lnTo>
                    <a:pt x="50" y="708"/>
                  </a:lnTo>
                  <a:lnTo>
                    <a:pt x="49" y="705"/>
                  </a:lnTo>
                  <a:lnTo>
                    <a:pt x="48" y="704"/>
                  </a:lnTo>
                  <a:lnTo>
                    <a:pt x="48" y="703"/>
                  </a:lnTo>
                  <a:lnTo>
                    <a:pt x="47" y="703"/>
                  </a:lnTo>
                  <a:lnTo>
                    <a:pt x="45" y="702"/>
                  </a:lnTo>
                  <a:lnTo>
                    <a:pt x="43" y="700"/>
                  </a:lnTo>
                  <a:lnTo>
                    <a:pt x="41" y="699"/>
                  </a:lnTo>
                  <a:lnTo>
                    <a:pt x="38" y="697"/>
                  </a:lnTo>
                  <a:lnTo>
                    <a:pt x="37" y="694"/>
                  </a:lnTo>
                  <a:lnTo>
                    <a:pt x="36" y="692"/>
                  </a:lnTo>
                  <a:lnTo>
                    <a:pt x="35" y="689"/>
                  </a:lnTo>
                  <a:lnTo>
                    <a:pt x="36" y="685"/>
                  </a:lnTo>
                  <a:lnTo>
                    <a:pt x="33" y="685"/>
                  </a:lnTo>
                  <a:lnTo>
                    <a:pt x="29" y="686"/>
                  </a:lnTo>
                  <a:lnTo>
                    <a:pt x="21" y="685"/>
                  </a:lnTo>
                  <a:lnTo>
                    <a:pt x="17" y="680"/>
                  </a:lnTo>
                  <a:lnTo>
                    <a:pt x="14" y="677"/>
                  </a:lnTo>
                  <a:lnTo>
                    <a:pt x="13" y="674"/>
                  </a:lnTo>
                  <a:lnTo>
                    <a:pt x="12" y="673"/>
                  </a:lnTo>
                  <a:lnTo>
                    <a:pt x="11" y="672"/>
                  </a:lnTo>
                  <a:lnTo>
                    <a:pt x="11" y="671"/>
                  </a:lnTo>
                  <a:lnTo>
                    <a:pt x="11" y="671"/>
                  </a:lnTo>
                  <a:lnTo>
                    <a:pt x="11" y="671"/>
                  </a:lnTo>
                  <a:lnTo>
                    <a:pt x="9" y="671"/>
                  </a:lnTo>
                  <a:lnTo>
                    <a:pt x="8" y="669"/>
                  </a:lnTo>
                  <a:lnTo>
                    <a:pt x="6" y="667"/>
                  </a:lnTo>
                  <a:lnTo>
                    <a:pt x="3" y="665"/>
                  </a:lnTo>
                  <a:lnTo>
                    <a:pt x="1" y="661"/>
                  </a:lnTo>
                  <a:lnTo>
                    <a:pt x="0" y="656"/>
                  </a:lnTo>
                  <a:lnTo>
                    <a:pt x="0" y="653"/>
                  </a:lnTo>
                  <a:lnTo>
                    <a:pt x="1" y="649"/>
                  </a:lnTo>
                  <a:lnTo>
                    <a:pt x="1" y="648"/>
                  </a:lnTo>
                  <a:lnTo>
                    <a:pt x="1" y="648"/>
                  </a:lnTo>
                  <a:lnTo>
                    <a:pt x="0" y="648"/>
                  </a:lnTo>
                  <a:lnTo>
                    <a:pt x="0" y="648"/>
                  </a:lnTo>
                  <a:lnTo>
                    <a:pt x="0" y="648"/>
                  </a:lnTo>
                  <a:lnTo>
                    <a:pt x="0" y="648"/>
                  </a:lnTo>
                  <a:lnTo>
                    <a:pt x="0" y="647"/>
                  </a:lnTo>
                  <a:lnTo>
                    <a:pt x="1" y="644"/>
                  </a:lnTo>
                  <a:lnTo>
                    <a:pt x="1" y="642"/>
                  </a:lnTo>
                  <a:lnTo>
                    <a:pt x="2" y="637"/>
                  </a:lnTo>
                  <a:lnTo>
                    <a:pt x="3" y="635"/>
                  </a:lnTo>
                  <a:lnTo>
                    <a:pt x="3" y="634"/>
                  </a:lnTo>
                  <a:lnTo>
                    <a:pt x="5" y="632"/>
                  </a:lnTo>
                  <a:lnTo>
                    <a:pt x="5" y="632"/>
                  </a:lnTo>
                  <a:lnTo>
                    <a:pt x="5" y="632"/>
                  </a:lnTo>
                  <a:lnTo>
                    <a:pt x="5" y="631"/>
                  </a:lnTo>
                  <a:lnTo>
                    <a:pt x="5" y="630"/>
                  </a:lnTo>
                  <a:lnTo>
                    <a:pt x="5" y="628"/>
                  </a:lnTo>
                  <a:lnTo>
                    <a:pt x="5" y="623"/>
                  </a:lnTo>
                  <a:lnTo>
                    <a:pt x="5" y="619"/>
                  </a:lnTo>
                  <a:lnTo>
                    <a:pt x="5" y="616"/>
                  </a:lnTo>
                  <a:lnTo>
                    <a:pt x="5" y="613"/>
                  </a:lnTo>
                  <a:lnTo>
                    <a:pt x="5" y="608"/>
                  </a:lnTo>
                  <a:lnTo>
                    <a:pt x="6" y="605"/>
                  </a:lnTo>
                  <a:lnTo>
                    <a:pt x="6" y="601"/>
                  </a:lnTo>
                  <a:lnTo>
                    <a:pt x="7" y="598"/>
                  </a:lnTo>
                  <a:lnTo>
                    <a:pt x="7" y="594"/>
                  </a:lnTo>
                  <a:lnTo>
                    <a:pt x="8" y="592"/>
                  </a:lnTo>
                  <a:lnTo>
                    <a:pt x="8" y="592"/>
                  </a:lnTo>
                  <a:lnTo>
                    <a:pt x="9" y="589"/>
                  </a:lnTo>
                  <a:lnTo>
                    <a:pt x="12" y="583"/>
                  </a:lnTo>
                  <a:lnTo>
                    <a:pt x="17" y="576"/>
                  </a:lnTo>
                  <a:lnTo>
                    <a:pt x="19" y="570"/>
                  </a:lnTo>
                  <a:lnTo>
                    <a:pt x="23" y="565"/>
                  </a:lnTo>
                  <a:lnTo>
                    <a:pt x="24" y="563"/>
                  </a:lnTo>
                  <a:lnTo>
                    <a:pt x="25" y="561"/>
                  </a:lnTo>
                  <a:lnTo>
                    <a:pt x="25" y="558"/>
                  </a:lnTo>
                  <a:lnTo>
                    <a:pt x="25" y="555"/>
                  </a:lnTo>
                  <a:lnTo>
                    <a:pt x="25" y="552"/>
                  </a:lnTo>
                  <a:lnTo>
                    <a:pt x="25" y="549"/>
                  </a:lnTo>
                  <a:lnTo>
                    <a:pt x="25" y="544"/>
                  </a:lnTo>
                  <a:lnTo>
                    <a:pt x="26" y="533"/>
                  </a:lnTo>
                  <a:lnTo>
                    <a:pt x="27" y="525"/>
                  </a:lnTo>
                  <a:lnTo>
                    <a:pt x="29" y="516"/>
                  </a:lnTo>
                  <a:lnTo>
                    <a:pt x="29" y="508"/>
                  </a:lnTo>
                  <a:lnTo>
                    <a:pt x="29" y="501"/>
                  </a:lnTo>
                  <a:lnTo>
                    <a:pt x="29" y="497"/>
                  </a:lnTo>
                  <a:lnTo>
                    <a:pt x="29" y="494"/>
                  </a:lnTo>
                  <a:lnTo>
                    <a:pt x="29" y="487"/>
                  </a:lnTo>
                  <a:lnTo>
                    <a:pt x="29" y="478"/>
                  </a:lnTo>
                  <a:lnTo>
                    <a:pt x="31" y="469"/>
                  </a:lnTo>
                  <a:lnTo>
                    <a:pt x="32" y="461"/>
                  </a:lnTo>
                  <a:lnTo>
                    <a:pt x="31" y="455"/>
                  </a:lnTo>
                  <a:lnTo>
                    <a:pt x="29" y="452"/>
                  </a:lnTo>
                  <a:lnTo>
                    <a:pt x="26" y="451"/>
                  </a:lnTo>
                  <a:lnTo>
                    <a:pt x="24" y="451"/>
                  </a:lnTo>
                  <a:lnTo>
                    <a:pt x="23" y="450"/>
                  </a:lnTo>
                  <a:lnTo>
                    <a:pt x="21" y="448"/>
                  </a:lnTo>
                  <a:lnTo>
                    <a:pt x="21" y="446"/>
                  </a:lnTo>
                  <a:lnTo>
                    <a:pt x="20" y="444"/>
                  </a:lnTo>
                  <a:lnTo>
                    <a:pt x="19" y="440"/>
                  </a:lnTo>
                  <a:lnTo>
                    <a:pt x="17" y="439"/>
                  </a:lnTo>
                  <a:lnTo>
                    <a:pt x="15" y="436"/>
                  </a:lnTo>
                  <a:lnTo>
                    <a:pt x="14" y="434"/>
                  </a:lnTo>
                  <a:lnTo>
                    <a:pt x="14" y="432"/>
                  </a:lnTo>
                  <a:lnTo>
                    <a:pt x="14" y="429"/>
                  </a:lnTo>
                  <a:lnTo>
                    <a:pt x="14" y="424"/>
                  </a:lnTo>
                  <a:lnTo>
                    <a:pt x="14" y="422"/>
                  </a:lnTo>
                  <a:lnTo>
                    <a:pt x="15" y="420"/>
                  </a:lnTo>
                  <a:lnTo>
                    <a:pt x="15" y="418"/>
                  </a:lnTo>
                  <a:lnTo>
                    <a:pt x="15" y="417"/>
                  </a:lnTo>
                  <a:lnTo>
                    <a:pt x="15" y="416"/>
                  </a:lnTo>
                  <a:lnTo>
                    <a:pt x="17" y="416"/>
                  </a:lnTo>
                  <a:lnTo>
                    <a:pt x="18" y="414"/>
                  </a:lnTo>
                  <a:lnTo>
                    <a:pt x="19" y="411"/>
                  </a:lnTo>
                  <a:lnTo>
                    <a:pt x="20" y="408"/>
                  </a:lnTo>
                  <a:lnTo>
                    <a:pt x="25" y="401"/>
                  </a:lnTo>
                  <a:lnTo>
                    <a:pt x="31" y="392"/>
                  </a:lnTo>
                  <a:lnTo>
                    <a:pt x="37" y="384"/>
                  </a:lnTo>
                  <a:lnTo>
                    <a:pt x="41" y="379"/>
                  </a:lnTo>
                  <a:lnTo>
                    <a:pt x="42" y="377"/>
                  </a:lnTo>
                  <a:lnTo>
                    <a:pt x="43" y="374"/>
                  </a:lnTo>
                  <a:lnTo>
                    <a:pt x="44" y="368"/>
                  </a:lnTo>
                  <a:lnTo>
                    <a:pt x="48" y="361"/>
                  </a:lnTo>
                  <a:lnTo>
                    <a:pt x="51" y="354"/>
                  </a:lnTo>
                  <a:lnTo>
                    <a:pt x="55" y="349"/>
                  </a:lnTo>
                  <a:lnTo>
                    <a:pt x="57" y="346"/>
                  </a:lnTo>
                  <a:lnTo>
                    <a:pt x="60" y="343"/>
                  </a:lnTo>
                  <a:lnTo>
                    <a:pt x="61" y="340"/>
                  </a:lnTo>
                  <a:lnTo>
                    <a:pt x="62" y="336"/>
                  </a:lnTo>
                  <a:lnTo>
                    <a:pt x="64" y="331"/>
                  </a:lnTo>
                  <a:lnTo>
                    <a:pt x="67" y="322"/>
                  </a:lnTo>
                  <a:lnTo>
                    <a:pt x="72" y="312"/>
                  </a:lnTo>
                  <a:lnTo>
                    <a:pt x="79" y="301"/>
                  </a:lnTo>
                  <a:lnTo>
                    <a:pt x="91" y="292"/>
                  </a:lnTo>
                  <a:lnTo>
                    <a:pt x="101" y="283"/>
                  </a:lnTo>
                  <a:lnTo>
                    <a:pt x="107" y="274"/>
                  </a:lnTo>
                  <a:lnTo>
                    <a:pt x="110" y="267"/>
                  </a:lnTo>
                  <a:lnTo>
                    <a:pt x="111" y="261"/>
                  </a:lnTo>
                  <a:lnTo>
                    <a:pt x="112" y="257"/>
                  </a:lnTo>
                  <a:lnTo>
                    <a:pt x="112" y="257"/>
                  </a:lnTo>
                  <a:lnTo>
                    <a:pt x="119" y="255"/>
                  </a:lnTo>
                  <a:lnTo>
                    <a:pt x="127" y="251"/>
                  </a:lnTo>
                  <a:lnTo>
                    <a:pt x="134" y="246"/>
                  </a:lnTo>
                  <a:lnTo>
                    <a:pt x="137" y="243"/>
                  </a:lnTo>
                  <a:lnTo>
                    <a:pt x="143" y="238"/>
                  </a:lnTo>
                  <a:lnTo>
                    <a:pt x="149" y="234"/>
                  </a:lnTo>
                  <a:lnTo>
                    <a:pt x="153" y="232"/>
                  </a:lnTo>
                  <a:lnTo>
                    <a:pt x="155" y="231"/>
                  </a:lnTo>
                  <a:lnTo>
                    <a:pt x="158" y="231"/>
                  </a:lnTo>
                  <a:lnTo>
                    <a:pt x="164" y="231"/>
                  </a:lnTo>
                  <a:lnTo>
                    <a:pt x="170" y="228"/>
                  </a:lnTo>
                  <a:lnTo>
                    <a:pt x="176" y="226"/>
                  </a:lnTo>
                  <a:lnTo>
                    <a:pt x="178" y="221"/>
                  </a:lnTo>
                  <a:lnTo>
                    <a:pt x="180" y="213"/>
                  </a:lnTo>
                  <a:lnTo>
                    <a:pt x="184" y="206"/>
                  </a:lnTo>
                  <a:lnTo>
                    <a:pt x="189" y="201"/>
                  </a:lnTo>
                  <a:lnTo>
                    <a:pt x="191" y="200"/>
                  </a:lnTo>
                  <a:lnTo>
                    <a:pt x="191" y="195"/>
                  </a:lnTo>
                  <a:lnTo>
                    <a:pt x="192" y="191"/>
                  </a:lnTo>
                  <a:lnTo>
                    <a:pt x="192" y="187"/>
                  </a:lnTo>
                  <a:lnTo>
                    <a:pt x="192" y="184"/>
                  </a:lnTo>
                  <a:lnTo>
                    <a:pt x="190" y="177"/>
                  </a:lnTo>
                  <a:lnTo>
                    <a:pt x="190" y="168"/>
                  </a:lnTo>
                  <a:lnTo>
                    <a:pt x="192" y="160"/>
                  </a:lnTo>
                  <a:lnTo>
                    <a:pt x="195" y="154"/>
                  </a:lnTo>
                  <a:lnTo>
                    <a:pt x="198" y="147"/>
                  </a:lnTo>
                  <a:lnTo>
                    <a:pt x="204" y="135"/>
                  </a:lnTo>
                  <a:lnTo>
                    <a:pt x="214" y="122"/>
                  </a:lnTo>
                  <a:lnTo>
                    <a:pt x="221" y="114"/>
                  </a:lnTo>
                  <a:lnTo>
                    <a:pt x="228" y="111"/>
                  </a:lnTo>
                  <a:lnTo>
                    <a:pt x="237" y="108"/>
                  </a:lnTo>
                  <a:lnTo>
                    <a:pt x="245" y="104"/>
                  </a:lnTo>
                  <a:lnTo>
                    <a:pt x="252" y="101"/>
                  </a:lnTo>
                  <a:lnTo>
                    <a:pt x="257" y="96"/>
                  </a:lnTo>
                  <a:lnTo>
                    <a:pt x="259" y="93"/>
                  </a:lnTo>
                  <a:lnTo>
                    <a:pt x="262" y="92"/>
                  </a:lnTo>
                  <a:lnTo>
                    <a:pt x="264" y="91"/>
                  </a:lnTo>
                  <a:lnTo>
                    <a:pt x="268" y="89"/>
                  </a:lnTo>
                  <a:lnTo>
                    <a:pt x="270" y="87"/>
                  </a:lnTo>
                  <a:lnTo>
                    <a:pt x="271" y="85"/>
                  </a:lnTo>
                  <a:lnTo>
                    <a:pt x="272" y="83"/>
                  </a:lnTo>
                  <a:lnTo>
                    <a:pt x="276" y="71"/>
                  </a:lnTo>
                  <a:lnTo>
                    <a:pt x="281" y="61"/>
                  </a:lnTo>
                  <a:lnTo>
                    <a:pt x="282" y="58"/>
                  </a:lnTo>
                  <a:lnTo>
                    <a:pt x="282" y="54"/>
                  </a:lnTo>
                  <a:lnTo>
                    <a:pt x="283" y="50"/>
                  </a:lnTo>
                  <a:lnTo>
                    <a:pt x="283" y="48"/>
                  </a:lnTo>
                  <a:lnTo>
                    <a:pt x="284" y="48"/>
                  </a:lnTo>
                  <a:lnTo>
                    <a:pt x="284" y="47"/>
                  </a:lnTo>
                  <a:lnTo>
                    <a:pt x="284" y="47"/>
                  </a:lnTo>
                  <a:lnTo>
                    <a:pt x="284" y="46"/>
                  </a:lnTo>
                  <a:lnTo>
                    <a:pt x="284" y="44"/>
                  </a:lnTo>
                  <a:lnTo>
                    <a:pt x="286" y="43"/>
                  </a:lnTo>
                  <a:lnTo>
                    <a:pt x="287" y="42"/>
                  </a:lnTo>
                  <a:lnTo>
                    <a:pt x="290" y="41"/>
                  </a:lnTo>
                  <a:lnTo>
                    <a:pt x="293" y="41"/>
                  </a:lnTo>
                  <a:lnTo>
                    <a:pt x="298" y="42"/>
                  </a:lnTo>
                  <a:lnTo>
                    <a:pt x="301" y="44"/>
                  </a:lnTo>
                  <a:lnTo>
                    <a:pt x="305" y="47"/>
                  </a:lnTo>
                  <a:lnTo>
                    <a:pt x="307" y="48"/>
                  </a:lnTo>
                  <a:lnTo>
                    <a:pt x="308" y="50"/>
                  </a:lnTo>
                  <a:lnTo>
                    <a:pt x="309" y="53"/>
                  </a:lnTo>
                  <a:lnTo>
                    <a:pt x="309" y="53"/>
                  </a:lnTo>
                  <a:lnTo>
                    <a:pt x="311" y="53"/>
                  </a:lnTo>
                  <a:lnTo>
                    <a:pt x="312" y="54"/>
                  </a:lnTo>
                  <a:lnTo>
                    <a:pt x="314" y="55"/>
                  </a:lnTo>
                  <a:lnTo>
                    <a:pt x="317" y="56"/>
                  </a:lnTo>
                  <a:lnTo>
                    <a:pt x="319" y="58"/>
                  </a:lnTo>
                  <a:lnTo>
                    <a:pt x="321" y="59"/>
                  </a:lnTo>
                  <a:lnTo>
                    <a:pt x="325" y="59"/>
                  </a:lnTo>
                  <a:lnTo>
                    <a:pt x="335" y="59"/>
                  </a:lnTo>
                  <a:lnTo>
                    <a:pt x="344" y="58"/>
                  </a:lnTo>
                  <a:lnTo>
                    <a:pt x="350" y="58"/>
                  </a:lnTo>
                  <a:lnTo>
                    <a:pt x="355" y="58"/>
                  </a:lnTo>
                  <a:lnTo>
                    <a:pt x="360" y="58"/>
                  </a:lnTo>
                  <a:lnTo>
                    <a:pt x="362" y="59"/>
                  </a:lnTo>
                  <a:lnTo>
                    <a:pt x="364" y="60"/>
                  </a:lnTo>
                  <a:lnTo>
                    <a:pt x="366" y="60"/>
                  </a:lnTo>
                  <a:lnTo>
                    <a:pt x="368" y="61"/>
                  </a:lnTo>
                  <a:lnTo>
                    <a:pt x="372" y="62"/>
                  </a:lnTo>
                  <a:lnTo>
                    <a:pt x="375" y="62"/>
                  </a:lnTo>
                  <a:lnTo>
                    <a:pt x="378" y="62"/>
                  </a:lnTo>
                  <a:lnTo>
                    <a:pt x="380" y="61"/>
                  </a:lnTo>
                  <a:lnTo>
                    <a:pt x="381" y="60"/>
                  </a:lnTo>
                  <a:lnTo>
                    <a:pt x="384" y="59"/>
                  </a:lnTo>
                  <a:lnTo>
                    <a:pt x="386" y="55"/>
                  </a:lnTo>
                  <a:lnTo>
                    <a:pt x="387" y="54"/>
                  </a:lnTo>
                  <a:lnTo>
                    <a:pt x="387" y="53"/>
                  </a:lnTo>
                  <a:lnTo>
                    <a:pt x="387" y="53"/>
                  </a:lnTo>
                  <a:lnTo>
                    <a:pt x="386" y="53"/>
                  </a:lnTo>
                  <a:lnTo>
                    <a:pt x="386" y="53"/>
                  </a:lnTo>
                  <a:lnTo>
                    <a:pt x="385" y="53"/>
                  </a:lnTo>
                  <a:lnTo>
                    <a:pt x="385" y="53"/>
                  </a:lnTo>
                  <a:lnTo>
                    <a:pt x="386" y="52"/>
                  </a:lnTo>
                  <a:lnTo>
                    <a:pt x="387" y="50"/>
                  </a:lnTo>
                  <a:lnTo>
                    <a:pt x="391" y="49"/>
                  </a:lnTo>
                  <a:lnTo>
                    <a:pt x="401" y="44"/>
                  </a:lnTo>
                  <a:lnTo>
                    <a:pt x="409" y="42"/>
                  </a:lnTo>
                  <a:lnTo>
                    <a:pt x="416" y="41"/>
                  </a:lnTo>
                  <a:lnTo>
                    <a:pt x="418" y="41"/>
                  </a:lnTo>
                  <a:lnTo>
                    <a:pt x="421" y="40"/>
                  </a:lnTo>
                  <a:lnTo>
                    <a:pt x="423" y="37"/>
                  </a:lnTo>
                  <a:lnTo>
                    <a:pt x="427" y="35"/>
                  </a:lnTo>
                  <a:lnTo>
                    <a:pt x="429" y="33"/>
                  </a:lnTo>
                  <a:lnTo>
                    <a:pt x="436" y="29"/>
                  </a:lnTo>
                  <a:lnTo>
                    <a:pt x="445" y="27"/>
                  </a:lnTo>
                  <a:lnTo>
                    <a:pt x="450" y="24"/>
                  </a:lnTo>
                  <a:lnTo>
                    <a:pt x="454" y="24"/>
                  </a:lnTo>
                  <a:lnTo>
                    <a:pt x="455" y="24"/>
                  </a:lnTo>
                  <a:lnTo>
                    <a:pt x="456" y="23"/>
                  </a:lnTo>
                  <a:lnTo>
                    <a:pt x="460" y="23"/>
                  </a:lnTo>
                  <a:lnTo>
                    <a:pt x="464" y="22"/>
                  </a:lnTo>
                  <a:lnTo>
                    <a:pt x="467" y="21"/>
                  </a:lnTo>
                  <a:lnTo>
                    <a:pt x="470" y="21"/>
                  </a:lnTo>
                  <a:lnTo>
                    <a:pt x="472" y="21"/>
                  </a:lnTo>
                  <a:lnTo>
                    <a:pt x="476" y="21"/>
                  </a:lnTo>
                  <a:lnTo>
                    <a:pt x="482" y="21"/>
                  </a:lnTo>
                  <a:lnTo>
                    <a:pt x="490" y="19"/>
                  </a:lnTo>
                  <a:lnTo>
                    <a:pt x="504" y="17"/>
                  </a:lnTo>
                  <a:lnTo>
                    <a:pt x="525" y="13"/>
                  </a:lnTo>
                  <a:lnTo>
                    <a:pt x="538" y="11"/>
                  </a:lnTo>
                  <a:lnTo>
                    <a:pt x="546" y="10"/>
                  </a:lnTo>
                  <a:lnTo>
                    <a:pt x="549" y="9"/>
                  </a:lnTo>
                  <a:lnTo>
                    <a:pt x="562" y="9"/>
                  </a:lnTo>
                  <a:lnTo>
                    <a:pt x="575" y="9"/>
                  </a:lnTo>
                  <a:lnTo>
                    <a:pt x="577" y="9"/>
                  </a:lnTo>
                  <a:lnTo>
                    <a:pt x="583" y="7"/>
                  </a:lnTo>
                  <a:lnTo>
                    <a:pt x="589" y="6"/>
                  </a:lnTo>
                  <a:lnTo>
                    <a:pt x="595" y="6"/>
                  </a:lnTo>
                  <a:lnTo>
                    <a:pt x="600" y="6"/>
                  </a:lnTo>
                  <a:lnTo>
                    <a:pt x="607" y="5"/>
                  </a:lnTo>
                  <a:lnTo>
                    <a:pt x="612" y="5"/>
                  </a:lnTo>
                  <a:lnTo>
                    <a:pt x="615" y="5"/>
                  </a:lnTo>
                  <a:lnTo>
                    <a:pt x="625" y="3"/>
                  </a:lnTo>
                  <a:lnTo>
                    <a:pt x="6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7" name="Freeform 29">
              <a:extLst>
                <a:ext uri="{FF2B5EF4-FFF2-40B4-BE49-F238E27FC236}">
                  <a16:creationId xmlns:a16="http://schemas.microsoft.com/office/drawing/2014/main" xmlns="" id="{EF64FEF1-CD2E-4DB3-A1DD-0FBD70264223}"/>
                </a:ext>
              </a:extLst>
            </p:cNvPr>
            <p:cNvSpPr>
              <a:spLocks noEditPoints="1"/>
            </p:cNvSpPr>
            <p:nvPr/>
          </p:nvSpPr>
          <p:spPr bwMode="auto">
            <a:xfrm>
              <a:off x="5094288" y="876300"/>
              <a:ext cx="3986212" cy="2692400"/>
            </a:xfrm>
            <a:custGeom>
              <a:avLst/>
              <a:gdLst>
                <a:gd name="T0" fmla="*/ 1452 w 2511"/>
                <a:gd name="T1" fmla="*/ 49 h 1696"/>
                <a:gd name="T2" fmla="*/ 1511 w 2511"/>
                <a:gd name="T3" fmla="*/ 128 h 1696"/>
                <a:gd name="T4" fmla="*/ 1500 w 2511"/>
                <a:gd name="T5" fmla="*/ 82 h 1696"/>
                <a:gd name="T6" fmla="*/ 1510 w 2511"/>
                <a:gd name="T7" fmla="*/ 44 h 1696"/>
                <a:gd name="T8" fmla="*/ 2493 w 2511"/>
                <a:gd name="T9" fmla="*/ 1447 h 1696"/>
                <a:gd name="T10" fmla="*/ 2483 w 2511"/>
                <a:gd name="T11" fmla="*/ 1616 h 1696"/>
                <a:gd name="T12" fmla="*/ 2394 w 2511"/>
                <a:gd name="T13" fmla="*/ 1376 h 1696"/>
                <a:gd name="T14" fmla="*/ 2258 w 2511"/>
                <a:gd name="T15" fmla="*/ 1218 h 1696"/>
                <a:gd name="T16" fmla="*/ 2125 w 2511"/>
                <a:gd name="T17" fmla="*/ 1324 h 1696"/>
                <a:gd name="T18" fmla="*/ 2042 w 2511"/>
                <a:gd name="T19" fmla="*/ 1555 h 1696"/>
                <a:gd name="T20" fmla="*/ 1856 w 2511"/>
                <a:gd name="T21" fmla="*/ 1236 h 1696"/>
                <a:gd name="T22" fmla="*/ 1693 w 2511"/>
                <a:gd name="T23" fmla="*/ 1121 h 1696"/>
                <a:gd name="T24" fmla="*/ 1315 w 2511"/>
                <a:gd name="T25" fmla="*/ 988 h 1696"/>
                <a:gd name="T26" fmla="*/ 1500 w 2511"/>
                <a:gd name="T27" fmla="*/ 1112 h 1696"/>
                <a:gd name="T28" fmla="*/ 1543 w 2511"/>
                <a:gd name="T29" fmla="*/ 1275 h 1696"/>
                <a:gd name="T30" fmla="*/ 1391 w 2511"/>
                <a:gd name="T31" fmla="*/ 1389 h 1696"/>
                <a:gd name="T32" fmla="*/ 1207 w 2511"/>
                <a:gd name="T33" fmla="*/ 1354 h 1696"/>
                <a:gd name="T34" fmla="*/ 1034 w 2511"/>
                <a:gd name="T35" fmla="*/ 1077 h 1696"/>
                <a:gd name="T36" fmla="*/ 967 w 2511"/>
                <a:gd name="T37" fmla="*/ 807 h 1696"/>
                <a:gd name="T38" fmla="*/ 818 w 2511"/>
                <a:gd name="T39" fmla="*/ 788 h 1696"/>
                <a:gd name="T40" fmla="*/ 723 w 2511"/>
                <a:gd name="T41" fmla="*/ 716 h 1696"/>
                <a:gd name="T42" fmla="*/ 716 w 2511"/>
                <a:gd name="T43" fmla="*/ 793 h 1696"/>
                <a:gd name="T44" fmla="*/ 627 w 2511"/>
                <a:gd name="T45" fmla="*/ 677 h 1696"/>
                <a:gd name="T46" fmla="*/ 478 w 2511"/>
                <a:gd name="T47" fmla="*/ 612 h 1696"/>
                <a:gd name="T48" fmla="*/ 613 w 2511"/>
                <a:gd name="T49" fmla="*/ 732 h 1696"/>
                <a:gd name="T50" fmla="*/ 481 w 2511"/>
                <a:gd name="T51" fmla="*/ 776 h 1696"/>
                <a:gd name="T52" fmla="*/ 402 w 2511"/>
                <a:gd name="T53" fmla="*/ 617 h 1696"/>
                <a:gd name="T54" fmla="*/ 206 w 2511"/>
                <a:gd name="T55" fmla="*/ 770 h 1696"/>
                <a:gd name="T56" fmla="*/ 72 w 2511"/>
                <a:gd name="T57" fmla="*/ 825 h 1696"/>
                <a:gd name="T58" fmla="*/ 16 w 2511"/>
                <a:gd name="T59" fmla="*/ 738 h 1696"/>
                <a:gd name="T60" fmla="*/ 190 w 2511"/>
                <a:gd name="T61" fmla="*/ 570 h 1696"/>
                <a:gd name="T62" fmla="*/ 214 w 2511"/>
                <a:gd name="T63" fmla="*/ 497 h 1696"/>
                <a:gd name="T64" fmla="*/ 125 w 2511"/>
                <a:gd name="T65" fmla="*/ 479 h 1696"/>
                <a:gd name="T66" fmla="*/ 158 w 2511"/>
                <a:gd name="T67" fmla="*/ 409 h 1696"/>
                <a:gd name="T68" fmla="*/ 144 w 2511"/>
                <a:gd name="T69" fmla="*/ 360 h 1696"/>
                <a:gd name="T70" fmla="*/ 126 w 2511"/>
                <a:gd name="T71" fmla="*/ 328 h 1696"/>
                <a:gd name="T72" fmla="*/ 213 w 2511"/>
                <a:gd name="T73" fmla="*/ 321 h 1696"/>
                <a:gd name="T74" fmla="*/ 244 w 2511"/>
                <a:gd name="T75" fmla="*/ 415 h 1696"/>
                <a:gd name="T76" fmla="*/ 283 w 2511"/>
                <a:gd name="T77" fmla="*/ 445 h 1696"/>
                <a:gd name="T78" fmla="*/ 397 w 2511"/>
                <a:gd name="T79" fmla="*/ 344 h 1696"/>
                <a:gd name="T80" fmla="*/ 453 w 2511"/>
                <a:gd name="T81" fmla="*/ 326 h 1696"/>
                <a:gd name="T82" fmla="*/ 505 w 2511"/>
                <a:gd name="T83" fmla="*/ 375 h 1696"/>
                <a:gd name="T84" fmla="*/ 654 w 2511"/>
                <a:gd name="T85" fmla="*/ 349 h 1696"/>
                <a:gd name="T86" fmla="*/ 713 w 2511"/>
                <a:gd name="T87" fmla="*/ 307 h 1696"/>
                <a:gd name="T88" fmla="*/ 745 w 2511"/>
                <a:gd name="T89" fmla="*/ 249 h 1696"/>
                <a:gd name="T90" fmla="*/ 707 w 2511"/>
                <a:gd name="T91" fmla="*/ 150 h 1696"/>
                <a:gd name="T92" fmla="*/ 572 w 2511"/>
                <a:gd name="T93" fmla="*/ 201 h 1696"/>
                <a:gd name="T94" fmla="*/ 487 w 2511"/>
                <a:gd name="T95" fmla="*/ 340 h 1696"/>
                <a:gd name="T96" fmla="*/ 444 w 2511"/>
                <a:gd name="T97" fmla="*/ 264 h 1696"/>
                <a:gd name="T98" fmla="*/ 353 w 2511"/>
                <a:gd name="T99" fmla="*/ 220 h 1696"/>
                <a:gd name="T100" fmla="*/ 483 w 2511"/>
                <a:gd name="T101" fmla="*/ 147 h 1696"/>
                <a:gd name="T102" fmla="*/ 570 w 2511"/>
                <a:gd name="T103" fmla="*/ 79 h 1696"/>
                <a:gd name="T104" fmla="*/ 671 w 2511"/>
                <a:gd name="T105" fmla="*/ 40 h 1696"/>
                <a:gd name="T106" fmla="*/ 780 w 2511"/>
                <a:gd name="T107" fmla="*/ 50 h 1696"/>
                <a:gd name="T108" fmla="*/ 952 w 2511"/>
                <a:gd name="T109" fmla="*/ 125 h 1696"/>
                <a:gd name="T110" fmla="*/ 878 w 2511"/>
                <a:gd name="T111" fmla="*/ 160 h 1696"/>
                <a:gd name="T112" fmla="*/ 966 w 2511"/>
                <a:gd name="T113" fmla="*/ 147 h 1696"/>
                <a:gd name="T114" fmla="*/ 1050 w 2511"/>
                <a:gd name="T115" fmla="*/ 97 h 1696"/>
                <a:gd name="T116" fmla="*/ 1168 w 2511"/>
                <a:gd name="T117" fmla="*/ 73 h 1696"/>
                <a:gd name="T118" fmla="*/ 1271 w 2511"/>
                <a:gd name="T119" fmla="*/ 89 h 1696"/>
                <a:gd name="T120" fmla="*/ 1386 w 2511"/>
                <a:gd name="T121" fmla="*/ 82 h 1696"/>
                <a:gd name="T122" fmla="*/ 1369 w 2511"/>
                <a:gd name="T123" fmla="*/ 5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11" h="1696">
                  <a:moveTo>
                    <a:pt x="1418" y="1281"/>
                  </a:moveTo>
                  <a:lnTo>
                    <a:pt x="1417" y="1282"/>
                  </a:lnTo>
                  <a:lnTo>
                    <a:pt x="1415" y="1282"/>
                  </a:lnTo>
                  <a:lnTo>
                    <a:pt x="1415" y="1284"/>
                  </a:lnTo>
                  <a:lnTo>
                    <a:pt x="1415" y="1284"/>
                  </a:lnTo>
                  <a:lnTo>
                    <a:pt x="1415" y="1284"/>
                  </a:lnTo>
                  <a:lnTo>
                    <a:pt x="1417" y="1282"/>
                  </a:lnTo>
                  <a:lnTo>
                    <a:pt x="1418" y="1281"/>
                  </a:lnTo>
                  <a:close/>
                  <a:moveTo>
                    <a:pt x="1697" y="803"/>
                  </a:moveTo>
                  <a:lnTo>
                    <a:pt x="1695" y="803"/>
                  </a:lnTo>
                  <a:lnTo>
                    <a:pt x="1693" y="803"/>
                  </a:lnTo>
                  <a:lnTo>
                    <a:pt x="1690" y="803"/>
                  </a:lnTo>
                  <a:lnTo>
                    <a:pt x="1693" y="803"/>
                  </a:lnTo>
                  <a:lnTo>
                    <a:pt x="1696" y="803"/>
                  </a:lnTo>
                  <a:lnTo>
                    <a:pt x="1697" y="803"/>
                  </a:lnTo>
                  <a:close/>
                  <a:moveTo>
                    <a:pt x="709" y="442"/>
                  </a:moveTo>
                  <a:lnTo>
                    <a:pt x="710" y="444"/>
                  </a:lnTo>
                  <a:lnTo>
                    <a:pt x="710" y="442"/>
                  </a:lnTo>
                  <a:lnTo>
                    <a:pt x="709" y="442"/>
                  </a:lnTo>
                  <a:close/>
                  <a:moveTo>
                    <a:pt x="785" y="328"/>
                  </a:moveTo>
                  <a:lnTo>
                    <a:pt x="787" y="329"/>
                  </a:lnTo>
                  <a:lnTo>
                    <a:pt x="787" y="329"/>
                  </a:lnTo>
                  <a:lnTo>
                    <a:pt x="785" y="328"/>
                  </a:lnTo>
                  <a:close/>
                  <a:moveTo>
                    <a:pt x="1391" y="0"/>
                  </a:moveTo>
                  <a:lnTo>
                    <a:pt x="1400" y="1"/>
                  </a:lnTo>
                  <a:lnTo>
                    <a:pt x="1409" y="5"/>
                  </a:lnTo>
                  <a:lnTo>
                    <a:pt x="1419" y="10"/>
                  </a:lnTo>
                  <a:lnTo>
                    <a:pt x="1426" y="13"/>
                  </a:lnTo>
                  <a:lnTo>
                    <a:pt x="1432" y="17"/>
                  </a:lnTo>
                  <a:lnTo>
                    <a:pt x="1433" y="18"/>
                  </a:lnTo>
                  <a:lnTo>
                    <a:pt x="1433" y="21"/>
                  </a:lnTo>
                  <a:lnTo>
                    <a:pt x="1432" y="25"/>
                  </a:lnTo>
                  <a:lnTo>
                    <a:pt x="1432" y="30"/>
                  </a:lnTo>
                  <a:lnTo>
                    <a:pt x="1433" y="36"/>
                  </a:lnTo>
                  <a:lnTo>
                    <a:pt x="1438" y="40"/>
                  </a:lnTo>
                  <a:lnTo>
                    <a:pt x="1445" y="44"/>
                  </a:lnTo>
                  <a:lnTo>
                    <a:pt x="1452" y="49"/>
                  </a:lnTo>
                  <a:lnTo>
                    <a:pt x="1462" y="56"/>
                  </a:lnTo>
                  <a:lnTo>
                    <a:pt x="1468" y="62"/>
                  </a:lnTo>
                  <a:lnTo>
                    <a:pt x="1469" y="66"/>
                  </a:lnTo>
                  <a:lnTo>
                    <a:pt x="1469" y="71"/>
                  </a:lnTo>
                  <a:lnTo>
                    <a:pt x="1469" y="77"/>
                  </a:lnTo>
                  <a:lnTo>
                    <a:pt x="1470" y="80"/>
                  </a:lnTo>
                  <a:lnTo>
                    <a:pt x="1473" y="83"/>
                  </a:lnTo>
                  <a:lnTo>
                    <a:pt x="1475" y="85"/>
                  </a:lnTo>
                  <a:lnTo>
                    <a:pt x="1478" y="85"/>
                  </a:lnTo>
                  <a:lnTo>
                    <a:pt x="1481" y="86"/>
                  </a:lnTo>
                  <a:lnTo>
                    <a:pt x="1485" y="88"/>
                  </a:lnTo>
                  <a:lnTo>
                    <a:pt x="1487" y="89"/>
                  </a:lnTo>
                  <a:lnTo>
                    <a:pt x="1492" y="92"/>
                  </a:lnTo>
                  <a:lnTo>
                    <a:pt x="1495" y="96"/>
                  </a:lnTo>
                  <a:lnTo>
                    <a:pt x="1498" y="101"/>
                  </a:lnTo>
                  <a:lnTo>
                    <a:pt x="1498" y="109"/>
                  </a:lnTo>
                  <a:lnTo>
                    <a:pt x="1494" y="114"/>
                  </a:lnTo>
                  <a:lnTo>
                    <a:pt x="1486" y="117"/>
                  </a:lnTo>
                  <a:lnTo>
                    <a:pt x="1476" y="120"/>
                  </a:lnTo>
                  <a:lnTo>
                    <a:pt x="1466" y="121"/>
                  </a:lnTo>
                  <a:lnTo>
                    <a:pt x="1456" y="121"/>
                  </a:lnTo>
                  <a:lnTo>
                    <a:pt x="1449" y="121"/>
                  </a:lnTo>
                  <a:lnTo>
                    <a:pt x="1446" y="121"/>
                  </a:lnTo>
                  <a:lnTo>
                    <a:pt x="1457" y="128"/>
                  </a:lnTo>
                  <a:lnTo>
                    <a:pt x="1470" y="132"/>
                  </a:lnTo>
                  <a:lnTo>
                    <a:pt x="1482" y="133"/>
                  </a:lnTo>
                  <a:lnTo>
                    <a:pt x="1491" y="134"/>
                  </a:lnTo>
                  <a:lnTo>
                    <a:pt x="1494" y="134"/>
                  </a:lnTo>
                  <a:lnTo>
                    <a:pt x="1499" y="134"/>
                  </a:lnTo>
                  <a:lnTo>
                    <a:pt x="1503" y="134"/>
                  </a:lnTo>
                  <a:lnTo>
                    <a:pt x="1506" y="135"/>
                  </a:lnTo>
                  <a:lnTo>
                    <a:pt x="1511" y="135"/>
                  </a:lnTo>
                  <a:lnTo>
                    <a:pt x="1511" y="135"/>
                  </a:lnTo>
                  <a:lnTo>
                    <a:pt x="1510" y="133"/>
                  </a:lnTo>
                  <a:lnTo>
                    <a:pt x="1510" y="132"/>
                  </a:lnTo>
                  <a:lnTo>
                    <a:pt x="1511" y="129"/>
                  </a:lnTo>
                  <a:lnTo>
                    <a:pt x="1511" y="128"/>
                  </a:lnTo>
                  <a:lnTo>
                    <a:pt x="1513" y="128"/>
                  </a:lnTo>
                  <a:lnTo>
                    <a:pt x="1517" y="126"/>
                  </a:lnTo>
                  <a:lnTo>
                    <a:pt x="1521" y="121"/>
                  </a:lnTo>
                  <a:lnTo>
                    <a:pt x="1524" y="114"/>
                  </a:lnTo>
                  <a:lnTo>
                    <a:pt x="1525" y="107"/>
                  </a:lnTo>
                  <a:lnTo>
                    <a:pt x="1524" y="103"/>
                  </a:lnTo>
                  <a:lnTo>
                    <a:pt x="1522" y="99"/>
                  </a:lnTo>
                  <a:lnTo>
                    <a:pt x="1519" y="97"/>
                  </a:lnTo>
                  <a:lnTo>
                    <a:pt x="1517" y="95"/>
                  </a:lnTo>
                  <a:lnTo>
                    <a:pt x="1515" y="92"/>
                  </a:lnTo>
                  <a:lnTo>
                    <a:pt x="1512" y="91"/>
                  </a:lnTo>
                  <a:lnTo>
                    <a:pt x="1510" y="90"/>
                  </a:lnTo>
                  <a:lnTo>
                    <a:pt x="1510" y="90"/>
                  </a:lnTo>
                  <a:lnTo>
                    <a:pt x="1512" y="89"/>
                  </a:lnTo>
                  <a:lnTo>
                    <a:pt x="1519" y="89"/>
                  </a:lnTo>
                  <a:lnTo>
                    <a:pt x="1530" y="88"/>
                  </a:lnTo>
                  <a:lnTo>
                    <a:pt x="1541" y="88"/>
                  </a:lnTo>
                  <a:lnTo>
                    <a:pt x="1549" y="90"/>
                  </a:lnTo>
                  <a:lnTo>
                    <a:pt x="1556" y="95"/>
                  </a:lnTo>
                  <a:lnTo>
                    <a:pt x="1564" y="101"/>
                  </a:lnTo>
                  <a:lnTo>
                    <a:pt x="1568" y="107"/>
                  </a:lnTo>
                  <a:lnTo>
                    <a:pt x="1572" y="111"/>
                  </a:lnTo>
                  <a:lnTo>
                    <a:pt x="1573" y="113"/>
                  </a:lnTo>
                  <a:lnTo>
                    <a:pt x="1584" y="111"/>
                  </a:lnTo>
                  <a:lnTo>
                    <a:pt x="1593" y="110"/>
                  </a:lnTo>
                  <a:lnTo>
                    <a:pt x="1592" y="110"/>
                  </a:lnTo>
                  <a:lnTo>
                    <a:pt x="1586" y="110"/>
                  </a:lnTo>
                  <a:lnTo>
                    <a:pt x="1580" y="109"/>
                  </a:lnTo>
                  <a:lnTo>
                    <a:pt x="1573" y="104"/>
                  </a:lnTo>
                  <a:lnTo>
                    <a:pt x="1570" y="97"/>
                  </a:lnTo>
                  <a:lnTo>
                    <a:pt x="1566" y="91"/>
                  </a:lnTo>
                  <a:lnTo>
                    <a:pt x="1558" y="86"/>
                  </a:lnTo>
                  <a:lnTo>
                    <a:pt x="1546" y="84"/>
                  </a:lnTo>
                  <a:lnTo>
                    <a:pt x="1534" y="83"/>
                  </a:lnTo>
                  <a:lnTo>
                    <a:pt x="1521" y="82"/>
                  </a:lnTo>
                  <a:lnTo>
                    <a:pt x="1510" y="82"/>
                  </a:lnTo>
                  <a:lnTo>
                    <a:pt x="1500" y="82"/>
                  </a:lnTo>
                  <a:lnTo>
                    <a:pt x="1492" y="80"/>
                  </a:lnTo>
                  <a:lnTo>
                    <a:pt x="1487" y="77"/>
                  </a:lnTo>
                  <a:lnTo>
                    <a:pt x="1485" y="73"/>
                  </a:lnTo>
                  <a:lnTo>
                    <a:pt x="1485" y="67"/>
                  </a:lnTo>
                  <a:lnTo>
                    <a:pt x="1486" y="62"/>
                  </a:lnTo>
                  <a:lnTo>
                    <a:pt x="1486" y="56"/>
                  </a:lnTo>
                  <a:lnTo>
                    <a:pt x="1482" y="52"/>
                  </a:lnTo>
                  <a:lnTo>
                    <a:pt x="1475" y="48"/>
                  </a:lnTo>
                  <a:lnTo>
                    <a:pt x="1463" y="43"/>
                  </a:lnTo>
                  <a:lnTo>
                    <a:pt x="1458" y="41"/>
                  </a:lnTo>
                  <a:lnTo>
                    <a:pt x="1456" y="39"/>
                  </a:lnTo>
                  <a:lnTo>
                    <a:pt x="1455" y="36"/>
                  </a:lnTo>
                  <a:lnTo>
                    <a:pt x="1455" y="35"/>
                  </a:lnTo>
                  <a:lnTo>
                    <a:pt x="1456" y="33"/>
                  </a:lnTo>
                  <a:lnTo>
                    <a:pt x="1458" y="30"/>
                  </a:lnTo>
                  <a:lnTo>
                    <a:pt x="1460" y="28"/>
                  </a:lnTo>
                  <a:lnTo>
                    <a:pt x="1462" y="27"/>
                  </a:lnTo>
                  <a:lnTo>
                    <a:pt x="1464" y="25"/>
                  </a:lnTo>
                  <a:lnTo>
                    <a:pt x="1466" y="24"/>
                  </a:lnTo>
                  <a:lnTo>
                    <a:pt x="1466" y="24"/>
                  </a:lnTo>
                  <a:lnTo>
                    <a:pt x="1466" y="24"/>
                  </a:lnTo>
                  <a:lnTo>
                    <a:pt x="1466" y="23"/>
                  </a:lnTo>
                  <a:lnTo>
                    <a:pt x="1466" y="21"/>
                  </a:lnTo>
                  <a:lnTo>
                    <a:pt x="1464" y="19"/>
                  </a:lnTo>
                  <a:lnTo>
                    <a:pt x="1464" y="17"/>
                  </a:lnTo>
                  <a:lnTo>
                    <a:pt x="1464" y="15"/>
                  </a:lnTo>
                  <a:lnTo>
                    <a:pt x="1464" y="13"/>
                  </a:lnTo>
                  <a:lnTo>
                    <a:pt x="1466" y="12"/>
                  </a:lnTo>
                  <a:lnTo>
                    <a:pt x="1468" y="11"/>
                  </a:lnTo>
                  <a:lnTo>
                    <a:pt x="1469" y="12"/>
                  </a:lnTo>
                  <a:lnTo>
                    <a:pt x="1478" y="18"/>
                  </a:lnTo>
                  <a:lnTo>
                    <a:pt x="1484" y="27"/>
                  </a:lnTo>
                  <a:lnTo>
                    <a:pt x="1486" y="36"/>
                  </a:lnTo>
                  <a:lnTo>
                    <a:pt x="1487" y="41"/>
                  </a:lnTo>
                  <a:lnTo>
                    <a:pt x="1491" y="43"/>
                  </a:lnTo>
                  <a:lnTo>
                    <a:pt x="1498" y="44"/>
                  </a:lnTo>
                  <a:lnTo>
                    <a:pt x="1510" y="44"/>
                  </a:lnTo>
                  <a:lnTo>
                    <a:pt x="1523" y="44"/>
                  </a:lnTo>
                  <a:lnTo>
                    <a:pt x="1534" y="46"/>
                  </a:lnTo>
                  <a:lnTo>
                    <a:pt x="1541" y="46"/>
                  </a:lnTo>
                  <a:lnTo>
                    <a:pt x="1543" y="46"/>
                  </a:lnTo>
                  <a:lnTo>
                    <a:pt x="1541" y="44"/>
                  </a:lnTo>
                  <a:lnTo>
                    <a:pt x="1534" y="42"/>
                  </a:lnTo>
                  <a:lnTo>
                    <a:pt x="1525" y="39"/>
                  </a:lnTo>
                  <a:lnTo>
                    <a:pt x="1516" y="35"/>
                  </a:lnTo>
                  <a:lnTo>
                    <a:pt x="1506" y="31"/>
                  </a:lnTo>
                  <a:lnTo>
                    <a:pt x="1500" y="28"/>
                  </a:lnTo>
                  <a:lnTo>
                    <a:pt x="1498" y="25"/>
                  </a:lnTo>
                  <a:lnTo>
                    <a:pt x="1499" y="24"/>
                  </a:lnTo>
                  <a:lnTo>
                    <a:pt x="1501" y="23"/>
                  </a:lnTo>
                  <a:lnTo>
                    <a:pt x="1505" y="23"/>
                  </a:lnTo>
                  <a:lnTo>
                    <a:pt x="1510" y="22"/>
                  </a:lnTo>
                  <a:lnTo>
                    <a:pt x="1604" y="73"/>
                  </a:lnTo>
                  <a:lnTo>
                    <a:pt x="1694" y="131"/>
                  </a:lnTo>
                  <a:lnTo>
                    <a:pt x="1781" y="191"/>
                  </a:lnTo>
                  <a:lnTo>
                    <a:pt x="1864" y="258"/>
                  </a:lnTo>
                  <a:lnTo>
                    <a:pt x="1942" y="329"/>
                  </a:lnTo>
                  <a:lnTo>
                    <a:pt x="2018" y="404"/>
                  </a:lnTo>
                  <a:lnTo>
                    <a:pt x="2088" y="484"/>
                  </a:lnTo>
                  <a:lnTo>
                    <a:pt x="2153" y="568"/>
                  </a:lnTo>
                  <a:lnTo>
                    <a:pt x="2214" y="655"/>
                  </a:lnTo>
                  <a:lnTo>
                    <a:pt x="2270" y="746"/>
                  </a:lnTo>
                  <a:lnTo>
                    <a:pt x="2320" y="840"/>
                  </a:lnTo>
                  <a:lnTo>
                    <a:pt x="2366" y="938"/>
                  </a:lnTo>
                  <a:lnTo>
                    <a:pt x="2405" y="1039"/>
                  </a:lnTo>
                  <a:lnTo>
                    <a:pt x="2439" y="1141"/>
                  </a:lnTo>
                  <a:lnTo>
                    <a:pt x="2466" y="1248"/>
                  </a:lnTo>
                  <a:lnTo>
                    <a:pt x="2486" y="1356"/>
                  </a:lnTo>
                  <a:lnTo>
                    <a:pt x="2502" y="1466"/>
                  </a:lnTo>
                  <a:lnTo>
                    <a:pt x="2498" y="1465"/>
                  </a:lnTo>
                  <a:lnTo>
                    <a:pt x="2497" y="1456"/>
                  </a:lnTo>
                  <a:lnTo>
                    <a:pt x="2496" y="1446"/>
                  </a:lnTo>
                  <a:lnTo>
                    <a:pt x="2496" y="1446"/>
                  </a:lnTo>
                  <a:lnTo>
                    <a:pt x="2493" y="1447"/>
                  </a:lnTo>
                  <a:lnTo>
                    <a:pt x="2491" y="1449"/>
                  </a:lnTo>
                  <a:lnTo>
                    <a:pt x="2488" y="1451"/>
                  </a:lnTo>
                  <a:lnTo>
                    <a:pt x="2485" y="1453"/>
                  </a:lnTo>
                  <a:lnTo>
                    <a:pt x="2482" y="1456"/>
                  </a:lnTo>
                  <a:lnTo>
                    <a:pt x="2480" y="1459"/>
                  </a:lnTo>
                  <a:lnTo>
                    <a:pt x="2479" y="1464"/>
                  </a:lnTo>
                  <a:lnTo>
                    <a:pt x="2479" y="1468"/>
                  </a:lnTo>
                  <a:lnTo>
                    <a:pt x="2479" y="1474"/>
                  </a:lnTo>
                  <a:lnTo>
                    <a:pt x="2478" y="1480"/>
                  </a:lnTo>
                  <a:lnTo>
                    <a:pt x="2476" y="1493"/>
                  </a:lnTo>
                  <a:lnTo>
                    <a:pt x="2473" y="1505"/>
                  </a:lnTo>
                  <a:lnTo>
                    <a:pt x="2470" y="1513"/>
                  </a:lnTo>
                  <a:lnTo>
                    <a:pt x="2468" y="1521"/>
                  </a:lnTo>
                  <a:lnTo>
                    <a:pt x="2470" y="1531"/>
                  </a:lnTo>
                  <a:lnTo>
                    <a:pt x="2472" y="1542"/>
                  </a:lnTo>
                  <a:lnTo>
                    <a:pt x="2476" y="1549"/>
                  </a:lnTo>
                  <a:lnTo>
                    <a:pt x="2484" y="1561"/>
                  </a:lnTo>
                  <a:lnTo>
                    <a:pt x="2492" y="1578"/>
                  </a:lnTo>
                  <a:lnTo>
                    <a:pt x="2496" y="1591"/>
                  </a:lnTo>
                  <a:lnTo>
                    <a:pt x="2497" y="1601"/>
                  </a:lnTo>
                  <a:lnTo>
                    <a:pt x="2498" y="1611"/>
                  </a:lnTo>
                  <a:lnTo>
                    <a:pt x="2499" y="1615"/>
                  </a:lnTo>
                  <a:lnTo>
                    <a:pt x="2503" y="1617"/>
                  </a:lnTo>
                  <a:lnTo>
                    <a:pt x="2507" y="1619"/>
                  </a:lnTo>
                  <a:lnTo>
                    <a:pt x="2511" y="1622"/>
                  </a:lnTo>
                  <a:lnTo>
                    <a:pt x="2511" y="1656"/>
                  </a:lnTo>
                  <a:lnTo>
                    <a:pt x="2510" y="1696"/>
                  </a:lnTo>
                  <a:lnTo>
                    <a:pt x="2510" y="1692"/>
                  </a:lnTo>
                  <a:lnTo>
                    <a:pt x="2509" y="1689"/>
                  </a:lnTo>
                  <a:lnTo>
                    <a:pt x="2503" y="1680"/>
                  </a:lnTo>
                  <a:lnTo>
                    <a:pt x="2497" y="1670"/>
                  </a:lnTo>
                  <a:lnTo>
                    <a:pt x="2495" y="1658"/>
                  </a:lnTo>
                  <a:lnTo>
                    <a:pt x="2495" y="1648"/>
                  </a:lnTo>
                  <a:lnTo>
                    <a:pt x="2495" y="1638"/>
                  </a:lnTo>
                  <a:lnTo>
                    <a:pt x="2492" y="1630"/>
                  </a:lnTo>
                  <a:lnTo>
                    <a:pt x="2488" y="1623"/>
                  </a:lnTo>
                  <a:lnTo>
                    <a:pt x="2483" y="1616"/>
                  </a:lnTo>
                  <a:lnTo>
                    <a:pt x="2479" y="1607"/>
                  </a:lnTo>
                  <a:lnTo>
                    <a:pt x="2477" y="1599"/>
                  </a:lnTo>
                  <a:lnTo>
                    <a:pt x="2474" y="1593"/>
                  </a:lnTo>
                  <a:lnTo>
                    <a:pt x="2471" y="1588"/>
                  </a:lnTo>
                  <a:lnTo>
                    <a:pt x="2465" y="1585"/>
                  </a:lnTo>
                  <a:lnTo>
                    <a:pt x="2458" y="1580"/>
                  </a:lnTo>
                  <a:lnTo>
                    <a:pt x="2452" y="1573"/>
                  </a:lnTo>
                  <a:lnTo>
                    <a:pt x="2449" y="1566"/>
                  </a:lnTo>
                  <a:lnTo>
                    <a:pt x="2450" y="1562"/>
                  </a:lnTo>
                  <a:lnTo>
                    <a:pt x="2452" y="1560"/>
                  </a:lnTo>
                  <a:lnTo>
                    <a:pt x="2454" y="1557"/>
                  </a:lnTo>
                  <a:lnTo>
                    <a:pt x="2455" y="1554"/>
                  </a:lnTo>
                  <a:lnTo>
                    <a:pt x="2454" y="1545"/>
                  </a:lnTo>
                  <a:lnTo>
                    <a:pt x="2454" y="1533"/>
                  </a:lnTo>
                  <a:lnTo>
                    <a:pt x="2453" y="1519"/>
                  </a:lnTo>
                  <a:lnTo>
                    <a:pt x="2452" y="1505"/>
                  </a:lnTo>
                  <a:lnTo>
                    <a:pt x="2452" y="1494"/>
                  </a:lnTo>
                  <a:lnTo>
                    <a:pt x="2452" y="1476"/>
                  </a:lnTo>
                  <a:lnTo>
                    <a:pt x="2447" y="1459"/>
                  </a:lnTo>
                  <a:lnTo>
                    <a:pt x="2444" y="1451"/>
                  </a:lnTo>
                  <a:lnTo>
                    <a:pt x="2440" y="1441"/>
                  </a:lnTo>
                  <a:lnTo>
                    <a:pt x="2436" y="1431"/>
                  </a:lnTo>
                  <a:lnTo>
                    <a:pt x="2434" y="1422"/>
                  </a:lnTo>
                  <a:lnTo>
                    <a:pt x="2433" y="1414"/>
                  </a:lnTo>
                  <a:lnTo>
                    <a:pt x="2431" y="1404"/>
                  </a:lnTo>
                  <a:lnTo>
                    <a:pt x="2430" y="1396"/>
                  </a:lnTo>
                  <a:lnTo>
                    <a:pt x="2430" y="1394"/>
                  </a:lnTo>
                  <a:lnTo>
                    <a:pt x="2429" y="1391"/>
                  </a:lnTo>
                  <a:lnTo>
                    <a:pt x="2427" y="1384"/>
                  </a:lnTo>
                  <a:lnTo>
                    <a:pt x="2423" y="1376"/>
                  </a:lnTo>
                  <a:lnTo>
                    <a:pt x="2419" y="1366"/>
                  </a:lnTo>
                  <a:lnTo>
                    <a:pt x="2415" y="1358"/>
                  </a:lnTo>
                  <a:lnTo>
                    <a:pt x="2411" y="1355"/>
                  </a:lnTo>
                  <a:lnTo>
                    <a:pt x="2409" y="1356"/>
                  </a:lnTo>
                  <a:lnTo>
                    <a:pt x="2406" y="1361"/>
                  </a:lnTo>
                  <a:lnTo>
                    <a:pt x="2401" y="1367"/>
                  </a:lnTo>
                  <a:lnTo>
                    <a:pt x="2394" y="1376"/>
                  </a:lnTo>
                  <a:lnTo>
                    <a:pt x="2384" y="1383"/>
                  </a:lnTo>
                  <a:lnTo>
                    <a:pt x="2374" y="1386"/>
                  </a:lnTo>
                  <a:lnTo>
                    <a:pt x="2367" y="1385"/>
                  </a:lnTo>
                  <a:lnTo>
                    <a:pt x="2361" y="1379"/>
                  </a:lnTo>
                  <a:lnTo>
                    <a:pt x="2357" y="1372"/>
                  </a:lnTo>
                  <a:lnTo>
                    <a:pt x="2356" y="1364"/>
                  </a:lnTo>
                  <a:lnTo>
                    <a:pt x="2356" y="1354"/>
                  </a:lnTo>
                  <a:lnTo>
                    <a:pt x="2358" y="1346"/>
                  </a:lnTo>
                  <a:lnTo>
                    <a:pt x="2360" y="1339"/>
                  </a:lnTo>
                  <a:lnTo>
                    <a:pt x="2358" y="1334"/>
                  </a:lnTo>
                  <a:lnTo>
                    <a:pt x="2356" y="1330"/>
                  </a:lnTo>
                  <a:lnTo>
                    <a:pt x="2352" y="1325"/>
                  </a:lnTo>
                  <a:lnTo>
                    <a:pt x="2349" y="1319"/>
                  </a:lnTo>
                  <a:lnTo>
                    <a:pt x="2346" y="1309"/>
                  </a:lnTo>
                  <a:lnTo>
                    <a:pt x="2345" y="1300"/>
                  </a:lnTo>
                  <a:lnTo>
                    <a:pt x="2343" y="1294"/>
                  </a:lnTo>
                  <a:lnTo>
                    <a:pt x="2339" y="1292"/>
                  </a:lnTo>
                  <a:lnTo>
                    <a:pt x="2337" y="1290"/>
                  </a:lnTo>
                  <a:lnTo>
                    <a:pt x="2335" y="1287"/>
                  </a:lnTo>
                  <a:lnTo>
                    <a:pt x="2333" y="1281"/>
                  </a:lnTo>
                  <a:lnTo>
                    <a:pt x="2329" y="1272"/>
                  </a:lnTo>
                  <a:lnTo>
                    <a:pt x="2321" y="1264"/>
                  </a:lnTo>
                  <a:lnTo>
                    <a:pt x="2313" y="1260"/>
                  </a:lnTo>
                  <a:lnTo>
                    <a:pt x="2307" y="1255"/>
                  </a:lnTo>
                  <a:lnTo>
                    <a:pt x="2303" y="1253"/>
                  </a:lnTo>
                  <a:lnTo>
                    <a:pt x="2301" y="1250"/>
                  </a:lnTo>
                  <a:lnTo>
                    <a:pt x="2297" y="1248"/>
                  </a:lnTo>
                  <a:lnTo>
                    <a:pt x="2296" y="1245"/>
                  </a:lnTo>
                  <a:lnTo>
                    <a:pt x="2294" y="1241"/>
                  </a:lnTo>
                  <a:lnTo>
                    <a:pt x="2290" y="1236"/>
                  </a:lnTo>
                  <a:lnTo>
                    <a:pt x="2287" y="1230"/>
                  </a:lnTo>
                  <a:lnTo>
                    <a:pt x="2283" y="1224"/>
                  </a:lnTo>
                  <a:lnTo>
                    <a:pt x="2281" y="1218"/>
                  </a:lnTo>
                  <a:lnTo>
                    <a:pt x="2280" y="1217"/>
                  </a:lnTo>
                  <a:lnTo>
                    <a:pt x="2276" y="1217"/>
                  </a:lnTo>
                  <a:lnTo>
                    <a:pt x="2268" y="1218"/>
                  </a:lnTo>
                  <a:lnTo>
                    <a:pt x="2258" y="1218"/>
                  </a:lnTo>
                  <a:lnTo>
                    <a:pt x="2252" y="1218"/>
                  </a:lnTo>
                  <a:lnTo>
                    <a:pt x="2250" y="1219"/>
                  </a:lnTo>
                  <a:lnTo>
                    <a:pt x="2246" y="1219"/>
                  </a:lnTo>
                  <a:lnTo>
                    <a:pt x="2241" y="1220"/>
                  </a:lnTo>
                  <a:lnTo>
                    <a:pt x="2237" y="1220"/>
                  </a:lnTo>
                  <a:lnTo>
                    <a:pt x="2231" y="1221"/>
                  </a:lnTo>
                  <a:lnTo>
                    <a:pt x="2226" y="1221"/>
                  </a:lnTo>
                  <a:lnTo>
                    <a:pt x="2217" y="1224"/>
                  </a:lnTo>
                  <a:lnTo>
                    <a:pt x="2211" y="1227"/>
                  </a:lnTo>
                  <a:lnTo>
                    <a:pt x="2205" y="1230"/>
                  </a:lnTo>
                  <a:lnTo>
                    <a:pt x="2198" y="1231"/>
                  </a:lnTo>
                  <a:lnTo>
                    <a:pt x="2192" y="1233"/>
                  </a:lnTo>
                  <a:lnTo>
                    <a:pt x="2190" y="1239"/>
                  </a:lnTo>
                  <a:lnTo>
                    <a:pt x="2189" y="1248"/>
                  </a:lnTo>
                  <a:lnTo>
                    <a:pt x="2189" y="1256"/>
                  </a:lnTo>
                  <a:lnTo>
                    <a:pt x="2188" y="1263"/>
                  </a:lnTo>
                  <a:lnTo>
                    <a:pt x="2184" y="1269"/>
                  </a:lnTo>
                  <a:lnTo>
                    <a:pt x="2179" y="1273"/>
                  </a:lnTo>
                  <a:lnTo>
                    <a:pt x="2172" y="1275"/>
                  </a:lnTo>
                  <a:lnTo>
                    <a:pt x="2166" y="1274"/>
                  </a:lnTo>
                  <a:lnTo>
                    <a:pt x="2164" y="1275"/>
                  </a:lnTo>
                  <a:lnTo>
                    <a:pt x="2161" y="1276"/>
                  </a:lnTo>
                  <a:lnTo>
                    <a:pt x="2160" y="1278"/>
                  </a:lnTo>
                  <a:lnTo>
                    <a:pt x="2159" y="1281"/>
                  </a:lnTo>
                  <a:lnTo>
                    <a:pt x="2158" y="1284"/>
                  </a:lnTo>
                  <a:lnTo>
                    <a:pt x="2156" y="1286"/>
                  </a:lnTo>
                  <a:lnTo>
                    <a:pt x="2156" y="1287"/>
                  </a:lnTo>
                  <a:lnTo>
                    <a:pt x="2156" y="1288"/>
                  </a:lnTo>
                  <a:lnTo>
                    <a:pt x="2156" y="1288"/>
                  </a:lnTo>
                  <a:lnTo>
                    <a:pt x="2155" y="1291"/>
                  </a:lnTo>
                  <a:lnTo>
                    <a:pt x="2154" y="1293"/>
                  </a:lnTo>
                  <a:lnTo>
                    <a:pt x="2153" y="1296"/>
                  </a:lnTo>
                  <a:lnTo>
                    <a:pt x="2150" y="1299"/>
                  </a:lnTo>
                  <a:lnTo>
                    <a:pt x="2148" y="1302"/>
                  </a:lnTo>
                  <a:lnTo>
                    <a:pt x="2146" y="1303"/>
                  </a:lnTo>
                  <a:lnTo>
                    <a:pt x="2135" y="1311"/>
                  </a:lnTo>
                  <a:lnTo>
                    <a:pt x="2125" y="1324"/>
                  </a:lnTo>
                  <a:lnTo>
                    <a:pt x="2121" y="1330"/>
                  </a:lnTo>
                  <a:lnTo>
                    <a:pt x="2115" y="1336"/>
                  </a:lnTo>
                  <a:lnTo>
                    <a:pt x="2110" y="1343"/>
                  </a:lnTo>
                  <a:lnTo>
                    <a:pt x="2107" y="1351"/>
                  </a:lnTo>
                  <a:lnTo>
                    <a:pt x="2104" y="1360"/>
                  </a:lnTo>
                  <a:lnTo>
                    <a:pt x="2097" y="1370"/>
                  </a:lnTo>
                  <a:lnTo>
                    <a:pt x="2087" y="1376"/>
                  </a:lnTo>
                  <a:lnTo>
                    <a:pt x="2074" y="1378"/>
                  </a:lnTo>
                  <a:lnTo>
                    <a:pt x="2068" y="1380"/>
                  </a:lnTo>
                  <a:lnTo>
                    <a:pt x="2064" y="1385"/>
                  </a:lnTo>
                  <a:lnTo>
                    <a:pt x="2063" y="1392"/>
                  </a:lnTo>
                  <a:lnTo>
                    <a:pt x="2064" y="1401"/>
                  </a:lnTo>
                  <a:lnTo>
                    <a:pt x="2066" y="1409"/>
                  </a:lnTo>
                  <a:lnTo>
                    <a:pt x="2066" y="1416"/>
                  </a:lnTo>
                  <a:lnTo>
                    <a:pt x="2068" y="1428"/>
                  </a:lnTo>
                  <a:lnTo>
                    <a:pt x="2072" y="1440"/>
                  </a:lnTo>
                  <a:lnTo>
                    <a:pt x="2074" y="1454"/>
                  </a:lnTo>
                  <a:lnTo>
                    <a:pt x="2073" y="1463"/>
                  </a:lnTo>
                  <a:lnTo>
                    <a:pt x="2072" y="1468"/>
                  </a:lnTo>
                  <a:lnTo>
                    <a:pt x="2068" y="1471"/>
                  </a:lnTo>
                  <a:lnTo>
                    <a:pt x="2067" y="1476"/>
                  </a:lnTo>
                  <a:lnTo>
                    <a:pt x="2066" y="1484"/>
                  </a:lnTo>
                  <a:lnTo>
                    <a:pt x="2066" y="1493"/>
                  </a:lnTo>
                  <a:lnTo>
                    <a:pt x="2067" y="1499"/>
                  </a:lnTo>
                  <a:lnTo>
                    <a:pt x="2068" y="1505"/>
                  </a:lnTo>
                  <a:lnTo>
                    <a:pt x="2069" y="1513"/>
                  </a:lnTo>
                  <a:lnTo>
                    <a:pt x="2067" y="1523"/>
                  </a:lnTo>
                  <a:lnTo>
                    <a:pt x="2062" y="1530"/>
                  </a:lnTo>
                  <a:lnTo>
                    <a:pt x="2056" y="1535"/>
                  </a:lnTo>
                  <a:lnTo>
                    <a:pt x="2051" y="1539"/>
                  </a:lnTo>
                  <a:lnTo>
                    <a:pt x="2050" y="1542"/>
                  </a:lnTo>
                  <a:lnTo>
                    <a:pt x="2048" y="1545"/>
                  </a:lnTo>
                  <a:lnTo>
                    <a:pt x="2045" y="1548"/>
                  </a:lnTo>
                  <a:lnTo>
                    <a:pt x="2044" y="1550"/>
                  </a:lnTo>
                  <a:lnTo>
                    <a:pt x="2043" y="1552"/>
                  </a:lnTo>
                  <a:lnTo>
                    <a:pt x="2042" y="1554"/>
                  </a:lnTo>
                  <a:lnTo>
                    <a:pt x="2042" y="1555"/>
                  </a:lnTo>
                  <a:lnTo>
                    <a:pt x="2042" y="1557"/>
                  </a:lnTo>
                  <a:lnTo>
                    <a:pt x="2040" y="1562"/>
                  </a:lnTo>
                  <a:lnTo>
                    <a:pt x="2037" y="1568"/>
                  </a:lnTo>
                  <a:lnTo>
                    <a:pt x="2030" y="1574"/>
                  </a:lnTo>
                  <a:lnTo>
                    <a:pt x="2018" y="1579"/>
                  </a:lnTo>
                  <a:lnTo>
                    <a:pt x="2009" y="1579"/>
                  </a:lnTo>
                  <a:lnTo>
                    <a:pt x="2002" y="1573"/>
                  </a:lnTo>
                  <a:lnTo>
                    <a:pt x="1996" y="1563"/>
                  </a:lnTo>
                  <a:lnTo>
                    <a:pt x="1991" y="1550"/>
                  </a:lnTo>
                  <a:lnTo>
                    <a:pt x="1987" y="1537"/>
                  </a:lnTo>
                  <a:lnTo>
                    <a:pt x="1983" y="1524"/>
                  </a:lnTo>
                  <a:lnTo>
                    <a:pt x="1981" y="1512"/>
                  </a:lnTo>
                  <a:lnTo>
                    <a:pt x="1978" y="1503"/>
                  </a:lnTo>
                  <a:lnTo>
                    <a:pt x="1974" y="1490"/>
                  </a:lnTo>
                  <a:lnTo>
                    <a:pt x="1965" y="1476"/>
                  </a:lnTo>
                  <a:lnTo>
                    <a:pt x="1957" y="1460"/>
                  </a:lnTo>
                  <a:lnTo>
                    <a:pt x="1948" y="1445"/>
                  </a:lnTo>
                  <a:lnTo>
                    <a:pt x="1945" y="1429"/>
                  </a:lnTo>
                  <a:lnTo>
                    <a:pt x="1941" y="1413"/>
                  </a:lnTo>
                  <a:lnTo>
                    <a:pt x="1933" y="1396"/>
                  </a:lnTo>
                  <a:lnTo>
                    <a:pt x="1923" y="1380"/>
                  </a:lnTo>
                  <a:lnTo>
                    <a:pt x="1916" y="1367"/>
                  </a:lnTo>
                  <a:lnTo>
                    <a:pt x="1908" y="1349"/>
                  </a:lnTo>
                  <a:lnTo>
                    <a:pt x="1902" y="1328"/>
                  </a:lnTo>
                  <a:lnTo>
                    <a:pt x="1896" y="1304"/>
                  </a:lnTo>
                  <a:lnTo>
                    <a:pt x="1892" y="1284"/>
                  </a:lnTo>
                  <a:lnTo>
                    <a:pt x="1890" y="1260"/>
                  </a:lnTo>
                  <a:lnTo>
                    <a:pt x="1886" y="1235"/>
                  </a:lnTo>
                  <a:lnTo>
                    <a:pt x="1882" y="1210"/>
                  </a:lnTo>
                  <a:lnTo>
                    <a:pt x="1879" y="1201"/>
                  </a:lnTo>
                  <a:lnTo>
                    <a:pt x="1878" y="1199"/>
                  </a:lnTo>
                  <a:lnTo>
                    <a:pt x="1876" y="1201"/>
                  </a:lnTo>
                  <a:lnTo>
                    <a:pt x="1874" y="1207"/>
                  </a:lnTo>
                  <a:lnTo>
                    <a:pt x="1872" y="1214"/>
                  </a:lnTo>
                  <a:lnTo>
                    <a:pt x="1868" y="1223"/>
                  </a:lnTo>
                  <a:lnTo>
                    <a:pt x="1864" y="1230"/>
                  </a:lnTo>
                  <a:lnTo>
                    <a:pt x="1856" y="1236"/>
                  </a:lnTo>
                  <a:lnTo>
                    <a:pt x="1846" y="1239"/>
                  </a:lnTo>
                  <a:lnTo>
                    <a:pt x="1837" y="1239"/>
                  </a:lnTo>
                  <a:lnTo>
                    <a:pt x="1830" y="1237"/>
                  </a:lnTo>
                  <a:lnTo>
                    <a:pt x="1825" y="1235"/>
                  </a:lnTo>
                  <a:lnTo>
                    <a:pt x="1824" y="1233"/>
                  </a:lnTo>
                  <a:lnTo>
                    <a:pt x="1815" y="1220"/>
                  </a:lnTo>
                  <a:lnTo>
                    <a:pt x="1806" y="1210"/>
                  </a:lnTo>
                  <a:lnTo>
                    <a:pt x="1795" y="1198"/>
                  </a:lnTo>
                  <a:lnTo>
                    <a:pt x="1809" y="1195"/>
                  </a:lnTo>
                  <a:lnTo>
                    <a:pt x="1817" y="1193"/>
                  </a:lnTo>
                  <a:lnTo>
                    <a:pt x="1822" y="1188"/>
                  </a:lnTo>
                  <a:lnTo>
                    <a:pt x="1825" y="1184"/>
                  </a:lnTo>
                  <a:lnTo>
                    <a:pt x="1827" y="1181"/>
                  </a:lnTo>
                  <a:lnTo>
                    <a:pt x="1828" y="1180"/>
                  </a:lnTo>
                  <a:lnTo>
                    <a:pt x="1812" y="1182"/>
                  </a:lnTo>
                  <a:lnTo>
                    <a:pt x="1801" y="1181"/>
                  </a:lnTo>
                  <a:lnTo>
                    <a:pt x="1794" y="1180"/>
                  </a:lnTo>
                  <a:lnTo>
                    <a:pt x="1788" y="1175"/>
                  </a:lnTo>
                  <a:lnTo>
                    <a:pt x="1785" y="1171"/>
                  </a:lnTo>
                  <a:lnTo>
                    <a:pt x="1782" y="1167"/>
                  </a:lnTo>
                  <a:lnTo>
                    <a:pt x="1779" y="1162"/>
                  </a:lnTo>
                  <a:lnTo>
                    <a:pt x="1774" y="1159"/>
                  </a:lnTo>
                  <a:lnTo>
                    <a:pt x="1772" y="1158"/>
                  </a:lnTo>
                  <a:lnTo>
                    <a:pt x="1769" y="1157"/>
                  </a:lnTo>
                  <a:lnTo>
                    <a:pt x="1766" y="1157"/>
                  </a:lnTo>
                  <a:lnTo>
                    <a:pt x="1754" y="1156"/>
                  </a:lnTo>
                  <a:lnTo>
                    <a:pt x="1746" y="1152"/>
                  </a:lnTo>
                  <a:lnTo>
                    <a:pt x="1742" y="1147"/>
                  </a:lnTo>
                  <a:lnTo>
                    <a:pt x="1739" y="1141"/>
                  </a:lnTo>
                  <a:lnTo>
                    <a:pt x="1737" y="1133"/>
                  </a:lnTo>
                  <a:lnTo>
                    <a:pt x="1732" y="1126"/>
                  </a:lnTo>
                  <a:lnTo>
                    <a:pt x="1729" y="1120"/>
                  </a:lnTo>
                  <a:lnTo>
                    <a:pt x="1725" y="1118"/>
                  </a:lnTo>
                  <a:lnTo>
                    <a:pt x="1720" y="1118"/>
                  </a:lnTo>
                  <a:lnTo>
                    <a:pt x="1714" y="1119"/>
                  </a:lnTo>
                  <a:lnTo>
                    <a:pt x="1706" y="1120"/>
                  </a:lnTo>
                  <a:lnTo>
                    <a:pt x="1693" y="1121"/>
                  </a:lnTo>
                  <a:lnTo>
                    <a:pt x="1676" y="1121"/>
                  </a:lnTo>
                  <a:lnTo>
                    <a:pt x="1658" y="1121"/>
                  </a:lnTo>
                  <a:lnTo>
                    <a:pt x="1642" y="1121"/>
                  </a:lnTo>
                  <a:lnTo>
                    <a:pt x="1631" y="1121"/>
                  </a:lnTo>
                  <a:lnTo>
                    <a:pt x="1622" y="1122"/>
                  </a:lnTo>
                  <a:lnTo>
                    <a:pt x="1613" y="1122"/>
                  </a:lnTo>
                  <a:lnTo>
                    <a:pt x="1604" y="1123"/>
                  </a:lnTo>
                  <a:lnTo>
                    <a:pt x="1592" y="1121"/>
                  </a:lnTo>
                  <a:lnTo>
                    <a:pt x="1576" y="1116"/>
                  </a:lnTo>
                  <a:lnTo>
                    <a:pt x="1558" y="1112"/>
                  </a:lnTo>
                  <a:lnTo>
                    <a:pt x="1537" y="1107"/>
                  </a:lnTo>
                  <a:lnTo>
                    <a:pt x="1524" y="1102"/>
                  </a:lnTo>
                  <a:lnTo>
                    <a:pt x="1516" y="1095"/>
                  </a:lnTo>
                  <a:lnTo>
                    <a:pt x="1511" y="1086"/>
                  </a:lnTo>
                  <a:lnTo>
                    <a:pt x="1506" y="1078"/>
                  </a:lnTo>
                  <a:lnTo>
                    <a:pt x="1503" y="1070"/>
                  </a:lnTo>
                  <a:lnTo>
                    <a:pt x="1499" y="1064"/>
                  </a:lnTo>
                  <a:lnTo>
                    <a:pt x="1493" y="1063"/>
                  </a:lnTo>
                  <a:lnTo>
                    <a:pt x="1485" y="1065"/>
                  </a:lnTo>
                  <a:lnTo>
                    <a:pt x="1474" y="1069"/>
                  </a:lnTo>
                  <a:lnTo>
                    <a:pt x="1463" y="1075"/>
                  </a:lnTo>
                  <a:lnTo>
                    <a:pt x="1451" y="1077"/>
                  </a:lnTo>
                  <a:lnTo>
                    <a:pt x="1439" y="1077"/>
                  </a:lnTo>
                  <a:lnTo>
                    <a:pt x="1426" y="1072"/>
                  </a:lnTo>
                  <a:lnTo>
                    <a:pt x="1415" y="1065"/>
                  </a:lnTo>
                  <a:lnTo>
                    <a:pt x="1408" y="1057"/>
                  </a:lnTo>
                  <a:lnTo>
                    <a:pt x="1403" y="1051"/>
                  </a:lnTo>
                  <a:lnTo>
                    <a:pt x="1401" y="1047"/>
                  </a:lnTo>
                  <a:lnTo>
                    <a:pt x="1384" y="1039"/>
                  </a:lnTo>
                  <a:lnTo>
                    <a:pt x="1371" y="1028"/>
                  </a:lnTo>
                  <a:lnTo>
                    <a:pt x="1360" y="1014"/>
                  </a:lnTo>
                  <a:lnTo>
                    <a:pt x="1351" y="999"/>
                  </a:lnTo>
                  <a:lnTo>
                    <a:pt x="1344" y="985"/>
                  </a:lnTo>
                  <a:lnTo>
                    <a:pt x="1336" y="979"/>
                  </a:lnTo>
                  <a:lnTo>
                    <a:pt x="1329" y="978"/>
                  </a:lnTo>
                  <a:lnTo>
                    <a:pt x="1322" y="982"/>
                  </a:lnTo>
                  <a:lnTo>
                    <a:pt x="1315" y="988"/>
                  </a:lnTo>
                  <a:lnTo>
                    <a:pt x="1309" y="997"/>
                  </a:lnTo>
                  <a:lnTo>
                    <a:pt x="1304" y="1005"/>
                  </a:lnTo>
                  <a:lnTo>
                    <a:pt x="1303" y="1011"/>
                  </a:lnTo>
                  <a:lnTo>
                    <a:pt x="1304" y="1015"/>
                  </a:lnTo>
                  <a:lnTo>
                    <a:pt x="1305" y="1020"/>
                  </a:lnTo>
                  <a:lnTo>
                    <a:pt x="1308" y="1024"/>
                  </a:lnTo>
                  <a:lnTo>
                    <a:pt x="1317" y="1039"/>
                  </a:lnTo>
                  <a:lnTo>
                    <a:pt x="1331" y="1053"/>
                  </a:lnTo>
                  <a:lnTo>
                    <a:pt x="1342" y="1067"/>
                  </a:lnTo>
                  <a:lnTo>
                    <a:pt x="1348" y="1075"/>
                  </a:lnTo>
                  <a:lnTo>
                    <a:pt x="1352" y="1079"/>
                  </a:lnTo>
                  <a:lnTo>
                    <a:pt x="1352" y="1083"/>
                  </a:lnTo>
                  <a:lnTo>
                    <a:pt x="1352" y="1088"/>
                  </a:lnTo>
                  <a:lnTo>
                    <a:pt x="1353" y="1094"/>
                  </a:lnTo>
                  <a:lnTo>
                    <a:pt x="1357" y="1102"/>
                  </a:lnTo>
                  <a:lnTo>
                    <a:pt x="1364" y="1113"/>
                  </a:lnTo>
                  <a:lnTo>
                    <a:pt x="1372" y="1123"/>
                  </a:lnTo>
                  <a:lnTo>
                    <a:pt x="1382" y="1134"/>
                  </a:lnTo>
                  <a:lnTo>
                    <a:pt x="1390" y="1141"/>
                  </a:lnTo>
                  <a:lnTo>
                    <a:pt x="1397" y="1146"/>
                  </a:lnTo>
                  <a:lnTo>
                    <a:pt x="1401" y="1146"/>
                  </a:lnTo>
                  <a:lnTo>
                    <a:pt x="1402" y="1146"/>
                  </a:lnTo>
                  <a:lnTo>
                    <a:pt x="1409" y="1145"/>
                  </a:lnTo>
                  <a:lnTo>
                    <a:pt x="1420" y="1144"/>
                  </a:lnTo>
                  <a:lnTo>
                    <a:pt x="1433" y="1144"/>
                  </a:lnTo>
                  <a:lnTo>
                    <a:pt x="1444" y="1144"/>
                  </a:lnTo>
                  <a:lnTo>
                    <a:pt x="1454" y="1140"/>
                  </a:lnTo>
                  <a:lnTo>
                    <a:pt x="1461" y="1137"/>
                  </a:lnTo>
                  <a:lnTo>
                    <a:pt x="1468" y="1128"/>
                  </a:lnTo>
                  <a:lnTo>
                    <a:pt x="1476" y="1120"/>
                  </a:lnTo>
                  <a:lnTo>
                    <a:pt x="1485" y="1110"/>
                  </a:lnTo>
                  <a:lnTo>
                    <a:pt x="1492" y="1102"/>
                  </a:lnTo>
                  <a:lnTo>
                    <a:pt x="1497" y="1096"/>
                  </a:lnTo>
                  <a:lnTo>
                    <a:pt x="1498" y="1094"/>
                  </a:lnTo>
                  <a:lnTo>
                    <a:pt x="1498" y="1096"/>
                  </a:lnTo>
                  <a:lnTo>
                    <a:pt x="1499" y="1103"/>
                  </a:lnTo>
                  <a:lnTo>
                    <a:pt x="1500" y="1112"/>
                  </a:lnTo>
                  <a:lnTo>
                    <a:pt x="1503" y="1121"/>
                  </a:lnTo>
                  <a:lnTo>
                    <a:pt x="1504" y="1126"/>
                  </a:lnTo>
                  <a:lnTo>
                    <a:pt x="1505" y="1129"/>
                  </a:lnTo>
                  <a:lnTo>
                    <a:pt x="1511" y="1138"/>
                  </a:lnTo>
                  <a:lnTo>
                    <a:pt x="1519" y="1145"/>
                  </a:lnTo>
                  <a:lnTo>
                    <a:pt x="1528" y="1151"/>
                  </a:lnTo>
                  <a:lnTo>
                    <a:pt x="1537" y="1155"/>
                  </a:lnTo>
                  <a:lnTo>
                    <a:pt x="1547" y="1156"/>
                  </a:lnTo>
                  <a:lnTo>
                    <a:pt x="1554" y="1156"/>
                  </a:lnTo>
                  <a:lnTo>
                    <a:pt x="1559" y="1158"/>
                  </a:lnTo>
                  <a:lnTo>
                    <a:pt x="1564" y="1164"/>
                  </a:lnTo>
                  <a:lnTo>
                    <a:pt x="1568" y="1170"/>
                  </a:lnTo>
                  <a:lnTo>
                    <a:pt x="1573" y="1176"/>
                  </a:lnTo>
                  <a:lnTo>
                    <a:pt x="1576" y="1178"/>
                  </a:lnTo>
                  <a:lnTo>
                    <a:pt x="1578" y="1181"/>
                  </a:lnTo>
                  <a:lnTo>
                    <a:pt x="1579" y="1182"/>
                  </a:lnTo>
                  <a:lnTo>
                    <a:pt x="1580" y="1183"/>
                  </a:lnTo>
                  <a:lnTo>
                    <a:pt x="1583" y="1186"/>
                  </a:lnTo>
                  <a:lnTo>
                    <a:pt x="1584" y="1189"/>
                  </a:lnTo>
                  <a:lnTo>
                    <a:pt x="1587" y="1196"/>
                  </a:lnTo>
                  <a:lnTo>
                    <a:pt x="1587" y="1207"/>
                  </a:lnTo>
                  <a:lnTo>
                    <a:pt x="1583" y="1219"/>
                  </a:lnTo>
                  <a:lnTo>
                    <a:pt x="1572" y="1231"/>
                  </a:lnTo>
                  <a:lnTo>
                    <a:pt x="1565" y="1237"/>
                  </a:lnTo>
                  <a:lnTo>
                    <a:pt x="1561" y="1242"/>
                  </a:lnTo>
                  <a:lnTo>
                    <a:pt x="1559" y="1244"/>
                  </a:lnTo>
                  <a:lnTo>
                    <a:pt x="1556" y="1245"/>
                  </a:lnTo>
                  <a:lnTo>
                    <a:pt x="1554" y="1245"/>
                  </a:lnTo>
                  <a:lnTo>
                    <a:pt x="1548" y="1245"/>
                  </a:lnTo>
                  <a:lnTo>
                    <a:pt x="1543" y="1248"/>
                  </a:lnTo>
                  <a:lnTo>
                    <a:pt x="1541" y="1251"/>
                  </a:lnTo>
                  <a:lnTo>
                    <a:pt x="1541" y="1256"/>
                  </a:lnTo>
                  <a:lnTo>
                    <a:pt x="1542" y="1261"/>
                  </a:lnTo>
                  <a:lnTo>
                    <a:pt x="1543" y="1266"/>
                  </a:lnTo>
                  <a:lnTo>
                    <a:pt x="1543" y="1269"/>
                  </a:lnTo>
                  <a:lnTo>
                    <a:pt x="1543" y="1272"/>
                  </a:lnTo>
                  <a:lnTo>
                    <a:pt x="1543" y="1275"/>
                  </a:lnTo>
                  <a:lnTo>
                    <a:pt x="1544" y="1280"/>
                  </a:lnTo>
                  <a:lnTo>
                    <a:pt x="1544" y="1282"/>
                  </a:lnTo>
                  <a:lnTo>
                    <a:pt x="1544" y="1285"/>
                  </a:lnTo>
                  <a:lnTo>
                    <a:pt x="1544" y="1286"/>
                  </a:lnTo>
                  <a:lnTo>
                    <a:pt x="1542" y="1287"/>
                  </a:lnTo>
                  <a:lnTo>
                    <a:pt x="1537" y="1290"/>
                  </a:lnTo>
                  <a:lnTo>
                    <a:pt x="1530" y="1293"/>
                  </a:lnTo>
                  <a:lnTo>
                    <a:pt x="1525" y="1299"/>
                  </a:lnTo>
                  <a:lnTo>
                    <a:pt x="1523" y="1306"/>
                  </a:lnTo>
                  <a:lnTo>
                    <a:pt x="1521" y="1313"/>
                  </a:lnTo>
                  <a:lnTo>
                    <a:pt x="1516" y="1317"/>
                  </a:lnTo>
                  <a:lnTo>
                    <a:pt x="1507" y="1317"/>
                  </a:lnTo>
                  <a:lnTo>
                    <a:pt x="1494" y="1317"/>
                  </a:lnTo>
                  <a:lnTo>
                    <a:pt x="1488" y="1318"/>
                  </a:lnTo>
                  <a:lnTo>
                    <a:pt x="1486" y="1321"/>
                  </a:lnTo>
                  <a:lnTo>
                    <a:pt x="1487" y="1325"/>
                  </a:lnTo>
                  <a:lnTo>
                    <a:pt x="1489" y="1330"/>
                  </a:lnTo>
                  <a:lnTo>
                    <a:pt x="1491" y="1335"/>
                  </a:lnTo>
                  <a:lnTo>
                    <a:pt x="1492" y="1339"/>
                  </a:lnTo>
                  <a:lnTo>
                    <a:pt x="1491" y="1340"/>
                  </a:lnTo>
                  <a:lnTo>
                    <a:pt x="1476" y="1342"/>
                  </a:lnTo>
                  <a:lnTo>
                    <a:pt x="1460" y="1342"/>
                  </a:lnTo>
                  <a:lnTo>
                    <a:pt x="1454" y="1341"/>
                  </a:lnTo>
                  <a:lnTo>
                    <a:pt x="1450" y="1341"/>
                  </a:lnTo>
                  <a:lnTo>
                    <a:pt x="1446" y="1341"/>
                  </a:lnTo>
                  <a:lnTo>
                    <a:pt x="1444" y="1341"/>
                  </a:lnTo>
                  <a:lnTo>
                    <a:pt x="1442" y="1341"/>
                  </a:lnTo>
                  <a:lnTo>
                    <a:pt x="1440" y="1341"/>
                  </a:lnTo>
                  <a:lnTo>
                    <a:pt x="1437" y="1343"/>
                  </a:lnTo>
                  <a:lnTo>
                    <a:pt x="1432" y="1349"/>
                  </a:lnTo>
                  <a:lnTo>
                    <a:pt x="1429" y="1356"/>
                  </a:lnTo>
                  <a:lnTo>
                    <a:pt x="1427" y="1365"/>
                  </a:lnTo>
                  <a:lnTo>
                    <a:pt x="1424" y="1371"/>
                  </a:lnTo>
                  <a:lnTo>
                    <a:pt x="1418" y="1376"/>
                  </a:lnTo>
                  <a:lnTo>
                    <a:pt x="1409" y="1379"/>
                  </a:lnTo>
                  <a:lnTo>
                    <a:pt x="1399" y="1384"/>
                  </a:lnTo>
                  <a:lnTo>
                    <a:pt x="1391" y="1389"/>
                  </a:lnTo>
                  <a:lnTo>
                    <a:pt x="1384" y="1394"/>
                  </a:lnTo>
                  <a:lnTo>
                    <a:pt x="1380" y="1398"/>
                  </a:lnTo>
                  <a:lnTo>
                    <a:pt x="1371" y="1401"/>
                  </a:lnTo>
                  <a:lnTo>
                    <a:pt x="1362" y="1402"/>
                  </a:lnTo>
                  <a:lnTo>
                    <a:pt x="1353" y="1403"/>
                  </a:lnTo>
                  <a:lnTo>
                    <a:pt x="1347" y="1408"/>
                  </a:lnTo>
                  <a:lnTo>
                    <a:pt x="1342" y="1413"/>
                  </a:lnTo>
                  <a:lnTo>
                    <a:pt x="1341" y="1419"/>
                  </a:lnTo>
                  <a:lnTo>
                    <a:pt x="1340" y="1422"/>
                  </a:lnTo>
                  <a:lnTo>
                    <a:pt x="1340" y="1423"/>
                  </a:lnTo>
                  <a:lnTo>
                    <a:pt x="1338" y="1425"/>
                  </a:lnTo>
                  <a:lnTo>
                    <a:pt x="1331" y="1427"/>
                  </a:lnTo>
                  <a:lnTo>
                    <a:pt x="1320" y="1431"/>
                  </a:lnTo>
                  <a:lnTo>
                    <a:pt x="1308" y="1433"/>
                  </a:lnTo>
                  <a:lnTo>
                    <a:pt x="1293" y="1435"/>
                  </a:lnTo>
                  <a:lnTo>
                    <a:pt x="1280" y="1437"/>
                  </a:lnTo>
                  <a:lnTo>
                    <a:pt x="1270" y="1437"/>
                  </a:lnTo>
                  <a:lnTo>
                    <a:pt x="1265" y="1439"/>
                  </a:lnTo>
                  <a:lnTo>
                    <a:pt x="1264" y="1441"/>
                  </a:lnTo>
                  <a:lnTo>
                    <a:pt x="1261" y="1445"/>
                  </a:lnTo>
                  <a:lnTo>
                    <a:pt x="1258" y="1450"/>
                  </a:lnTo>
                  <a:lnTo>
                    <a:pt x="1249" y="1453"/>
                  </a:lnTo>
                  <a:lnTo>
                    <a:pt x="1238" y="1456"/>
                  </a:lnTo>
                  <a:lnTo>
                    <a:pt x="1233" y="1457"/>
                  </a:lnTo>
                  <a:lnTo>
                    <a:pt x="1228" y="1454"/>
                  </a:lnTo>
                  <a:lnTo>
                    <a:pt x="1225" y="1452"/>
                  </a:lnTo>
                  <a:lnTo>
                    <a:pt x="1222" y="1449"/>
                  </a:lnTo>
                  <a:lnTo>
                    <a:pt x="1218" y="1444"/>
                  </a:lnTo>
                  <a:lnTo>
                    <a:pt x="1215" y="1437"/>
                  </a:lnTo>
                  <a:lnTo>
                    <a:pt x="1211" y="1429"/>
                  </a:lnTo>
                  <a:lnTo>
                    <a:pt x="1210" y="1419"/>
                  </a:lnTo>
                  <a:lnTo>
                    <a:pt x="1207" y="1405"/>
                  </a:lnTo>
                  <a:lnTo>
                    <a:pt x="1206" y="1392"/>
                  </a:lnTo>
                  <a:lnTo>
                    <a:pt x="1206" y="1380"/>
                  </a:lnTo>
                  <a:lnTo>
                    <a:pt x="1207" y="1371"/>
                  </a:lnTo>
                  <a:lnTo>
                    <a:pt x="1207" y="1360"/>
                  </a:lnTo>
                  <a:lnTo>
                    <a:pt x="1207" y="1354"/>
                  </a:lnTo>
                  <a:lnTo>
                    <a:pt x="1207" y="1351"/>
                  </a:lnTo>
                  <a:lnTo>
                    <a:pt x="1207" y="1346"/>
                  </a:lnTo>
                  <a:lnTo>
                    <a:pt x="1206" y="1342"/>
                  </a:lnTo>
                  <a:lnTo>
                    <a:pt x="1205" y="1340"/>
                  </a:lnTo>
                  <a:lnTo>
                    <a:pt x="1203" y="1337"/>
                  </a:lnTo>
                  <a:lnTo>
                    <a:pt x="1200" y="1334"/>
                  </a:lnTo>
                  <a:lnTo>
                    <a:pt x="1198" y="1330"/>
                  </a:lnTo>
                  <a:lnTo>
                    <a:pt x="1191" y="1323"/>
                  </a:lnTo>
                  <a:lnTo>
                    <a:pt x="1182" y="1317"/>
                  </a:lnTo>
                  <a:lnTo>
                    <a:pt x="1174" y="1310"/>
                  </a:lnTo>
                  <a:lnTo>
                    <a:pt x="1166" y="1299"/>
                  </a:lnTo>
                  <a:lnTo>
                    <a:pt x="1158" y="1285"/>
                  </a:lnTo>
                  <a:lnTo>
                    <a:pt x="1152" y="1273"/>
                  </a:lnTo>
                  <a:lnTo>
                    <a:pt x="1146" y="1264"/>
                  </a:lnTo>
                  <a:lnTo>
                    <a:pt x="1140" y="1260"/>
                  </a:lnTo>
                  <a:lnTo>
                    <a:pt x="1133" y="1256"/>
                  </a:lnTo>
                  <a:lnTo>
                    <a:pt x="1126" y="1251"/>
                  </a:lnTo>
                  <a:lnTo>
                    <a:pt x="1117" y="1245"/>
                  </a:lnTo>
                  <a:lnTo>
                    <a:pt x="1109" y="1237"/>
                  </a:lnTo>
                  <a:lnTo>
                    <a:pt x="1105" y="1225"/>
                  </a:lnTo>
                  <a:lnTo>
                    <a:pt x="1102" y="1213"/>
                  </a:lnTo>
                  <a:lnTo>
                    <a:pt x="1101" y="1201"/>
                  </a:lnTo>
                  <a:lnTo>
                    <a:pt x="1101" y="1192"/>
                  </a:lnTo>
                  <a:lnTo>
                    <a:pt x="1102" y="1183"/>
                  </a:lnTo>
                  <a:lnTo>
                    <a:pt x="1102" y="1181"/>
                  </a:lnTo>
                  <a:lnTo>
                    <a:pt x="1097" y="1165"/>
                  </a:lnTo>
                  <a:lnTo>
                    <a:pt x="1091" y="1157"/>
                  </a:lnTo>
                  <a:lnTo>
                    <a:pt x="1086" y="1151"/>
                  </a:lnTo>
                  <a:lnTo>
                    <a:pt x="1080" y="1147"/>
                  </a:lnTo>
                  <a:lnTo>
                    <a:pt x="1072" y="1144"/>
                  </a:lnTo>
                  <a:lnTo>
                    <a:pt x="1064" y="1138"/>
                  </a:lnTo>
                  <a:lnTo>
                    <a:pt x="1058" y="1129"/>
                  </a:lnTo>
                  <a:lnTo>
                    <a:pt x="1054" y="1121"/>
                  </a:lnTo>
                  <a:lnTo>
                    <a:pt x="1052" y="1113"/>
                  </a:lnTo>
                  <a:lnTo>
                    <a:pt x="1050" y="1103"/>
                  </a:lnTo>
                  <a:lnTo>
                    <a:pt x="1044" y="1091"/>
                  </a:lnTo>
                  <a:lnTo>
                    <a:pt x="1034" y="1077"/>
                  </a:lnTo>
                  <a:lnTo>
                    <a:pt x="1026" y="1066"/>
                  </a:lnTo>
                  <a:lnTo>
                    <a:pt x="1020" y="1059"/>
                  </a:lnTo>
                  <a:lnTo>
                    <a:pt x="1016" y="1055"/>
                  </a:lnTo>
                  <a:lnTo>
                    <a:pt x="1014" y="1052"/>
                  </a:lnTo>
                  <a:lnTo>
                    <a:pt x="1011" y="1049"/>
                  </a:lnTo>
                  <a:lnTo>
                    <a:pt x="1008" y="1045"/>
                  </a:lnTo>
                  <a:lnTo>
                    <a:pt x="1003" y="1036"/>
                  </a:lnTo>
                  <a:lnTo>
                    <a:pt x="996" y="1021"/>
                  </a:lnTo>
                  <a:lnTo>
                    <a:pt x="991" y="1002"/>
                  </a:lnTo>
                  <a:lnTo>
                    <a:pt x="989" y="984"/>
                  </a:lnTo>
                  <a:lnTo>
                    <a:pt x="987" y="966"/>
                  </a:lnTo>
                  <a:lnTo>
                    <a:pt x="986" y="953"/>
                  </a:lnTo>
                  <a:lnTo>
                    <a:pt x="986" y="943"/>
                  </a:lnTo>
                  <a:lnTo>
                    <a:pt x="985" y="929"/>
                  </a:lnTo>
                  <a:lnTo>
                    <a:pt x="985" y="913"/>
                  </a:lnTo>
                  <a:lnTo>
                    <a:pt x="986" y="905"/>
                  </a:lnTo>
                  <a:lnTo>
                    <a:pt x="990" y="900"/>
                  </a:lnTo>
                  <a:lnTo>
                    <a:pt x="996" y="895"/>
                  </a:lnTo>
                  <a:lnTo>
                    <a:pt x="1002" y="892"/>
                  </a:lnTo>
                  <a:lnTo>
                    <a:pt x="1003" y="890"/>
                  </a:lnTo>
                  <a:lnTo>
                    <a:pt x="1008" y="885"/>
                  </a:lnTo>
                  <a:lnTo>
                    <a:pt x="1010" y="877"/>
                  </a:lnTo>
                  <a:lnTo>
                    <a:pt x="1011" y="870"/>
                  </a:lnTo>
                  <a:lnTo>
                    <a:pt x="1011" y="863"/>
                  </a:lnTo>
                  <a:lnTo>
                    <a:pt x="1011" y="852"/>
                  </a:lnTo>
                  <a:lnTo>
                    <a:pt x="1011" y="839"/>
                  </a:lnTo>
                  <a:lnTo>
                    <a:pt x="1011" y="828"/>
                  </a:lnTo>
                  <a:lnTo>
                    <a:pt x="1011" y="820"/>
                  </a:lnTo>
                  <a:lnTo>
                    <a:pt x="1010" y="816"/>
                  </a:lnTo>
                  <a:lnTo>
                    <a:pt x="1010" y="814"/>
                  </a:lnTo>
                  <a:lnTo>
                    <a:pt x="1009" y="812"/>
                  </a:lnTo>
                  <a:lnTo>
                    <a:pt x="1008" y="810"/>
                  </a:lnTo>
                  <a:lnTo>
                    <a:pt x="1005" y="809"/>
                  </a:lnTo>
                  <a:lnTo>
                    <a:pt x="1002" y="809"/>
                  </a:lnTo>
                  <a:lnTo>
                    <a:pt x="991" y="809"/>
                  </a:lnTo>
                  <a:lnTo>
                    <a:pt x="979" y="808"/>
                  </a:lnTo>
                  <a:lnTo>
                    <a:pt x="967" y="807"/>
                  </a:lnTo>
                  <a:lnTo>
                    <a:pt x="962" y="807"/>
                  </a:lnTo>
                  <a:lnTo>
                    <a:pt x="960" y="809"/>
                  </a:lnTo>
                  <a:lnTo>
                    <a:pt x="959" y="813"/>
                  </a:lnTo>
                  <a:lnTo>
                    <a:pt x="956" y="818"/>
                  </a:lnTo>
                  <a:lnTo>
                    <a:pt x="953" y="821"/>
                  </a:lnTo>
                  <a:lnTo>
                    <a:pt x="946" y="822"/>
                  </a:lnTo>
                  <a:lnTo>
                    <a:pt x="936" y="824"/>
                  </a:lnTo>
                  <a:lnTo>
                    <a:pt x="930" y="822"/>
                  </a:lnTo>
                  <a:lnTo>
                    <a:pt x="925" y="821"/>
                  </a:lnTo>
                  <a:lnTo>
                    <a:pt x="921" y="816"/>
                  </a:lnTo>
                  <a:lnTo>
                    <a:pt x="913" y="810"/>
                  </a:lnTo>
                  <a:lnTo>
                    <a:pt x="904" y="806"/>
                  </a:lnTo>
                  <a:lnTo>
                    <a:pt x="895" y="804"/>
                  </a:lnTo>
                  <a:lnTo>
                    <a:pt x="889" y="807"/>
                  </a:lnTo>
                  <a:lnTo>
                    <a:pt x="887" y="808"/>
                  </a:lnTo>
                  <a:lnTo>
                    <a:pt x="887" y="808"/>
                  </a:lnTo>
                  <a:lnTo>
                    <a:pt x="886" y="809"/>
                  </a:lnTo>
                  <a:lnTo>
                    <a:pt x="884" y="812"/>
                  </a:lnTo>
                  <a:lnTo>
                    <a:pt x="881" y="814"/>
                  </a:lnTo>
                  <a:lnTo>
                    <a:pt x="879" y="818"/>
                  </a:lnTo>
                  <a:lnTo>
                    <a:pt x="876" y="820"/>
                  </a:lnTo>
                  <a:lnTo>
                    <a:pt x="874" y="821"/>
                  </a:lnTo>
                  <a:lnTo>
                    <a:pt x="872" y="821"/>
                  </a:lnTo>
                  <a:lnTo>
                    <a:pt x="869" y="821"/>
                  </a:lnTo>
                  <a:lnTo>
                    <a:pt x="867" y="820"/>
                  </a:lnTo>
                  <a:lnTo>
                    <a:pt x="864" y="819"/>
                  </a:lnTo>
                  <a:lnTo>
                    <a:pt x="863" y="819"/>
                  </a:lnTo>
                  <a:lnTo>
                    <a:pt x="862" y="819"/>
                  </a:lnTo>
                  <a:lnTo>
                    <a:pt x="851" y="818"/>
                  </a:lnTo>
                  <a:lnTo>
                    <a:pt x="843" y="816"/>
                  </a:lnTo>
                  <a:lnTo>
                    <a:pt x="832" y="815"/>
                  </a:lnTo>
                  <a:lnTo>
                    <a:pt x="831" y="813"/>
                  </a:lnTo>
                  <a:lnTo>
                    <a:pt x="829" y="807"/>
                  </a:lnTo>
                  <a:lnTo>
                    <a:pt x="826" y="801"/>
                  </a:lnTo>
                  <a:lnTo>
                    <a:pt x="823" y="794"/>
                  </a:lnTo>
                  <a:lnTo>
                    <a:pt x="821" y="790"/>
                  </a:lnTo>
                  <a:lnTo>
                    <a:pt x="818" y="788"/>
                  </a:lnTo>
                  <a:lnTo>
                    <a:pt x="814" y="785"/>
                  </a:lnTo>
                  <a:lnTo>
                    <a:pt x="811" y="785"/>
                  </a:lnTo>
                  <a:lnTo>
                    <a:pt x="806" y="785"/>
                  </a:lnTo>
                  <a:lnTo>
                    <a:pt x="800" y="783"/>
                  </a:lnTo>
                  <a:lnTo>
                    <a:pt x="795" y="777"/>
                  </a:lnTo>
                  <a:lnTo>
                    <a:pt x="791" y="770"/>
                  </a:lnTo>
                  <a:lnTo>
                    <a:pt x="789" y="764"/>
                  </a:lnTo>
                  <a:lnTo>
                    <a:pt x="785" y="755"/>
                  </a:lnTo>
                  <a:lnTo>
                    <a:pt x="783" y="744"/>
                  </a:lnTo>
                  <a:lnTo>
                    <a:pt x="782" y="728"/>
                  </a:lnTo>
                  <a:lnTo>
                    <a:pt x="783" y="722"/>
                  </a:lnTo>
                  <a:lnTo>
                    <a:pt x="783" y="717"/>
                  </a:lnTo>
                  <a:lnTo>
                    <a:pt x="783" y="715"/>
                  </a:lnTo>
                  <a:lnTo>
                    <a:pt x="784" y="714"/>
                  </a:lnTo>
                  <a:lnTo>
                    <a:pt x="784" y="712"/>
                  </a:lnTo>
                  <a:lnTo>
                    <a:pt x="785" y="712"/>
                  </a:lnTo>
                  <a:lnTo>
                    <a:pt x="785" y="712"/>
                  </a:lnTo>
                  <a:lnTo>
                    <a:pt x="785" y="712"/>
                  </a:lnTo>
                  <a:lnTo>
                    <a:pt x="784" y="712"/>
                  </a:lnTo>
                  <a:lnTo>
                    <a:pt x="778" y="710"/>
                  </a:lnTo>
                  <a:lnTo>
                    <a:pt x="769" y="706"/>
                  </a:lnTo>
                  <a:lnTo>
                    <a:pt x="760" y="700"/>
                  </a:lnTo>
                  <a:lnTo>
                    <a:pt x="759" y="699"/>
                  </a:lnTo>
                  <a:lnTo>
                    <a:pt x="753" y="698"/>
                  </a:lnTo>
                  <a:lnTo>
                    <a:pt x="746" y="700"/>
                  </a:lnTo>
                  <a:lnTo>
                    <a:pt x="734" y="704"/>
                  </a:lnTo>
                  <a:lnTo>
                    <a:pt x="731" y="704"/>
                  </a:lnTo>
                  <a:lnTo>
                    <a:pt x="728" y="705"/>
                  </a:lnTo>
                  <a:lnTo>
                    <a:pt x="727" y="705"/>
                  </a:lnTo>
                  <a:lnTo>
                    <a:pt x="727" y="705"/>
                  </a:lnTo>
                  <a:lnTo>
                    <a:pt x="727" y="706"/>
                  </a:lnTo>
                  <a:lnTo>
                    <a:pt x="728" y="706"/>
                  </a:lnTo>
                  <a:lnTo>
                    <a:pt x="728" y="708"/>
                  </a:lnTo>
                  <a:lnTo>
                    <a:pt x="728" y="709"/>
                  </a:lnTo>
                  <a:lnTo>
                    <a:pt x="728" y="710"/>
                  </a:lnTo>
                  <a:lnTo>
                    <a:pt x="727" y="712"/>
                  </a:lnTo>
                  <a:lnTo>
                    <a:pt x="723" y="716"/>
                  </a:lnTo>
                  <a:lnTo>
                    <a:pt x="721" y="718"/>
                  </a:lnTo>
                  <a:lnTo>
                    <a:pt x="720" y="721"/>
                  </a:lnTo>
                  <a:lnTo>
                    <a:pt x="717" y="722"/>
                  </a:lnTo>
                  <a:lnTo>
                    <a:pt x="716" y="722"/>
                  </a:lnTo>
                  <a:lnTo>
                    <a:pt x="714" y="721"/>
                  </a:lnTo>
                  <a:lnTo>
                    <a:pt x="711" y="720"/>
                  </a:lnTo>
                  <a:lnTo>
                    <a:pt x="709" y="716"/>
                  </a:lnTo>
                  <a:lnTo>
                    <a:pt x="707" y="714"/>
                  </a:lnTo>
                  <a:lnTo>
                    <a:pt x="705" y="712"/>
                  </a:lnTo>
                  <a:lnTo>
                    <a:pt x="704" y="712"/>
                  </a:lnTo>
                  <a:lnTo>
                    <a:pt x="704" y="714"/>
                  </a:lnTo>
                  <a:lnTo>
                    <a:pt x="704" y="716"/>
                  </a:lnTo>
                  <a:lnTo>
                    <a:pt x="704" y="717"/>
                  </a:lnTo>
                  <a:lnTo>
                    <a:pt x="704" y="720"/>
                  </a:lnTo>
                  <a:lnTo>
                    <a:pt x="704" y="722"/>
                  </a:lnTo>
                  <a:lnTo>
                    <a:pt x="704" y="723"/>
                  </a:lnTo>
                  <a:lnTo>
                    <a:pt x="704" y="723"/>
                  </a:lnTo>
                  <a:lnTo>
                    <a:pt x="709" y="730"/>
                  </a:lnTo>
                  <a:lnTo>
                    <a:pt x="713" y="738"/>
                  </a:lnTo>
                  <a:lnTo>
                    <a:pt x="717" y="745"/>
                  </a:lnTo>
                  <a:lnTo>
                    <a:pt x="725" y="753"/>
                  </a:lnTo>
                  <a:lnTo>
                    <a:pt x="732" y="761"/>
                  </a:lnTo>
                  <a:lnTo>
                    <a:pt x="740" y="770"/>
                  </a:lnTo>
                  <a:lnTo>
                    <a:pt x="738" y="772"/>
                  </a:lnTo>
                  <a:lnTo>
                    <a:pt x="735" y="775"/>
                  </a:lnTo>
                  <a:lnTo>
                    <a:pt x="733" y="777"/>
                  </a:lnTo>
                  <a:lnTo>
                    <a:pt x="731" y="779"/>
                  </a:lnTo>
                  <a:lnTo>
                    <a:pt x="721" y="775"/>
                  </a:lnTo>
                  <a:lnTo>
                    <a:pt x="710" y="770"/>
                  </a:lnTo>
                  <a:lnTo>
                    <a:pt x="714" y="775"/>
                  </a:lnTo>
                  <a:lnTo>
                    <a:pt x="716" y="778"/>
                  </a:lnTo>
                  <a:lnTo>
                    <a:pt x="720" y="781"/>
                  </a:lnTo>
                  <a:lnTo>
                    <a:pt x="723" y="785"/>
                  </a:lnTo>
                  <a:lnTo>
                    <a:pt x="720" y="785"/>
                  </a:lnTo>
                  <a:lnTo>
                    <a:pt x="717" y="787"/>
                  </a:lnTo>
                  <a:lnTo>
                    <a:pt x="715" y="787"/>
                  </a:lnTo>
                  <a:lnTo>
                    <a:pt x="716" y="793"/>
                  </a:lnTo>
                  <a:lnTo>
                    <a:pt x="716" y="796"/>
                  </a:lnTo>
                  <a:lnTo>
                    <a:pt x="716" y="802"/>
                  </a:lnTo>
                  <a:lnTo>
                    <a:pt x="714" y="802"/>
                  </a:lnTo>
                  <a:lnTo>
                    <a:pt x="707" y="801"/>
                  </a:lnTo>
                  <a:lnTo>
                    <a:pt x="698" y="800"/>
                  </a:lnTo>
                  <a:lnTo>
                    <a:pt x="691" y="798"/>
                  </a:lnTo>
                  <a:lnTo>
                    <a:pt x="689" y="797"/>
                  </a:lnTo>
                  <a:lnTo>
                    <a:pt x="685" y="796"/>
                  </a:lnTo>
                  <a:lnTo>
                    <a:pt x="683" y="795"/>
                  </a:lnTo>
                  <a:lnTo>
                    <a:pt x="679" y="793"/>
                  </a:lnTo>
                  <a:lnTo>
                    <a:pt x="677" y="791"/>
                  </a:lnTo>
                  <a:lnTo>
                    <a:pt x="676" y="790"/>
                  </a:lnTo>
                  <a:lnTo>
                    <a:pt x="674" y="790"/>
                  </a:lnTo>
                  <a:lnTo>
                    <a:pt x="672" y="785"/>
                  </a:lnTo>
                  <a:lnTo>
                    <a:pt x="670" y="782"/>
                  </a:lnTo>
                  <a:lnTo>
                    <a:pt x="666" y="778"/>
                  </a:lnTo>
                  <a:lnTo>
                    <a:pt x="664" y="773"/>
                  </a:lnTo>
                  <a:lnTo>
                    <a:pt x="664" y="771"/>
                  </a:lnTo>
                  <a:lnTo>
                    <a:pt x="662" y="764"/>
                  </a:lnTo>
                  <a:lnTo>
                    <a:pt x="661" y="755"/>
                  </a:lnTo>
                  <a:lnTo>
                    <a:pt x="659" y="748"/>
                  </a:lnTo>
                  <a:lnTo>
                    <a:pt x="658" y="744"/>
                  </a:lnTo>
                  <a:lnTo>
                    <a:pt x="656" y="740"/>
                  </a:lnTo>
                  <a:lnTo>
                    <a:pt x="655" y="738"/>
                  </a:lnTo>
                  <a:lnTo>
                    <a:pt x="654" y="736"/>
                  </a:lnTo>
                  <a:lnTo>
                    <a:pt x="650" y="735"/>
                  </a:lnTo>
                  <a:lnTo>
                    <a:pt x="649" y="735"/>
                  </a:lnTo>
                  <a:lnTo>
                    <a:pt x="647" y="735"/>
                  </a:lnTo>
                  <a:lnTo>
                    <a:pt x="642" y="734"/>
                  </a:lnTo>
                  <a:lnTo>
                    <a:pt x="637" y="728"/>
                  </a:lnTo>
                  <a:lnTo>
                    <a:pt x="634" y="720"/>
                  </a:lnTo>
                  <a:lnTo>
                    <a:pt x="630" y="712"/>
                  </a:lnTo>
                  <a:lnTo>
                    <a:pt x="628" y="708"/>
                  </a:lnTo>
                  <a:lnTo>
                    <a:pt x="627" y="702"/>
                  </a:lnTo>
                  <a:lnTo>
                    <a:pt x="627" y="693"/>
                  </a:lnTo>
                  <a:lnTo>
                    <a:pt x="627" y="684"/>
                  </a:lnTo>
                  <a:lnTo>
                    <a:pt x="627" y="677"/>
                  </a:lnTo>
                  <a:lnTo>
                    <a:pt x="627" y="673"/>
                  </a:lnTo>
                  <a:lnTo>
                    <a:pt x="617" y="666"/>
                  </a:lnTo>
                  <a:lnTo>
                    <a:pt x="609" y="659"/>
                  </a:lnTo>
                  <a:lnTo>
                    <a:pt x="598" y="652"/>
                  </a:lnTo>
                  <a:lnTo>
                    <a:pt x="597" y="650"/>
                  </a:lnTo>
                  <a:lnTo>
                    <a:pt x="597" y="649"/>
                  </a:lnTo>
                  <a:lnTo>
                    <a:pt x="595" y="649"/>
                  </a:lnTo>
                  <a:lnTo>
                    <a:pt x="593" y="649"/>
                  </a:lnTo>
                  <a:lnTo>
                    <a:pt x="589" y="649"/>
                  </a:lnTo>
                  <a:lnTo>
                    <a:pt x="585" y="649"/>
                  </a:lnTo>
                  <a:lnTo>
                    <a:pt x="581" y="649"/>
                  </a:lnTo>
                  <a:lnTo>
                    <a:pt x="578" y="648"/>
                  </a:lnTo>
                  <a:lnTo>
                    <a:pt x="572" y="646"/>
                  </a:lnTo>
                  <a:lnTo>
                    <a:pt x="566" y="641"/>
                  </a:lnTo>
                  <a:lnTo>
                    <a:pt x="556" y="635"/>
                  </a:lnTo>
                  <a:lnTo>
                    <a:pt x="548" y="630"/>
                  </a:lnTo>
                  <a:lnTo>
                    <a:pt x="542" y="624"/>
                  </a:lnTo>
                  <a:lnTo>
                    <a:pt x="537" y="617"/>
                  </a:lnTo>
                  <a:lnTo>
                    <a:pt x="533" y="613"/>
                  </a:lnTo>
                  <a:lnTo>
                    <a:pt x="527" y="610"/>
                  </a:lnTo>
                  <a:lnTo>
                    <a:pt x="519" y="601"/>
                  </a:lnTo>
                  <a:lnTo>
                    <a:pt x="508" y="589"/>
                  </a:lnTo>
                  <a:lnTo>
                    <a:pt x="506" y="587"/>
                  </a:lnTo>
                  <a:lnTo>
                    <a:pt x="505" y="585"/>
                  </a:lnTo>
                  <a:lnTo>
                    <a:pt x="502" y="583"/>
                  </a:lnTo>
                  <a:lnTo>
                    <a:pt x="501" y="583"/>
                  </a:lnTo>
                  <a:lnTo>
                    <a:pt x="499" y="582"/>
                  </a:lnTo>
                  <a:lnTo>
                    <a:pt x="497" y="583"/>
                  </a:lnTo>
                  <a:lnTo>
                    <a:pt x="495" y="585"/>
                  </a:lnTo>
                  <a:lnTo>
                    <a:pt x="493" y="586"/>
                  </a:lnTo>
                  <a:lnTo>
                    <a:pt x="490" y="587"/>
                  </a:lnTo>
                  <a:lnTo>
                    <a:pt x="485" y="587"/>
                  </a:lnTo>
                  <a:lnTo>
                    <a:pt x="481" y="589"/>
                  </a:lnTo>
                  <a:lnTo>
                    <a:pt x="477" y="594"/>
                  </a:lnTo>
                  <a:lnTo>
                    <a:pt x="477" y="601"/>
                  </a:lnTo>
                  <a:lnTo>
                    <a:pt x="477" y="607"/>
                  </a:lnTo>
                  <a:lnTo>
                    <a:pt x="478" y="612"/>
                  </a:lnTo>
                  <a:lnTo>
                    <a:pt x="480" y="614"/>
                  </a:lnTo>
                  <a:lnTo>
                    <a:pt x="481" y="616"/>
                  </a:lnTo>
                  <a:lnTo>
                    <a:pt x="484" y="619"/>
                  </a:lnTo>
                  <a:lnTo>
                    <a:pt x="491" y="624"/>
                  </a:lnTo>
                  <a:lnTo>
                    <a:pt x="502" y="631"/>
                  </a:lnTo>
                  <a:lnTo>
                    <a:pt x="508" y="636"/>
                  </a:lnTo>
                  <a:lnTo>
                    <a:pt x="512" y="640"/>
                  </a:lnTo>
                  <a:lnTo>
                    <a:pt x="515" y="642"/>
                  </a:lnTo>
                  <a:lnTo>
                    <a:pt x="517" y="646"/>
                  </a:lnTo>
                  <a:lnTo>
                    <a:pt x="518" y="647"/>
                  </a:lnTo>
                  <a:lnTo>
                    <a:pt x="519" y="648"/>
                  </a:lnTo>
                  <a:lnTo>
                    <a:pt x="519" y="649"/>
                  </a:lnTo>
                  <a:lnTo>
                    <a:pt x="521" y="654"/>
                  </a:lnTo>
                  <a:lnTo>
                    <a:pt x="523" y="657"/>
                  </a:lnTo>
                  <a:lnTo>
                    <a:pt x="524" y="661"/>
                  </a:lnTo>
                  <a:lnTo>
                    <a:pt x="526" y="665"/>
                  </a:lnTo>
                  <a:lnTo>
                    <a:pt x="538" y="668"/>
                  </a:lnTo>
                  <a:lnTo>
                    <a:pt x="549" y="672"/>
                  </a:lnTo>
                  <a:lnTo>
                    <a:pt x="550" y="673"/>
                  </a:lnTo>
                  <a:lnTo>
                    <a:pt x="550" y="675"/>
                  </a:lnTo>
                  <a:lnTo>
                    <a:pt x="551" y="678"/>
                  </a:lnTo>
                  <a:lnTo>
                    <a:pt x="551" y="681"/>
                  </a:lnTo>
                  <a:lnTo>
                    <a:pt x="554" y="684"/>
                  </a:lnTo>
                  <a:lnTo>
                    <a:pt x="555" y="686"/>
                  </a:lnTo>
                  <a:lnTo>
                    <a:pt x="558" y="687"/>
                  </a:lnTo>
                  <a:lnTo>
                    <a:pt x="562" y="687"/>
                  </a:lnTo>
                  <a:lnTo>
                    <a:pt x="569" y="690"/>
                  </a:lnTo>
                  <a:lnTo>
                    <a:pt x="576" y="692"/>
                  </a:lnTo>
                  <a:lnTo>
                    <a:pt x="587" y="698"/>
                  </a:lnTo>
                  <a:lnTo>
                    <a:pt x="600" y="706"/>
                  </a:lnTo>
                  <a:lnTo>
                    <a:pt x="606" y="711"/>
                  </a:lnTo>
                  <a:lnTo>
                    <a:pt x="611" y="716"/>
                  </a:lnTo>
                  <a:lnTo>
                    <a:pt x="615" y="721"/>
                  </a:lnTo>
                  <a:lnTo>
                    <a:pt x="616" y="724"/>
                  </a:lnTo>
                  <a:lnTo>
                    <a:pt x="616" y="727"/>
                  </a:lnTo>
                  <a:lnTo>
                    <a:pt x="615" y="729"/>
                  </a:lnTo>
                  <a:lnTo>
                    <a:pt x="613" y="732"/>
                  </a:lnTo>
                  <a:lnTo>
                    <a:pt x="610" y="732"/>
                  </a:lnTo>
                  <a:lnTo>
                    <a:pt x="607" y="732"/>
                  </a:lnTo>
                  <a:lnTo>
                    <a:pt x="603" y="729"/>
                  </a:lnTo>
                  <a:lnTo>
                    <a:pt x="599" y="727"/>
                  </a:lnTo>
                  <a:lnTo>
                    <a:pt x="595" y="723"/>
                  </a:lnTo>
                  <a:lnTo>
                    <a:pt x="587" y="715"/>
                  </a:lnTo>
                  <a:lnTo>
                    <a:pt x="579" y="714"/>
                  </a:lnTo>
                  <a:lnTo>
                    <a:pt x="573" y="717"/>
                  </a:lnTo>
                  <a:lnTo>
                    <a:pt x="570" y="722"/>
                  </a:lnTo>
                  <a:lnTo>
                    <a:pt x="572" y="726"/>
                  </a:lnTo>
                  <a:lnTo>
                    <a:pt x="576" y="729"/>
                  </a:lnTo>
                  <a:lnTo>
                    <a:pt x="581" y="734"/>
                  </a:lnTo>
                  <a:lnTo>
                    <a:pt x="586" y="740"/>
                  </a:lnTo>
                  <a:lnTo>
                    <a:pt x="589" y="746"/>
                  </a:lnTo>
                  <a:lnTo>
                    <a:pt x="589" y="749"/>
                  </a:lnTo>
                  <a:lnTo>
                    <a:pt x="587" y="751"/>
                  </a:lnTo>
                  <a:lnTo>
                    <a:pt x="580" y="754"/>
                  </a:lnTo>
                  <a:lnTo>
                    <a:pt x="573" y="761"/>
                  </a:lnTo>
                  <a:lnTo>
                    <a:pt x="567" y="771"/>
                  </a:lnTo>
                  <a:lnTo>
                    <a:pt x="561" y="777"/>
                  </a:lnTo>
                  <a:lnTo>
                    <a:pt x="552" y="782"/>
                  </a:lnTo>
                  <a:lnTo>
                    <a:pt x="546" y="783"/>
                  </a:lnTo>
                  <a:lnTo>
                    <a:pt x="544" y="783"/>
                  </a:lnTo>
                  <a:lnTo>
                    <a:pt x="539" y="793"/>
                  </a:lnTo>
                  <a:lnTo>
                    <a:pt x="536" y="801"/>
                  </a:lnTo>
                  <a:lnTo>
                    <a:pt x="532" y="810"/>
                  </a:lnTo>
                  <a:lnTo>
                    <a:pt x="530" y="809"/>
                  </a:lnTo>
                  <a:lnTo>
                    <a:pt x="523" y="807"/>
                  </a:lnTo>
                  <a:lnTo>
                    <a:pt x="513" y="802"/>
                  </a:lnTo>
                  <a:lnTo>
                    <a:pt x="501" y="798"/>
                  </a:lnTo>
                  <a:lnTo>
                    <a:pt x="491" y="794"/>
                  </a:lnTo>
                  <a:lnTo>
                    <a:pt x="483" y="789"/>
                  </a:lnTo>
                  <a:lnTo>
                    <a:pt x="478" y="785"/>
                  </a:lnTo>
                  <a:lnTo>
                    <a:pt x="477" y="783"/>
                  </a:lnTo>
                  <a:lnTo>
                    <a:pt x="477" y="781"/>
                  </a:lnTo>
                  <a:lnTo>
                    <a:pt x="478" y="778"/>
                  </a:lnTo>
                  <a:lnTo>
                    <a:pt x="481" y="776"/>
                  </a:lnTo>
                  <a:lnTo>
                    <a:pt x="484" y="773"/>
                  </a:lnTo>
                  <a:lnTo>
                    <a:pt x="489" y="772"/>
                  </a:lnTo>
                  <a:lnTo>
                    <a:pt x="495" y="772"/>
                  </a:lnTo>
                  <a:lnTo>
                    <a:pt x="503" y="771"/>
                  </a:lnTo>
                  <a:lnTo>
                    <a:pt x="509" y="771"/>
                  </a:lnTo>
                  <a:lnTo>
                    <a:pt x="515" y="770"/>
                  </a:lnTo>
                  <a:lnTo>
                    <a:pt x="524" y="769"/>
                  </a:lnTo>
                  <a:lnTo>
                    <a:pt x="536" y="769"/>
                  </a:lnTo>
                  <a:lnTo>
                    <a:pt x="545" y="767"/>
                  </a:lnTo>
                  <a:lnTo>
                    <a:pt x="550" y="765"/>
                  </a:lnTo>
                  <a:lnTo>
                    <a:pt x="551" y="763"/>
                  </a:lnTo>
                  <a:lnTo>
                    <a:pt x="551" y="759"/>
                  </a:lnTo>
                  <a:lnTo>
                    <a:pt x="554" y="757"/>
                  </a:lnTo>
                  <a:lnTo>
                    <a:pt x="558" y="754"/>
                  </a:lnTo>
                  <a:lnTo>
                    <a:pt x="563" y="752"/>
                  </a:lnTo>
                  <a:lnTo>
                    <a:pt x="561" y="748"/>
                  </a:lnTo>
                  <a:lnTo>
                    <a:pt x="556" y="741"/>
                  </a:lnTo>
                  <a:lnTo>
                    <a:pt x="548" y="732"/>
                  </a:lnTo>
                  <a:lnTo>
                    <a:pt x="538" y="717"/>
                  </a:lnTo>
                  <a:lnTo>
                    <a:pt x="529" y="705"/>
                  </a:lnTo>
                  <a:lnTo>
                    <a:pt x="520" y="699"/>
                  </a:lnTo>
                  <a:lnTo>
                    <a:pt x="512" y="696"/>
                  </a:lnTo>
                  <a:lnTo>
                    <a:pt x="503" y="696"/>
                  </a:lnTo>
                  <a:lnTo>
                    <a:pt x="495" y="693"/>
                  </a:lnTo>
                  <a:lnTo>
                    <a:pt x="482" y="687"/>
                  </a:lnTo>
                  <a:lnTo>
                    <a:pt x="468" y="677"/>
                  </a:lnTo>
                  <a:lnTo>
                    <a:pt x="452" y="665"/>
                  </a:lnTo>
                  <a:lnTo>
                    <a:pt x="444" y="659"/>
                  </a:lnTo>
                  <a:lnTo>
                    <a:pt x="439" y="655"/>
                  </a:lnTo>
                  <a:lnTo>
                    <a:pt x="438" y="653"/>
                  </a:lnTo>
                  <a:lnTo>
                    <a:pt x="436" y="648"/>
                  </a:lnTo>
                  <a:lnTo>
                    <a:pt x="436" y="640"/>
                  </a:lnTo>
                  <a:lnTo>
                    <a:pt x="436" y="631"/>
                  </a:lnTo>
                  <a:lnTo>
                    <a:pt x="432" y="625"/>
                  </a:lnTo>
                  <a:lnTo>
                    <a:pt x="426" y="622"/>
                  </a:lnTo>
                  <a:lnTo>
                    <a:pt x="416" y="619"/>
                  </a:lnTo>
                  <a:lnTo>
                    <a:pt x="402" y="617"/>
                  </a:lnTo>
                  <a:lnTo>
                    <a:pt x="391" y="616"/>
                  </a:lnTo>
                  <a:lnTo>
                    <a:pt x="385" y="616"/>
                  </a:lnTo>
                  <a:lnTo>
                    <a:pt x="383" y="618"/>
                  </a:lnTo>
                  <a:lnTo>
                    <a:pt x="380" y="623"/>
                  </a:lnTo>
                  <a:lnTo>
                    <a:pt x="379" y="626"/>
                  </a:lnTo>
                  <a:lnTo>
                    <a:pt x="377" y="630"/>
                  </a:lnTo>
                  <a:lnTo>
                    <a:pt x="372" y="636"/>
                  </a:lnTo>
                  <a:lnTo>
                    <a:pt x="367" y="642"/>
                  </a:lnTo>
                  <a:lnTo>
                    <a:pt x="361" y="647"/>
                  </a:lnTo>
                  <a:lnTo>
                    <a:pt x="352" y="650"/>
                  </a:lnTo>
                  <a:lnTo>
                    <a:pt x="341" y="650"/>
                  </a:lnTo>
                  <a:lnTo>
                    <a:pt x="328" y="646"/>
                  </a:lnTo>
                  <a:lnTo>
                    <a:pt x="313" y="641"/>
                  </a:lnTo>
                  <a:lnTo>
                    <a:pt x="299" y="640"/>
                  </a:lnTo>
                  <a:lnTo>
                    <a:pt x="291" y="641"/>
                  </a:lnTo>
                  <a:lnTo>
                    <a:pt x="286" y="646"/>
                  </a:lnTo>
                  <a:lnTo>
                    <a:pt x="283" y="650"/>
                  </a:lnTo>
                  <a:lnTo>
                    <a:pt x="282" y="655"/>
                  </a:lnTo>
                  <a:lnTo>
                    <a:pt x="282" y="659"/>
                  </a:lnTo>
                  <a:lnTo>
                    <a:pt x="282" y="660"/>
                  </a:lnTo>
                  <a:lnTo>
                    <a:pt x="280" y="672"/>
                  </a:lnTo>
                  <a:lnTo>
                    <a:pt x="276" y="681"/>
                  </a:lnTo>
                  <a:lnTo>
                    <a:pt x="273" y="692"/>
                  </a:lnTo>
                  <a:lnTo>
                    <a:pt x="270" y="692"/>
                  </a:lnTo>
                  <a:lnTo>
                    <a:pt x="266" y="695"/>
                  </a:lnTo>
                  <a:lnTo>
                    <a:pt x="257" y="697"/>
                  </a:lnTo>
                  <a:lnTo>
                    <a:pt x="249" y="698"/>
                  </a:lnTo>
                  <a:lnTo>
                    <a:pt x="240" y="700"/>
                  </a:lnTo>
                  <a:lnTo>
                    <a:pt x="233" y="708"/>
                  </a:lnTo>
                  <a:lnTo>
                    <a:pt x="226" y="717"/>
                  </a:lnTo>
                  <a:lnTo>
                    <a:pt x="215" y="727"/>
                  </a:lnTo>
                  <a:lnTo>
                    <a:pt x="209" y="735"/>
                  </a:lnTo>
                  <a:lnTo>
                    <a:pt x="208" y="745"/>
                  </a:lnTo>
                  <a:lnTo>
                    <a:pt x="208" y="753"/>
                  </a:lnTo>
                  <a:lnTo>
                    <a:pt x="209" y="761"/>
                  </a:lnTo>
                  <a:lnTo>
                    <a:pt x="208" y="767"/>
                  </a:lnTo>
                  <a:lnTo>
                    <a:pt x="206" y="770"/>
                  </a:lnTo>
                  <a:lnTo>
                    <a:pt x="200" y="772"/>
                  </a:lnTo>
                  <a:lnTo>
                    <a:pt x="196" y="779"/>
                  </a:lnTo>
                  <a:lnTo>
                    <a:pt x="193" y="788"/>
                  </a:lnTo>
                  <a:lnTo>
                    <a:pt x="189" y="795"/>
                  </a:lnTo>
                  <a:lnTo>
                    <a:pt x="184" y="796"/>
                  </a:lnTo>
                  <a:lnTo>
                    <a:pt x="182" y="797"/>
                  </a:lnTo>
                  <a:lnTo>
                    <a:pt x="180" y="798"/>
                  </a:lnTo>
                  <a:lnTo>
                    <a:pt x="177" y="801"/>
                  </a:lnTo>
                  <a:lnTo>
                    <a:pt x="174" y="803"/>
                  </a:lnTo>
                  <a:lnTo>
                    <a:pt x="171" y="806"/>
                  </a:lnTo>
                  <a:lnTo>
                    <a:pt x="169" y="809"/>
                  </a:lnTo>
                  <a:lnTo>
                    <a:pt x="168" y="812"/>
                  </a:lnTo>
                  <a:lnTo>
                    <a:pt x="166" y="813"/>
                  </a:lnTo>
                  <a:lnTo>
                    <a:pt x="166" y="814"/>
                  </a:lnTo>
                  <a:lnTo>
                    <a:pt x="163" y="814"/>
                  </a:lnTo>
                  <a:lnTo>
                    <a:pt x="153" y="814"/>
                  </a:lnTo>
                  <a:lnTo>
                    <a:pt x="139" y="814"/>
                  </a:lnTo>
                  <a:lnTo>
                    <a:pt x="128" y="815"/>
                  </a:lnTo>
                  <a:lnTo>
                    <a:pt x="121" y="816"/>
                  </a:lnTo>
                  <a:lnTo>
                    <a:pt x="113" y="819"/>
                  </a:lnTo>
                  <a:lnTo>
                    <a:pt x="103" y="820"/>
                  </a:lnTo>
                  <a:lnTo>
                    <a:pt x="99" y="820"/>
                  </a:lnTo>
                  <a:lnTo>
                    <a:pt x="97" y="821"/>
                  </a:lnTo>
                  <a:lnTo>
                    <a:pt x="95" y="824"/>
                  </a:lnTo>
                  <a:lnTo>
                    <a:pt x="93" y="825"/>
                  </a:lnTo>
                  <a:lnTo>
                    <a:pt x="92" y="827"/>
                  </a:lnTo>
                  <a:lnTo>
                    <a:pt x="91" y="830"/>
                  </a:lnTo>
                  <a:lnTo>
                    <a:pt x="90" y="832"/>
                  </a:lnTo>
                  <a:lnTo>
                    <a:pt x="89" y="834"/>
                  </a:lnTo>
                  <a:lnTo>
                    <a:pt x="87" y="836"/>
                  </a:lnTo>
                  <a:lnTo>
                    <a:pt x="85" y="837"/>
                  </a:lnTo>
                  <a:lnTo>
                    <a:pt x="82" y="837"/>
                  </a:lnTo>
                  <a:lnTo>
                    <a:pt x="79" y="837"/>
                  </a:lnTo>
                  <a:lnTo>
                    <a:pt x="77" y="836"/>
                  </a:lnTo>
                  <a:lnTo>
                    <a:pt x="74" y="833"/>
                  </a:lnTo>
                  <a:lnTo>
                    <a:pt x="73" y="830"/>
                  </a:lnTo>
                  <a:lnTo>
                    <a:pt x="72" y="825"/>
                  </a:lnTo>
                  <a:lnTo>
                    <a:pt x="70" y="819"/>
                  </a:lnTo>
                  <a:lnTo>
                    <a:pt x="66" y="812"/>
                  </a:lnTo>
                  <a:lnTo>
                    <a:pt x="61" y="808"/>
                  </a:lnTo>
                  <a:lnTo>
                    <a:pt x="55" y="807"/>
                  </a:lnTo>
                  <a:lnTo>
                    <a:pt x="49" y="808"/>
                  </a:lnTo>
                  <a:lnTo>
                    <a:pt x="44" y="810"/>
                  </a:lnTo>
                  <a:lnTo>
                    <a:pt x="43" y="812"/>
                  </a:lnTo>
                  <a:lnTo>
                    <a:pt x="42" y="813"/>
                  </a:lnTo>
                  <a:lnTo>
                    <a:pt x="41" y="813"/>
                  </a:lnTo>
                  <a:lnTo>
                    <a:pt x="41" y="813"/>
                  </a:lnTo>
                  <a:lnTo>
                    <a:pt x="40" y="813"/>
                  </a:lnTo>
                  <a:lnTo>
                    <a:pt x="37" y="812"/>
                  </a:lnTo>
                  <a:lnTo>
                    <a:pt x="35" y="812"/>
                  </a:lnTo>
                  <a:lnTo>
                    <a:pt x="31" y="812"/>
                  </a:lnTo>
                  <a:lnTo>
                    <a:pt x="27" y="812"/>
                  </a:lnTo>
                  <a:lnTo>
                    <a:pt x="21" y="812"/>
                  </a:lnTo>
                  <a:lnTo>
                    <a:pt x="17" y="810"/>
                  </a:lnTo>
                  <a:lnTo>
                    <a:pt x="15" y="810"/>
                  </a:lnTo>
                  <a:lnTo>
                    <a:pt x="12" y="809"/>
                  </a:lnTo>
                  <a:lnTo>
                    <a:pt x="12" y="809"/>
                  </a:lnTo>
                  <a:lnTo>
                    <a:pt x="11" y="808"/>
                  </a:lnTo>
                  <a:lnTo>
                    <a:pt x="11" y="808"/>
                  </a:lnTo>
                  <a:lnTo>
                    <a:pt x="11" y="807"/>
                  </a:lnTo>
                  <a:lnTo>
                    <a:pt x="11" y="807"/>
                  </a:lnTo>
                  <a:lnTo>
                    <a:pt x="11" y="804"/>
                  </a:lnTo>
                  <a:lnTo>
                    <a:pt x="11" y="797"/>
                  </a:lnTo>
                  <a:lnTo>
                    <a:pt x="10" y="789"/>
                  </a:lnTo>
                  <a:lnTo>
                    <a:pt x="9" y="779"/>
                  </a:lnTo>
                  <a:lnTo>
                    <a:pt x="6" y="772"/>
                  </a:lnTo>
                  <a:lnTo>
                    <a:pt x="4" y="770"/>
                  </a:lnTo>
                  <a:lnTo>
                    <a:pt x="0" y="769"/>
                  </a:lnTo>
                  <a:lnTo>
                    <a:pt x="0" y="765"/>
                  </a:lnTo>
                  <a:lnTo>
                    <a:pt x="1" y="759"/>
                  </a:lnTo>
                  <a:lnTo>
                    <a:pt x="4" y="753"/>
                  </a:lnTo>
                  <a:lnTo>
                    <a:pt x="7" y="748"/>
                  </a:lnTo>
                  <a:lnTo>
                    <a:pt x="11" y="744"/>
                  </a:lnTo>
                  <a:lnTo>
                    <a:pt x="16" y="738"/>
                  </a:lnTo>
                  <a:lnTo>
                    <a:pt x="21" y="730"/>
                  </a:lnTo>
                  <a:lnTo>
                    <a:pt x="24" y="721"/>
                  </a:lnTo>
                  <a:lnTo>
                    <a:pt x="27" y="709"/>
                  </a:lnTo>
                  <a:lnTo>
                    <a:pt x="27" y="691"/>
                  </a:lnTo>
                  <a:lnTo>
                    <a:pt x="25" y="678"/>
                  </a:lnTo>
                  <a:lnTo>
                    <a:pt x="25" y="674"/>
                  </a:lnTo>
                  <a:lnTo>
                    <a:pt x="25" y="672"/>
                  </a:lnTo>
                  <a:lnTo>
                    <a:pt x="25" y="671"/>
                  </a:lnTo>
                  <a:lnTo>
                    <a:pt x="22" y="661"/>
                  </a:lnTo>
                  <a:lnTo>
                    <a:pt x="24" y="654"/>
                  </a:lnTo>
                  <a:lnTo>
                    <a:pt x="30" y="648"/>
                  </a:lnTo>
                  <a:lnTo>
                    <a:pt x="38" y="643"/>
                  </a:lnTo>
                  <a:lnTo>
                    <a:pt x="47" y="640"/>
                  </a:lnTo>
                  <a:lnTo>
                    <a:pt x="53" y="638"/>
                  </a:lnTo>
                  <a:lnTo>
                    <a:pt x="56" y="637"/>
                  </a:lnTo>
                  <a:lnTo>
                    <a:pt x="85" y="640"/>
                  </a:lnTo>
                  <a:lnTo>
                    <a:pt x="110" y="642"/>
                  </a:lnTo>
                  <a:lnTo>
                    <a:pt x="135" y="644"/>
                  </a:lnTo>
                  <a:lnTo>
                    <a:pt x="164" y="647"/>
                  </a:lnTo>
                  <a:lnTo>
                    <a:pt x="165" y="647"/>
                  </a:lnTo>
                  <a:lnTo>
                    <a:pt x="166" y="647"/>
                  </a:lnTo>
                  <a:lnTo>
                    <a:pt x="169" y="646"/>
                  </a:lnTo>
                  <a:lnTo>
                    <a:pt x="171" y="644"/>
                  </a:lnTo>
                  <a:lnTo>
                    <a:pt x="175" y="643"/>
                  </a:lnTo>
                  <a:lnTo>
                    <a:pt x="178" y="642"/>
                  </a:lnTo>
                  <a:lnTo>
                    <a:pt x="182" y="641"/>
                  </a:lnTo>
                  <a:lnTo>
                    <a:pt x="185" y="640"/>
                  </a:lnTo>
                  <a:lnTo>
                    <a:pt x="189" y="640"/>
                  </a:lnTo>
                  <a:lnTo>
                    <a:pt x="193" y="637"/>
                  </a:lnTo>
                  <a:lnTo>
                    <a:pt x="194" y="630"/>
                  </a:lnTo>
                  <a:lnTo>
                    <a:pt x="195" y="622"/>
                  </a:lnTo>
                  <a:lnTo>
                    <a:pt x="195" y="612"/>
                  </a:lnTo>
                  <a:lnTo>
                    <a:pt x="195" y="604"/>
                  </a:lnTo>
                  <a:lnTo>
                    <a:pt x="195" y="597"/>
                  </a:lnTo>
                  <a:lnTo>
                    <a:pt x="194" y="586"/>
                  </a:lnTo>
                  <a:lnTo>
                    <a:pt x="193" y="576"/>
                  </a:lnTo>
                  <a:lnTo>
                    <a:pt x="190" y="570"/>
                  </a:lnTo>
                  <a:lnTo>
                    <a:pt x="188" y="565"/>
                  </a:lnTo>
                  <a:lnTo>
                    <a:pt x="182" y="559"/>
                  </a:lnTo>
                  <a:lnTo>
                    <a:pt x="172" y="550"/>
                  </a:lnTo>
                  <a:lnTo>
                    <a:pt x="162" y="540"/>
                  </a:lnTo>
                  <a:lnTo>
                    <a:pt x="152" y="536"/>
                  </a:lnTo>
                  <a:lnTo>
                    <a:pt x="145" y="534"/>
                  </a:lnTo>
                  <a:lnTo>
                    <a:pt x="139" y="536"/>
                  </a:lnTo>
                  <a:lnTo>
                    <a:pt x="135" y="537"/>
                  </a:lnTo>
                  <a:lnTo>
                    <a:pt x="134" y="536"/>
                  </a:lnTo>
                  <a:lnTo>
                    <a:pt x="135" y="530"/>
                  </a:lnTo>
                  <a:lnTo>
                    <a:pt x="136" y="522"/>
                  </a:lnTo>
                  <a:lnTo>
                    <a:pt x="139" y="515"/>
                  </a:lnTo>
                  <a:lnTo>
                    <a:pt x="142" y="512"/>
                  </a:lnTo>
                  <a:lnTo>
                    <a:pt x="148" y="512"/>
                  </a:lnTo>
                  <a:lnTo>
                    <a:pt x="157" y="512"/>
                  </a:lnTo>
                  <a:lnTo>
                    <a:pt x="164" y="513"/>
                  </a:lnTo>
                  <a:lnTo>
                    <a:pt x="170" y="514"/>
                  </a:lnTo>
                  <a:lnTo>
                    <a:pt x="172" y="514"/>
                  </a:lnTo>
                  <a:lnTo>
                    <a:pt x="176" y="514"/>
                  </a:lnTo>
                  <a:lnTo>
                    <a:pt x="184" y="513"/>
                  </a:lnTo>
                  <a:lnTo>
                    <a:pt x="194" y="512"/>
                  </a:lnTo>
                  <a:lnTo>
                    <a:pt x="197" y="512"/>
                  </a:lnTo>
                  <a:lnTo>
                    <a:pt x="200" y="511"/>
                  </a:lnTo>
                  <a:lnTo>
                    <a:pt x="201" y="509"/>
                  </a:lnTo>
                  <a:lnTo>
                    <a:pt x="201" y="508"/>
                  </a:lnTo>
                  <a:lnTo>
                    <a:pt x="200" y="506"/>
                  </a:lnTo>
                  <a:lnTo>
                    <a:pt x="199" y="502"/>
                  </a:lnTo>
                  <a:lnTo>
                    <a:pt x="197" y="497"/>
                  </a:lnTo>
                  <a:lnTo>
                    <a:pt x="196" y="494"/>
                  </a:lnTo>
                  <a:lnTo>
                    <a:pt x="196" y="490"/>
                  </a:lnTo>
                  <a:lnTo>
                    <a:pt x="196" y="489"/>
                  </a:lnTo>
                  <a:lnTo>
                    <a:pt x="197" y="488"/>
                  </a:lnTo>
                  <a:lnTo>
                    <a:pt x="199" y="487"/>
                  </a:lnTo>
                  <a:lnTo>
                    <a:pt x="201" y="488"/>
                  </a:lnTo>
                  <a:lnTo>
                    <a:pt x="203" y="490"/>
                  </a:lnTo>
                  <a:lnTo>
                    <a:pt x="207" y="493"/>
                  </a:lnTo>
                  <a:lnTo>
                    <a:pt x="214" y="497"/>
                  </a:lnTo>
                  <a:lnTo>
                    <a:pt x="221" y="497"/>
                  </a:lnTo>
                  <a:lnTo>
                    <a:pt x="229" y="497"/>
                  </a:lnTo>
                  <a:lnTo>
                    <a:pt x="233" y="496"/>
                  </a:lnTo>
                  <a:lnTo>
                    <a:pt x="236" y="495"/>
                  </a:lnTo>
                  <a:lnTo>
                    <a:pt x="236" y="494"/>
                  </a:lnTo>
                  <a:lnTo>
                    <a:pt x="237" y="493"/>
                  </a:lnTo>
                  <a:lnTo>
                    <a:pt x="237" y="490"/>
                  </a:lnTo>
                  <a:lnTo>
                    <a:pt x="239" y="488"/>
                  </a:lnTo>
                  <a:lnTo>
                    <a:pt x="240" y="485"/>
                  </a:lnTo>
                  <a:lnTo>
                    <a:pt x="243" y="484"/>
                  </a:lnTo>
                  <a:lnTo>
                    <a:pt x="246" y="483"/>
                  </a:lnTo>
                  <a:lnTo>
                    <a:pt x="249" y="482"/>
                  </a:lnTo>
                  <a:lnTo>
                    <a:pt x="251" y="481"/>
                  </a:lnTo>
                  <a:lnTo>
                    <a:pt x="254" y="478"/>
                  </a:lnTo>
                  <a:lnTo>
                    <a:pt x="255" y="475"/>
                  </a:lnTo>
                  <a:lnTo>
                    <a:pt x="255" y="471"/>
                  </a:lnTo>
                  <a:lnTo>
                    <a:pt x="256" y="467"/>
                  </a:lnTo>
                  <a:lnTo>
                    <a:pt x="256" y="464"/>
                  </a:lnTo>
                  <a:lnTo>
                    <a:pt x="256" y="463"/>
                  </a:lnTo>
                  <a:lnTo>
                    <a:pt x="257" y="462"/>
                  </a:lnTo>
                  <a:lnTo>
                    <a:pt x="258" y="460"/>
                  </a:lnTo>
                  <a:lnTo>
                    <a:pt x="254" y="462"/>
                  </a:lnTo>
                  <a:lnTo>
                    <a:pt x="249" y="463"/>
                  </a:lnTo>
                  <a:lnTo>
                    <a:pt x="244" y="464"/>
                  </a:lnTo>
                  <a:lnTo>
                    <a:pt x="239" y="464"/>
                  </a:lnTo>
                  <a:lnTo>
                    <a:pt x="224" y="466"/>
                  </a:lnTo>
                  <a:lnTo>
                    <a:pt x="206" y="467"/>
                  </a:lnTo>
                  <a:lnTo>
                    <a:pt x="196" y="467"/>
                  </a:lnTo>
                  <a:lnTo>
                    <a:pt x="189" y="469"/>
                  </a:lnTo>
                  <a:lnTo>
                    <a:pt x="181" y="470"/>
                  </a:lnTo>
                  <a:lnTo>
                    <a:pt x="175" y="470"/>
                  </a:lnTo>
                  <a:lnTo>
                    <a:pt x="170" y="471"/>
                  </a:lnTo>
                  <a:lnTo>
                    <a:pt x="163" y="472"/>
                  </a:lnTo>
                  <a:lnTo>
                    <a:pt x="152" y="473"/>
                  </a:lnTo>
                  <a:lnTo>
                    <a:pt x="140" y="475"/>
                  </a:lnTo>
                  <a:lnTo>
                    <a:pt x="131" y="477"/>
                  </a:lnTo>
                  <a:lnTo>
                    <a:pt x="125" y="479"/>
                  </a:lnTo>
                  <a:lnTo>
                    <a:pt x="123" y="479"/>
                  </a:lnTo>
                  <a:lnTo>
                    <a:pt x="127" y="467"/>
                  </a:lnTo>
                  <a:lnTo>
                    <a:pt x="135" y="459"/>
                  </a:lnTo>
                  <a:lnTo>
                    <a:pt x="145" y="456"/>
                  </a:lnTo>
                  <a:lnTo>
                    <a:pt x="156" y="454"/>
                  </a:lnTo>
                  <a:lnTo>
                    <a:pt x="165" y="452"/>
                  </a:lnTo>
                  <a:lnTo>
                    <a:pt x="172" y="446"/>
                  </a:lnTo>
                  <a:lnTo>
                    <a:pt x="176" y="440"/>
                  </a:lnTo>
                  <a:lnTo>
                    <a:pt x="177" y="438"/>
                  </a:lnTo>
                  <a:lnTo>
                    <a:pt x="170" y="445"/>
                  </a:lnTo>
                  <a:lnTo>
                    <a:pt x="163" y="447"/>
                  </a:lnTo>
                  <a:lnTo>
                    <a:pt x="156" y="446"/>
                  </a:lnTo>
                  <a:lnTo>
                    <a:pt x="150" y="444"/>
                  </a:lnTo>
                  <a:lnTo>
                    <a:pt x="145" y="442"/>
                  </a:lnTo>
                  <a:lnTo>
                    <a:pt x="141" y="442"/>
                  </a:lnTo>
                  <a:lnTo>
                    <a:pt x="138" y="441"/>
                  </a:lnTo>
                  <a:lnTo>
                    <a:pt x="134" y="439"/>
                  </a:lnTo>
                  <a:lnTo>
                    <a:pt x="132" y="436"/>
                  </a:lnTo>
                  <a:lnTo>
                    <a:pt x="131" y="435"/>
                  </a:lnTo>
                  <a:lnTo>
                    <a:pt x="131" y="433"/>
                  </a:lnTo>
                  <a:lnTo>
                    <a:pt x="134" y="430"/>
                  </a:lnTo>
                  <a:lnTo>
                    <a:pt x="140" y="430"/>
                  </a:lnTo>
                  <a:lnTo>
                    <a:pt x="148" y="429"/>
                  </a:lnTo>
                  <a:lnTo>
                    <a:pt x="156" y="428"/>
                  </a:lnTo>
                  <a:lnTo>
                    <a:pt x="157" y="427"/>
                  </a:lnTo>
                  <a:lnTo>
                    <a:pt x="157" y="426"/>
                  </a:lnTo>
                  <a:lnTo>
                    <a:pt x="156" y="423"/>
                  </a:lnTo>
                  <a:lnTo>
                    <a:pt x="154" y="421"/>
                  </a:lnTo>
                  <a:lnTo>
                    <a:pt x="152" y="418"/>
                  </a:lnTo>
                  <a:lnTo>
                    <a:pt x="151" y="416"/>
                  </a:lnTo>
                  <a:lnTo>
                    <a:pt x="150" y="415"/>
                  </a:lnTo>
                  <a:lnTo>
                    <a:pt x="148" y="413"/>
                  </a:lnTo>
                  <a:lnTo>
                    <a:pt x="148" y="411"/>
                  </a:lnTo>
                  <a:lnTo>
                    <a:pt x="148" y="411"/>
                  </a:lnTo>
                  <a:lnTo>
                    <a:pt x="152" y="411"/>
                  </a:lnTo>
                  <a:lnTo>
                    <a:pt x="154" y="410"/>
                  </a:lnTo>
                  <a:lnTo>
                    <a:pt x="158" y="409"/>
                  </a:lnTo>
                  <a:lnTo>
                    <a:pt x="164" y="407"/>
                  </a:lnTo>
                  <a:lnTo>
                    <a:pt x="174" y="402"/>
                  </a:lnTo>
                  <a:lnTo>
                    <a:pt x="178" y="399"/>
                  </a:lnTo>
                  <a:lnTo>
                    <a:pt x="182" y="397"/>
                  </a:lnTo>
                  <a:lnTo>
                    <a:pt x="184" y="395"/>
                  </a:lnTo>
                  <a:lnTo>
                    <a:pt x="184" y="393"/>
                  </a:lnTo>
                  <a:lnTo>
                    <a:pt x="184" y="392"/>
                  </a:lnTo>
                  <a:lnTo>
                    <a:pt x="183" y="391"/>
                  </a:lnTo>
                  <a:lnTo>
                    <a:pt x="182" y="390"/>
                  </a:lnTo>
                  <a:lnTo>
                    <a:pt x="181" y="390"/>
                  </a:lnTo>
                  <a:lnTo>
                    <a:pt x="180" y="390"/>
                  </a:lnTo>
                  <a:lnTo>
                    <a:pt x="178" y="389"/>
                  </a:lnTo>
                  <a:lnTo>
                    <a:pt x="178" y="389"/>
                  </a:lnTo>
                  <a:lnTo>
                    <a:pt x="177" y="387"/>
                  </a:lnTo>
                  <a:lnTo>
                    <a:pt x="175" y="383"/>
                  </a:lnTo>
                  <a:lnTo>
                    <a:pt x="172" y="377"/>
                  </a:lnTo>
                  <a:lnTo>
                    <a:pt x="171" y="370"/>
                  </a:lnTo>
                  <a:lnTo>
                    <a:pt x="171" y="366"/>
                  </a:lnTo>
                  <a:lnTo>
                    <a:pt x="170" y="364"/>
                  </a:lnTo>
                  <a:lnTo>
                    <a:pt x="169" y="362"/>
                  </a:lnTo>
                  <a:lnTo>
                    <a:pt x="168" y="362"/>
                  </a:lnTo>
                  <a:lnTo>
                    <a:pt x="165" y="362"/>
                  </a:lnTo>
                  <a:lnTo>
                    <a:pt x="164" y="362"/>
                  </a:lnTo>
                  <a:lnTo>
                    <a:pt x="163" y="362"/>
                  </a:lnTo>
                  <a:lnTo>
                    <a:pt x="162" y="364"/>
                  </a:lnTo>
                  <a:lnTo>
                    <a:pt x="162" y="364"/>
                  </a:lnTo>
                  <a:lnTo>
                    <a:pt x="159" y="364"/>
                  </a:lnTo>
                  <a:lnTo>
                    <a:pt x="153" y="365"/>
                  </a:lnTo>
                  <a:lnTo>
                    <a:pt x="146" y="366"/>
                  </a:lnTo>
                  <a:lnTo>
                    <a:pt x="140" y="367"/>
                  </a:lnTo>
                  <a:lnTo>
                    <a:pt x="135" y="368"/>
                  </a:lnTo>
                  <a:lnTo>
                    <a:pt x="134" y="368"/>
                  </a:lnTo>
                  <a:lnTo>
                    <a:pt x="135" y="367"/>
                  </a:lnTo>
                  <a:lnTo>
                    <a:pt x="136" y="366"/>
                  </a:lnTo>
                  <a:lnTo>
                    <a:pt x="139" y="364"/>
                  </a:lnTo>
                  <a:lnTo>
                    <a:pt x="141" y="361"/>
                  </a:lnTo>
                  <a:lnTo>
                    <a:pt x="144" y="360"/>
                  </a:lnTo>
                  <a:lnTo>
                    <a:pt x="146" y="358"/>
                  </a:lnTo>
                  <a:lnTo>
                    <a:pt x="148" y="356"/>
                  </a:lnTo>
                  <a:lnTo>
                    <a:pt x="150" y="355"/>
                  </a:lnTo>
                  <a:lnTo>
                    <a:pt x="151" y="355"/>
                  </a:lnTo>
                  <a:lnTo>
                    <a:pt x="146" y="355"/>
                  </a:lnTo>
                  <a:lnTo>
                    <a:pt x="141" y="355"/>
                  </a:lnTo>
                  <a:lnTo>
                    <a:pt x="136" y="355"/>
                  </a:lnTo>
                  <a:lnTo>
                    <a:pt x="138" y="355"/>
                  </a:lnTo>
                  <a:lnTo>
                    <a:pt x="139" y="354"/>
                  </a:lnTo>
                  <a:lnTo>
                    <a:pt x="141" y="353"/>
                  </a:lnTo>
                  <a:lnTo>
                    <a:pt x="145" y="352"/>
                  </a:lnTo>
                  <a:lnTo>
                    <a:pt x="147" y="350"/>
                  </a:lnTo>
                  <a:lnTo>
                    <a:pt x="151" y="348"/>
                  </a:lnTo>
                  <a:lnTo>
                    <a:pt x="154" y="348"/>
                  </a:lnTo>
                  <a:lnTo>
                    <a:pt x="156" y="347"/>
                  </a:lnTo>
                  <a:lnTo>
                    <a:pt x="152" y="347"/>
                  </a:lnTo>
                  <a:lnTo>
                    <a:pt x="146" y="347"/>
                  </a:lnTo>
                  <a:lnTo>
                    <a:pt x="139" y="348"/>
                  </a:lnTo>
                  <a:lnTo>
                    <a:pt x="134" y="348"/>
                  </a:lnTo>
                  <a:lnTo>
                    <a:pt x="133" y="348"/>
                  </a:lnTo>
                  <a:lnTo>
                    <a:pt x="133" y="347"/>
                  </a:lnTo>
                  <a:lnTo>
                    <a:pt x="134" y="346"/>
                  </a:lnTo>
                  <a:lnTo>
                    <a:pt x="135" y="344"/>
                  </a:lnTo>
                  <a:lnTo>
                    <a:pt x="136" y="342"/>
                  </a:lnTo>
                  <a:lnTo>
                    <a:pt x="139" y="341"/>
                  </a:lnTo>
                  <a:lnTo>
                    <a:pt x="140" y="340"/>
                  </a:lnTo>
                  <a:lnTo>
                    <a:pt x="142" y="338"/>
                  </a:lnTo>
                  <a:lnTo>
                    <a:pt x="144" y="337"/>
                  </a:lnTo>
                  <a:lnTo>
                    <a:pt x="144" y="337"/>
                  </a:lnTo>
                  <a:lnTo>
                    <a:pt x="142" y="337"/>
                  </a:lnTo>
                  <a:lnTo>
                    <a:pt x="141" y="336"/>
                  </a:lnTo>
                  <a:lnTo>
                    <a:pt x="138" y="336"/>
                  </a:lnTo>
                  <a:lnTo>
                    <a:pt x="135" y="335"/>
                  </a:lnTo>
                  <a:lnTo>
                    <a:pt x="132" y="334"/>
                  </a:lnTo>
                  <a:lnTo>
                    <a:pt x="129" y="332"/>
                  </a:lnTo>
                  <a:lnTo>
                    <a:pt x="127" y="330"/>
                  </a:lnTo>
                  <a:lnTo>
                    <a:pt x="126" y="328"/>
                  </a:lnTo>
                  <a:lnTo>
                    <a:pt x="127" y="322"/>
                  </a:lnTo>
                  <a:lnTo>
                    <a:pt x="132" y="316"/>
                  </a:lnTo>
                  <a:lnTo>
                    <a:pt x="140" y="307"/>
                  </a:lnTo>
                  <a:lnTo>
                    <a:pt x="147" y="301"/>
                  </a:lnTo>
                  <a:lnTo>
                    <a:pt x="153" y="294"/>
                  </a:lnTo>
                  <a:lnTo>
                    <a:pt x="157" y="289"/>
                  </a:lnTo>
                  <a:lnTo>
                    <a:pt x="158" y="287"/>
                  </a:lnTo>
                  <a:lnTo>
                    <a:pt x="171" y="288"/>
                  </a:lnTo>
                  <a:lnTo>
                    <a:pt x="182" y="288"/>
                  </a:lnTo>
                  <a:lnTo>
                    <a:pt x="195" y="289"/>
                  </a:lnTo>
                  <a:lnTo>
                    <a:pt x="195" y="289"/>
                  </a:lnTo>
                  <a:lnTo>
                    <a:pt x="194" y="291"/>
                  </a:lnTo>
                  <a:lnTo>
                    <a:pt x="191" y="292"/>
                  </a:lnTo>
                  <a:lnTo>
                    <a:pt x="189" y="293"/>
                  </a:lnTo>
                  <a:lnTo>
                    <a:pt x="185" y="295"/>
                  </a:lnTo>
                  <a:lnTo>
                    <a:pt x="182" y="298"/>
                  </a:lnTo>
                  <a:lnTo>
                    <a:pt x="180" y="299"/>
                  </a:lnTo>
                  <a:lnTo>
                    <a:pt x="175" y="301"/>
                  </a:lnTo>
                  <a:lnTo>
                    <a:pt x="172" y="305"/>
                  </a:lnTo>
                  <a:lnTo>
                    <a:pt x="170" y="307"/>
                  </a:lnTo>
                  <a:lnTo>
                    <a:pt x="169" y="311"/>
                  </a:lnTo>
                  <a:lnTo>
                    <a:pt x="168" y="313"/>
                  </a:lnTo>
                  <a:lnTo>
                    <a:pt x="169" y="315"/>
                  </a:lnTo>
                  <a:lnTo>
                    <a:pt x="169" y="316"/>
                  </a:lnTo>
                  <a:lnTo>
                    <a:pt x="170" y="315"/>
                  </a:lnTo>
                  <a:lnTo>
                    <a:pt x="172" y="315"/>
                  </a:lnTo>
                  <a:lnTo>
                    <a:pt x="175" y="313"/>
                  </a:lnTo>
                  <a:lnTo>
                    <a:pt x="177" y="311"/>
                  </a:lnTo>
                  <a:lnTo>
                    <a:pt x="180" y="310"/>
                  </a:lnTo>
                  <a:lnTo>
                    <a:pt x="183" y="309"/>
                  </a:lnTo>
                  <a:lnTo>
                    <a:pt x="187" y="309"/>
                  </a:lnTo>
                  <a:lnTo>
                    <a:pt x="195" y="309"/>
                  </a:lnTo>
                  <a:lnTo>
                    <a:pt x="205" y="310"/>
                  </a:lnTo>
                  <a:lnTo>
                    <a:pt x="213" y="312"/>
                  </a:lnTo>
                  <a:lnTo>
                    <a:pt x="217" y="312"/>
                  </a:lnTo>
                  <a:lnTo>
                    <a:pt x="215" y="315"/>
                  </a:lnTo>
                  <a:lnTo>
                    <a:pt x="213" y="321"/>
                  </a:lnTo>
                  <a:lnTo>
                    <a:pt x="207" y="328"/>
                  </a:lnTo>
                  <a:lnTo>
                    <a:pt x="195" y="335"/>
                  </a:lnTo>
                  <a:lnTo>
                    <a:pt x="183" y="341"/>
                  </a:lnTo>
                  <a:lnTo>
                    <a:pt x="177" y="343"/>
                  </a:lnTo>
                  <a:lnTo>
                    <a:pt x="175" y="346"/>
                  </a:lnTo>
                  <a:lnTo>
                    <a:pt x="175" y="346"/>
                  </a:lnTo>
                  <a:lnTo>
                    <a:pt x="176" y="344"/>
                  </a:lnTo>
                  <a:lnTo>
                    <a:pt x="182" y="343"/>
                  </a:lnTo>
                  <a:lnTo>
                    <a:pt x="190" y="343"/>
                  </a:lnTo>
                  <a:lnTo>
                    <a:pt x="203" y="346"/>
                  </a:lnTo>
                  <a:lnTo>
                    <a:pt x="212" y="349"/>
                  </a:lnTo>
                  <a:lnTo>
                    <a:pt x="215" y="355"/>
                  </a:lnTo>
                  <a:lnTo>
                    <a:pt x="215" y="361"/>
                  </a:lnTo>
                  <a:lnTo>
                    <a:pt x="214" y="366"/>
                  </a:lnTo>
                  <a:lnTo>
                    <a:pt x="213" y="371"/>
                  </a:lnTo>
                  <a:lnTo>
                    <a:pt x="213" y="372"/>
                  </a:lnTo>
                  <a:lnTo>
                    <a:pt x="213" y="372"/>
                  </a:lnTo>
                  <a:lnTo>
                    <a:pt x="214" y="371"/>
                  </a:lnTo>
                  <a:lnTo>
                    <a:pt x="215" y="371"/>
                  </a:lnTo>
                  <a:lnTo>
                    <a:pt x="218" y="370"/>
                  </a:lnTo>
                  <a:lnTo>
                    <a:pt x="221" y="371"/>
                  </a:lnTo>
                  <a:lnTo>
                    <a:pt x="225" y="372"/>
                  </a:lnTo>
                  <a:lnTo>
                    <a:pt x="230" y="374"/>
                  </a:lnTo>
                  <a:lnTo>
                    <a:pt x="234" y="379"/>
                  </a:lnTo>
                  <a:lnTo>
                    <a:pt x="236" y="384"/>
                  </a:lnTo>
                  <a:lnTo>
                    <a:pt x="236" y="390"/>
                  </a:lnTo>
                  <a:lnTo>
                    <a:pt x="237" y="397"/>
                  </a:lnTo>
                  <a:lnTo>
                    <a:pt x="238" y="402"/>
                  </a:lnTo>
                  <a:lnTo>
                    <a:pt x="238" y="404"/>
                  </a:lnTo>
                  <a:lnTo>
                    <a:pt x="238" y="407"/>
                  </a:lnTo>
                  <a:lnTo>
                    <a:pt x="237" y="408"/>
                  </a:lnTo>
                  <a:lnTo>
                    <a:pt x="236" y="409"/>
                  </a:lnTo>
                  <a:lnTo>
                    <a:pt x="236" y="410"/>
                  </a:lnTo>
                  <a:lnTo>
                    <a:pt x="236" y="411"/>
                  </a:lnTo>
                  <a:lnTo>
                    <a:pt x="236" y="413"/>
                  </a:lnTo>
                  <a:lnTo>
                    <a:pt x="238" y="414"/>
                  </a:lnTo>
                  <a:lnTo>
                    <a:pt x="244" y="415"/>
                  </a:lnTo>
                  <a:lnTo>
                    <a:pt x="251" y="414"/>
                  </a:lnTo>
                  <a:lnTo>
                    <a:pt x="260" y="410"/>
                  </a:lnTo>
                  <a:lnTo>
                    <a:pt x="267" y="410"/>
                  </a:lnTo>
                  <a:lnTo>
                    <a:pt x="269" y="411"/>
                  </a:lnTo>
                  <a:lnTo>
                    <a:pt x="272" y="413"/>
                  </a:lnTo>
                  <a:lnTo>
                    <a:pt x="272" y="414"/>
                  </a:lnTo>
                  <a:lnTo>
                    <a:pt x="270" y="415"/>
                  </a:lnTo>
                  <a:lnTo>
                    <a:pt x="269" y="417"/>
                  </a:lnTo>
                  <a:lnTo>
                    <a:pt x="268" y="421"/>
                  </a:lnTo>
                  <a:lnTo>
                    <a:pt x="266" y="424"/>
                  </a:lnTo>
                  <a:lnTo>
                    <a:pt x="262" y="430"/>
                  </a:lnTo>
                  <a:lnTo>
                    <a:pt x="258" y="434"/>
                  </a:lnTo>
                  <a:lnTo>
                    <a:pt x="254" y="438"/>
                  </a:lnTo>
                  <a:lnTo>
                    <a:pt x="248" y="445"/>
                  </a:lnTo>
                  <a:lnTo>
                    <a:pt x="245" y="447"/>
                  </a:lnTo>
                  <a:lnTo>
                    <a:pt x="244" y="450"/>
                  </a:lnTo>
                  <a:lnTo>
                    <a:pt x="243" y="451"/>
                  </a:lnTo>
                  <a:lnTo>
                    <a:pt x="244" y="451"/>
                  </a:lnTo>
                  <a:lnTo>
                    <a:pt x="244" y="451"/>
                  </a:lnTo>
                  <a:lnTo>
                    <a:pt x="246" y="451"/>
                  </a:lnTo>
                  <a:lnTo>
                    <a:pt x="248" y="450"/>
                  </a:lnTo>
                  <a:lnTo>
                    <a:pt x="251" y="450"/>
                  </a:lnTo>
                  <a:lnTo>
                    <a:pt x="254" y="450"/>
                  </a:lnTo>
                  <a:lnTo>
                    <a:pt x="257" y="451"/>
                  </a:lnTo>
                  <a:lnTo>
                    <a:pt x="261" y="452"/>
                  </a:lnTo>
                  <a:lnTo>
                    <a:pt x="263" y="453"/>
                  </a:lnTo>
                  <a:lnTo>
                    <a:pt x="264" y="454"/>
                  </a:lnTo>
                  <a:lnTo>
                    <a:pt x="264" y="457"/>
                  </a:lnTo>
                  <a:lnTo>
                    <a:pt x="263" y="458"/>
                  </a:lnTo>
                  <a:lnTo>
                    <a:pt x="268" y="456"/>
                  </a:lnTo>
                  <a:lnTo>
                    <a:pt x="274" y="454"/>
                  </a:lnTo>
                  <a:lnTo>
                    <a:pt x="278" y="452"/>
                  </a:lnTo>
                  <a:lnTo>
                    <a:pt x="281" y="451"/>
                  </a:lnTo>
                  <a:lnTo>
                    <a:pt x="282" y="450"/>
                  </a:lnTo>
                  <a:lnTo>
                    <a:pt x="282" y="448"/>
                  </a:lnTo>
                  <a:lnTo>
                    <a:pt x="282" y="446"/>
                  </a:lnTo>
                  <a:lnTo>
                    <a:pt x="283" y="445"/>
                  </a:lnTo>
                  <a:lnTo>
                    <a:pt x="285" y="444"/>
                  </a:lnTo>
                  <a:lnTo>
                    <a:pt x="286" y="442"/>
                  </a:lnTo>
                  <a:lnTo>
                    <a:pt x="288" y="441"/>
                  </a:lnTo>
                  <a:lnTo>
                    <a:pt x="292" y="439"/>
                  </a:lnTo>
                  <a:lnTo>
                    <a:pt x="298" y="438"/>
                  </a:lnTo>
                  <a:lnTo>
                    <a:pt x="300" y="438"/>
                  </a:lnTo>
                  <a:lnTo>
                    <a:pt x="311" y="434"/>
                  </a:lnTo>
                  <a:lnTo>
                    <a:pt x="316" y="432"/>
                  </a:lnTo>
                  <a:lnTo>
                    <a:pt x="318" y="427"/>
                  </a:lnTo>
                  <a:lnTo>
                    <a:pt x="321" y="420"/>
                  </a:lnTo>
                  <a:lnTo>
                    <a:pt x="325" y="411"/>
                  </a:lnTo>
                  <a:lnTo>
                    <a:pt x="330" y="404"/>
                  </a:lnTo>
                  <a:lnTo>
                    <a:pt x="335" y="401"/>
                  </a:lnTo>
                  <a:lnTo>
                    <a:pt x="340" y="399"/>
                  </a:lnTo>
                  <a:lnTo>
                    <a:pt x="347" y="399"/>
                  </a:lnTo>
                  <a:lnTo>
                    <a:pt x="358" y="398"/>
                  </a:lnTo>
                  <a:lnTo>
                    <a:pt x="372" y="395"/>
                  </a:lnTo>
                  <a:lnTo>
                    <a:pt x="377" y="393"/>
                  </a:lnTo>
                  <a:lnTo>
                    <a:pt x="387" y="389"/>
                  </a:lnTo>
                  <a:lnTo>
                    <a:pt x="395" y="386"/>
                  </a:lnTo>
                  <a:lnTo>
                    <a:pt x="398" y="385"/>
                  </a:lnTo>
                  <a:lnTo>
                    <a:pt x="399" y="384"/>
                  </a:lnTo>
                  <a:lnTo>
                    <a:pt x="401" y="383"/>
                  </a:lnTo>
                  <a:lnTo>
                    <a:pt x="402" y="383"/>
                  </a:lnTo>
                  <a:lnTo>
                    <a:pt x="404" y="383"/>
                  </a:lnTo>
                  <a:lnTo>
                    <a:pt x="407" y="380"/>
                  </a:lnTo>
                  <a:lnTo>
                    <a:pt x="409" y="378"/>
                  </a:lnTo>
                  <a:lnTo>
                    <a:pt x="410" y="374"/>
                  </a:lnTo>
                  <a:lnTo>
                    <a:pt x="411" y="371"/>
                  </a:lnTo>
                  <a:lnTo>
                    <a:pt x="413" y="368"/>
                  </a:lnTo>
                  <a:lnTo>
                    <a:pt x="414" y="366"/>
                  </a:lnTo>
                  <a:lnTo>
                    <a:pt x="414" y="365"/>
                  </a:lnTo>
                  <a:lnTo>
                    <a:pt x="413" y="364"/>
                  </a:lnTo>
                  <a:lnTo>
                    <a:pt x="408" y="359"/>
                  </a:lnTo>
                  <a:lnTo>
                    <a:pt x="404" y="354"/>
                  </a:lnTo>
                  <a:lnTo>
                    <a:pt x="399" y="348"/>
                  </a:lnTo>
                  <a:lnTo>
                    <a:pt x="397" y="344"/>
                  </a:lnTo>
                  <a:lnTo>
                    <a:pt x="397" y="340"/>
                  </a:lnTo>
                  <a:lnTo>
                    <a:pt x="397" y="335"/>
                  </a:lnTo>
                  <a:lnTo>
                    <a:pt x="398" y="330"/>
                  </a:lnTo>
                  <a:lnTo>
                    <a:pt x="398" y="325"/>
                  </a:lnTo>
                  <a:lnTo>
                    <a:pt x="399" y="323"/>
                  </a:lnTo>
                  <a:lnTo>
                    <a:pt x="401" y="322"/>
                  </a:lnTo>
                  <a:lnTo>
                    <a:pt x="404" y="321"/>
                  </a:lnTo>
                  <a:lnTo>
                    <a:pt x="408" y="319"/>
                  </a:lnTo>
                  <a:lnTo>
                    <a:pt x="410" y="319"/>
                  </a:lnTo>
                  <a:lnTo>
                    <a:pt x="414" y="318"/>
                  </a:lnTo>
                  <a:lnTo>
                    <a:pt x="416" y="318"/>
                  </a:lnTo>
                  <a:lnTo>
                    <a:pt x="416" y="318"/>
                  </a:lnTo>
                  <a:lnTo>
                    <a:pt x="417" y="318"/>
                  </a:lnTo>
                  <a:lnTo>
                    <a:pt x="419" y="317"/>
                  </a:lnTo>
                  <a:lnTo>
                    <a:pt x="420" y="316"/>
                  </a:lnTo>
                  <a:lnTo>
                    <a:pt x="423" y="313"/>
                  </a:lnTo>
                  <a:lnTo>
                    <a:pt x="426" y="311"/>
                  </a:lnTo>
                  <a:lnTo>
                    <a:pt x="429" y="309"/>
                  </a:lnTo>
                  <a:lnTo>
                    <a:pt x="439" y="303"/>
                  </a:lnTo>
                  <a:lnTo>
                    <a:pt x="451" y="301"/>
                  </a:lnTo>
                  <a:lnTo>
                    <a:pt x="452" y="301"/>
                  </a:lnTo>
                  <a:lnTo>
                    <a:pt x="453" y="303"/>
                  </a:lnTo>
                  <a:lnTo>
                    <a:pt x="453" y="304"/>
                  </a:lnTo>
                  <a:lnTo>
                    <a:pt x="452" y="306"/>
                  </a:lnTo>
                  <a:lnTo>
                    <a:pt x="451" y="309"/>
                  </a:lnTo>
                  <a:lnTo>
                    <a:pt x="450" y="311"/>
                  </a:lnTo>
                  <a:lnTo>
                    <a:pt x="447" y="315"/>
                  </a:lnTo>
                  <a:lnTo>
                    <a:pt x="446" y="317"/>
                  </a:lnTo>
                  <a:lnTo>
                    <a:pt x="444" y="321"/>
                  </a:lnTo>
                  <a:lnTo>
                    <a:pt x="442" y="323"/>
                  </a:lnTo>
                  <a:lnTo>
                    <a:pt x="442" y="324"/>
                  </a:lnTo>
                  <a:lnTo>
                    <a:pt x="444" y="325"/>
                  </a:lnTo>
                  <a:lnTo>
                    <a:pt x="445" y="325"/>
                  </a:lnTo>
                  <a:lnTo>
                    <a:pt x="447" y="325"/>
                  </a:lnTo>
                  <a:lnTo>
                    <a:pt x="450" y="325"/>
                  </a:lnTo>
                  <a:lnTo>
                    <a:pt x="451" y="325"/>
                  </a:lnTo>
                  <a:lnTo>
                    <a:pt x="453" y="326"/>
                  </a:lnTo>
                  <a:lnTo>
                    <a:pt x="456" y="326"/>
                  </a:lnTo>
                  <a:lnTo>
                    <a:pt x="457" y="328"/>
                  </a:lnTo>
                  <a:lnTo>
                    <a:pt x="458" y="330"/>
                  </a:lnTo>
                  <a:lnTo>
                    <a:pt x="459" y="331"/>
                  </a:lnTo>
                  <a:lnTo>
                    <a:pt x="458" y="332"/>
                  </a:lnTo>
                  <a:lnTo>
                    <a:pt x="457" y="335"/>
                  </a:lnTo>
                  <a:lnTo>
                    <a:pt x="454" y="336"/>
                  </a:lnTo>
                  <a:lnTo>
                    <a:pt x="451" y="337"/>
                  </a:lnTo>
                  <a:lnTo>
                    <a:pt x="446" y="341"/>
                  </a:lnTo>
                  <a:lnTo>
                    <a:pt x="442" y="342"/>
                  </a:lnTo>
                  <a:lnTo>
                    <a:pt x="439" y="344"/>
                  </a:lnTo>
                  <a:lnTo>
                    <a:pt x="436" y="346"/>
                  </a:lnTo>
                  <a:lnTo>
                    <a:pt x="434" y="347"/>
                  </a:lnTo>
                  <a:lnTo>
                    <a:pt x="433" y="348"/>
                  </a:lnTo>
                  <a:lnTo>
                    <a:pt x="432" y="350"/>
                  </a:lnTo>
                  <a:lnTo>
                    <a:pt x="431" y="354"/>
                  </a:lnTo>
                  <a:lnTo>
                    <a:pt x="429" y="358"/>
                  </a:lnTo>
                  <a:lnTo>
                    <a:pt x="428" y="361"/>
                  </a:lnTo>
                  <a:lnTo>
                    <a:pt x="428" y="365"/>
                  </a:lnTo>
                  <a:lnTo>
                    <a:pt x="429" y="366"/>
                  </a:lnTo>
                  <a:lnTo>
                    <a:pt x="431" y="367"/>
                  </a:lnTo>
                  <a:lnTo>
                    <a:pt x="433" y="367"/>
                  </a:lnTo>
                  <a:lnTo>
                    <a:pt x="435" y="368"/>
                  </a:lnTo>
                  <a:lnTo>
                    <a:pt x="436" y="368"/>
                  </a:lnTo>
                  <a:lnTo>
                    <a:pt x="439" y="368"/>
                  </a:lnTo>
                  <a:lnTo>
                    <a:pt x="441" y="370"/>
                  </a:lnTo>
                  <a:lnTo>
                    <a:pt x="442" y="370"/>
                  </a:lnTo>
                  <a:lnTo>
                    <a:pt x="452" y="374"/>
                  </a:lnTo>
                  <a:lnTo>
                    <a:pt x="462" y="377"/>
                  </a:lnTo>
                  <a:lnTo>
                    <a:pt x="470" y="375"/>
                  </a:lnTo>
                  <a:lnTo>
                    <a:pt x="478" y="373"/>
                  </a:lnTo>
                  <a:lnTo>
                    <a:pt x="485" y="370"/>
                  </a:lnTo>
                  <a:lnTo>
                    <a:pt x="489" y="368"/>
                  </a:lnTo>
                  <a:lnTo>
                    <a:pt x="494" y="370"/>
                  </a:lnTo>
                  <a:lnTo>
                    <a:pt x="499" y="372"/>
                  </a:lnTo>
                  <a:lnTo>
                    <a:pt x="503" y="374"/>
                  </a:lnTo>
                  <a:lnTo>
                    <a:pt x="505" y="375"/>
                  </a:lnTo>
                  <a:lnTo>
                    <a:pt x="508" y="377"/>
                  </a:lnTo>
                  <a:lnTo>
                    <a:pt x="512" y="377"/>
                  </a:lnTo>
                  <a:lnTo>
                    <a:pt x="515" y="378"/>
                  </a:lnTo>
                  <a:lnTo>
                    <a:pt x="519" y="379"/>
                  </a:lnTo>
                  <a:lnTo>
                    <a:pt x="521" y="379"/>
                  </a:lnTo>
                  <a:lnTo>
                    <a:pt x="524" y="379"/>
                  </a:lnTo>
                  <a:lnTo>
                    <a:pt x="531" y="377"/>
                  </a:lnTo>
                  <a:lnTo>
                    <a:pt x="540" y="374"/>
                  </a:lnTo>
                  <a:lnTo>
                    <a:pt x="550" y="371"/>
                  </a:lnTo>
                  <a:lnTo>
                    <a:pt x="558" y="368"/>
                  </a:lnTo>
                  <a:lnTo>
                    <a:pt x="567" y="366"/>
                  </a:lnTo>
                  <a:lnTo>
                    <a:pt x="576" y="362"/>
                  </a:lnTo>
                  <a:lnTo>
                    <a:pt x="585" y="360"/>
                  </a:lnTo>
                  <a:lnTo>
                    <a:pt x="591" y="359"/>
                  </a:lnTo>
                  <a:lnTo>
                    <a:pt x="593" y="359"/>
                  </a:lnTo>
                  <a:lnTo>
                    <a:pt x="597" y="361"/>
                  </a:lnTo>
                  <a:lnTo>
                    <a:pt x="599" y="364"/>
                  </a:lnTo>
                  <a:lnTo>
                    <a:pt x="603" y="366"/>
                  </a:lnTo>
                  <a:lnTo>
                    <a:pt x="605" y="368"/>
                  </a:lnTo>
                  <a:lnTo>
                    <a:pt x="609" y="368"/>
                  </a:lnTo>
                  <a:lnTo>
                    <a:pt x="615" y="368"/>
                  </a:lnTo>
                  <a:lnTo>
                    <a:pt x="623" y="368"/>
                  </a:lnTo>
                  <a:lnTo>
                    <a:pt x="631" y="367"/>
                  </a:lnTo>
                  <a:lnTo>
                    <a:pt x="637" y="366"/>
                  </a:lnTo>
                  <a:lnTo>
                    <a:pt x="641" y="365"/>
                  </a:lnTo>
                  <a:lnTo>
                    <a:pt x="637" y="364"/>
                  </a:lnTo>
                  <a:lnTo>
                    <a:pt x="635" y="362"/>
                  </a:lnTo>
                  <a:lnTo>
                    <a:pt x="635" y="361"/>
                  </a:lnTo>
                  <a:lnTo>
                    <a:pt x="635" y="360"/>
                  </a:lnTo>
                  <a:lnTo>
                    <a:pt x="637" y="359"/>
                  </a:lnTo>
                  <a:lnTo>
                    <a:pt x="640" y="358"/>
                  </a:lnTo>
                  <a:lnTo>
                    <a:pt x="642" y="356"/>
                  </a:lnTo>
                  <a:lnTo>
                    <a:pt x="646" y="355"/>
                  </a:lnTo>
                  <a:lnTo>
                    <a:pt x="649" y="354"/>
                  </a:lnTo>
                  <a:lnTo>
                    <a:pt x="652" y="353"/>
                  </a:lnTo>
                  <a:lnTo>
                    <a:pt x="654" y="352"/>
                  </a:lnTo>
                  <a:lnTo>
                    <a:pt x="654" y="349"/>
                  </a:lnTo>
                  <a:lnTo>
                    <a:pt x="653" y="348"/>
                  </a:lnTo>
                  <a:lnTo>
                    <a:pt x="652" y="346"/>
                  </a:lnTo>
                  <a:lnTo>
                    <a:pt x="650" y="343"/>
                  </a:lnTo>
                  <a:lnTo>
                    <a:pt x="650" y="341"/>
                  </a:lnTo>
                  <a:lnTo>
                    <a:pt x="652" y="338"/>
                  </a:lnTo>
                  <a:lnTo>
                    <a:pt x="653" y="337"/>
                  </a:lnTo>
                  <a:lnTo>
                    <a:pt x="653" y="335"/>
                  </a:lnTo>
                  <a:lnTo>
                    <a:pt x="652" y="332"/>
                  </a:lnTo>
                  <a:lnTo>
                    <a:pt x="652" y="331"/>
                  </a:lnTo>
                  <a:lnTo>
                    <a:pt x="650" y="330"/>
                  </a:lnTo>
                  <a:lnTo>
                    <a:pt x="652" y="329"/>
                  </a:lnTo>
                  <a:lnTo>
                    <a:pt x="652" y="329"/>
                  </a:lnTo>
                  <a:lnTo>
                    <a:pt x="652" y="328"/>
                  </a:lnTo>
                  <a:lnTo>
                    <a:pt x="653" y="326"/>
                  </a:lnTo>
                  <a:lnTo>
                    <a:pt x="653" y="325"/>
                  </a:lnTo>
                  <a:lnTo>
                    <a:pt x="652" y="324"/>
                  </a:lnTo>
                  <a:lnTo>
                    <a:pt x="650" y="321"/>
                  </a:lnTo>
                  <a:lnTo>
                    <a:pt x="648" y="317"/>
                  </a:lnTo>
                  <a:lnTo>
                    <a:pt x="642" y="311"/>
                  </a:lnTo>
                  <a:lnTo>
                    <a:pt x="640" y="306"/>
                  </a:lnTo>
                  <a:lnTo>
                    <a:pt x="641" y="303"/>
                  </a:lnTo>
                  <a:lnTo>
                    <a:pt x="646" y="300"/>
                  </a:lnTo>
                  <a:lnTo>
                    <a:pt x="655" y="297"/>
                  </a:lnTo>
                  <a:lnTo>
                    <a:pt x="667" y="295"/>
                  </a:lnTo>
                  <a:lnTo>
                    <a:pt x="676" y="298"/>
                  </a:lnTo>
                  <a:lnTo>
                    <a:pt x="683" y="303"/>
                  </a:lnTo>
                  <a:lnTo>
                    <a:pt x="687" y="307"/>
                  </a:lnTo>
                  <a:lnTo>
                    <a:pt x="689" y="309"/>
                  </a:lnTo>
                  <a:lnTo>
                    <a:pt x="689" y="310"/>
                  </a:lnTo>
                  <a:lnTo>
                    <a:pt x="690" y="311"/>
                  </a:lnTo>
                  <a:lnTo>
                    <a:pt x="691" y="312"/>
                  </a:lnTo>
                  <a:lnTo>
                    <a:pt x="693" y="313"/>
                  </a:lnTo>
                  <a:lnTo>
                    <a:pt x="696" y="315"/>
                  </a:lnTo>
                  <a:lnTo>
                    <a:pt x="699" y="316"/>
                  </a:lnTo>
                  <a:lnTo>
                    <a:pt x="704" y="316"/>
                  </a:lnTo>
                  <a:lnTo>
                    <a:pt x="710" y="313"/>
                  </a:lnTo>
                  <a:lnTo>
                    <a:pt x="713" y="307"/>
                  </a:lnTo>
                  <a:lnTo>
                    <a:pt x="711" y="301"/>
                  </a:lnTo>
                  <a:lnTo>
                    <a:pt x="704" y="293"/>
                  </a:lnTo>
                  <a:lnTo>
                    <a:pt x="699" y="289"/>
                  </a:lnTo>
                  <a:lnTo>
                    <a:pt x="693" y="287"/>
                  </a:lnTo>
                  <a:lnTo>
                    <a:pt x="687" y="281"/>
                  </a:lnTo>
                  <a:lnTo>
                    <a:pt x="686" y="276"/>
                  </a:lnTo>
                  <a:lnTo>
                    <a:pt x="690" y="270"/>
                  </a:lnTo>
                  <a:lnTo>
                    <a:pt x="697" y="266"/>
                  </a:lnTo>
                  <a:lnTo>
                    <a:pt x="703" y="262"/>
                  </a:lnTo>
                  <a:lnTo>
                    <a:pt x="709" y="260"/>
                  </a:lnTo>
                  <a:lnTo>
                    <a:pt x="710" y="258"/>
                  </a:lnTo>
                  <a:lnTo>
                    <a:pt x="731" y="258"/>
                  </a:lnTo>
                  <a:lnTo>
                    <a:pt x="747" y="257"/>
                  </a:lnTo>
                  <a:lnTo>
                    <a:pt x="768" y="257"/>
                  </a:lnTo>
                  <a:lnTo>
                    <a:pt x="770" y="255"/>
                  </a:lnTo>
                  <a:lnTo>
                    <a:pt x="774" y="254"/>
                  </a:lnTo>
                  <a:lnTo>
                    <a:pt x="776" y="252"/>
                  </a:lnTo>
                  <a:lnTo>
                    <a:pt x="781" y="249"/>
                  </a:lnTo>
                  <a:lnTo>
                    <a:pt x="785" y="248"/>
                  </a:lnTo>
                  <a:lnTo>
                    <a:pt x="789" y="245"/>
                  </a:lnTo>
                  <a:lnTo>
                    <a:pt x="795" y="243"/>
                  </a:lnTo>
                  <a:lnTo>
                    <a:pt x="790" y="242"/>
                  </a:lnTo>
                  <a:lnTo>
                    <a:pt x="787" y="240"/>
                  </a:lnTo>
                  <a:lnTo>
                    <a:pt x="782" y="239"/>
                  </a:lnTo>
                  <a:lnTo>
                    <a:pt x="778" y="238"/>
                  </a:lnTo>
                  <a:lnTo>
                    <a:pt x="775" y="238"/>
                  </a:lnTo>
                  <a:lnTo>
                    <a:pt x="771" y="238"/>
                  </a:lnTo>
                  <a:lnTo>
                    <a:pt x="768" y="239"/>
                  </a:lnTo>
                  <a:lnTo>
                    <a:pt x="762" y="239"/>
                  </a:lnTo>
                  <a:lnTo>
                    <a:pt x="760" y="239"/>
                  </a:lnTo>
                  <a:lnTo>
                    <a:pt x="759" y="240"/>
                  </a:lnTo>
                  <a:lnTo>
                    <a:pt x="758" y="242"/>
                  </a:lnTo>
                  <a:lnTo>
                    <a:pt x="756" y="244"/>
                  </a:lnTo>
                  <a:lnTo>
                    <a:pt x="753" y="245"/>
                  </a:lnTo>
                  <a:lnTo>
                    <a:pt x="751" y="248"/>
                  </a:lnTo>
                  <a:lnTo>
                    <a:pt x="748" y="248"/>
                  </a:lnTo>
                  <a:lnTo>
                    <a:pt x="745" y="249"/>
                  </a:lnTo>
                  <a:lnTo>
                    <a:pt x="741" y="249"/>
                  </a:lnTo>
                  <a:lnTo>
                    <a:pt x="738" y="248"/>
                  </a:lnTo>
                  <a:lnTo>
                    <a:pt x="734" y="248"/>
                  </a:lnTo>
                  <a:lnTo>
                    <a:pt x="727" y="249"/>
                  </a:lnTo>
                  <a:lnTo>
                    <a:pt x="716" y="250"/>
                  </a:lnTo>
                  <a:lnTo>
                    <a:pt x="709" y="251"/>
                  </a:lnTo>
                  <a:lnTo>
                    <a:pt x="702" y="251"/>
                  </a:lnTo>
                  <a:lnTo>
                    <a:pt x="691" y="251"/>
                  </a:lnTo>
                  <a:lnTo>
                    <a:pt x="682" y="251"/>
                  </a:lnTo>
                  <a:lnTo>
                    <a:pt x="674" y="249"/>
                  </a:lnTo>
                  <a:lnTo>
                    <a:pt x="667" y="245"/>
                  </a:lnTo>
                  <a:lnTo>
                    <a:pt x="660" y="242"/>
                  </a:lnTo>
                  <a:lnTo>
                    <a:pt x="655" y="240"/>
                  </a:lnTo>
                  <a:lnTo>
                    <a:pt x="653" y="239"/>
                  </a:lnTo>
                  <a:lnTo>
                    <a:pt x="652" y="238"/>
                  </a:lnTo>
                  <a:lnTo>
                    <a:pt x="650" y="237"/>
                  </a:lnTo>
                  <a:lnTo>
                    <a:pt x="650" y="236"/>
                  </a:lnTo>
                  <a:lnTo>
                    <a:pt x="650" y="236"/>
                  </a:lnTo>
                  <a:lnTo>
                    <a:pt x="649" y="232"/>
                  </a:lnTo>
                  <a:lnTo>
                    <a:pt x="648" y="225"/>
                  </a:lnTo>
                  <a:lnTo>
                    <a:pt x="644" y="213"/>
                  </a:lnTo>
                  <a:lnTo>
                    <a:pt x="642" y="202"/>
                  </a:lnTo>
                  <a:lnTo>
                    <a:pt x="642" y="193"/>
                  </a:lnTo>
                  <a:lnTo>
                    <a:pt x="647" y="187"/>
                  </a:lnTo>
                  <a:lnTo>
                    <a:pt x="654" y="182"/>
                  </a:lnTo>
                  <a:lnTo>
                    <a:pt x="659" y="180"/>
                  </a:lnTo>
                  <a:lnTo>
                    <a:pt x="662" y="178"/>
                  </a:lnTo>
                  <a:lnTo>
                    <a:pt x="664" y="177"/>
                  </a:lnTo>
                  <a:lnTo>
                    <a:pt x="670" y="174"/>
                  </a:lnTo>
                  <a:lnTo>
                    <a:pt x="677" y="169"/>
                  </a:lnTo>
                  <a:lnTo>
                    <a:pt x="685" y="163"/>
                  </a:lnTo>
                  <a:lnTo>
                    <a:pt x="692" y="158"/>
                  </a:lnTo>
                  <a:lnTo>
                    <a:pt x="699" y="154"/>
                  </a:lnTo>
                  <a:lnTo>
                    <a:pt x="703" y="153"/>
                  </a:lnTo>
                  <a:lnTo>
                    <a:pt x="704" y="153"/>
                  </a:lnTo>
                  <a:lnTo>
                    <a:pt x="705" y="152"/>
                  </a:lnTo>
                  <a:lnTo>
                    <a:pt x="707" y="150"/>
                  </a:lnTo>
                  <a:lnTo>
                    <a:pt x="707" y="147"/>
                  </a:lnTo>
                  <a:lnTo>
                    <a:pt x="708" y="145"/>
                  </a:lnTo>
                  <a:lnTo>
                    <a:pt x="710" y="141"/>
                  </a:lnTo>
                  <a:lnTo>
                    <a:pt x="710" y="139"/>
                  </a:lnTo>
                  <a:lnTo>
                    <a:pt x="705" y="136"/>
                  </a:lnTo>
                  <a:lnTo>
                    <a:pt x="696" y="135"/>
                  </a:lnTo>
                  <a:lnTo>
                    <a:pt x="687" y="134"/>
                  </a:lnTo>
                  <a:lnTo>
                    <a:pt x="683" y="134"/>
                  </a:lnTo>
                  <a:lnTo>
                    <a:pt x="680" y="134"/>
                  </a:lnTo>
                  <a:lnTo>
                    <a:pt x="676" y="135"/>
                  </a:lnTo>
                  <a:lnTo>
                    <a:pt x="668" y="136"/>
                  </a:lnTo>
                  <a:lnTo>
                    <a:pt x="660" y="138"/>
                  </a:lnTo>
                  <a:lnTo>
                    <a:pt x="654" y="139"/>
                  </a:lnTo>
                  <a:lnTo>
                    <a:pt x="650" y="139"/>
                  </a:lnTo>
                  <a:lnTo>
                    <a:pt x="647" y="140"/>
                  </a:lnTo>
                  <a:lnTo>
                    <a:pt x="644" y="142"/>
                  </a:lnTo>
                  <a:lnTo>
                    <a:pt x="642" y="145"/>
                  </a:lnTo>
                  <a:lnTo>
                    <a:pt x="640" y="147"/>
                  </a:lnTo>
                  <a:lnTo>
                    <a:pt x="635" y="150"/>
                  </a:lnTo>
                  <a:lnTo>
                    <a:pt x="633" y="152"/>
                  </a:lnTo>
                  <a:lnTo>
                    <a:pt x="633" y="153"/>
                  </a:lnTo>
                  <a:lnTo>
                    <a:pt x="633" y="154"/>
                  </a:lnTo>
                  <a:lnTo>
                    <a:pt x="635" y="156"/>
                  </a:lnTo>
                  <a:lnTo>
                    <a:pt x="636" y="157"/>
                  </a:lnTo>
                  <a:lnTo>
                    <a:pt x="638" y="158"/>
                  </a:lnTo>
                  <a:lnTo>
                    <a:pt x="641" y="158"/>
                  </a:lnTo>
                  <a:lnTo>
                    <a:pt x="642" y="159"/>
                  </a:lnTo>
                  <a:lnTo>
                    <a:pt x="642" y="159"/>
                  </a:lnTo>
                  <a:lnTo>
                    <a:pt x="641" y="160"/>
                  </a:lnTo>
                  <a:lnTo>
                    <a:pt x="634" y="165"/>
                  </a:lnTo>
                  <a:lnTo>
                    <a:pt x="624" y="171"/>
                  </a:lnTo>
                  <a:lnTo>
                    <a:pt x="612" y="178"/>
                  </a:lnTo>
                  <a:lnTo>
                    <a:pt x="604" y="183"/>
                  </a:lnTo>
                  <a:lnTo>
                    <a:pt x="594" y="187"/>
                  </a:lnTo>
                  <a:lnTo>
                    <a:pt x="586" y="190"/>
                  </a:lnTo>
                  <a:lnTo>
                    <a:pt x="578" y="195"/>
                  </a:lnTo>
                  <a:lnTo>
                    <a:pt x="572" y="201"/>
                  </a:lnTo>
                  <a:lnTo>
                    <a:pt x="568" y="209"/>
                  </a:lnTo>
                  <a:lnTo>
                    <a:pt x="568" y="219"/>
                  </a:lnTo>
                  <a:lnTo>
                    <a:pt x="572" y="231"/>
                  </a:lnTo>
                  <a:lnTo>
                    <a:pt x="578" y="238"/>
                  </a:lnTo>
                  <a:lnTo>
                    <a:pt x="585" y="243"/>
                  </a:lnTo>
                  <a:lnTo>
                    <a:pt x="592" y="246"/>
                  </a:lnTo>
                  <a:lnTo>
                    <a:pt x="598" y="250"/>
                  </a:lnTo>
                  <a:lnTo>
                    <a:pt x="601" y="256"/>
                  </a:lnTo>
                  <a:lnTo>
                    <a:pt x="600" y="263"/>
                  </a:lnTo>
                  <a:lnTo>
                    <a:pt x="594" y="269"/>
                  </a:lnTo>
                  <a:lnTo>
                    <a:pt x="585" y="274"/>
                  </a:lnTo>
                  <a:lnTo>
                    <a:pt x="575" y="279"/>
                  </a:lnTo>
                  <a:lnTo>
                    <a:pt x="568" y="281"/>
                  </a:lnTo>
                  <a:lnTo>
                    <a:pt x="564" y="282"/>
                  </a:lnTo>
                  <a:lnTo>
                    <a:pt x="564" y="285"/>
                  </a:lnTo>
                  <a:lnTo>
                    <a:pt x="562" y="293"/>
                  </a:lnTo>
                  <a:lnTo>
                    <a:pt x="561" y="304"/>
                  </a:lnTo>
                  <a:lnTo>
                    <a:pt x="561" y="316"/>
                  </a:lnTo>
                  <a:lnTo>
                    <a:pt x="560" y="324"/>
                  </a:lnTo>
                  <a:lnTo>
                    <a:pt x="557" y="330"/>
                  </a:lnTo>
                  <a:lnTo>
                    <a:pt x="552" y="334"/>
                  </a:lnTo>
                  <a:lnTo>
                    <a:pt x="546" y="336"/>
                  </a:lnTo>
                  <a:lnTo>
                    <a:pt x="540" y="336"/>
                  </a:lnTo>
                  <a:lnTo>
                    <a:pt x="532" y="336"/>
                  </a:lnTo>
                  <a:lnTo>
                    <a:pt x="525" y="337"/>
                  </a:lnTo>
                  <a:lnTo>
                    <a:pt x="519" y="338"/>
                  </a:lnTo>
                  <a:lnTo>
                    <a:pt x="517" y="342"/>
                  </a:lnTo>
                  <a:lnTo>
                    <a:pt x="514" y="344"/>
                  </a:lnTo>
                  <a:lnTo>
                    <a:pt x="513" y="347"/>
                  </a:lnTo>
                  <a:lnTo>
                    <a:pt x="509" y="349"/>
                  </a:lnTo>
                  <a:lnTo>
                    <a:pt x="506" y="349"/>
                  </a:lnTo>
                  <a:lnTo>
                    <a:pt x="501" y="350"/>
                  </a:lnTo>
                  <a:lnTo>
                    <a:pt x="496" y="349"/>
                  </a:lnTo>
                  <a:lnTo>
                    <a:pt x="493" y="348"/>
                  </a:lnTo>
                  <a:lnTo>
                    <a:pt x="490" y="346"/>
                  </a:lnTo>
                  <a:lnTo>
                    <a:pt x="488" y="343"/>
                  </a:lnTo>
                  <a:lnTo>
                    <a:pt x="487" y="340"/>
                  </a:lnTo>
                  <a:lnTo>
                    <a:pt x="485" y="337"/>
                  </a:lnTo>
                  <a:lnTo>
                    <a:pt x="487" y="334"/>
                  </a:lnTo>
                  <a:lnTo>
                    <a:pt x="487" y="330"/>
                  </a:lnTo>
                  <a:lnTo>
                    <a:pt x="488" y="326"/>
                  </a:lnTo>
                  <a:lnTo>
                    <a:pt x="487" y="319"/>
                  </a:lnTo>
                  <a:lnTo>
                    <a:pt x="483" y="310"/>
                  </a:lnTo>
                  <a:lnTo>
                    <a:pt x="481" y="301"/>
                  </a:lnTo>
                  <a:lnTo>
                    <a:pt x="478" y="295"/>
                  </a:lnTo>
                  <a:lnTo>
                    <a:pt x="476" y="292"/>
                  </a:lnTo>
                  <a:lnTo>
                    <a:pt x="472" y="288"/>
                  </a:lnTo>
                  <a:lnTo>
                    <a:pt x="464" y="286"/>
                  </a:lnTo>
                  <a:lnTo>
                    <a:pt x="462" y="283"/>
                  </a:lnTo>
                  <a:lnTo>
                    <a:pt x="460" y="282"/>
                  </a:lnTo>
                  <a:lnTo>
                    <a:pt x="460" y="281"/>
                  </a:lnTo>
                  <a:lnTo>
                    <a:pt x="460" y="279"/>
                  </a:lnTo>
                  <a:lnTo>
                    <a:pt x="463" y="277"/>
                  </a:lnTo>
                  <a:lnTo>
                    <a:pt x="465" y="276"/>
                  </a:lnTo>
                  <a:lnTo>
                    <a:pt x="466" y="275"/>
                  </a:lnTo>
                  <a:lnTo>
                    <a:pt x="469" y="274"/>
                  </a:lnTo>
                  <a:lnTo>
                    <a:pt x="471" y="273"/>
                  </a:lnTo>
                  <a:lnTo>
                    <a:pt x="471" y="272"/>
                  </a:lnTo>
                  <a:lnTo>
                    <a:pt x="471" y="272"/>
                  </a:lnTo>
                  <a:lnTo>
                    <a:pt x="470" y="270"/>
                  </a:lnTo>
                  <a:lnTo>
                    <a:pt x="468" y="270"/>
                  </a:lnTo>
                  <a:lnTo>
                    <a:pt x="463" y="270"/>
                  </a:lnTo>
                  <a:lnTo>
                    <a:pt x="459" y="270"/>
                  </a:lnTo>
                  <a:lnTo>
                    <a:pt x="456" y="270"/>
                  </a:lnTo>
                  <a:lnTo>
                    <a:pt x="454" y="269"/>
                  </a:lnTo>
                  <a:lnTo>
                    <a:pt x="453" y="268"/>
                  </a:lnTo>
                  <a:lnTo>
                    <a:pt x="452" y="264"/>
                  </a:lnTo>
                  <a:lnTo>
                    <a:pt x="452" y="261"/>
                  </a:lnTo>
                  <a:lnTo>
                    <a:pt x="451" y="258"/>
                  </a:lnTo>
                  <a:lnTo>
                    <a:pt x="450" y="257"/>
                  </a:lnTo>
                  <a:lnTo>
                    <a:pt x="448" y="258"/>
                  </a:lnTo>
                  <a:lnTo>
                    <a:pt x="447" y="260"/>
                  </a:lnTo>
                  <a:lnTo>
                    <a:pt x="445" y="262"/>
                  </a:lnTo>
                  <a:lnTo>
                    <a:pt x="444" y="264"/>
                  </a:lnTo>
                  <a:lnTo>
                    <a:pt x="441" y="267"/>
                  </a:lnTo>
                  <a:lnTo>
                    <a:pt x="439" y="269"/>
                  </a:lnTo>
                  <a:lnTo>
                    <a:pt x="436" y="272"/>
                  </a:lnTo>
                  <a:lnTo>
                    <a:pt x="435" y="273"/>
                  </a:lnTo>
                  <a:lnTo>
                    <a:pt x="433" y="274"/>
                  </a:lnTo>
                  <a:lnTo>
                    <a:pt x="429" y="276"/>
                  </a:lnTo>
                  <a:lnTo>
                    <a:pt x="425" y="279"/>
                  </a:lnTo>
                  <a:lnTo>
                    <a:pt x="417" y="283"/>
                  </a:lnTo>
                  <a:lnTo>
                    <a:pt x="408" y="287"/>
                  </a:lnTo>
                  <a:lnTo>
                    <a:pt x="393" y="291"/>
                  </a:lnTo>
                  <a:lnTo>
                    <a:pt x="382" y="292"/>
                  </a:lnTo>
                  <a:lnTo>
                    <a:pt x="373" y="291"/>
                  </a:lnTo>
                  <a:lnTo>
                    <a:pt x="370" y="289"/>
                  </a:lnTo>
                  <a:lnTo>
                    <a:pt x="367" y="287"/>
                  </a:lnTo>
                  <a:lnTo>
                    <a:pt x="366" y="286"/>
                  </a:lnTo>
                  <a:lnTo>
                    <a:pt x="366" y="285"/>
                  </a:lnTo>
                  <a:lnTo>
                    <a:pt x="364" y="280"/>
                  </a:lnTo>
                  <a:lnTo>
                    <a:pt x="361" y="275"/>
                  </a:lnTo>
                  <a:lnTo>
                    <a:pt x="358" y="272"/>
                  </a:lnTo>
                  <a:lnTo>
                    <a:pt x="355" y="267"/>
                  </a:lnTo>
                  <a:lnTo>
                    <a:pt x="362" y="258"/>
                  </a:lnTo>
                  <a:lnTo>
                    <a:pt x="368" y="251"/>
                  </a:lnTo>
                  <a:lnTo>
                    <a:pt x="376" y="244"/>
                  </a:lnTo>
                  <a:lnTo>
                    <a:pt x="367" y="246"/>
                  </a:lnTo>
                  <a:lnTo>
                    <a:pt x="360" y="250"/>
                  </a:lnTo>
                  <a:lnTo>
                    <a:pt x="350" y="254"/>
                  </a:lnTo>
                  <a:lnTo>
                    <a:pt x="350" y="243"/>
                  </a:lnTo>
                  <a:lnTo>
                    <a:pt x="349" y="231"/>
                  </a:lnTo>
                  <a:lnTo>
                    <a:pt x="361" y="230"/>
                  </a:lnTo>
                  <a:lnTo>
                    <a:pt x="372" y="229"/>
                  </a:lnTo>
                  <a:lnTo>
                    <a:pt x="385" y="227"/>
                  </a:lnTo>
                  <a:lnTo>
                    <a:pt x="371" y="227"/>
                  </a:lnTo>
                  <a:lnTo>
                    <a:pt x="356" y="227"/>
                  </a:lnTo>
                  <a:lnTo>
                    <a:pt x="356" y="226"/>
                  </a:lnTo>
                  <a:lnTo>
                    <a:pt x="355" y="225"/>
                  </a:lnTo>
                  <a:lnTo>
                    <a:pt x="354" y="223"/>
                  </a:lnTo>
                  <a:lnTo>
                    <a:pt x="353" y="220"/>
                  </a:lnTo>
                  <a:lnTo>
                    <a:pt x="352" y="218"/>
                  </a:lnTo>
                  <a:lnTo>
                    <a:pt x="350" y="215"/>
                  </a:lnTo>
                  <a:lnTo>
                    <a:pt x="352" y="214"/>
                  </a:lnTo>
                  <a:lnTo>
                    <a:pt x="353" y="213"/>
                  </a:lnTo>
                  <a:lnTo>
                    <a:pt x="356" y="212"/>
                  </a:lnTo>
                  <a:lnTo>
                    <a:pt x="360" y="211"/>
                  </a:lnTo>
                  <a:lnTo>
                    <a:pt x="365" y="209"/>
                  </a:lnTo>
                  <a:lnTo>
                    <a:pt x="370" y="207"/>
                  </a:lnTo>
                  <a:lnTo>
                    <a:pt x="374" y="206"/>
                  </a:lnTo>
                  <a:lnTo>
                    <a:pt x="378" y="205"/>
                  </a:lnTo>
                  <a:lnTo>
                    <a:pt x="380" y="203"/>
                  </a:lnTo>
                  <a:lnTo>
                    <a:pt x="383" y="202"/>
                  </a:lnTo>
                  <a:lnTo>
                    <a:pt x="385" y="201"/>
                  </a:lnTo>
                  <a:lnTo>
                    <a:pt x="387" y="200"/>
                  </a:lnTo>
                  <a:lnTo>
                    <a:pt x="391" y="196"/>
                  </a:lnTo>
                  <a:lnTo>
                    <a:pt x="393" y="189"/>
                  </a:lnTo>
                  <a:lnTo>
                    <a:pt x="395" y="183"/>
                  </a:lnTo>
                  <a:lnTo>
                    <a:pt x="396" y="181"/>
                  </a:lnTo>
                  <a:lnTo>
                    <a:pt x="399" y="181"/>
                  </a:lnTo>
                  <a:lnTo>
                    <a:pt x="408" y="181"/>
                  </a:lnTo>
                  <a:lnTo>
                    <a:pt x="416" y="181"/>
                  </a:lnTo>
                  <a:lnTo>
                    <a:pt x="422" y="181"/>
                  </a:lnTo>
                  <a:lnTo>
                    <a:pt x="427" y="180"/>
                  </a:lnTo>
                  <a:lnTo>
                    <a:pt x="431" y="180"/>
                  </a:lnTo>
                  <a:lnTo>
                    <a:pt x="436" y="180"/>
                  </a:lnTo>
                  <a:lnTo>
                    <a:pt x="439" y="180"/>
                  </a:lnTo>
                  <a:lnTo>
                    <a:pt x="441" y="177"/>
                  </a:lnTo>
                  <a:lnTo>
                    <a:pt x="444" y="174"/>
                  </a:lnTo>
                  <a:lnTo>
                    <a:pt x="446" y="170"/>
                  </a:lnTo>
                  <a:lnTo>
                    <a:pt x="448" y="168"/>
                  </a:lnTo>
                  <a:lnTo>
                    <a:pt x="452" y="165"/>
                  </a:lnTo>
                  <a:lnTo>
                    <a:pt x="454" y="164"/>
                  </a:lnTo>
                  <a:lnTo>
                    <a:pt x="460" y="162"/>
                  </a:lnTo>
                  <a:lnTo>
                    <a:pt x="468" y="157"/>
                  </a:lnTo>
                  <a:lnTo>
                    <a:pt x="475" y="151"/>
                  </a:lnTo>
                  <a:lnTo>
                    <a:pt x="481" y="148"/>
                  </a:lnTo>
                  <a:lnTo>
                    <a:pt x="483" y="147"/>
                  </a:lnTo>
                  <a:lnTo>
                    <a:pt x="485" y="145"/>
                  </a:lnTo>
                  <a:lnTo>
                    <a:pt x="488" y="141"/>
                  </a:lnTo>
                  <a:lnTo>
                    <a:pt x="489" y="139"/>
                  </a:lnTo>
                  <a:lnTo>
                    <a:pt x="490" y="135"/>
                  </a:lnTo>
                  <a:lnTo>
                    <a:pt x="491" y="133"/>
                  </a:lnTo>
                  <a:lnTo>
                    <a:pt x="491" y="133"/>
                  </a:lnTo>
                  <a:lnTo>
                    <a:pt x="493" y="129"/>
                  </a:lnTo>
                  <a:lnTo>
                    <a:pt x="495" y="126"/>
                  </a:lnTo>
                  <a:lnTo>
                    <a:pt x="496" y="122"/>
                  </a:lnTo>
                  <a:lnTo>
                    <a:pt x="497" y="119"/>
                  </a:lnTo>
                  <a:lnTo>
                    <a:pt x="499" y="119"/>
                  </a:lnTo>
                  <a:lnTo>
                    <a:pt x="500" y="117"/>
                  </a:lnTo>
                  <a:lnTo>
                    <a:pt x="502" y="115"/>
                  </a:lnTo>
                  <a:lnTo>
                    <a:pt x="505" y="114"/>
                  </a:lnTo>
                  <a:lnTo>
                    <a:pt x="507" y="111"/>
                  </a:lnTo>
                  <a:lnTo>
                    <a:pt x="509" y="109"/>
                  </a:lnTo>
                  <a:lnTo>
                    <a:pt x="512" y="108"/>
                  </a:lnTo>
                  <a:lnTo>
                    <a:pt x="514" y="107"/>
                  </a:lnTo>
                  <a:lnTo>
                    <a:pt x="517" y="105"/>
                  </a:lnTo>
                  <a:lnTo>
                    <a:pt x="519" y="105"/>
                  </a:lnTo>
                  <a:lnTo>
                    <a:pt x="521" y="104"/>
                  </a:lnTo>
                  <a:lnTo>
                    <a:pt x="524" y="103"/>
                  </a:lnTo>
                  <a:lnTo>
                    <a:pt x="526" y="102"/>
                  </a:lnTo>
                  <a:lnTo>
                    <a:pt x="529" y="99"/>
                  </a:lnTo>
                  <a:lnTo>
                    <a:pt x="531" y="97"/>
                  </a:lnTo>
                  <a:lnTo>
                    <a:pt x="532" y="93"/>
                  </a:lnTo>
                  <a:lnTo>
                    <a:pt x="533" y="90"/>
                  </a:lnTo>
                  <a:lnTo>
                    <a:pt x="534" y="86"/>
                  </a:lnTo>
                  <a:lnTo>
                    <a:pt x="537" y="84"/>
                  </a:lnTo>
                  <a:lnTo>
                    <a:pt x="539" y="82"/>
                  </a:lnTo>
                  <a:lnTo>
                    <a:pt x="542" y="80"/>
                  </a:lnTo>
                  <a:lnTo>
                    <a:pt x="544" y="82"/>
                  </a:lnTo>
                  <a:lnTo>
                    <a:pt x="549" y="82"/>
                  </a:lnTo>
                  <a:lnTo>
                    <a:pt x="555" y="82"/>
                  </a:lnTo>
                  <a:lnTo>
                    <a:pt x="562" y="80"/>
                  </a:lnTo>
                  <a:lnTo>
                    <a:pt x="568" y="80"/>
                  </a:lnTo>
                  <a:lnTo>
                    <a:pt x="570" y="79"/>
                  </a:lnTo>
                  <a:lnTo>
                    <a:pt x="570" y="79"/>
                  </a:lnTo>
                  <a:lnTo>
                    <a:pt x="572" y="77"/>
                  </a:lnTo>
                  <a:lnTo>
                    <a:pt x="573" y="74"/>
                  </a:lnTo>
                  <a:lnTo>
                    <a:pt x="574" y="71"/>
                  </a:lnTo>
                  <a:lnTo>
                    <a:pt x="575" y="68"/>
                  </a:lnTo>
                  <a:lnTo>
                    <a:pt x="576" y="66"/>
                  </a:lnTo>
                  <a:lnTo>
                    <a:pt x="579" y="65"/>
                  </a:lnTo>
                  <a:lnTo>
                    <a:pt x="584" y="64"/>
                  </a:lnTo>
                  <a:lnTo>
                    <a:pt x="589" y="61"/>
                  </a:lnTo>
                  <a:lnTo>
                    <a:pt x="595" y="59"/>
                  </a:lnTo>
                  <a:lnTo>
                    <a:pt x="598" y="54"/>
                  </a:lnTo>
                  <a:lnTo>
                    <a:pt x="599" y="52"/>
                  </a:lnTo>
                  <a:lnTo>
                    <a:pt x="604" y="52"/>
                  </a:lnTo>
                  <a:lnTo>
                    <a:pt x="610" y="53"/>
                  </a:lnTo>
                  <a:lnTo>
                    <a:pt x="617" y="54"/>
                  </a:lnTo>
                  <a:lnTo>
                    <a:pt x="623" y="54"/>
                  </a:lnTo>
                  <a:lnTo>
                    <a:pt x="627" y="53"/>
                  </a:lnTo>
                  <a:lnTo>
                    <a:pt x="629" y="53"/>
                  </a:lnTo>
                  <a:lnTo>
                    <a:pt x="630" y="52"/>
                  </a:lnTo>
                  <a:lnTo>
                    <a:pt x="631" y="52"/>
                  </a:lnTo>
                  <a:lnTo>
                    <a:pt x="631" y="52"/>
                  </a:lnTo>
                  <a:lnTo>
                    <a:pt x="631" y="52"/>
                  </a:lnTo>
                  <a:lnTo>
                    <a:pt x="634" y="50"/>
                  </a:lnTo>
                  <a:lnTo>
                    <a:pt x="636" y="50"/>
                  </a:lnTo>
                  <a:lnTo>
                    <a:pt x="640" y="49"/>
                  </a:lnTo>
                  <a:lnTo>
                    <a:pt x="643" y="49"/>
                  </a:lnTo>
                  <a:lnTo>
                    <a:pt x="647" y="49"/>
                  </a:lnTo>
                  <a:lnTo>
                    <a:pt x="649" y="49"/>
                  </a:lnTo>
                  <a:lnTo>
                    <a:pt x="652" y="49"/>
                  </a:lnTo>
                  <a:lnTo>
                    <a:pt x="654" y="49"/>
                  </a:lnTo>
                  <a:lnTo>
                    <a:pt x="656" y="50"/>
                  </a:lnTo>
                  <a:lnTo>
                    <a:pt x="659" y="50"/>
                  </a:lnTo>
                  <a:lnTo>
                    <a:pt x="660" y="50"/>
                  </a:lnTo>
                  <a:lnTo>
                    <a:pt x="662" y="49"/>
                  </a:lnTo>
                  <a:lnTo>
                    <a:pt x="662" y="48"/>
                  </a:lnTo>
                  <a:lnTo>
                    <a:pt x="665" y="44"/>
                  </a:lnTo>
                  <a:lnTo>
                    <a:pt x="671" y="40"/>
                  </a:lnTo>
                  <a:lnTo>
                    <a:pt x="682" y="35"/>
                  </a:lnTo>
                  <a:lnTo>
                    <a:pt x="693" y="33"/>
                  </a:lnTo>
                  <a:lnTo>
                    <a:pt x="701" y="33"/>
                  </a:lnTo>
                  <a:lnTo>
                    <a:pt x="703" y="34"/>
                  </a:lnTo>
                  <a:lnTo>
                    <a:pt x="702" y="37"/>
                  </a:lnTo>
                  <a:lnTo>
                    <a:pt x="699" y="41"/>
                  </a:lnTo>
                  <a:lnTo>
                    <a:pt x="698" y="46"/>
                  </a:lnTo>
                  <a:lnTo>
                    <a:pt x="697" y="49"/>
                  </a:lnTo>
                  <a:lnTo>
                    <a:pt x="701" y="47"/>
                  </a:lnTo>
                  <a:lnTo>
                    <a:pt x="705" y="44"/>
                  </a:lnTo>
                  <a:lnTo>
                    <a:pt x="709" y="41"/>
                  </a:lnTo>
                  <a:lnTo>
                    <a:pt x="714" y="39"/>
                  </a:lnTo>
                  <a:lnTo>
                    <a:pt x="713" y="42"/>
                  </a:lnTo>
                  <a:lnTo>
                    <a:pt x="713" y="47"/>
                  </a:lnTo>
                  <a:lnTo>
                    <a:pt x="711" y="50"/>
                  </a:lnTo>
                  <a:lnTo>
                    <a:pt x="715" y="48"/>
                  </a:lnTo>
                  <a:lnTo>
                    <a:pt x="719" y="46"/>
                  </a:lnTo>
                  <a:lnTo>
                    <a:pt x="721" y="42"/>
                  </a:lnTo>
                  <a:lnTo>
                    <a:pt x="726" y="40"/>
                  </a:lnTo>
                  <a:lnTo>
                    <a:pt x="729" y="37"/>
                  </a:lnTo>
                  <a:lnTo>
                    <a:pt x="733" y="36"/>
                  </a:lnTo>
                  <a:lnTo>
                    <a:pt x="736" y="34"/>
                  </a:lnTo>
                  <a:lnTo>
                    <a:pt x="740" y="33"/>
                  </a:lnTo>
                  <a:lnTo>
                    <a:pt x="741" y="37"/>
                  </a:lnTo>
                  <a:lnTo>
                    <a:pt x="741" y="41"/>
                  </a:lnTo>
                  <a:lnTo>
                    <a:pt x="741" y="46"/>
                  </a:lnTo>
                  <a:lnTo>
                    <a:pt x="742" y="43"/>
                  </a:lnTo>
                  <a:lnTo>
                    <a:pt x="744" y="42"/>
                  </a:lnTo>
                  <a:lnTo>
                    <a:pt x="745" y="40"/>
                  </a:lnTo>
                  <a:lnTo>
                    <a:pt x="747" y="40"/>
                  </a:lnTo>
                  <a:lnTo>
                    <a:pt x="753" y="41"/>
                  </a:lnTo>
                  <a:lnTo>
                    <a:pt x="760" y="43"/>
                  </a:lnTo>
                  <a:lnTo>
                    <a:pt x="766" y="46"/>
                  </a:lnTo>
                  <a:lnTo>
                    <a:pt x="771" y="48"/>
                  </a:lnTo>
                  <a:lnTo>
                    <a:pt x="775" y="49"/>
                  </a:lnTo>
                  <a:lnTo>
                    <a:pt x="777" y="49"/>
                  </a:lnTo>
                  <a:lnTo>
                    <a:pt x="780" y="50"/>
                  </a:lnTo>
                  <a:lnTo>
                    <a:pt x="781" y="50"/>
                  </a:lnTo>
                  <a:lnTo>
                    <a:pt x="781" y="50"/>
                  </a:lnTo>
                  <a:lnTo>
                    <a:pt x="780" y="50"/>
                  </a:lnTo>
                  <a:lnTo>
                    <a:pt x="778" y="50"/>
                  </a:lnTo>
                  <a:lnTo>
                    <a:pt x="775" y="50"/>
                  </a:lnTo>
                  <a:lnTo>
                    <a:pt x="774" y="50"/>
                  </a:lnTo>
                  <a:lnTo>
                    <a:pt x="772" y="52"/>
                  </a:lnTo>
                  <a:lnTo>
                    <a:pt x="774" y="53"/>
                  </a:lnTo>
                  <a:lnTo>
                    <a:pt x="775" y="55"/>
                  </a:lnTo>
                  <a:lnTo>
                    <a:pt x="776" y="58"/>
                  </a:lnTo>
                  <a:lnTo>
                    <a:pt x="777" y="59"/>
                  </a:lnTo>
                  <a:lnTo>
                    <a:pt x="778" y="60"/>
                  </a:lnTo>
                  <a:lnTo>
                    <a:pt x="780" y="61"/>
                  </a:lnTo>
                  <a:lnTo>
                    <a:pt x="781" y="61"/>
                  </a:lnTo>
                  <a:lnTo>
                    <a:pt x="783" y="61"/>
                  </a:lnTo>
                  <a:lnTo>
                    <a:pt x="790" y="59"/>
                  </a:lnTo>
                  <a:lnTo>
                    <a:pt x="800" y="58"/>
                  </a:lnTo>
                  <a:lnTo>
                    <a:pt x="809" y="56"/>
                  </a:lnTo>
                  <a:lnTo>
                    <a:pt x="814" y="58"/>
                  </a:lnTo>
                  <a:lnTo>
                    <a:pt x="819" y="60"/>
                  </a:lnTo>
                  <a:lnTo>
                    <a:pt x="825" y="62"/>
                  </a:lnTo>
                  <a:lnTo>
                    <a:pt x="833" y="64"/>
                  </a:lnTo>
                  <a:lnTo>
                    <a:pt x="846" y="65"/>
                  </a:lnTo>
                  <a:lnTo>
                    <a:pt x="862" y="65"/>
                  </a:lnTo>
                  <a:lnTo>
                    <a:pt x="878" y="67"/>
                  </a:lnTo>
                  <a:lnTo>
                    <a:pt x="891" y="71"/>
                  </a:lnTo>
                  <a:lnTo>
                    <a:pt x="901" y="77"/>
                  </a:lnTo>
                  <a:lnTo>
                    <a:pt x="913" y="84"/>
                  </a:lnTo>
                  <a:lnTo>
                    <a:pt x="927" y="88"/>
                  </a:lnTo>
                  <a:lnTo>
                    <a:pt x="942" y="89"/>
                  </a:lnTo>
                  <a:lnTo>
                    <a:pt x="954" y="91"/>
                  </a:lnTo>
                  <a:lnTo>
                    <a:pt x="964" y="97"/>
                  </a:lnTo>
                  <a:lnTo>
                    <a:pt x="970" y="104"/>
                  </a:lnTo>
                  <a:lnTo>
                    <a:pt x="972" y="113"/>
                  </a:lnTo>
                  <a:lnTo>
                    <a:pt x="970" y="117"/>
                  </a:lnTo>
                  <a:lnTo>
                    <a:pt x="962" y="122"/>
                  </a:lnTo>
                  <a:lnTo>
                    <a:pt x="952" y="125"/>
                  </a:lnTo>
                  <a:lnTo>
                    <a:pt x="938" y="127"/>
                  </a:lnTo>
                  <a:lnTo>
                    <a:pt x="924" y="128"/>
                  </a:lnTo>
                  <a:lnTo>
                    <a:pt x="911" y="128"/>
                  </a:lnTo>
                  <a:lnTo>
                    <a:pt x="895" y="126"/>
                  </a:lnTo>
                  <a:lnTo>
                    <a:pt x="881" y="123"/>
                  </a:lnTo>
                  <a:lnTo>
                    <a:pt x="868" y="120"/>
                  </a:lnTo>
                  <a:lnTo>
                    <a:pt x="858" y="117"/>
                  </a:lnTo>
                  <a:lnTo>
                    <a:pt x="852" y="116"/>
                  </a:lnTo>
                  <a:lnTo>
                    <a:pt x="850" y="116"/>
                  </a:lnTo>
                  <a:lnTo>
                    <a:pt x="848" y="116"/>
                  </a:lnTo>
                  <a:lnTo>
                    <a:pt x="845" y="115"/>
                  </a:lnTo>
                  <a:lnTo>
                    <a:pt x="843" y="115"/>
                  </a:lnTo>
                  <a:lnTo>
                    <a:pt x="842" y="115"/>
                  </a:lnTo>
                  <a:lnTo>
                    <a:pt x="839" y="115"/>
                  </a:lnTo>
                  <a:lnTo>
                    <a:pt x="838" y="115"/>
                  </a:lnTo>
                  <a:lnTo>
                    <a:pt x="837" y="116"/>
                  </a:lnTo>
                  <a:lnTo>
                    <a:pt x="838" y="116"/>
                  </a:lnTo>
                  <a:lnTo>
                    <a:pt x="839" y="117"/>
                  </a:lnTo>
                  <a:lnTo>
                    <a:pt x="842" y="120"/>
                  </a:lnTo>
                  <a:lnTo>
                    <a:pt x="851" y="125"/>
                  </a:lnTo>
                  <a:lnTo>
                    <a:pt x="861" y="128"/>
                  </a:lnTo>
                  <a:lnTo>
                    <a:pt x="868" y="129"/>
                  </a:lnTo>
                  <a:lnTo>
                    <a:pt x="870" y="131"/>
                  </a:lnTo>
                  <a:lnTo>
                    <a:pt x="870" y="131"/>
                  </a:lnTo>
                  <a:lnTo>
                    <a:pt x="869" y="132"/>
                  </a:lnTo>
                  <a:lnTo>
                    <a:pt x="869" y="134"/>
                  </a:lnTo>
                  <a:lnTo>
                    <a:pt x="868" y="136"/>
                  </a:lnTo>
                  <a:lnTo>
                    <a:pt x="869" y="139"/>
                  </a:lnTo>
                  <a:lnTo>
                    <a:pt x="870" y="142"/>
                  </a:lnTo>
                  <a:lnTo>
                    <a:pt x="873" y="146"/>
                  </a:lnTo>
                  <a:lnTo>
                    <a:pt x="876" y="150"/>
                  </a:lnTo>
                  <a:lnTo>
                    <a:pt x="879" y="153"/>
                  </a:lnTo>
                  <a:lnTo>
                    <a:pt x="879" y="156"/>
                  </a:lnTo>
                  <a:lnTo>
                    <a:pt x="879" y="158"/>
                  </a:lnTo>
                  <a:lnTo>
                    <a:pt x="879" y="159"/>
                  </a:lnTo>
                  <a:lnTo>
                    <a:pt x="878" y="160"/>
                  </a:lnTo>
                  <a:lnTo>
                    <a:pt x="878" y="160"/>
                  </a:lnTo>
                  <a:lnTo>
                    <a:pt x="879" y="160"/>
                  </a:lnTo>
                  <a:lnTo>
                    <a:pt x="881" y="162"/>
                  </a:lnTo>
                  <a:lnTo>
                    <a:pt x="885" y="162"/>
                  </a:lnTo>
                  <a:lnTo>
                    <a:pt x="888" y="162"/>
                  </a:lnTo>
                  <a:lnTo>
                    <a:pt x="893" y="162"/>
                  </a:lnTo>
                  <a:lnTo>
                    <a:pt x="897" y="162"/>
                  </a:lnTo>
                  <a:lnTo>
                    <a:pt x="903" y="164"/>
                  </a:lnTo>
                  <a:lnTo>
                    <a:pt x="912" y="169"/>
                  </a:lnTo>
                  <a:lnTo>
                    <a:pt x="922" y="175"/>
                  </a:lnTo>
                  <a:lnTo>
                    <a:pt x="925" y="177"/>
                  </a:lnTo>
                  <a:lnTo>
                    <a:pt x="928" y="177"/>
                  </a:lnTo>
                  <a:lnTo>
                    <a:pt x="930" y="177"/>
                  </a:lnTo>
                  <a:lnTo>
                    <a:pt x="931" y="176"/>
                  </a:lnTo>
                  <a:lnTo>
                    <a:pt x="933" y="175"/>
                  </a:lnTo>
                  <a:lnTo>
                    <a:pt x="933" y="172"/>
                  </a:lnTo>
                  <a:lnTo>
                    <a:pt x="931" y="170"/>
                  </a:lnTo>
                  <a:lnTo>
                    <a:pt x="928" y="168"/>
                  </a:lnTo>
                  <a:lnTo>
                    <a:pt x="923" y="165"/>
                  </a:lnTo>
                  <a:lnTo>
                    <a:pt x="917" y="162"/>
                  </a:lnTo>
                  <a:lnTo>
                    <a:pt x="911" y="159"/>
                  </a:lnTo>
                  <a:lnTo>
                    <a:pt x="909" y="157"/>
                  </a:lnTo>
                  <a:lnTo>
                    <a:pt x="906" y="154"/>
                  </a:lnTo>
                  <a:lnTo>
                    <a:pt x="906" y="152"/>
                  </a:lnTo>
                  <a:lnTo>
                    <a:pt x="907" y="151"/>
                  </a:lnTo>
                  <a:lnTo>
                    <a:pt x="909" y="148"/>
                  </a:lnTo>
                  <a:lnTo>
                    <a:pt x="912" y="147"/>
                  </a:lnTo>
                  <a:lnTo>
                    <a:pt x="916" y="147"/>
                  </a:lnTo>
                  <a:lnTo>
                    <a:pt x="919" y="147"/>
                  </a:lnTo>
                  <a:lnTo>
                    <a:pt x="923" y="147"/>
                  </a:lnTo>
                  <a:lnTo>
                    <a:pt x="927" y="150"/>
                  </a:lnTo>
                  <a:lnTo>
                    <a:pt x="937" y="154"/>
                  </a:lnTo>
                  <a:lnTo>
                    <a:pt x="950" y="157"/>
                  </a:lnTo>
                  <a:lnTo>
                    <a:pt x="962" y="158"/>
                  </a:lnTo>
                  <a:lnTo>
                    <a:pt x="972" y="157"/>
                  </a:lnTo>
                  <a:lnTo>
                    <a:pt x="973" y="154"/>
                  </a:lnTo>
                  <a:lnTo>
                    <a:pt x="970" y="151"/>
                  </a:lnTo>
                  <a:lnTo>
                    <a:pt x="966" y="147"/>
                  </a:lnTo>
                  <a:lnTo>
                    <a:pt x="962" y="142"/>
                  </a:lnTo>
                  <a:lnTo>
                    <a:pt x="962" y="138"/>
                  </a:lnTo>
                  <a:lnTo>
                    <a:pt x="967" y="134"/>
                  </a:lnTo>
                  <a:lnTo>
                    <a:pt x="977" y="129"/>
                  </a:lnTo>
                  <a:lnTo>
                    <a:pt x="987" y="125"/>
                  </a:lnTo>
                  <a:lnTo>
                    <a:pt x="997" y="122"/>
                  </a:lnTo>
                  <a:lnTo>
                    <a:pt x="1005" y="121"/>
                  </a:lnTo>
                  <a:lnTo>
                    <a:pt x="1010" y="121"/>
                  </a:lnTo>
                  <a:lnTo>
                    <a:pt x="1014" y="122"/>
                  </a:lnTo>
                  <a:lnTo>
                    <a:pt x="1017" y="123"/>
                  </a:lnTo>
                  <a:lnTo>
                    <a:pt x="1020" y="125"/>
                  </a:lnTo>
                  <a:lnTo>
                    <a:pt x="1022" y="127"/>
                  </a:lnTo>
                  <a:lnTo>
                    <a:pt x="1023" y="128"/>
                  </a:lnTo>
                  <a:lnTo>
                    <a:pt x="1023" y="128"/>
                  </a:lnTo>
                  <a:lnTo>
                    <a:pt x="1025" y="128"/>
                  </a:lnTo>
                  <a:lnTo>
                    <a:pt x="1025" y="129"/>
                  </a:lnTo>
                  <a:lnTo>
                    <a:pt x="1026" y="129"/>
                  </a:lnTo>
                  <a:lnTo>
                    <a:pt x="1027" y="129"/>
                  </a:lnTo>
                  <a:lnTo>
                    <a:pt x="1029" y="129"/>
                  </a:lnTo>
                  <a:lnTo>
                    <a:pt x="1031" y="129"/>
                  </a:lnTo>
                  <a:lnTo>
                    <a:pt x="1031" y="128"/>
                  </a:lnTo>
                  <a:lnTo>
                    <a:pt x="1032" y="126"/>
                  </a:lnTo>
                  <a:lnTo>
                    <a:pt x="1028" y="120"/>
                  </a:lnTo>
                  <a:lnTo>
                    <a:pt x="1022" y="114"/>
                  </a:lnTo>
                  <a:lnTo>
                    <a:pt x="1015" y="107"/>
                  </a:lnTo>
                  <a:lnTo>
                    <a:pt x="1010" y="96"/>
                  </a:lnTo>
                  <a:lnTo>
                    <a:pt x="1009" y="88"/>
                  </a:lnTo>
                  <a:lnTo>
                    <a:pt x="1011" y="83"/>
                  </a:lnTo>
                  <a:lnTo>
                    <a:pt x="1017" y="82"/>
                  </a:lnTo>
                  <a:lnTo>
                    <a:pt x="1029" y="82"/>
                  </a:lnTo>
                  <a:lnTo>
                    <a:pt x="1036" y="83"/>
                  </a:lnTo>
                  <a:lnTo>
                    <a:pt x="1045" y="84"/>
                  </a:lnTo>
                  <a:lnTo>
                    <a:pt x="1051" y="88"/>
                  </a:lnTo>
                  <a:lnTo>
                    <a:pt x="1057" y="91"/>
                  </a:lnTo>
                  <a:lnTo>
                    <a:pt x="1058" y="93"/>
                  </a:lnTo>
                  <a:lnTo>
                    <a:pt x="1057" y="96"/>
                  </a:lnTo>
                  <a:lnTo>
                    <a:pt x="1050" y="97"/>
                  </a:lnTo>
                  <a:lnTo>
                    <a:pt x="1045" y="97"/>
                  </a:lnTo>
                  <a:lnTo>
                    <a:pt x="1041" y="97"/>
                  </a:lnTo>
                  <a:lnTo>
                    <a:pt x="1039" y="98"/>
                  </a:lnTo>
                  <a:lnTo>
                    <a:pt x="1038" y="99"/>
                  </a:lnTo>
                  <a:lnTo>
                    <a:pt x="1038" y="102"/>
                  </a:lnTo>
                  <a:lnTo>
                    <a:pt x="1038" y="103"/>
                  </a:lnTo>
                  <a:lnTo>
                    <a:pt x="1040" y="105"/>
                  </a:lnTo>
                  <a:lnTo>
                    <a:pt x="1041" y="107"/>
                  </a:lnTo>
                  <a:lnTo>
                    <a:pt x="1044" y="109"/>
                  </a:lnTo>
                  <a:lnTo>
                    <a:pt x="1046" y="110"/>
                  </a:lnTo>
                  <a:lnTo>
                    <a:pt x="1053" y="113"/>
                  </a:lnTo>
                  <a:lnTo>
                    <a:pt x="1063" y="114"/>
                  </a:lnTo>
                  <a:lnTo>
                    <a:pt x="1072" y="114"/>
                  </a:lnTo>
                  <a:lnTo>
                    <a:pt x="1081" y="114"/>
                  </a:lnTo>
                  <a:lnTo>
                    <a:pt x="1083" y="114"/>
                  </a:lnTo>
                  <a:lnTo>
                    <a:pt x="1086" y="109"/>
                  </a:lnTo>
                  <a:lnTo>
                    <a:pt x="1087" y="107"/>
                  </a:lnTo>
                  <a:lnTo>
                    <a:pt x="1089" y="102"/>
                  </a:lnTo>
                  <a:lnTo>
                    <a:pt x="1090" y="101"/>
                  </a:lnTo>
                  <a:lnTo>
                    <a:pt x="1095" y="97"/>
                  </a:lnTo>
                  <a:lnTo>
                    <a:pt x="1101" y="93"/>
                  </a:lnTo>
                  <a:lnTo>
                    <a:pt x="1107" y="89"/>
                  </a:lnTo>
                  <a:lnTo>
                    <a:pt x="1113" y="86"/>
                  </a:lnTo>
                  <a:lnTo>
                    <a:pt x="1120" y="84"/>
                  </a:lnTo>
                  <a:lnTo>
                    <a:pt x="1127" y="83"/>
                  </a:lnTo>
                  <a:lnTo>
                    <a:pt x="1135" y="82"/>
                  </a:lnTo>
                  <a:lnTo>
                    <a:pt x="1137" y="82"/>
                  </a:lnTo>
                  <a:lnTo>
                    <a:pt x="1137" y="82"/>
                  </a:lnTo>
                  <a:lnTo>
                    <a:pt x="1139" y="80"/>
                  </a:lnTo>
                  <a:lnTo>
                    <a:pt x="1142" y="79"/>
                  </a:lnTo>
                  <a:lnTo>
                    <a:pt x="1144" y="78"/>
                  </a:lnTo>
                  <a:lnTo>
                    <a:pt x="1148" y="77"/>
                  </a:lnTo>
                  <a:lnTo>
                    <a:pt x="1150" y="76"/>
                  </a:lnTo>
                  <a:lnTo>
                    <a:pt x="1152" y="76"/>
                  </a:lnTo>
                  <a:lnTo>
                    <a:pt x="1157" y="74"/>
                  </a:lnTo>
                  <a:lnTo>
                    <a:pt x="1162" y="73"/>
                  </a:lnTo>
                  <a:lnTo>
                    <a:pt x="1168" y="73"/>
                  </a:lnTo>
                  <a:lnTo>
                    <a:pt x="1173" y="74"/>
                  </a:lnTo>
                  <a:lnTo>
                    <a:pt x="1174" y="78"/>
                  </a:lnTo>
                  <a:lnTo>
                    <a:pt x="1173" y="82"/>
                  </a:lnTo>
                  <a:lnTo>
                    <a:pt x="1170" y="85"/>
                  </a:lnTo>
                  <a:lnTo>
                    <a:pt x="1168" y="88"/>
                  </a:lnTo>
                  <a:lnTo>
                    <a:pt x="1166" y="89"/>
                  </a:lnTo>
                  <a:lnTo>
                    <a:pt x="1164" y="90"/>
                  </a:lnTo>
                  <a:lnTo>
                    <a:pt x="1163" y="90"/>
                  </a:lnTo>
                  <a:lnTo>
                    <a:pt x="1176" y="90"/>
                  </a:lnTo>
                  <a:lnTo>
                    <a:pt x="1188" y="90"/>
                  </a:lnTo>
                  <a:lnTo>
                    <a:pt x="1192" y="88"/>
                  </a:lnTo>
                  <a:lnTo>
                    <a:pt x="1194" y="85"/>
                  </a:lnTo>
                  <a:lnTo>
                    <a:pt x="1198" y="83"/>
                  </a:lnTo>
                  <a:lnTo>
                    <a:pt x="1209" y="84"/>
                  </a:lnTo>
                  <a:lnTo>
                    <a:pt x="1219" y="85"/>
                  </a:lnTo>
                  <a:lnTo>
                    <a:pt x="1230" y="86"/>
                  </a:lnTo>
                  <a:lnTo>
                    <a:pt x="1231" y="86"/>
                  </a:lnTo>
                  <a:lnTo>
                    <a:pt x="1233" y="85"/>
                  </a:lnTo>
                  <a:lnTo>
                    <a:pt x="1234" y="83"/>
                  </a:lnTo>
                  <a:lnTo>
                    <a:pt x="1236" y="80"/>
                  </a:lnTo>
                  <a:lnTo>
                    <a:pt x="1240" y="79"/>
                  </a:lnTo>
                  <a:lnTo>
                    <a:pt x="1242" y="77"/>
                  </a:lnTo>
                  <a:lnTo>
                    <a:pt x="1246" y="76"/>
                  </a:lnTo>
                  <a:lnTo>
                    <a:pt x="1249" y="76"/>
                  </a:lnTo>
                  <a:lnTo>
                    <a:pt x="1254" y="76"/>
                  </a:lnTo>
                  <a:lnTo>
                    <a:pt x="1258" y="77"/>
                  </a:lnTo>
                  <a:lnTo>
                    <a:pt x="1260" y="79"/>
                  </a:lnTo>
                  <a:lnTo>
                    <a:pt x="1262" y="80"/>
                  </a:lnTo>
                  <a:lnTo>
                    <a:pt x="1264" y="82"/>
                  </a:lnTo>
                  <a:lnTo>
                    <a:pt x="1265" y="82"/>
                  </a:lnTo>
                  <a:lnTo>
                    <a:pt x="1265" y="83"/>
                  </a:lnTo>
                  <a:lnTo>
                    <a:pt x="1265" y="84"/>
                  </a:lnTo>
                  <a:lnTo>
                    <a:pt x="1265" y="85"/>
                  </a:lnTo>
                  <a:lnTo>
                    <a:pt x="1266" y="86"/>
                  </a:lnTo>
                  <a:lnTo>
                    <a:pt x="1267" y="88"/>
                  </a:lnTo>
                  <a:lnTo>
                    <a:pt x="1268" y="89"/>
                  </a:lnTo>
                  <a:lnTo>
                    <a:pt x="1271" y="89"/>
                  </a:lnTo>
                  <a:lnTo>
                    <a:pt x="1273" y="88"/>
                  </a:lnTo>
                  <a:lnTo>
                    <a:pt x="1277" y="85"/>
                  </a:lnTo>
                  <a:lnTo>
                    <a:pt x="1278" y="82"/>
                  </a:lnTo>
                  <a:lnTo>
                    <a:pt x="1279" y="79"/>
                  </a:lnTo>
                  <a:lnTo>
                    <a:pt x="1278" y="77"/>
                  </a:lnTo>
                  <a:lnTo>
                    <a:pt x="1276" y="74"/>
                  </a:lnTo>
                  <a:lnTo>
                    <a:pt x="1273" y="73"/>
                  </a:lnTo>
                  <a:lnTo>
                    <a:pt x="1271" y="71"/>
                  </a:lnTo>
                  <a:lnTo>
                    <a:pt x="1267" y="70"/>
                  </a:lnTo>
                  <a:lnTo>
                    <a:pt x="1265" y="68"/>
                  </a:lnTo>
                  <a:lnTo>
                    <a:pt x="1264" y="68"/>
                  </a:lnTo>
                  <a:lnTo>
                    <a:pt x="1262" y="68"/>
                  </a:lnTo>
                  <a:lnTo>
                    <a:pt x="1260" y="67"/>
                  </a:lnTo>
                  <a:lnTo>
                    <a:pt x="1253" y="66"/>
                  </a:lnTo>
                  <a:lnTo>
                    <a:pt x="1246" y="64"/>
                  </a:lnTo>
                  <a:lnTo>
                    <a:pt x="1238" y="61"/>
                  </a:lnTo>
                  <a:lnTo>
                    <a:pt x="1234" y="58"/>
                  </a:lnTo>
                  <a:lnTo>
                    <a:pt x="1234" y="53"/>
                  </a:lnTo>
                  <a:lnTo>
                    <a:pt x="1238" y="50"/>
                  </a:lnTo>
                  <a:lnTo>
                    <a:pt x="1246" y="52"/>
                  </a:lnTo>
                  <a:lnTo>
                    <a:pt x="1254" y="55"/>
                  </a:lnTo>
                  <a:lnTo>
                    <a:pt x="1261" y="59"/>
                  </a:lnTo>
                  <a:lnTo>
                    <a:pt x="1266" y="64"/>
                  </a:lnTo>
                  <a:lnTo>
                    <a:pt x="1268" y="65"/>
                  </a:lnTo>
                  <a:lnTo>
                    <a:pt x="1272" y="65"/>
                  </a:lnTo>
                  <a:lnTo>
                    <a:pt x="1280" y="64"/>
                  </a:lnTo>
                  <a:lnTo>
                    <a:pt x="1291" y="64"/>
                  </a:lnTo>
                  <a:lnTo>
                    <a:pt x="1304" y="64"/>
                  </a:lnTo>
                  <a:lnTo>
                    <a:pt x="1315" y="64"/>
                  </a:lnTo>
                  <a:lnTo>
                    <a:pt x="1323" y="64"/>
                  </a:lnTo>
                  <a:lnTo>
                    <a:pt x="1331" y="64"/>
                  </a:lnTo>
                  <a:lnTo>
                    <a:pt x="1340" y="65"/>
                  </a:lnTo>
                  <a:lnTo>
                    <a:pt x="1351" y="68"/>
                  </a:lnTo>
                  <a:lnTo>
                    <a:pt x="1363" y="74"/>
                  </a:lnTo>
                  <a:lnTo>
                    <a:pt x="1372" y="79"/>
                  </a:lnTo>
                  <a:lnTo>
                    <a:pt x="1380" y="80"/>
                  </a:lnTo>
                  <a:lnTo>
                    <a:pt x="1386" y="82"/>
                  </a:lnTo>
                  <a:lnTo>
                    <a:pt x="1391" y="83"/>
                  </a:lnTo>
                  <a:lnTo>
                    <a:pt x="1397" y="88"/>
                  </a:lnTo>
                  <a:lnTo>
                    <a:pt x="1405" y="93"/>
                  </a:lnTo>
                  <a:lnTo>
                    <a:pt x="1411" y="95"/>
                  </a:lnTo>
                  <a:lnTo>
                    <a:pt x="1414" y="95"/>
                  </a:lnTo>
                  <a:lnTo>
                    <a:pt x="1419" y="95"/>
                  </a:lnTo>
                  <a:lnTo>
                    <a:pt x="1421" y="93"/>
                  </a:lnTo>
                  <a:lnTo>
                    <a:pt x="1423" y="93"/>
                  </a:lnTo>
                  <a:lnTo>
                    <a:pt x="1423" y="91"/>
                  </a:lnTo>
                  <a:lnTo>
                    <a:pt x="1421" y="90"/>
                  </a:lnTo>
                  <a:lnTo>
                    <a:pt x="1421" y="88"/>
                  </a:lnTo>
                  <a:lnTo>
                    <a:pt x="1420" y="86"/>
                  </a:lnTo>
                  <a:lnTo>
                    <a:pt x="1420" y="85"/>
                  </a:lnTo>
                  <a:lnTo>
                    <a:pt x="1420" y="84"/>
                  </a:lnTo>
                  <a:lnTo>
                    <a:pt x="1419" y="84"/>
                  </a:lnTo>
                  <a:lnTo>
                    <a:pt x="1417" y="84"/>
                  </a:lnTo>
                  <a:lnTo>
                    <a:pt x="1414" y="83"/>
                  </a:lnTo>
                  <a:lnTo>
                    <a:pt x="1411" y="82"/>
                  </a:lnTo>
                  <a:lnTo>
                    <a:pt x="1408" y="79"/>
                  </a:lnTo>
                  <a:lnTo>
                    <a:pt x="1405" y="77"/>
                  </a:lnTo>
                  <a:lnTo>
                    <a:pt x="1403" y="74"/>
                  </a:lnTo>
                  <a:lnTo>
                    <a:pt x="1400" y="70"/>
                  </a:lnTo>
                  <a:lnTo>
                    <a:pt x="1396" y="68"/>
                  </a:lnTo>
                  <a:lnTo>
                    <a:pt x="1391" y="67"/>
                  </a:lnTo>
                  <a:lnTo>
                    <a:pt x="1382" y="66"/>
                  </a:lnTo>
                  <a:lnTo>
                    <a:pt x="1377" y="65"/>
                  </a:lnTo>
                  <a:lnTo>
                    <a:pt x="1375" y="62"/>
                  </a:lnTo>
                  <a:lnTo>
                    <a:pt x="1372" y="61"/>
                  </a:lnTo>
                  <a:lnTo>
                    <a:pt x="1371" y="59"/>
                  </a:lnTo>
                  <a:lnTo>
                    <a:pt x="1371" y="58"/>
                  </a:lnTo>
                  <a:lnTo>
                    <a:pt x="1372" y="56"/>
                  </a:lnTo>
                  <a:lnTo>
                    <a:pt x="1372" y="55"/>
                  </a:lnTo>
                  <a:lnTo>
                    <a:pt x="1372" y="55"/>
                  </a:lnTo>
                  <a:lnTo>
                    <a:pt x="1372" y="55"/>
                  </a:lnTo>
                  <a:lnTo>
                    <a:pt x="1371" y="54"/>
                  </a:lnTo>
                  <a:lnTo>
                    <a:pt x="1370" y="53"/>
                  </a:lnTo>
                  <a:lnTo>
                    <a:pt x="1369" y="50"/>
                  </a:lnTo>
                  <a:lnTo>
                    <a:pt x="1365" y="49"/>
                  </a:lnTo>
                  <a:lnTo>
                    <a:pt x="1360" y="48"/>
                  </a:lnTo>
                  <a:lnTo>
                    <a:pt x="1358" y="47"/>
                  </a:lnTo>
                  <a:lnTo>
                    <a:pt x="1356" y="46"/>
                  </a:lnTo>
                  <a:lnTo>
                    <a:pt x="1356" y="43"/>
                  </a:lnTo>
                  <a:lnTo>
                    <a:pt x="1357" y="41"/>
                  </a:lnTo>
                  <a:lnTo>
                    <a:pt x="1358" y="40"/>
                  </a:lnTo>
                  <a:lnTo>
                    <a:pt x="1360" y="39"/>
                  </a:lnTo>
                  <a:lnTo>
                    <a:pt x="1362" y="36"/>
                  </a:lnTo>
                  <a:lnTo>
                    <a:pt x="1365" y="36"/>
                  </a:lnTo>
                  <a:lnTo>
                    <a:pt x="1368" y="35"/>
                  </a:lnTo>
                  <a:lnTo>
                    <a:pt x="1371" y="34"/>
                  </a:lnTo>
                  <a:lnTo>
                    <a:pt x="1372" y="29"/>
                  </a:lnTo>
                  <a:lnTo>
                    <a:pt x="1372" y="22"/>
                  </a:lnTo>
                  <a:lnTo>
                    <a:pt x="1369" y="13"/>
                  </a:lnTo>
                  <a:lnTo>
                    <a:pt x="1368" y="7"/>
                  </a:lnTo>
                  <a:lnTo>
                    <a:pt x="1370" y="3"/>
                  </a:lnTo>
                  <a:lnTo>
                    <a:pt x="1375" y="1"/>
                  </a:lnTo>
                  <a:lnTo>
                    <a:pt x="1383" y="0"/>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8" name="Freeform 30">
              <a:extLst>
                <a:ext uri="{FF2B5EF4-FFF2-40B4-BE49-F238E27FC236}">
                  <a16:creationId xmlns:a16="http://schemas.microsoft.com/office/drawing/2014/main" xmlns="" id="{6F9534A6-9B28-4E2D-9E5A-51EDB2720E4D}"/>
                </a:ext>
              </a:extLst>
            </p:cNvPr>
            <p:cNvSpPr>
              <a:spLocks noEditPoints="1"/>
            </p:cNvSpPr>
            <p:nvPr/>
          </p:nvSpPr>
          <p:spPr bwMode="auto">
            <a:xfrm>
              <a:off x="4262438" y="792163"/>
              <a:ext cx="925512" cy="569913"/>
            </a:xfrm>
            <a:custGeom>
              <a:avLst/>
              <a:gdLst>
                <a:gd name="T0" fmla="*/ 534 w 583"/>
                <a:gd name="T1" fmla="*/ 19 h 359"/>
                <a:gd name="T2" fmla="*/ 551 w 583"/>
                <a:gd name="T3" fmla="*/ 22 h 359"/>
                <a:gd name="T4" fmla="*/ 567 w 583"/>
                <a:gd name="T5" fmla="*/ 23 h 359"/>
                <a:gd name="T6" fmla="*/ 568 w 583"/>
                <a:gd name="T7" fmla="*/ 29 h 359"/>
                <a:gd name="T8" fmla="*/ 566 w 583"/>
                <a:gd name="T9" fmla="*/ 34 h 359"/>
                <a:gd name="T10" fmla="*/ 561 w 583"/>
                <a:gd name="T11" fmla="*/ 37 h 359"/>
                <a:gd name="T12" fmla="*/ 551 w 583"/>
                <a:gd name="T13" fmla="*/ 40 h 359"/>
                <a:gd name="T14" fmla="*/ 549 w 583"/>
                <a:gd name="T15" fmla="*/ 44 h 359"/>
                <a:gd name="T16" fmla="*/ 559 w 583"/>
                <a:gd name="T17" fmla="*/ 45 h 359"/>
                <a:gd name="T18" fmla="*/ 552 w 583"/>
                <a:gd name="T19" fmla="*/ 51 h 359"/>
                <a:gd name="T20" fmla="*/ 533 w 583"/>
                <a:gd name="T21" fmla="*/ 59 h 359"/>
                <a:gd name="T22" fmla="*/ 519 w 583"/>
                <a:gd name="T23" fmla="*/ 63 h 359"/>
                <a:gd name="T24" fmla="*/ 521 w 583"/>
                <a:gd name="T25" fmla="*/ 71 h 359"/>
                <a:gd name="T26" fmla="*/ 494 w 583"/>
                <a:gd name="T27" fmla="*/ 69 h 359"/>
                <a:gd name="T28" fmla="*/ 444 w 583"/>
                <a:gd name="T29" fmla="*/ 74 h 359"/>
                <a:gd name="T30" fmla="*/ 436 w 583"/>
                <a:gd name="T31" fmla="*/ 77 h 359"/>
                <a:gd name="T32" fmla="*/ 449 w 583"/>
                <a:gd name="T33" fmla="*/ 83 h 359"/>
                <a:gd name="T34" fmla="*/ 474 w 583"/>
                <a:gd name="T35" fmla="*/ 94 h 359"/>
                <a:gd name="T36" fmla="*/ 480 w 583"/>
                <a:gd name="T37" fmla="*/ 101 h 359"/>
                <a:gd name="T38" fmla="*/ 490 w 583"/>
                <a:gd name="T39" fmla="*/ 111 h 359"/>
                <a:gd name="T40" fmla="*/ 478 w 583"/>
                <a:gd name="T41" fmla="*/ 124 h 359"/>
                <a:gd name="T42" fmla="*/ 444 w 583"/>
                <a:gd name="T43" fmla="*/ 118 h 359"/>
                <a:gd name="T44" fmla="*/ 438 w 583"/>
                <a:gd name="T45" fmla="*/ 111 h 359"/>
                <a:gd name="T46" fmla="*/ 427 w 583"/>
                <a:gd name="T47" fmla="*/ 113 h 359"/>
                <a:gd name="T48" fmla="*/ 424 w 583"/>
                <a:gd name="T49" fmla="*/ 115 h 359"/>
                <a:gd name="T50" fmla="*/ 414 w 583"/>
                <a:gd name="T51" fmla="*/ 120 h 359"/>
                <a:gd name="T52" fmla="*/ 409 w 583"/>
                <a:gd name="T53" fmla="*/ 126 h 359"/>
                <a:gd name="T54" fmla="*/ 432 w 583"/>
                <a:gd name="T55" fmla="*/ 129 h 359"/>
                <a:gd name="T56" fmla="*/ 473 w 583"/>
                <a:gd name="T57" fmla="*/ 133 h 359"/>
                <a:gd name="T58" fmla="*/ 473 w 583"/>
                <a:gd name="T59" fmla="*/ 133 h 359"/>
                <a:gd name="T60" fmla="*/ 419 w 583"/>
                <a:gd name="T61" fmla="*/ 148 h 359"/>
                <a:gd name="T62" fmla="*/ 372 w 583"/>
                <a:gd name="T63" fmla="*/ 161 h 359"/>
                <a:gd name="T64" fmla="*/ 329 w 583"/>
                <a:gd name="T65" fmla="*/ 175 h 359"/>
                <a:gd name="T66" fmla="*/ 296 w 583"/>
                <a:gd name="T67" fmla="*/ 181 h 359"/>
                <a:gd name="T68" fmla="*/ 268 w 583"/>
                <a:gd name="T69" fmla="*/ 193 h 359"/>
                <a:gd name="T70" fmla="*/ 245 w 583"/>
                <a:gd name="T71" fmla="*/ 210 h 359"/>
                <a:gd name="T72" fmla="*/ 204 w 583"/>
                <a:gd name="T73" fmla="*/ 228 h 359"/>
                <a:gd name="T74" fmla="*/ 174 w 583"/>
                <a:gd name="T75" fmla="*/ 235 h 359"/>
                <a:gd name="T76" fmla="*/ 150 w 583"/>
                <a:gd name="T77" fmla="*/ 235 h 359"/>
                <a:gd name="T78" fmla="*/ 131 w 583"/>
                <a:gd name="T79" fmla="*/ 246 h 359"/>
                <a:gd name="T80" fmla="*/ 131 w 583"/>
                <a:gd name="T81" fmla="*/ 256 h 359"/>
                <a:gd name="T82" fmla="*/ 123 w 583"/>
                <a:gd name="T83" fmla="*/ 274 h 359"/>
                <a:gd name="T84" fmla="*/ 88 w 583"/>
                <a:gd name="T85" fmla="*/ 293 h 359"/>
                <a:gd name="T86" fmla="*/ 83 w 583"/>
                <a:gd name="T87" fmla="*/ 296 h 359"/>
                <a:gd name="T88" fmla="*/ 72 w 583"/>
                <a:gd name="T89" fmla="*/ 316 h 359"/>
                <a:gd name="T90" fmla="*/ 56 w 583"/>
                <a:gd name="T91" fmla="*/ 338 h 359"/>
                <a:gd name="T92" fmla="*/ 38 w 583"/>
                <a:gd name="T93" fmla="*/ 354 h 359"/>
                <a:gd name="T94" fmla="*/ 5 w 583"/>
                <a:gd name="T95" fmla="*/ 354 h 359"/>
                <a:gd name="T96" fmla="*/ 84 w 583"/>
                <a:gd name="T97" fmla="*/ 273 h 359"/>
                <a:gd name="T98" fmla="*/ 463 w 583"/>
                <a:gd name="T99" fmla="*/ 43 h 359"/>
                <a:gd name="T100" fmla="*/ 530 w 583"/>
                <a:gd name="T101" fmla="*/ 15 h 359"/>
                <a:gd name="T102" fmla="*/ 567 w 583"/>
                <a:gd name="T103" fmla="*/ 0 h 359"/>
                <a:gd name="T104" fmla="*/ 583 w 583"/>
                <a:gd name="T105" fmla="*/ 4 h 359"/>
                <a:gd name="T106" fmla="*/ 558 w 583"/>
                <a:gd name="T107" fmla="*/ 10 h 359"/>
                <a:gd name="T108" fmla="*/ 567 w 583"/>
                <a:gd name="T109"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3" h="359">
                  <a:moveTo>
                    <a:pt x="530" y="15"/>
                  </a:moveTo>
                  <a:lnTo>
                    <a:pt x="530" y="16"/>
                  </a:lnTo>
                  <a:lnTo>
                    <a:pt x="531" y="17"/>
                  </a:lnTo>
                  <a:lnTo>
                    <a:pt x="534" y="19"/>
                  </a:lnTo>
                  <a:lnTo>
                    <a:pt x="537" y="20"/>
                  </a:lnTo>
                  <a:lnTo>
                    <a:pt x="541" y="21"/>
                  </a:lnTo>
                  <a:lnTo>
                    <a:pt x="546" y="21"/>
                  </a:lnTo>
                  <a:lnTo>
                    <a:pt x="551" y="22"/>
                  </a:lnTo>
                  <a:lnTo>
                    <a:pt x="555" y="22"/>
                  </a:lnTo>
                  <a:lnTo>
                    <a:pt x="560" y="22"/>
                  </a:lnTo>
                  <a:lnTo>
                    <a:pt x="564" y="22"/>
                  </a:lnTo>
                  <a:lnTo>
                    <a:pt x="567" y="23"/>
                  </a:lnTo>
                  <a:lnTo>
                    <a:pt x="568" y="25"/>
                  </a:lnTo>
                  <a:lnTo>
                    <a:pt x="568" y="26"/>
                  </a:lnTo>
                  <a:lnTo>
                    <a:pt x="568" y="28"/>
                  </a:lnTo>
                  <a:lnTo>
                    <a:pt x="568" y="29"/>
                  </a:lnTo>
                  <a:lnTo>
                    <a:pt x="568" y="31"/>
                  </a:lnTo>
                  <a:lnTo>
                    <a:pt x="567" y="32"/>
                  </a:lnTo>
                  <a:lnTo>
                    <a:pt x="566" y="33"/>
                  </a:lnTo>
                  <a:lnTo>
                    <a:pt x="566" y="34"/>
                  </a:lnTo>
                  <a:lnTo>
                    <a:pt x="565" y="34"/>
                  </a:lnTo>
                  <a:lnTo>
                    <a:pt x="565" y="34"/>
                  </a:lnTo>
                  <a:lnTo>
                    <a:pt x="564" y="35"/>
                  </a:lnTo>
                  <a:lnTo>
                    <a:pt x="561" y="37"/>
                  </a:lnTo>
                  <a:lnTo>
                    <a:pt x="559" y="37"/>
                  </a:lnTo>
                  <a:lnTo>
                    <a:pt x="555" y="38"/>
                  </a:lnTo>
                  <a:lnTo>
                    <a:pt x="553" y="39"/>
                  </a:lnTo>
                  <a:lnTo>
                    <a:pt x="551" y="40"/>
                  </a:lnTo>
                  <a:lnTo>
                    <a:pt x="548" y="41"/>
                  </a:lnTo>
                  <a:lnTo>
                    <a:pt x="548" y="43"/>
                  </a:lnTo>
                  <a:lnTo>
                    <a:pt x="547" y="44"/>
                  </a:lnTo>
                  <a:lnTo>
                    <a:pt x="549" y="44"/>
                  </a:lnTo>
                  <a:lnTo>
                    <a:pt x="552" y="44"/>
                  </a:lnTo>
                  <a:lnTo>
                    <a:pt x="555" y="44"/>
                  </a:lnTo>
                  <a:lnTo>
                    <a:pt x="558" y="45"/>
                  </a:lnTo>
                  <a:lnTo>
                    <a:pt x="559" y="45"/>
                  </a:lnTo>
                  <a:lnTo>
                    <a:pt x="559" y="46"/>
                  </a:lnTo>
                  <a:lnTo>
                    <a:pt x="557" y="47"/>
                  </a:lnTo>
                  <a:lnTo>
                    <a:pt x="555" y="48"/>
                  </a:lnTo>
                  <a:lnTo>
                    <a:pt x="552" y="51"/>
                  </a:lnTo>
                  <a:lnTo>
                    <a:pt x="549" y="52"/>
                  </a:lnTo>
                  <a:lnTo>
                    <a:pt x="545" y="54"/>
                  </a:lnTo>
                  <a:lnTo>
                    <a:pt x="541" y="57"/>
                  </a:lnTo>
                  <a:lnTo>
                    <a:pt x="533" y="59"/>
                  </a:lnTo>
                  <a:lnTo>
                    <a:pt x="523" y="60"/>
                  </a:lnTo>
                  <a:lnTo>
                    <a:pt x="513" y="60"/>
                  </a:lnTo>
                  <a:lnTo>
                    <a:pt x="517" y="62"/>
                  </a:lnTo>
                  <a:lnTo>
                    <a:pt x="519" y="63"/>
                  </a:lnTo>
                  <a:lnTo>
                    <a:pt x="522" y="64"/>
                  </a:lnTo>
                  <a:lnTo>
                    <a:pt x="524" y="66"/>
                  </a:lnTo>
                  <a:lnTo>
                    <a:pt x="524" y="69"/>
                  </a:lnTo>
                  <a:lnTo>
                    <a:pt x="521" y="71"/>
                  </a:lnTo>
                  <a:lnTo>
                    <a:pt x="516" y="70"/>
                  </a:lnTo>
                  <a:lnTo>
                    <a:pt x="510" y="70"/>
                  </a:lnTo>
                  <a:lnTo>
                    <a:pt x="503" y="69"/>
                  </a:lnTo>
                  <a:lnTo>
                    <a:pt x="494" y="69"/>
                  </a:lnTo>
                  <a:lnTo>
                    <a:pt x="485" y="70"/>
                  </a:lnTo>
                  <a:lnTo>
                    <a:pt x="472" y="70"/>
                  </a:lnTo>
                  <a:lnTo>
                    <a:pt x="456" y="71"/>
                  </a:lnTo>
                  <a:lnTo>
                    <a:pt x="444" y="74"/>
                  </a:lnTo>
                  <a:lnTo>
                    <a:pt x="436" y="75"/>
                  </a:lnTo>
                  <a:lnTo>
                    <a:pt x="435" y="75"/>
                  </a:lnTo>
                  <a:lnTo>
                    <a:pt x="435" y="76"/>
                  </a:lnTo>
                  <a:lnTo>
                    <a:pt x="436" y="77"/>
                  </a:lnTo>
                  <a:lnTo>
                    <a:pt x="438" y="78"/>
                  </a:lnTo>
                  <a:lnTo>
                    <a:pt x="442" y="80"/>
                  </a:lnTo>
                  <a:lnTo>
                    <a:pt x="445" y="82"/>
                  </a:lnTo>
                  <a:lnTo>
                    <a:pt x="449" y="83"/>
                  </a:lnTo>
                  <a:lnTo>
                    <a:pt x="454" y="86"/>
                  </a:lnTo>
                  <a:lnTo>
                    <a:pt x="462" y="88"/>
                  </a:lnTo>
                  <a:lnTo>
                    <a:pt x="468" y="90"/>
                  </a:lnTo>
                  <a:lnTo>
                    <a:pt x="474" y="94"/>
                  </a:lnTo>
                  <a:lnTo>
                    <a:pt x="476" y="96"/>
                  </a:lnTo>
                  <a:lnTo>
                    <a:pt x="478" y="99"/>
                  </a:lnTo>
                  <a:lnTo>
                    <a:pt x="479" y="100"/>
                  </a:lnTo>
                  <a:lnTo>
                    <a:pt x="480" y="101"/>
                  </a:lnTo>
                  <a:lnTo>
                    <a:pt x="482" y="102"/>
                  </a:lnTo>
                  <a:lnTo>
                    <a:pt x="484" y="105"/>
                  </a:lnTo>
                  <a:lnTo>
                    <a:pt x="486" y="107"/>
                  </a:lnTo>
                  <a:lnTo>
                    <a:pt x="490" y="111"/>
                  </a:lnTo>
                  <a:lnTo>
                    <a:pt x="493" y="115"/>
                  </a:lnTo>
                  <a:lnTo>
                    <a:pt x="492" y="119"/>
                  </a:lnTo>
                  <a:lnTo>
                    <a:pt x="486" y="123"/>
                  </a:lnTo>
                  <a:lnTo>
                    <a:pt x="478" y="124"/>
                  </a:lnTo>
                  <a:lnTo>
                    <a:pt x="467" y="125"/>
                  </a:lnTo>
                  <a:lnTo>
                    <a:pt x="455" y="124"/>
                  </a:lnTo>
                  <a:lnTo>
                    <a:pt x="448" y="121"/>
                  </a:lnTo>
                  <a:lnTo>
                    <a:pt x="444" y="118"/>
                  </a:lnTo>
                  <a:lnTo>
                    <a:pt x="443" y="113"/>
                  </a:lnTo>
                  <a:lnTo>
                    <a:pt x="443" y="111"/>
                  </a:lnTo>
                  <a:lnTo>
                    <a:pt x="441" y="111"/>
                  </a:lnTo>
                  <a:lnTo>
                    <a:pt x="438" y="111"/>
                  </a:lnTo>
                  <a:lnTo>
                    <a:pt x="436" y="111"/>
                  </a:lnTo>
                  <a:lnTo>
                    <a:pt x="432" y="112"/>
                  </a:lnTo>
                  <a:lnTo>
                    <a:pt x="430" y="112"/>
                  </a:lnTo>
                  <a:lnTo>
                    <a:pt x="427" y="113"/>
                  </a:lnTo>
                  <a:lnTo>
                    <a:pt x="426" y="114"/>
                  </a:lnTo>
                  <a:lnTo>
                    <a:pt x="425" y="114"/>
                  </a:lnTo>
                  <a:lnTo>
                    <a:pt x="425" y="114"/>
                  </a:lnTo>
                  <a:lnTo>
                    <a:pt x="424" y="115"/>
                  </a:lnTo>
                  <a:lnTo>
                    <a:pt x="421" y="117"/>
                  </a:lnTo>
                  <a:lnTo>
                    <a:pt x="419" y="118"/>
                  </a:lnTo>
                  <a:lnTo>
                    <a:pt x="417" y="119"/>
                  </a:lnTo>
                  <a:lnTo>
                    <a:pt x="414" y="120"/>
                  </a:lnTo>
                  <a:lnTo>
                    <a:pt x="412" y="123"/>
                  </a:lnTo>
                  <a:lnTo>
                    <a:pt x="411" y="124"/>
                  </a:lnTo>
                  <a:lnTo>
                    <a:pt x="409" y="125"/>
                  </a:lnTo>
                  <a:lnTo>
                    <a:pt x="409" y="126"/>
                  </a:lnTo>
                  <a:lnTo>
                    <a:pt x="409" y="127"/>
                  </a:lnTo>
                  <a:lnTo>
                    <a:pt x="412" y="127"/>
                  </a:lnTo>
                  <a:lnTo>
                    <a:pt x="421" y="127"/>
                  </a:lnTo>
                  <a:lnTo>
                    <a:pt x="432" y="129"/>
                  </a:lnTo>
                  <a:lnTo>
                    <a:pt x="445" y="130"/>
                  </a:lnTo>
                  <a:lnTo>
                    <a:pt x="457" y="132"/>
                  </a:lnTo>
                  <a:lnTo>
                    <a:pt x="467" y="132"/>
                  </a:lnTo>
                  <a:lnTo>
                    <a:pt x="473" y="133"/>
                  </a:lnTo>
                  <a:lnTo>
                    <a:pt x="475" y="132"/>
                  </a:lnTo>
                  <a:lnTo>
                    <a:pt x="476" y="132"/>
                  </a:lnTo>
                  <a:lnTo>
                    <a:pt x="476" y="132"/>
                  </a:lnTo>
                  <a:lnTo>
                    <a:pt x="473" y="133"/>
                  </a:lnTo>
                  <a:lnTo>
                    <a:pt x="466" y="136"/>
                  </a:lnTo>
                  <a:lnTo>
                    <a:pt x="453" y="138"/>
                  </a:lnTo>
                  <a:lnTo>
                    <a:pt x="436" y="143"/>
                  </a:lnTo>
                  <a:lnTo>
                    <a:pt x="419" y="148"/>
                  </a:lnTo>
                  <a:lnTo>
                    <a:pt x="404" y="152"/>
                  </a:lnTo>
                  <a:lnTo>
                    <a:pt x="390" y="157"/>
                  </a:lnTo>
                  <a:lnTo>
                    <a:pt x="380" y="160"/>
                  </a:lnTo>
                  <a:lnTo>
                    <a:pt x="372" y="161"/>
                  </a:lnTo>
                  <a:lnTo>
                    <a:pt x="365" y="163"/>
                  </a:lnTo>
                  <a:lnTo>
                    <a:pt x="356" y="166"/>
                  </a:lnTo>
                  <a:lnTo>
                    <a:pt x="344" y="170"/>
                  </a:lnTo>
                  <a:lnTo>
                    <a:pt x="329" y="175"/>
                  </a:lnTo>
                  <a:lnTo>
                    <a:pt x="317" y="178"/>
                  </a:lnTo>
                  <a:lnTo>
                    <a:pt x="309" y="179"/>
                  </a:lnTo>
                  <a:lnTo>
                    <a:pt x="303" y="180"/>
                  </a:lnTo>
                  <a:lnTo>
                    <a:pt x="296" y="181"/>
                  </a:lnTo>
                  <a:lnTo>
                    <a:pt x="285" y="184"/>
                  </a:lnTo>
                  <a:lnTo>
                    <a:pt x="276" y="187"/>
                  </a:lnTo>
                  <a:lnTo>
                    <a:pt x="271" y="189"/>
                  </a:lnTo>
                  <a:lnTo>
                    <a:pt x="268" y="193"/>
                  </a:lnTo>
                  <a:lnTo>
                    <a:pt x="265" y="198"/>
                  </a:lnTo>
                  <a:lnTo>
                    <a:pt x="258" y="203"/>
                  </a:lnTo>
                  <a:lnTo>
                    <a:pt x="251" y="206"/>
                  </a:lnTo>
                  <a:lnTo>
                    <a:pt x="245" y="210"/>
                  </a:lnTo>
                  <a:lnTo>
                    <a:pt x="239" y="213"/>
                  </a:lnTo>
                  <a:lnTo>
                    <a:pt x="230" y="217"/>
                  </a:lnTo>
                  <a:lnTo>
                    <a:pt x="219" y="222"/>
                  </a:lnTo>
                  <a:lnTo>
                    <a:pt x="204" y="228"/>
                  </a:lnTo>
                  <a:lnTo>
                    <a:pt x="192" y="233"/>
                  </a:lnTo>
                  <a:lnTo>
                    <a:pt x="184" y="235"/>
                  </a:lnTo>
                  <a:lnTo>
                    <a:pt x="178" y="235"/>
                  </a:lnTo>
                  <a:lnTo>
                    <a:pt x="174" y="235"/>
                  </a:lnTo>
                  <a:lnTo>
                    <a:pt x="172" y="234"/>
                  </a:lnTo>
                  <a:lnTo>
                    <a:pt x="167" y="233"/>
                  </a:lnTo>
                  <a:lnTo>
                    <a:pt x="162" y="233"/>
                  </a:lnTo>
                  <a:lnTo>
                    <a:pt x="150" y="235"/>
                  </a:lnTo>
                  <a:lnTo>
                    <a:pt x="143" y="238"/>
                  </a:lnTo>
                  <a:lnTo>
                    <a:pt x="137" y="243"/>
                  </a:lnTo>
                  <a:lnTo>
                    <a:pt x="132" y="244"/>
                  </a:lnTo>
                  <a:lnTo>
                    <a:pt x="131" y="246"/>
                  </a:lnTo>
                  <a:lnTo>
                    <a:pt x="131" y="247"/>
                  </a:lnTo>
                  <a:lnTo>
                    <a:pt x="131" y="249"/>
                  </a:lnTo>
                  <a:lnTo>
                    <a:pt x="131" y="252"/>
                  </a:lnTo>
                  <a:lnTo>
                    <a:pt x="131" y="256"/>
                  </a:lnTo>
                  <a:lnTo>
                    <a:pt x="131" y="260"/>
                  </a:lnTo>
                  <a:lnTo>
                    <a:pt x="130" y="266"/>
                  </a:lnTo>
                  <a:lnTo>
                    <a:pt x="127" y="270"/>
                  </a:lnTo>
                  <a:lnTo>
                    <a:pt x="123" y="274"/>
                  </a:lnTo>
                  <a:lnTo>
                    <a:pt x="115" y="279"/>
                  </a:lnTo>
                  <a:lnTo>
                    <a:pt x="104" y="286"/>
                  </a:lnTo>
                  <a:lnTo>
                    <a:pt x="95" y="292"/>
                  </a:lnTo>
                  <a:lnTo>
                    <a:pt x="88" y="293"/>
                  </a:lnTo>
                  <a:lnTo>
                    <a:pt x="84" y="293"/>
                  </a:lnTo>
                  <a:lnTo>
                    <a:pt x="83" y="293"/>
                  </a:lnTo>
                  <a:lnTo>
                    <a:pt x="83" y="293"/>
                  </a:lnTo>
                  <a:lnTo>
                    <a:pt x="83" y="296"/>
                  </a:lnTo>
                  <a:lnTo>
                    <a:pt x="82" y="303"/>
                  </a:lnTo>
                  <a:lnTo>
                    <a:pt x="78" y="309"/>
                  </a:lnTo>
                  <a:lnTo>
                    <a:pt x="75" y="314"/>
                  </a:lnTo>
                  <a:lnTo>
                    <a:pt x="72" y="316"/>
                  </a:lnTo>
                  <a:lnTo>
                    <a:pt x="71" y="317"/>
                  </a:lnTo>
                  <a:lnTo>
                    <a:pt x="68" y="323"/>
                  </a:lnTo>
                  <a:lnTo>
                    <a:pt x="62" y="330"/>
                  </a:lnTo>
                  <a:lnTo>
                    <a:pt x="56" y="338"/>
                  </a:lnTo>
                  <a:lnTo>
                    <a:pt x="51" y="344"/>
                  </a:lnTo>
                  <a:lnTo>
                    <a:pt x="46" y="348"/>
                  </a:lnTo>
                  <a:lnTo>
                    <a:pt x="43" y="351"/>
                  </a:lnTo>
                  <a:lnTo>
                    <a:pt x="38" y="354"/>
                  </a:lnTo>
                  <a:lnTo>
                    <a:pt x="33" y="358"/>
                  </a:lnTo>
                  <a:lnTo>
                    <a:pt x="20" y="359"/>
                  </a:lnTo>
                  <a:lnTo>
                    <a:pt x="11" y="358"/>
                  </a:lnTo>
                  <a:lnTo>
                    <a:pt x="5" y="354"/>
                  </a:lnTo>
                  <a:lnTo>
                    <a:pt x="3" y="351"/>
                  </a:lnTo>
                  <a:lnTo>
                    <a:pt x="1" y="347"/>
                  </a:lnTo>
                  <a:lnTo>
                    <a:pt x="0" y="345"/>
                  </a:lnTo>
                  <a:lnTo>
                    <a:pt x="84" y="273"/>
                  </a:lnTo>
                  <a:lnTo>
                    <a:pt x="173" y="207"/>
                  </a:lnTo>
                  <a:lnTo>
                    <a:pt x="266" y="146"/>
                  </a:lnTo>
                  <a:lnTo>
                    <a:pt x="363" y="92"/>
                  </a:lnTo>
                  <a:lnTo>
                    <a:pt x="463" y="43"/>
                  </a:lnTo>
                  <a:lnTo>
                    <a:pt x="530" y="15"/>
                  </a:lnTo>
                  <a:close/>
                  <a:moveTo>
                    <a:pt x="537" y="13"/>
                  </a:moveTo>
                  <a:lnTo>
                    <a:pt x="530" y="15"/>
                  </a:lnTo>
                  <a:lnTo>
                    <a:pt x="530" y="15"/>
                  </a:lnTo>
                  <a:lnTo>
                    <a:pt x="531" y="14"/>
                  </a:lnTo>
                  <a:lnTo>
                    <a:pt x="534" y="13"/>
                  </a:lnTo>
                  <a:lnTo>
                    <a:pt x="537" y="13"/>
                  </a:lnTo>
                  <a:close/>
                  <a:moveTo>
                    <a:pt x="567" y="0"/>
                  </a:moveTo>
                  <a:lnTo>
                    <a:pt x="572" y="2"/>
                  </a:lnTo>
                  <a:lnTo>
                    <a:pt x="577" y="3"/>
                  </a:lnTo>
                  <a:lnTo>
                    <a:pt x="580" y="4"/>
                  </a:lnTo>
                  <a:lnTo>
                    <a:pt x="583" y="4"/>
                  </a:lnTo>
                  <a:lnTo>
                    <a:pt x="583" y="5"/>
                  </a:lnTo>
                  <a:lnTo>
                    <a:pt x="579" y="8"/>
                  </a:lnTo>
                  <a:lnTo>
                    <a:pt x="570" y="9"/>
                  </a:lnTo>
                  <a:lnTo>
                    <a:pt x="558" y="10"/>
                  </a:lnTo>
                  <a:lnTo>
                    <a:pt x="543" y="11"/>
                  </a:lnTo>
                  <a:lnTo>
                    <a:pt x="539" y="11"/>
                  </a:lnTo>
                  <a:lnTo>
                    <a:pt x="537" y="13"/>
                  </a:lnTo>
                  <a:lnTo>
                    <a:pt x="5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sp>
        <p:nvSpPr>
          <p:cNvPr id="7" name="Freeform 32">
            <a:extLst>
              <a:ext uri="{FF2B5EF4-FFF2-40B4-BE49-F238E27FC236}">
                <a16:creationId xmlns:a16="http://schemas.microsoft.com/office/drawing/2014/main" xmlns="" id="{93FCF1F6-6915-44DC-800F-25346319EE9B}"/>
              </a:ext>
            </a:extLst>
          </p:cNvPr>
          <p:cNvSpPr>
            <a:spLocks noEditPoints="1"/>
          </p:cNvSpPr>
          <p:nvPr/>
        </p:nvSpPr>
        <p:spPr bwMode="auto">
          <a:xfrm>
            <a:off x="6164953" y="1611276"/>
            <a:ext cx="647587" cy="3918705"/>
          </a:xfrm>
          <a:custGeom>
            <a:avLst/>
            <a:gdLst>
              <a:gd name="T0" fmla="*/ 515 w 605"/>
              <a:gd name="T1" fmla="*/ 3651 h 3661"/>
              <a:gd name="T2" fmla="*/ 401 w 605"/>
              <a:gd name="T3" fmla="*/ 3648 h 3661"/>
              <a:gd name="T4" fmla="*/ 412 w 605"/>
              <a:gd name="T5" fmla="*/ 3624 h 3661"/>
              <a:gd name="T6" fmla="*/ 530 w 605"/>
              <a:gd name="T7" fmla="*/ 3613 h 3661"/>
              <a:gd name="T8" fmla="*/ 320 w 605"/>
              <a:gd name="T9" fmla="*/ 3557 h 3661"/>
              <a:gd name="T10" fmla="*/ 305 w 605"/>
              <a:gd name="T11" fmla="*/ 3581 h 3661"/>
              <a:gd name="T12" fmla="*/ 224 w 605"/>
              <a:gd name="T13" fmla="*/ 3453 h 3661"/>
              <a:gd name="T14" fmla="*/ 157 w 605"/>
              <a:gd name="T15" fmla="*/ 3219 h 3661"/>
              <a:gd name="T16" fmla="*/ 184 w 605"/>
              <a:gd name="T17" fmla="*/ 3360 h 3661"/>
              <a:gd name="T18" fmla="*/ 127 w 605"/>
              <a:gd name="T19" fmla="*/ 3224 h 3661"/>
              <a:gd name="T20" fmla="*/ 90 w 605"/>
              <a:gd name="T21" fmla="*/ 2961 h 3661"/>
              <a:gd name="T22" fmla="*/ 123 w 605"/>
              <a:gd name="T23" fmla="*/ 3105 h 3661"/>
              <a:gd name="T24" fmla="*/ 98 w 605"/>
              <a:gd name="T25" fmla="*/ 3110 h 3661"/>
              <a:gd name="T26" fmla="*/ 72 w 605"/>
              <a:gd name="T27" fmla="*/ 2964 h 3661"/>
              <a:gd name="T28" fmla="*/ 56 w 605"/>
              <a:gd name="T29" fmla="*/ 2711 h 3661"/>
              <a:gd name="T30" fmla="*/ 72 w 605"/>
              <a:gd name="T31" fmla="*/ 2859 h 3661"/>
              <a:gd name="T32" fmla="*/ 48 w 605"/>
              <a:gd name="T33" fmla="*/ 2854 h 3661"/>
              <a:gd name="T34" fmla="*/ 38 w 605"/>
              <a:gd name="T35" fmla="*/ 2707 h 3661"/>
              <a:gd name="T36" fmla="*/ 38 w 605"/>
              <a:gd name="T37" fmla="*/ 2465 h 3661"/>
              <a:gd name="T38" fmla="*/ 32 w 605"/>
              <a:gd name="T39" fmla="*/ 2609 h 3661"/>
              <a:gd name="T40" fmla="*/ 8 w 605"/>
              <a:gd name="T41" fmla="*/ 2463 h 3661"/>
              <a:gd name="T42" fmla="*/ 19 w 605"/>
              <a:gd name="T43" fmla="*/ 2196 h 3661"/>
              <a:gd name="T44" fmla="*/ 30 w 605"/>
              <a:gd name="T45" fmla="*/ 2347 h 3661"/>
              <a:gd name="T46" fmla="*/ 5 w 605"/>
              <a:gd name="T47" fmla="*/ 2348 h 3661"/>
              <a:gd name="T48" fmla="*/ 10 w 605"/>
              <a:gd name="T49" fmla="*/ 2196 h 3661"/>
              <a:gd name="T50" fmla="*/ 35 w 605"/>
              <a:gd name="T51" fmla="*/ 1955 h 3661"/>
              <a:gd name="T52" fmla="*/ 16 w 605"/>
              <a:gd name="T53" fmla="*/ 2097 h 3661"/>
              <a:gd name="T54" fmla="*/ 6 w 605"/>
              <a:gd name="T55" fmla="*/ 1949 h 3661"/>
              <a:gd name="T56" fmla="*/ 48 w 605"/>
              <a:gd name="T57" fmla="*/ 1687 h 3661"/>
              <a:gd name="T58" fmla="*/ 36 w 605"/>
              <a:gd name="T59" fmla="*/ 1839 h 3661"/>
              <a:gd name="T60" fmla="*/ 12 w 605"/>
              <a:gd name="T61" fmla="*/ 1830 h 3661"/>
              <a:gd name="T62" fmla="*/ 40 w 605"/>
              <a:gd name="T63" fmla="*/ 1683 h 3661"/>
              <a:gd name="T64" fmla="*/ 67 w 605"/>
              <a:gd name="T65" fmla="*/ 1573 h 3661"/>
              <a:gd name="T66" fmla="*/ 44 w 605"/>
              <a:gd name="T67" fmla="*/ 1585 h 3661"/>
              <a:gd name="T68" fmla="*/ 57 w 605"/>
              <a:gd name="T69" fmla="*/ 1434 h 3661"/>
              <a:gd name="T70" fmla="*/ 123 w 605"/>
              <a:gd name="T71" fmla="*/ 1182 h 3661"/>
              <a:gd name="T72" fmla="*/ 97 w 605"/>
              <a:gd name="T73" fmla="*/ 1331 h 3661"/>
              <a:gd name="T74" fmla="*/ 74 w 605"/>
              <a:gd name="T75" fmla="*/ 1320 h 3661"/>
              <a:gd name="T76" fmla="*/ 170 w 605"/>
              <a:gd name="T77" fmla="*/ 927 h 3661"/>
              <a:gd name="T78" fmla="*/ 154 w 605"/>
              <a:gd name="T79" fmla="*/ 1070 h 3661"/>
              <a:gd name="T80" fmla="*/ 132 w 605"/>
              <a:gd name="T81" fmla="*/ 1080 h 3661"/>
              <a:gd name="T82" fmla="*/ 161 w 605"/>
              <a:gd name="T83" fmla="*/ 931 h 3661"/>
              <a:gd name="T84" fmla="*/ 259 w 605"/>
              <a:gd name="T85" fmla="*/ 702 h 3661"/>
              <a:gd name="T86" fmla="*/ 201 w 605"/>
              <a:gd name="T87" fmla="*/ 834 h 3661"/>
              <a:gd name="T88" fmla="*/ 234 w 605"/>
              <a:gd name="T89" fmla="*/ 686 h 3661"/>
              <a:gd name="T90" fmla="*/ 326 w 605"/>
              <a:gd name="T91" fmla="*/ 523 h 3661"/>
              <a:gd name="T92" fmla="*/ 283 w 605"/>
              <a:gd name="T93" fmla="*/ 591 h 3661"/>
              <a:gd name="T94" fmla="*/ 335 w 605"/>
              <a:gd name="T95" fmla="*/ 443 h 3661"/>
              <a:gd name="T96" fmla="*/ 404 w 605"/>
              <a:gd name="T97" fmla="*/ 349 h 3661"/>
              <a:gd name="T98" fmla="*/ 378 w 605"/>
              <a:gd name="T99" fmla="*/ 351 h 3661"/>
              <a:gd name="T100" fmla="*/ 593 w 605"/>
              <a:gd name="T101" fmla="*/ 0 h 3661"/>
              <a:gd name="T102" fmla="*/ 586 w 605"/>
              <a:gd name="T103" fmla="*/ 44 h 3661"/>
              <a:gd name="T104" fmla="*/ 519 w 605"/>
              <a:gd name="T105" fmla="*/ 134 h 3661"/>
              <a:gd name="T106" fmla="*/ 521 w 605"/>
              <a:gd name="T107" fmla="*/ 82 h 3661"/>
              <a:gd name="T108" fmla="*/ 585 w 605"/>
              <a:gd name="T109" fmla="*/ 0 h 3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5" h="3661">
                <a:moveTo>
                  <a:pt x="538" y="3611"/>
                </a:moveTo>
                <a:lnTo>
                  <a:pt x="545" y="3613"/>
                </a:lnTo>
                <a:lnTo>
                  <a:pt x="550" y="3619"/>
                </a:lnTo>
                <a:lnTo>
                  <a:pt x="552" y="3628"/>
                </a:lnTo>
                <a:lnTo>
                  <a:pt x="549" y="3635"/>
                </a:lnTo>
                <a:lnTo>
                  <a:pt x="543" y="3639"/>
                </a:lnTo>
                <a:lnTo>
                  <a:pt x="515" y="3651"/>
                </a:lnTo>
                <a:lnTo>
                  <a:pt x="487" y="3659"/>
                </a:lnTo>
                <a:lnTo>
                  <a:pt x="458" y="3661"/>
                </a:lnTo>
                <a:lnTo>
                  <a:pt x="458" y="3661"/>
                </a:lnTo>
                <a:lnTo>
                  <a:pt x="433" y="3659"/>
                </a:lnTo>
                <a:lnTo>
                  <a:pt x="408" y="3654"/>
                </a:lnTo>
                <a:lnTo>
                  <a:pt x="404" y="3651"/>
                </a:lnTo>
                <a:lnTo>
                  <a:pt x="401" y="3648"/>
                </a:lnTo>
                <a:lnTo>
                  <a:pt x="398" y="3644"/>
                </a:lnTo>
                <a:lnTo>
                  <a:pt x="397" y="3639"/>
                </a:lnTo>
                <a:lnTo>
                  <a:pt x="398" y="3635"/>
                </a:lnTo>
                <a:lnTo>
                  <a:pt x="401" y="3630"/>
                </a:lnTo>
                <a:lnTo>
                  <a:pt x="403" y="3626"/>
                </a:lnTo>
                <a:lnTo>
                  <a:pt x="408" y="3624"/>
                </a:lnTo>
                <a:lnTo>
                  <a:pt x="412" y="3624"/>
                </a:lnTo>
                <a:lnTo>
                  <a:pt x="417" y="3624"/>
                </a:lnTo>
                <a:lnTo>
                  <a:pt x="438" y="3629"/>
                </a:lnTo>
                <a:lnTo>
                  <a:pt x="458" y="3631"/>
                </a:lnTo>
                <a:lnTo>
                  <a:pt x="458" y="3631"/>
                </a:lnTo>
                <a:lnTo>
                  <a:pt x="482" y="3629"/>
                </a:lnTo>
                <a:lnTo>
                  <a:pt x="506" y="3623"/>
                </a:lnTo>
                <a:lnTo>
                  <a:pt x="530" y="3613"/>
                </a:lnTo>
                <a:lnTo>
                  <a:pt x="538" y="3611"/>
                </a:lnTo>
                <a:close/>
                <a:moveTo>
                  <a:pt x="238" y="3446"/>
                </a:moveTo>
                <a:lnTo>
                  <a:pt x="245" y="3448"/>
                </a:lnTo>
                <a:lnTo>
                  <a:pt x="250" y="3454"/>
                </a:lnTo>
                <a:lnTo>
                  <a:pt x="273" y="3493"/>
                </a:lnTo>
                <a:lnTo>
                  <a:pt x="297" y="3527"/>
                </a:lnTo>
                <a:lnTo>
                  <a:pt x="320" y="3557"/>
                </a:lnTo>
                <a:lnTo>
                  <a:pt x="324" y="3564"/>
                </a:lnTo>
                <a:lnTo>
                  <a:pt x="324" y="3571"/>
                </a:lnTo>
                <a:lnTo>
                  <a:pt x="319" y="3579"/>
                </a:lnTo>
                <a:lnTo>
                  <a:pt x="316" y="3581"/>
                </a:lnTo>
                <a:lnTo>
                  <a:pt x="313" y="3582"/>
                </a:lnTo>
                <a:lnTo>
                  <a:pt x="310" y="3582"/>
                </a:lnTo>
                <a:lnTo>
                  <a:pt x="305" y="3581"/>
                </a:lnTo>
                <a:lnTo>
                  <a:pt x="301" y="3580"/>
                </a:lnTo>
                <a:lnTo>
                  <a:pt x="298" y="3577"/>
                </a:lnTo>
                <a:lnTo>
                  <a:pt x="273" y="3546"/>
                </a:lnTo>
                <a:lnTo>
                  <a:pt x="248" y="3509"/>
                </a:lnTo>
                <a:lnTo>
                  <a:pt x="224" y="3469"/>
                </a:lnTo>
                <a:lnTo>
                  <a:pt x="222" y="3461"/>
                </a:lnTo>
                <a:lnTo>
                  <a:pt x="224" y="3453"/>
                </a:lnTo>
                <a:lnTo>
                  <a:pt x="230" y="3448"/>
                </a:lnTo>
                <a:lnTo>
                  <a:pt x="238" y="3446"/>
                </a:lnTo>
                <a:close/>
                <a:moveTo>
                  <a:pt x="144" y="3208"/>
                </a:moveTo>
                <a:lnTo>
                  <a:pt x="147" y="3209"/>
                </a:lnTo>
                <a:lnTo>
                  <a:pt x="152" y="3212"/>
                </a:lnTo>
                <a:lnTo>
                  <a:pt x="155" y="3215"/>
                </a:lnTo>
                <a:lnTo>
                  <a:pt x="157" y="3219"/>
                </a:lnTo>
                <a:lnTo>
                  <a:pt x="177" y="3282"/>
                </a:lnTo>
                <a:lnTo>
                  <a:pt x="199" y="3340"/>
                </a:lnTo>
                <a:lnTo>
                  <a:pt x="199" y="3348"/>
                </a:lnTo>
                <a:lnTo>
                  <a:pt x="196" y="3354"/>
                </a:lnTo>
                <a:lnTo>
                  <a:pt x="189" y="3359"/>
                </a:lnTo>
                <a:lnTo>
                  <a:pt x="187" y="3360"/>
                </a:lnTo>
                <a:lnTo>
                  <a:pt x="184" y="3360"/>
                </a:lnTo>
                <a:lnTo>
                  <a:pt x="179" y="3360"/>
                </a:lnTo>
                <a:lnTo>
                  <a:pt x="176" y="3357"/>
                </a:lnTo>
                <a:lnTo>
                  <a:pt x="172" y="3355"/>
                </a:lnTo>
                <a:lnTo>
                  <a:pt x="170" y="3350"/>
                </a:lnTo>
                <a:lnTo>
                  <a:pt x="148" y="3292"/>
                </a:lnTo>
                <a:lnTo>
                  <a:pt x="128" y="3228"/>
                </a:lnTo>
                <a:lnTo>
                  <a:pt x="127" y="3224"/>
                </a:lnTo>
                <a:lnTo>
                  <a:pt x="128" y="3219"/>
                </a:lnTo>
                <a:lnTo>
                  <a:pt x="130" y="3214"/>
                </a:lnTo>
                <a:lnTo>
                  <a:pt x="134" y="3212"/>
                </a:lnTo>
                <a:lnTo>
                  <a:pt x="138" y="3209"/>
                </a:lnTo>
                <a:lnTo>
                  <a:pt x="144" y="3208"/>
                </a:lnTo>
                <a:close/>
                <a:moveTo>
                  <a:pt x="85" y="2960"/>
                </a:moveTo>
                <a:lnTo>
                  <a:pt x="90" y="2961"/>
                </a:lnTo>
                <a:lnTo>
                  <a:pt x="93" y="2963"/>
                </a:lnTo>
                <a:lnTo>
                  <a:pt x="96" y="2967"/>
                </a:lnTo>
                <a:lnTo>
                  <a:pt x="98" y="2972"/>
                </a:lnTo>
                <a:lnTo>
                  <a:pt x="110" y="3035"/>
                </a:lnTo>
                <a:lnTo>
                  <a:pt x="124" y="3097"/>
                </a:lnTo>
                <a:lnTo>
                  <a:pt x="124" y="3102"/>
                </a:lnTo>
                <a:lnTo>
                  <a:pt x="123" y="3105"/>
                </a:lnTo>
                <a:lnTo>
                  <a:pt x="121" y="3110"/>
                </a:lnTo>
                <a:lnTo>
                  <a:pt x="117" y="3113"/>
                </a:lnTo>
                <a:lnTo>
                  <a:pt x="112" y="3115"/>
                </a:lnTo>
                <a:lnTo>
                  <a:pt x="109" y="3115"/>
                </a:lnTo>
                <a:lnTo>
                  <a:pt x="105" y="3115"/>
                </a:lnTo>
                <a:lnTo>
                  <a:pt x="102" y="3113"/>
                </a:lnTo>
                <a:lnTo>
                  <a:pt x="98" y="3110"/>
                </a:lnTo>
                <a:lnTo>
                  <a:pt x="96" y="3108"/>
                </a:lnTo>
                <a:lnTo>
                  <a:pt x="95" y="3103"/>
                </a:lnTo>
                <a:lnTo>
                  <a:pt x="81" y="3042"/>
                </a:lnTo>
                <a:lnTo>
                  <a:pt x="68" y="2978"/>
                </a:lnTo>
                <a:lnTo>
                  <a:pt x="68" y="2973"/>
                </a:lnTo>
                <a:lnTo>
                  <a:pt x="69" y="2968"/>
                </a:lnTo>
                <a:lnTo>
                  <a:pt x="72" y="2964"/>
                </a:lnTo>
                <a:lnTo>
                  <a:pt x="75" y="2961"/>
                </a:lnTo>
                <a:lnTo>
                  <a:pt x="80" y="2960"/>
                </a:lnTo>
                <a:lnTo>
                  <a:pt x="85" y="2960"/>
                </a:lnTo>
                <a:close/>
                <a:moveTo>
                  <a:pt x="43" y="2706"/>
                </a:moveTo>
                <a:lnTo>
                  <a:pt x="48" y="2706"/>
                </a:lnTo>
                <a:lnTo>
                  <a:pt x="53" y="2709"/>
                </a:lnTo>
                <a:lnTo>
                  <a:pt x="56" y="2711"/>
                </a:lnTo>
                <a:lnTo>
                  <a:pt x="59" y="2715"/>
                </a:lnTo>
                <a:lnTo>
                  <a:pt x="60" y="2719"/>
                </a:lnTo>
                <a:lnTo>
                  <a:pt x="68" y="2784"/>
                </a:lnTo>
                <a:lnTo>
                  <a:pt x="77" y="2846"/>
                </a:lnTo>
                <a:lnTo>
                  <a:pt x="77" y="2851"/>
                </a:lnTo>
                <a:lnTo>
                  <a:pt x="75" y="2856"/>
                </a:lnTo>
                <a:lnTo>
                  <a:pt x="72" y="2859"/>
                </a:lnTo>
                <a:lnTo>
                  <a:pt x="68" y="2862"/>
                </a:lnTo>
                <a:lnTo>
                  <a:pt x="63" y="2864"/>
                </a:lnTo>
                <a:lnTo>
                  <a:pt x="61" y="2864"/>
                </a:lnTo>
                <a:lnTo>
                  <a:pt x="57" y="2863"/>
                </a:lnTo>
                <a:lnTo>
                  <a:pt x="54" y="2862"/>
                </a:lnTo>
                <a:lnTo>
                  <a:pt x="50" y="2858"/>
                </a:lnTo>
                <a:lnTo>
                  <a:pt x="48" y="2854"/>
                </a:lnTo>
                <a:lnTo>
                  <a:pt x="47" y="2851"/>
                </a:lnTo>
                <a:lnTo>
                  <a:pt x="37" y="2788"/>
                </a:lnTo>
                <a:lnTo>
                  <a:pt x="30" y="2723"/>
                </a:lnTo>
                <a:lnTo>
                  <a:pt x="30" y="2718"/>
                </a:lnTo>
                <a:lnTo>
                  <a:pt x="31" y="2713"/>
                </a:lnTo>
                <a:lnTo>
                  <a:pt x="35" y="2710"/>
                </a:lnTo>
                <a:lnTo>
                  <a:pt x="38" y="2707"/>
                </a:lnTo>
                <a:lnTo>
                  <a:pt x="43" y="2706"/>
                </a:lnTo>
                <a:close/>
                <a:moveTo>
                  <a:pt x="22" y="2451"/>
                </a:moveTo>
                <a:lnTo>
                  <a:pt x="26" y="2452"/>
                </a:lnTo>
                <a:lnTo>
                  <a:pt x="31" y="2453"/>
                </a:lnTo>
                <a:lnTo>
                  <a:pt x="35" y="2457"/>
                </a:lnTo>
                <a:lnTo>
                  <a:pt x="37" y="2460"/>
                </a:lnTo>
                <a:lnTo>
                  <a:pt x="38" y="2465"/>
                </a:lnTo>
                <a:lnTo>
                  <a:pt x="47" y="2593"/>
                </a:lnTo>
                <a:lnTo>
                  <a:pt x="47" y="2598"/>
                </a:lnTo>
                <a:lnTo>
                  <a:pt x="46" y="2602"/>
                </a:lnTo>
                <a:lnTo>
                  <a:pt x="42" y="2606"/>
                </a:lnTo>
                <a:lnTo>
                  <a:pt x="38" y="2608"/>
                </a:lnTo>
                <a:lnTo>
                  <a:pt x="34" y="2609"/>
                </a:lnTo>
                <a:lnTo>
                  <a:pt x="32" y="2609"/>
                </a:lnTo>
                <a:lnTo>
                  <a:pt x="28" y="2608"/>
                </a:lnTo>
                <a:lnTo>
                  <a:pt x="24" y="2606"/>
                </a:lnTo>
                <a:lnTo>
                  <a:pt x="20" y="2604"/>
                </a:lnTo>
                <a:lnTo>
                  <a:pt x="18" y="2600"/>
                </a:lnTo>
                <a:lnTo>
                  <a:pt x="17" y="2595"/>
                </a:lnTo>
                <a:lnTo>
                  <a:pt x="7" y="2467"/>
                </a:lnTo>
                <a:lnTo>
                  <a:pt x="8" y="2463"/>
                </a:lnTo>
                <a:lnTo>
                  <a:pt x="10" y="2458"/>
                </a:lnTo>
                <a:lnTo>
                  <a:pt x="13" y="2454"/>
                </a:lnTo>
                <a:lnTo>
                  <a:pt x="17" y="2452"/>
                </a:lnTo>
                <a:lnTo>
                  <a:pt x="22" y="2451"/>
                </a:lnTo>
                <a:close/>
                <a:moveTo>
                  <a:pt x="14" y="2195"/>
                </a:moveTo>
                <a:lnTo>
                  <a:pt x="14" y="2195"/>
                </a:lnTo>
                <a:lnTo>
                  <a:pt x="19" y="2196"/>
                </a:lnTo>
                <a:lnTo>
                  <a:pt x="24" y="2197"/>
                </a:lnTo>
                <a:lnTo>
                  <a:pt x="28" y="2201"/>
                </a:lnTo>
                <a:lnTo>
                  <a:pt x="29" y="2206"/>
                </a:lnTo>
                <a:lnTo>
                  <a:pt x="30" y="2210"/>
                </a:lnTo>
                <a:lnTo>
                  <a:pt x="32" y="2337"/>
                </a:lnTo>
                <a:lnTo>
                  <a:pt x="32" y="2343"/>
                </a:lnTo>
                <a:lnTo>
                  <a:pt x="30" y="2347"/>
                </a:lnTo>
                <a:lnTo>
                  <a:pt x="26" y="2350"/>
                </a:lnTo>
                <a:lnTo>
                  <a:pt x="23" y="2353"/>
                </a:lnTo>
                <a:lnTo>
                  <a:pt x="18" y="2354"/>
                </a:lnTo>
                <a:lnTo>
                  <a:pt x="17" y="2354"/>
                </a:lnTo>
                <a:lnTo>
                  <a:pt x="12" y="2353"/>
                </a:lnTo>
                <a:lnTo>
                  <a:pt x="8" y="2350"/>
                </a:lnTo>
                <a:lnTo>
                  <a:pt x="5" y="2348"/>
                </a:lnTo>
                <a:lnTo>
                  <a:pt x="2" y="2343"/>
                </a:lnTo>
                <a:lnTo>
                  <a:pt x="2" y="2338"/>
                </a:lnTo>
                <a:lnTo>
                  <a:pt x="0" y="2210"/>
                </a:lnTo>
                <a:lnTo>
                  <a:pt x="0" y="2206"/>
                </a:lnTo>
                <a:lnTo>
                  <a:pt x="2" y="2201"/>
                </a:lnTo>
                <a:lnTo>
                  <a:pt x="6" y="2197"/>
                </a:lnTo>
                <a:lnTo>
                  <a:pt x="10" y="2196"/>
                </a:lnTo>
                <a:lnTo>
                  <a:pt x="14" y="2195"/>
                </a:lnTo>
                <a:close/>
                <a:moveTo>
                  <a:pt x="20" y="1939"/>
                </a:moveTo>
                <a:lnTo>
                  <a:pt x="25" y="1939"/>
                </a:lnTo>
                <a:lnTo>
                  <a:pt x="29" y="1942"/>
                </a:lnTo>
                <a:lnTo>
                  <a:pt x="32" y="1945"/>
                </a:lnTo>
                <a:lnTo>
                  <a:pt x="35" y="1950"/>
                </a:lnTo>
                <a:lnTo>
                  <a:pt x="35" y="1955"/>
                </a:lnTo>
                <a:lnTo>
                  <a:pt x="31" y="2083"/>
                </a:lnTo>
                <a:lnTo>
                  <a:pt x="30" y="2087"/>
                </a:lnTo>
                <a:lnTo>
                  <a:pt x="28" y="2091"/>
                </a:lnTo>
                <a:lnTo>
                  <a:pt x="25" y="2094"/>
                </a:lnTo>
                <a:lnTo>
                  <a:pt x="20" y="2097"/>
                </a:lnTo>
                <a:lnTo>
                  <a:pt x="16" y="2097"/>
                </a:lnTo>
                <a:lnTo>
                  <a:pt x="16" y="2097"/>
                </a:lnTo>
                <a:lnTo>
                  <a:pt x="11" y="2097"/>
                </a:lnTo>
                <a:lnTo>
                  <a:pt x="6" y="2094"/>
                </a:lnTo>
                <a:lnTo>
                  <a:pt x="4" y="2091"/>
                </a:lnTo>
                <a:lnTo>
                  <a:pt x="1" y="2086"/>
                </a:lnTo>
                <a:lnTo>
                  <a:pt x="0" y="2081"/>
                </a:lnTo>
                <a:lnTo>
                  <a:pt x="5" y="1953"/>
                </a:lnTo>
                <a:lnTo>
                  <a:pt x="6" y="1949"/>
                </a:lnTo>
                <a:lnTo>
                  <a:pt x="8" y="1944"/>
                </a:lnTo>
                <a:lnTo>
                  <a:pt x="11" y="1942"/>
                </a:lnTo>
                <a:lnTo>
                  <a:pt x="16" y="1939"/>
                </a:lnTo>
                <a:lnTo>
                  <a:pt x="20" y="1939"/>
                </a:lnTo>
                <a:close/>
                <a:moveTo>
                  <a:pt x="40" y="1683"/>
                </a:moveTo>
                <a:lnTo>
                  <a:pt x="43" y="1685"/>
                </a:lnTo>
                <a:lnTo>
                  <a:pt x="48" y="1687"/>
                </a:lnTo>
                <a:lnTo>
                  <a:pt x="50" y="1691"/>
                </a:lnTo>
                <a:lnTo>
                  <a:pt x="53" y="1695"/>
                </a:lnTo>
                <a:lnTo>
                  <a:pt x="53" y="1700"/>
                </a:lnTo>
                <a:lnTo>
                  <a:pt x="42" y="1827"/>
                </a:lnTo>
                <a:lnTo>
                  <a:pt x="41" y="1832"/>
                </a:lnTo>
                <a:lnTo>
                  <a:pt x="38" y="1835"/>
                </a:lnTo>
                <a:lnTo>
                  <a:pt x="36" y="1839"/>
                </a:lnTo>
                <a:lnTo>
                  <a:pt x="31" y="1841"/>
                </a:lnTo>
                <a:lnTo>
                  <a:pt x="28" y="1841"/>
                </a:lnTo>
                <a:lnTo>
                  <a:pt x="26" y="1841"/>
                </a:lnTo>
                <a:lnTo>
                  <a:pt x="22" y="1840"/>
                </a:lnTo>
                <a:lnTo>
                  <a:pt x="17" y="1838"/>
                </a:lnTo>
                <a:lnTo>
                  <a:pt x="14" y="1834"/>
                </a:lnTo>
                <a:lnTo>
                  <a:pt x="12" y="1830"/>
                </a:lnTo>
                <a:lnTo>
                  <a:pt x="12" y="1824"/>
                </a:lnTo>
                <a:lnTo>
                  <a:pt x="23" y="1697"/>
                </a:lnTo>
                <a:lnTo>
                  <a:pt x="24" y="1692"/>
                </a:lnTo>
                <a:lnTo>
                  <a:pt x="26" y="1688"/>
                </a:lnTo>
                <a:lnTo>
                  <a:pt x="30" y="1686"/>
                </a:lnTo>
                <a:lnTo>
                  <a:pt x="34" y="1683"/>
                </a:lnTo>
                <a:lnTo>
                  <a:pt x="40" y="1683"/>
                </a:lnTo>
                <a:close/>
                <a:moveTo>
                  <a:pt x="71" y="1429"/>
                </a:moveTo>
                <a:lnTo>
                  <a:pt x="75" y="1430"/>
                </a:lnTo>
                <a:lnTo>
                  <a:pt x="79" y="1434"/>
                </a:lnTo>
                <a:lnTo>
                  <a:pt x="81" y="1437"/>
                </a:lnTo>
                <a:lnTo>
                  <a:pt x="84" y="1442"/>
                </a:lnTo>
                <a:lnTo>
                  <a:pt x="84" y="1447"/>
                </a:lnTo>
                <a:lnTo>
                  <a:pt x="67" y="1573"/>
                </a:lnTo>
                <a:lnTo>
                  <a:pt x="66" y="1577"/>
                </a:lnTo>
                <a:lnTo>
                  <a:pt x="63" y="1581"/>
                </a:lnTo>
                <a:lnTo>
                  <a:pt x="60" y="1584"/>
                </a:lnTo>
                <a:lnTo>
                  <a:pt x="56" y="1585"/>
                </a:lnTo>
                <a:lnTo>
                  <a:pt x="52" y="1587"/>
                </a:lnTo>
                <a:lnTo>
                  <a:pt x="49" y="1587"/>
                </a:lnTo>
                <a:lnTo>
                  <a:pt x="44" y="1585"/>
                </a:lnTo>
                <a:lnTo>
                  <a:pt x="41" y="1582"/>
                </a:lnTo>
                <a:lnTo>
                  <a:pt x="38" y="1578"/>
                </a:lnTo>
                <a:lnTo>
                  <a:pt x="36" y="1575"/>
                </a:lnTo>
                <a:lnTo>
                  <a:pt x="36" y="1569"/>
                </a:lnTo>
                <a:lnTo>
                  <a:pt x="54" y="1442"/>
                </a:lnTo>
                <a:lnTo>
                  <a:pt x="55" y="1437"/>
                </a:lnTo>
                <a:lnTo>
                  <a:pt x="57" y="1434"/>
                </a:lnTo>
                <a:lnTo>
                  <a:pt x="61" y="1431"/>
                </a:lnTo>
                <a:lnTo>
                  <a:pt x="66" y="1429"/>
                </a:lnTo>
                <a:lnTo>
                  <a:pt x="71" y="1429"/>
                </a:lnTo>
                <a:close/>
                <a:moveTo>
                  <a:pt x="110" y="1177"/>
                </a:moveTo>
                <a:lnTo>
                  <a:pt x="115" y="1177"/>
                </a:lnTo>
                <a:lnTo>
                  <a:pt x="120" y="1179"/>
                </a:lnTo>
                <a:lnTo>
                  <a:pt x="123" y="1182"/>
                </a:lnTo>
                <a:lnTo>
                  <a:pt x="127" y="1185"/>
                </a:lnTo>
                <a:lnTo>
                  <a:pt x="128" y="1190"/>
                </a:lnTo>
                <a:lnTo>
                  <a:pt x="127" y="1195"/>
                </a:lnTo>
                <a:lnTo>
                  <a:pt x="104" y="1320"/>
                </a:lnTo>
                <a:lnTo>
                  <a:pt x="103" y="1325"/>
                </a:lnTo>
                <a:lnTo>
                  <a:pt x="101" y="1329"/>
                </a:lnTo>
                <a:lnTo>
                  <a:pt x="97" y="1331"/>
                </a:lnTo>
                <a:lnTo>
                  <a:pt x="93" y="1332"/>
                </a:lnTo>
                <a:lnTo>
                  <a:pt x="89" y="1333"/>
                </a:lnTo>
                <a:lnTo>
                  <a:pt x="86" y="1333"/>
                </a:lnTo>
                <a:lnTo>
                  <a:pt x="81" y="1331"/>
                </a:lnTo>
                <a:lnTo>
                  <a:pt x="78" y="1329"/>
                </a:lnTo>
                <a:lnTo>
                  <a:pt x="75" y="1325"/>
                </a:lnTo>
                <a:lnTo>
                  <a:pt x="74" y="1320"/>
                </a:lnTo>
                <a:lnTo>
                  <a:pt x="74" y="1315"/>
                </a:lnTo>
                <a:lnTo>
                  <a:pt x="97" y="1189"/>
                </a:lnTo>
                <a:lnTo>
                  <a:pt x="99" y="1184"/>
                </a:lnTo>
                <a:lnTo>
                  <a:pt x="102" y="1180"/>
                </a:lnTo>
                <a:lnTo>
                  <a:pt x="106" y="1178"/>
                </a:lnTo>
                <a:lnTo>
                  <a:pt x="110" y="1177"/>
                </a:lnTo>
                <a:close/>
                <a:moveTo>
                  <a:pt x="170" y="927"/>
                </a:moveTo>
                <a:lnTo>
                  <a:pt x="175" y="928"/>
                </a:lnTo>
                <a:lnTo>
                  <a:pt x="179" y="929"/>
                </a:lnTo>
                <a:lnTo>
                  <a:pt x="183" y="933"/>
                </a:lnTo>
                <a:lnTo>
                  <a:pt x="185" y="937"/>
                </a:lnTo>
                <a:lnTo>
                  <a:pt x="185" y="941"/>
                </a:lnTo>
                <a:lnTo>
                  <a:pt x="185" y="946"/>
                </a:lnTo>
                <a:lnTo>
                  <a:pt x="154" y="1070"/>
                </a:lnTo>
                <a:lnTo>
                  <a:pt x="153" y="1074"/>
                </a:lnTo>
                <a:lnTo>
                  <a:pt x="151" y="1078"/>
                </a:lnTo>
                <a:lnTo>
                  <a:pt x="147" y="1080"/>
                </a:lnTo>
                <a:lnTo>
                  <a:pt x="144" y="1081"/>
                </a:lnTo>
                <a:lnTo>
                  <a:pt x="140" y="1082"/>
                </a:lnTo>
                <a:lnTo>
                  <a:pt x="136" y="1081"/>
                </a:lnTo>
                <a:lnTo>
                  <a:pt x="132" y="1080"/>
                </a:lnTo>
                <a:lnTo>
                  <a:pt x="128" y="1076"/>
                </a:lnTo>
                <a:lnTo>
                  <a:pt x="126" y="1073"/>
                </a:lnTo>
                <a:lnTo>
                  <a:pt x="124" y="1068"/>
                </a:lnTo>
                <a:lnTo>
                  <a:pt x="124" y="1063"/>
                </a:lnTo>
                <a:lnTo>
                  <a:pt x="155" y="939"/>
                </a:lnTo>
                <a:lnTo>
                  <a:pt x="158" y="934"/>
                </a:lnTo>
                <a:lnTo>
                  <a:pt x="161" y="931"/>
                </a:lnTo>
                <a:lnTo>
                  <a:pt x="165" y="928"/>
                </a:lnTo>
                <a:lnTo>
                  <a:pt x="170" y="927"/>
                </a:lnTo>
                <a:close/>
                <a:moveTo>
                  <a:pt x="242" y="683"/>
                </a:moveTo>
                <a:lnTo>
                  <a:pt x="250" y="683"/>
                </a:lnTo>
                <a:lnTo>
                  <a:pt x="256" y="688"/>
                </a:lnTo>
                <a:lnTo>
                  <a:pt x="259" y="694"/>
                </a:lnTo>
                <a:lnTo>
                  <a:pt x="259" y="702"/>
                </a:lnTo>
                <a:lnTo>
                  <a:pt x="220" y="824"/>
                </a:lnTo>
                <a:lnTo>
                  <a:pt x="219" y="828"/>
                </a:lnTo>
                <a:lnTo>
                  <a:pt x="216" y="830"/>
                </a:lnTo>
                <a:lnTo>
                  <a:pt x="213" y="833"/>
                </a:lnTo>
                <a:lnTo>
                  <a:pt x="209" y="834"/>
                </a:lnTo>
                <a:lnTo>
                  <a:pt x="206" y="835"/>
                </a:lnTo>
                <a:lnTo>
                  <a:pt x="201" y="834"/>
                </a:lnTo>
                <a:lnTo>
                  <a:pt x="197" y="831"/>
                </a:lnTo>
                <a:lnTo>
                  <a:pt x="194" y="829"/>
                </a:lnTo>
                <a:lnTo>
                  <a:pt x="191" y="824"/>
                </a:lnTo>
                <a:lnTo>
                  <a:pt x="190" y="820"/>
                </a:lnTo>
                <a:lnTo>
                  <a:pt x="191" y="815"/>
                </a:lnTo>
                <a:lnTo>
                  <a:pt x="231" y="693"/>
                </a:lnTo>
                <a:lnTo>
                  <a:pt x="234" y="686"/>
                </a:lnTo>
                <a:lnTo>
                  <a:pt x="242" y="683"/>
                </a:lnTo>
                <a:close/>
                <a:moveTo>
                  <a:pt x="335" y="443"/>
                </a:moveTo>
                <a:lnTo>
                  <a:pt x="343" y="444"/>
                </a:lnTo>
                <a:lnTo>
                  <a:pt x="349" y="449"/>
                </a:lnTo>
                <a:lnTo>
                  <a:pt x="352" y="456"/>
                </a:lnTo>
                <a:lnTo>
                  <a:pt x="350" y="465"/>
                </a:lnTo>
                <a:lnTo>
                  <a:pt x="326" y="523"/>
                </a:lnTo>
                <a:lnTo>
                  <a:pt x="302" y="583"/>
                </a:lnTo>
                <a:lnTo>
                  <a:pt x="300" y="587"/>
                </a:lnTo>
                <a:lnTo>
                  <a:pt x="297" y="590"/>
                </a:lnTo>
                <a:lnTo>
                  <a:pt x="293" y="591"/>
                </a:lnTo>
                <a:lnTo>
                  <a:pt x="288" y="592"/>
                </a:lnTo>
                <a:lnTo>
                  <a:pt x="286" y="592"/>
                </a:lnTo>
                <a:lnTo>
                  <a:pt x="283" y="591"/>
                </a:lnTo>
                <a:lnTo>
                  <a:pt x="276" y="587"/>
                </a:lnTo>
                <a:lnTo>
                  <a:pt x="274" y="579"/>
                </a:lnTo>
                <a:lnTo>
                  <a:pt x="274" y="572"/>
                </a:lnTo>
                <a:lnTo>
                  <a:pt x="298" y="511"/>
                </a:lnTo>
                <a:lnTo>
                  <a:pt x="323" y="453"/>
                </a:lnTo>
                <a:lnTo>
                  <a:pt x="328" y="447"/>
                </a:lnTo>
                <a:lnTo>
                  <a:pt x="335" y="443"/>
                </a:lnTo>
                <a:close/>
                <a:moveTo>
                  <a:pt x="450" y="214"/>
                </a:moveTo>
                <a:lnTo>
                  <a:pt x="457" y="215"/>
                </a:lnTo>
                <a:lnTo>
                  <a:pt x="463" y="221"/>
                </a:lnTo>
                <a:lnTo>
                  <a:pt x="465" y="228"/>
                </a:lnTo>
                <a:lnTo>
                  <a:pt x="463" y="236"/>
                </a:lnTo>
                <a:lnTo>
                  <a:pt x="433" y="291"/>
                </a:lnTo>
                <a:lnTo>
                  <a:pt x="404" y="349"/>
                </a:lnTo>
                <a:lnTo>
                  <a:pt x="402" y="352"/>
                </a:lnTo>
                <a:lnTo>
                  <a:pt x="398" y="355"/>
                </a:lnTo>
                <a:lnTo>
                  <a:pt x="395" y="357"/>
                </a:lnTo>
                <a:lnTo>
                  <a:pt x="390" y="357"/>
                </a:lnTo>
                <a:lnTo>
                  <a:pt x="387" y="357"/>
                </a:lnTo>
                <a:lnTo>
                  <a:pt x="384" y="356"/>
                </a:lnTo>
                <a:lnTo>
                  <a:pt x="378" y="351"/>
                </a:lnTo>
                <a:lnTo>
                  <a:pt x="375" y="344"/>
                </a:lnTo>
                <a:lnTo>
                  <a:pt x="377" y="336"/>
                </a:lnTo>
                <a:lnTo>
                  <a:pt x="406" y="277"/>
                </a:lnTo>
                <a:lnTo>
                  <a:pt x="436" y="221"/>
                </a:lnTo>
                <a:lnTo>
                  <a:pt x="441" y="216"/>
                </a:lnTo>
                <a:lnTo>
                  <a:pt x="450" y="214"/>
                </a:lnTo>
                <a:close/>
                <a:moveTo>
                  <a:pt x="593" y="0"/>
                </a:moveTo>
                <a:lnTo>
                  <a:pt x="600" y="3"/>
                </a:lnTo>
                <a:lnTo>
                  <a:pt x="604" y="9"/>
                </a:lnTo>
                <a:lnTo>
                  <a:pt x="605" y="18"/>
                </a:lnTo>
                <a:lnTo>
                  <a:pt x="601" y="25"/>
                </a:lnTo>
                <a:lnTo>
                  <a:pt x="599" y="27"/>
                </a:lnTo>
                <a:lnTo>
                  <a:pt x="594" y="33"/>
                </a:lnTo>
                <a:lnTo>
                  <a:pt x="586" y="44"/>
                </a:lnTo>
                <a:lnTo>
                  <a:pt x="575" y="58"/>
                </a:lnTo>
                <a:lnTo>
                  <a:pt x="562" y="76"/>
                </a:lnTo>
                <a:lnTo>
                  <a:pt x="546" y="100"/>
                </a:lnTo>
                <a:lnTo>
                  <a:pt x="528" y="126"/>
                </a:lnTo>
                <a:lnTo>
                  <a:pt x="525" y="130"/>
                </a:lnTo>
                <a:lnTo>
                  <a:pt x="522" y="132"/>
                </a:lnTo>
                <a:lnTo>
                  <a:pt x="519" y="134"/>
                </a:lnTo>
                <a:lnTo>
                  <a:pt x="515" y="134"/>
                </a:lnTo>
                <a:lnTo>
                  <a:pt x="510" y="134"/>
                </a:lnTo>
                <a:lnTo>
                  <a:pt x="507" y="131"/>
                </a:lnTo>
                <a:lnTo>
                  <a:pt x="501" y="125"/>
                </a:lnTo>
                <a:lnTo>
                  <a:pt x="500" y="118"/>
                </a:lnTo>
                <a:lnTo>
                  <a:pt x="502" y="111"/>
                </a:lnTo>
                <a:lnTo>
                  <a:pt x="521" y="82"/>
                </a:lnTo>
                <a:lnTo>
                  <a:pt x="537" y="58"/>
                </a:lnTo>
                <a:lnTo>
                  <a:pt x="551" y="39"/>
                </a:lnTo>
                <a:lnTo>
                  <a:pt x="562" y="25"/>
                </a:lnTo>
                <a:lnTo>
                  <a:pt x="570" y="14"/>
                </a:lnTo>
                <a:lnTo>
                  <a:pt x="576" y="7"/>
                </a:lnTo>
                <a:lnTo>
                  <a:pt x="579" y="5"/>
                </a:lnTo>
                <a:lnTo>
                  <a:pt x="585" y="0"/>
                </a:lnTo>
                <a:lnTo>
                  <a:pt x="59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8" name="Freeform 36">
            <a:extLst>
              <a:ext uri="{FF2B5EF4-FFF2-40B4-BE49-F238E27FC236}">
                <a16:creationId xmlns:a16="http://schemas.microsoft.com/office/drawing/2014/main" xmlns="" id="{78B17AC2-6DC1-4863-82D3-695D0B7B3F94}"/>
              </a:ext>
            </a:extLst>
          </p:cNvPr>
          <p:cNvSpPr>
            <a:spLocks noEditPoints="1"/>
          </p:cNvSpPr>
          <p:nvPr/>
        </p:nvSpPr>
        <p:spPr bwMode="auto">
          <a:xfrm>
            <a:off x="5567009" y="1983118"/>
            <a:ext cx="3195119" cy="2274583"/>
          </a:xfrm>
          <a:custGeom>
            <a:avLst/>
            <a:gdLst>
              <a:gd name="T0" fmla="*/ 107 w 2985"/>
              <a:gd name="T1" fmla="*/ 2094 h 2125"/>
              <a:gd name="T2" fmla="*/ 158 w 2985"/>
              <a:gd name="T3" fmla="*/ 2110 h 2125"/>
              <a:gd name="T4" fmla="*/ 144 w 2985"/>
              <a:gd name="T5" fmla="*/ 2125 h 2125"/>
              <a:gd name="T6" fmla="*/ 13 w 2985"/>
              <a:gd name="T7" fmla="*/ 2118 h 2125"/>
              <a:gd name="T8" fmla="*/ 1 w 2985"/>
              <a:gd name="T9" fmla="*/ 2097 h 2125"/>
              <a:gd name="T10" fmla="*/ 402 w 2985"/>
              <a:gd name="T11" fmla="*/ 2081 h 2125"/>
              <a:gd name="T12" fmla="*/ 413 w 2985"/>
              <a:gd name="T13" fmla="*/ 2104 h 2125"/>
              <a:gd name="T14" fmla="*/ 272 w 2985"/>
              <a:gd name="T15" fmla="*/ 2122 h 2125"/>
              <a:gd name="T16" fmla="*/ 257 w 2985"/>
              <a:gd name="T17" fmla="*/ 2103 h 2125"/>
              <a:gd name="T18" fmla="*/ 397 w 2985"/>
              <a:gd name="T19" fmla="*/ 2081 h 2125"/>
              <a:gd name="T20" fmla="*/ 667 w 2985"/>
              <a:gd name="T21" fmla="*/ 2060 h 2125"/>
              <a:gd name="T22" fmla="*/ 528 w 2985"/>
              <a:gd name="T23" fmla="*/ 2096 h 2125"/>
              <a:gd name="T24" fmla="*/ 511 w 2985"/>
              <a:gd name="T25" fmla="*/ 2082 h 2125"/>
              <a:gd name="T26" fmla="*/ 586 w 2985"/>
              <a:gd name="T27" fmla="*/ 2055 h 2125"/>
              <a:gd name="T28" fmla="*/ 913 w 2985"/>
              <a:gd name="T29" fmla="*/ 1989 h 2125"/>
              <a:gd name="T30" fmla="*/ 905 w 2985"/>
              <a:gd name="T31" fmla="*/ 2013 h 2125"/>
              <a:gd name="T32" fmla="*/ 766 w 2985"/>
              <a:gd name="T33" fmla="*/ 2041 h 2125"/>
              <a:gd name="T34" fmla="*/ 769 w 2985"/>
              <a:gd name="T35" fmla="*/ 2018 h 2125"/>
              <a:gd name="T36" fmla="*/ 1155 w 2985"/>
              <a:gd name="T37" fmla="*/ 1909 h 2125"/>
              <a:gd name="T38" fmla="*/ 1025 w 2985"/>
              <a:gd name="T39" fmla="*/ 1977 h 2125"/>
              <a:gd name="T40" fmla="*/ 1013 w 2985"/>
              <a:gd name="T41" fmla="*/ 1951 h 2125"/>
              <a:gd name="T42" fmla="*/ 1397 w 2985"/>
              <a:gd name="T43" fmla="*/ 1820 h 2125"/>
              <a:gd name="T44" fmla="*/ 1268 w 2985"/>
              <a:gd name="T45" fmla="*/ 1890 h 2125"/>
              <a:gd name="T46" fmla="*/ 1250 w 2985"/>
              <a:gd name="T47" fmla="*/ 1872 h 2125"/>
              <a:gd name="T48" fmla="*/ 1616 w 2985"/>
              <a:gd name="T49" fmla="*/ 1701 h 2125"/>
              <a:gd name="T50" fmla="*/ 1506 w 2985"/>
              <a:gd name="T51" fmla="*/ 1786 h 2125"/>
              <a:gd name="T52" fmla="*/ 1486 w 2985"/>
              <a:gd name="T53" fmla="*/ 1779 h 2125"/>
              <a:gd name="T54" fmla="*/ 1840 w 2985"/>
              <a:gd name="T55" fmla="*/ 1578 h 2125"/>
              <a:gd name="T56" fmla="*/ 1736 w 2985"/>
              <a:gd name="T57" fmla="*/ 1670 h 2125"/>
              <a:gd name="T58" fmla="*/ 1714 w 2985"/>
              <a:gd name="T59" fmla="*/ 1664 h 2125"/>
              <a:gd name="T60" fmla="*/ 2056 w 2985"/>
              <a:gd name="T61" fmla="*/ 1443 h 2125"/>
              <a:gd name="T62" fmla="*/ 1957 w 2985"/>
              <a:gd name="T63" fmla="*/ 1540 h 2125"/>
              <a:gd name="T64" fmla="*/ 1936 w 2985"/>
              <a:gd name="T65" fmla="*/ 1535 h 2125"/>
              <a:gd name="T66" fmla="*/ 2265 w 2985"/>
              <a:gd name="T67" fmla="*/ 1296 h 2125"/>
              <a:gd name="T68" fmla="*/ 2225 w 2985"/>
              <a:gd name="T69" fmla="*/ 1361 h 2125"/>
              <a:gd name="T70" fmla="*/ 2153 w 2985"/>
              <a:gd name="T71" fmla="*/ 1398 h 2125"/>
              <a:gd name="T72" fmla="*/ 2258 w 2985"/>
              <a:gd name="T73" fmla="*/ 1299 h 2125"/>
              <a:gd name="T74" fmla="*/ 2482 w 2985"/>
              <a:gd name="T75" fmla="*/ 1156 h 2125"/>
              <a:gd name="T76" fmla="*/ 2368 w 2985"/>
              <a:gd name="T77" fmla="*/ 1248 h 2125"/>
              <a:gd name="T78" fmla="*/ 2358 w 2985"/>
              <a:gd name="T79" fmla="*/ 1221 h 2125"/>
              <a:gd name="T80" fmla="*/ 2668 w 2985"/>
              <a:gd name="T81" fmla="*/ 971 h 2125"/>
              <a:gd name="T82" fmla="*/ 2566 w 2985"/>
              <a:gd name="T83" fmla="*/ 1081 h 2125"/>
              <a:gd name="T84" fmla="*/ 2547 w 2985"/>
              <a:gd name="T85" fmla="*/ 1062 h 2125"/>
              <a:gd name="T86" fmla="*/ 2816 w 2985"/>
              <a:gd name="T87" fmla="*/ 762 h 2125"/>
              <a:gd name="T88" fmla="*/ 2749 w 2985"/>
              <a:gd name="T89" fmla="*/ 890 h 2125"/>
              <a:gd name="T90" fmla="*/ 2728 w 2985"/>
              <a:gd name="T91" fmla="*/ 891 h 2125"/>
              <a:gd name="T92" fmla="*/ 2809 w 2985"/>
              <a:gd name="T93" fmla="*/ 764 h 2125"/>
              <a:gd name="T94" fmla="*/ 2948 w 2985"/>
              <a:gd name="T95" fmla="*/ 557 h 2125"/>
              <a:gd name="T96" fmla="*/ 2882 w 2985"/>
              <a:gd name="T97" fmla="*/ 684 h 2125"/>
              <a:gd name="T98" fmla="*/ 2896 w 2985"/>
              <a:gd name="T99" fmla="*/ 603 h 2125"/>
              <a:gd name="T100" fmla="*/ 2972 w 2985"/>
              <a:gd name="T101" fmla="*/ 286 h 2125"/>
              <a:gd name="T102" fmla="*/ 2984 w 2985"/>
              <a:gd name="T103" fmla="*/ 395 h 2125"/>
              <a:gd name="T104" fmla="*/ 2964 w 2985"/>
              <a:gd name="T105" fmla="*/ 443 h 2125"/>
              <a:gd name="T106" fmla="*/ 2949 w 2985"/>
              <a:gd name="T107" fmla="*/ 426 h 2125"/>
              <a:gd name="T108" fmla="*/ 2951 w 2985"/>
              <a:gd name="T109" fmla="*/ 294 h 2125"/>
              <a:gd name="T110" fmla="*/ 2889 w 2985"/>
              <a:gd name="T111" fmla="*/ 98 h 2125"/>
              <a:gd name="T112" fmla="*/ 2930 w 2985"/>
              <a:gd name="T113" fmla="*/ 193 h 2125"/>
              <a:gd name="T114" fmla="*/ 2891 w 2985"/>
              <a:gd name="T115" fmla="*/ 150 h 2125"/>
              <a:gd name="T116" fmla="*/ 2842 w 2985"/>
              <a:gd name="T117" fmla="*/ 64 h 2125"/>
              <a:gd name="T118" fmla="*/ 2747 w 2985"/>
              <a:gd name="T119" fmla="*/ 10 h 2125"/>
              <a:gd name="T120" fmla="*/ 2743 w 2985"/>
              <a:gd name="T121" fmla="*/ 33 h 2125"/>
              <a:gd name="T122" fmla="*/ 2688 w 2985"/>
              <a:gd name="T123" fmla="*/ 30 h 2125"/>
              <a:gd name="T124" fmla="*/ 2680 w 2985"/>
              <a:gd name="T125" fmla="*/ 6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85" h="2125">
                <a:moveTo>
                  <a:pt x="17" y="2088"/>
                </a:moveTo>
                <a:lnTo>
                  <a:pt x="22" y="2088"/>
                </a:lnTo>
                <a:lnTo>
                  <a:pt x="32" y="2090"/>
                </a:lnTo>
                <a:lnTo>
                  <a:pt x="50" y="2092"/>
                </a:lnTo>
                <a:lnTo>
                  <a:pt x="74" y="2093"/>
                </a:lnTo>
                <a:lnTo>
                  <a:pt x="107" y="2094"/>
                </a:lnTo>
                <a:lnTo>
                  <a:pt x="144" y="2094"/>
                </a:lnTo>
                <a:lnTo>
                  <a:pt x="148" y="2096"/>
                </a:lnTo>
                <a:lnTo>
                  <a:pt x="152" y="2098"/>
                </a:lnTo>
                <a:lnTo>
                  <a:pt x="156" y="2102"/>
                </a:lnTo>
                <a:lnTo>
                  <a:pt x="158" y="2105"/>
                </a:lnTo>
                <a:lnTo>
                  <a:pt x="158" y="2110"/>
                </a:lnTo>
                <a:lnTo>
                  <a:pt x="158" y="2115"/>
                </a:lnTo>
                <a:lnTo>
                  <a:pt x="156" y="2119"/>
                </a:lnTo>
                <a:lnTo>
                  <a:pt x="152" y="2122"/>
                </a:lnTo>
                <a:lnTo>
                  <a:pt x="148" y="2124"/>
                </a:lnTo>
                <a:lnTo>
                  <a:pt x="144" y="2125"/>
                </a:lnTo>
                <a:lnTo>
                  <a:pt x="144" y="2125"/>
                </a:lnTo>
                <a:lnTo>
                  <a:pt x="105" y="2124"/>
                </a:lnTo>
                <a:lnTo>
                  <a:pt x="73" y="2123"/>
                </a:lnTo>
                <a:lnTo>
                  <a:pt x="48" y="2122"/>
                </a:lnTo>
                <a:lnTo>
                  <a:pt x="29" y="2121"/>
                </a:lnTo>
                <a:lnTo>
                  <a:pt x="18" y="2119"/>
                </a:lnTo>
                <a:lnTo>
                  <a:pt x="13" y="2118"/>
                </a:lnTo>
                <a:lnTo>
                  <a:pt x="9" y="2117"/>
                </a:lnTo>
                <a:lnTo>
                  <a:pt x="5" y="2115"/>
                </a:lnTo>
                <a:lnTo>
                  <a:pt x="1" y="2111"/>
                </a:lnTo>
                <a:lnTo>
                  <a:pt x="0" y="2106"/>
                </a:lnTo>
                <a:lnTo>
                  <a:pt x="0" y="2102"/>
                </a:lnTo>
                <a:lnTo>
                  <a:pt x="1" y="2097"/>
                </a:lnTo>
                <a:lnTo>
                  <a:pt x="4" y="2093"/>
                </a:lnTo>
                <a:lnTo>
                  <a:pt x="9" y="2090"/>
                </a:lnTo>
                <a:lnTo>
                  <a:pt x="12" y="2088"/>
                </a:lnTo>
                <a:lnTo>
                  <a:pt x="17" y="2088"/>
                </a:lnTo>
                <a:close/>
                <a:moveTo>
                  <a:pt x="397" y="2081"/>
                </a:moveTo>
                <a:lnTo>
                  <a:pt x="402" y="2081"/>
                </a:lnTo>
                <a:lnTo>
                  <a:pt x="407" y="2084"/>
                </a:lnTo>
                <a:lnTo>
                  <a:pt x="410" y="2086"/>
                </a:lnTo>
                <a:lnTo>
                  <a:pt x="413" y="2091"/>
                </a:lnTo>
                <a:lnTo>
                  <a:pt x="414" y="2094"/>
                </a:lnTo>
                <a:lnTo>
                  <a:pt x="414" y="2100"/>
                </a:lnTo>
                <a:lnTo>
                  <a:pt x="413" y="2104"/>
                </a:lnTo>
                <a:lnTo>
                  <a:pt x="409" y="2108"/>
                </a:lnTo>
                <a:lnTo>
                  <a:pt x="405" y="2110"/>
                </a:lnTo>
                <a:lnTo>
                  <a:pt x="401" y="2112"/>
                </a:lnTo>
                <a:lnTo>
                  <a:pt x="336" y="2118"/>
                </a:lnTo>
                <a:lnTo>
                  <a:pt x="273" y="2122"/>
                </a:lnTo>
                <a:lnTo>
                  <a:pt x="272" y="2122"/>
                </a:lnTo>
                <a:lnTo>
                  <a:pt x="267" y="2122"/>
                </a:lnTo>
                <a:lnTo>
                  <a:pt x="263" y="2119"/>
                </a:lnTo>
                <a:lnTo>
                  <a:pt x="260" y="2116"/>
                </a:lnTo>
                <a:lnTo>
                  <a:pt x="257" y="2112"/>
                </a:lnTo>
                <a:lnTo>
                  <a:pt x="256" y="2108"/>
                </a:lnTo>
                <a:lnTo>
                  <a:pt x="257" y="2103"/>
                </a:lnTo>
                <a:lnTo>
                  <a:pt x="258" y="2099"/>
                </a:lnTo>
                <a:lnTo>
                  <a:pt x="262" y="2096"/>
                </a:lnTo>
                <a:lnTo>
                  <a:pt x="266" y="2093"/>
                </a:lnTo>
                <a:lnTo>
                  <a:pt x="270" y="2092"/>
                </a:lnTo>
                <a:lnTo>
                  <a:pt x="334" y="2087"/>
                </a:lnTo>
                <a:lnTo>
                  <a:pt x="397" y="2081"/>
                </a:lnTo>
                <a:close/>
                <a:moveTo>
                  <a:pt x="654" y="2043"/>
                </a:moveTo>
                <a:lnTo>
                  <a:pt x="659" y="2044"/>
                </a:lnTo>
                <a:lnTo>
                  <a:pt x="662" y="2047"/>
                </a:lnTo>
                <a:lnTo>
                  <a:pt x="666" y="2050"/>
                </a:lnTo>
                <a:lnTo>
                  <a:pt x="667" y="2055"/>
                </a:lnTo>
                <a:lnTo>
                  <a:pt x="667" y="2060"/>
                </a:lnTo>
                <a:lnTo>
                  <a:pt x="666" y="2065"/>
                </a:lnTo>
                <a:lnTo>
                  <a:pt x="664" y="2068"/>
                </a:lnTo>
                <a:lnTo>
                  <a:pt x="660" y="2072"/>
                </a:lnTo>
                <a:lnTo>
                  <a:pt x="655" y="2073"/>
                </a:lnTo>
                <a:lnTo>
                  <a:pt x="592" y="2085"/>
                </a:lnTo>
                <a:lnTo>
                  <a:pt x="528" y="2096"/>
                </a:lnTo>
                <a:lnTo>
                  <a:pt x="526" y="2096"/>
                </a:lnTo>
                <a:lnTo>
                  <a:pt x="521" y="2094"/>
                </a:lnTo>
                <a:lnTo>
                  <a:pt x="518" y="2093"/>
                </a:lnTo>
                <a:lnTo>
                  <a:pt x="514" y="2090"/>
                </a:lnTo>
                <a:lnTo>
                  <a:pt x="512" y="2086"/>
                </a:lnTo>
                <a:lnTo>
                  <a:pt x="511" y="2082"/>
                </a:lnTo>
                <a:lnTo>
                  <a:pt x="511" y="2078"/>
                </a:lnTo>
                <a:lnTo>
                  <a:pt x="513" y="2073"/>
                </a:lnTo>
                <a:lnTo>
                  <a:pt x="515" y="2069"/>
                </a:lnTo>
                <a:lnTo>
                  <a:pt x="519" y="2067"/>
                </a:lnTo>
                <a:lnTo>
                  <a:pt x="524" y="2065"/>
                </a:lnTo>
                <a:lnTo>
                  <a:pt x="586" y="2055"/>
                </a:lnTo>
                <a:lnTo>
                  <a:pt x="649" y="2043"/>
                </a:lnTo>
                <a:lnTo>
                  <a:pt x="654" y="2043"/>
                </a:lnTo>
                <a:close/>
                <a:moveTo>
                  <a:pt x="903" y="1983"/>
                </a:moveTo>
                <a:lnTo>
                  <a:pt x="906" y="1984"/>
                </a:lnTo>
                <a:lnTo>
                  <a:pt x="911" y="1987"/>
                </a:lnTo>
                <a:lnTo>
                  <a:pt x="913" y="1989"/>
                </a:lnTo>
                <a:lnTo>
                  <a:pt x="916" y="1994"/>
                </a:lnTo>
                <a:lnTo>
                  <a:pt x="917" y="1999"/>
                </a:lnTo>
                <a:lnTo>
                  <a:pt x="916" y="2004"/>
                </a:lnTo>
                <a:lnTo>
                  <a:pt x="913" y="2007"/>
                </a:lnTo>
                <a:lnTo>
                  <a:pt x="910" y="2011"/>
                </a:lnTo>
                <a:lnTo>
                  <a:pt x="905" y="2013"/>
                </a:lnTo>
                <a:lnTo>
                  <a:pt x="843" y="2030"/>
                </a:lnTo>
                <a:lnTo>
                  <a:pt x="781" y="2045"/>
                </a:lnTo>
                <a:lnTo>
                  <a:pt x="777" y="2045"/>
                </a:lnTo>
                <a:lnTo>
                  <a:pt x="774" y="2045"/>
                </a:lnTo>
                <a:lnTo>
                  <a:pt x="770" y="2044"/>
                </a:lnTo>
                <a:lnTo>
                  <a:pt x="766" y="2041"/>
                </a:lnTo>
                <a:lnTo>
                  <a:pt x="764" y="2038"/>
                </a:lnTo>
                <a:lnTo>
                  <a:pt x="763" y="2035"/>
                </a:lnTo>
                <a:lnTo>
                  <a:pt x="763" y="2029"/>
                </a:lnTo>
                <a:lnTo>
                  <a:pt x="763" y="2025"/>
                </a:lnTo>
                <a:lnTo>
                  <a:pt x="765" y="2020"/>
                </a:lnTo>
                <a:lnTo>
                  <a:pt x="769" y="2018"/>
                </a:lnTo>
                <a:lnTo>
                  <a:pt x="774" y="2016"/>
                </a:lnTo>
                <a:lnTo>
                  <a:pt x="836" y="2000"/>
                </a:lnTo>
                <a:lnTo>
                  <a:pt x="897" y="1983"/>
                </a:lnTo>
                <a:lnTo>
                  <a:pt x="903" y="1983"/>
                </a:lnTo>
                <a:close/>
                <a:moveTo>
                  <a:pt x="1148" y="1906"/>
                </a:moveTo>
                <a:lnTo>
                  <a:pt x="1155" y="1909"/>
                </a:lnTo>
                <a:lnTo>
                  <a:pt x="1160" y="1915"/>
                </a:lnTo>
                <a:lnTo>
                  <a:pt x="1161" y="1924"/>
                </a:lnTo>
                <a:lnTo>
                  <a:pt x="1157" y="1929"/>
                </a:lnTo>
                <a:lnTo>
                  <a:pt x="1150" y="1934"/>
                </a:lnTo>
                <a:lnTo>
                  <a:pt x="1028" y="1976"/>
                </a:lnTo>
                <a:lnTo>
                  <a:pt x="1025" y="1977"/>
                </a:lnTo>
                <a:lnTo>
                  <a:pt x="1020" y="1976"/>
                </a:lnTo>
                <a:lnTo>
                  <a:pt x="1015" y="1974"/>
                </a:lnTo>
                <a:lnTo>
                  <a:pt x="1011" y="1970"/>
                </a:lnTo>
                <a:lnTo>
                  <a:pt x="1009" y="1967"/>
                </a:lnTo>
                <a:lnTo>
                  <a:pt x="1009" y="1958"/>
                </a:lnTo>
                <a:lnTo>
                  <a:pt x="1013" y="1951"/>
                </a:lnTo>
                <a:lnTo>
                  <a:pt x="1020" y="1947"/>
                </a:lnTo>
                <a:lnTo>
                  <a:pt x="1140" y="1906"/>
                </a:lnTo>
                <a:lnTo>
                  <a:pt x="1148" y="1906"/>
                </a:lnTo>
                <a:close/>
                <a:moveTo>
                  <a:pt x="1385" y="1811"/>
                </a:moveTo>
                <a:lnTo>
                  <a:pt x="1393" y="1814"/>
                </a:lnTo>
                <a:lnTo>
                  <a:pt x="1397" y="1820"/>
                </a:lnTo>
                <a:lnTo>
                  <a:pt x="1399" y="1828"/>
                </a:lnTo>
                <a:lnTo>
                  <a:pt x="1395" y="1835"/>
                </a:lnTo>
                <a:lnTo>
                  <a:pt x="1389" y="1840"/>
                </a:lnTo>
                <a:lnTo>
                  <a:pt x="1330" y="1865"/>
                </a:lnTo>
                <a:lnTo>
                  <a:pt x="1271" y="1889"/>
                </a:lnTo>
                <a:lnTo>
                  <a:pt x="1268" y="1890"/>
                </a:lnTo>
                <a:lnTo>
                  <a:pt x="1265" y="1890"/>
                </a:lnTo>
                <a:lnTo>
                  <a:pt x="1261" y="1890"/>
                </a:lnTo>
                <a:lnTo>
                  <a:pt x="1256" y="1888"/>
                </a:lnTo>
                <a:lnTo>
                  <a:pt x="1253" y="1884"/>
                </a:lnTo>
                <a:lnTo>
                  <a:pt x="1250" y="1881"/>
                </a:lnTo>
                <a:lnTo>
                  <a:pt x="1250" y="1872"/>
                </a:lnTo>
                <a:lnTo>
                  <a:pt x="1253" y="1866"/>
                </a:lnTo>
                <a:lnTo>
                  <a:pt x="1260" y="1861"/>
                </a:lnTo>
                <a:lnTo>
                  <a:pt x="1319" y="1837"/>
                </a:lnTo>
                <a:lnTo>
                  <a:pt x="1377" y="1812"/>
                </a:lnTo>
                <a:lnTo>
                  <a:pt x="1385" y="1811"/>
                </a:lnTo>
                <a:close/>
                <a:moveTo>
                  <a:pt x="1616" y="1701"/>
                </a:moveTo>
                <a:lnTo>
                  <a:pt x="1623" y="1704"/>
                </a:lnTo>
                <a:lnTo>
                  <a:pt x="1628" y="1710"/>
                </a:lnTo>
                <a:lnTo>
                  <a:pt x="1631" y="1717"/>
                </a:lnTo>
                <a:lnTo>
                  <a:pt x="1628" y="1724"/>
                </a:lnTo>
                <a:lnTo>
                  <a:pt x="1622" y="1730"/>
                </a:lnTo>
                <a:lnTo>
                  <a:pt x="1506" y="1786"/>
                </a:lnTo>
                <a:lnTo>
                  <a:pt x="1503" y="1787"/>
                </a:lnTo>
                <a:lnTo>
                  <a:pt x="1500" y="1788"/>
                </a:lnTo>
                <a:lnTo>
                  <a:pt x="1495" y="1787"/>
                </a:lnTo>
                <a:lnTo>
                  <a:pt x="1492" y="1786"/>
                </a:lnTo>
                <a:lnTo>
                  <a:pt x="1488" y="1783"/>
                </a:lnTo>
                <a:lnTo>
                  <a:pt x="1486" y="1779"/>
                </a:lnTo>
                <a:lnTo>
                  <a:pt x="1485" y="1772"/>
                </a:lnTo>
                <a:lnTo>
                  <a:pt x="1487" y="1765"/>
                </a:lnTo>
                <a:lnTo>
                  <a:pt x="1493" y="1759"/>
                </a:lnTo>
                <a:lnTo>
                  <a:pt x="1608" y="1702"/>
                </a:lnTo>
                <a:lnTo>
                  <a:pt x="1616" y="1701"/>
                </a:lnTo>
                <a:close/>
                <a:moveTo>
                  <a:pt x="1840" y="1578"/>
                </a:moveTo>
                <a:lnTo>
                  <a:pt x="1847" y="1579"/>
                </a:lnTo>
                <a:lnTo>
                  <a:pt x="1853" y="1585"/>
                </a:lnTo>
                <a:lnTo>
                  <a:pt x="1854" y="1594"/>
                </a:lnTo>
                <a:lnTo>
                  <a:pt x="1853" y="1601"/>
                </a:lnTo>
                <a:lnTo>
                  <a:pt x="1847" y="1607"/>
                </a:lnTo>
                <a:lnTo>
                  <a:pt x="1736" y="1670"/>
                </a:lnTo>
                <a:lnTo>
                  <a:pt x="1732" y="1671"/>
                </a:lnTo>
                <a:lnTo>
                  <a:pt x="1729" y="1671"/>
                </a:lnTo>
                <a:lnTo>
                  <a:pt x="1724" y="1671"/>
                </a:lnTo>
                <a:lnTo>
                  <a:pt x="1720" y="1669"/>
                </a:lnTo>
                <a:lnTo>
                  <a:pt x="1717" y="1667"/>
                </a:lnTo>
                <a:lnTo>
                  <a:pt x="1714" y="1664"/>
                </a:lnTo>
                <a:lnTo>
                  <a:pt x="1713" y="1656"/>
                </a:lnTo>
                <a:lnTo>
                  <a:pt x="1715" y="1649"/>
                </a:lnTo>
                <a:lnTo>
                  <a:pt x="1720" y="1643"/>
                </a:lnTo>
                <a:lnTo>
                  <a:pt x="1831" y="1581"/>
                </a:lnTo>
                <a:lnTo>
                  <a:pt x="1840" y="1578"/>
                </a:lnTo>
                <a:close/>
                <a:moveTo>
                  <a:pt x="2056" y="1443"/>
                </a:moveTo>
                <a:lnTo>
                  <a:pt x="2063" y="1444"/>
                </a:lnTo>
                <a:lnTo>
                  <a:pt x="2069" y="1449"/>
                </a:lnTo>
                <a:lnTo>
                  <a:pt x="2072" y="1458"/>
                </a:lnTo>
                <a:lnTo>
                  <a:pt x="2070" y="1465"/>
                </a:lnTo>
                <a:lnTo>
                  <a:pt x="2066" y="1471"/>
                </a:lnTo>
                <a:lnTo>
                  <a:pt x="1957" y="1540"/>
                </a:lnTo>
                <a:lnTo>
                  <a:pt x="1953" y="1541"/>
                </a:lnTo>
                <a:lnTo>
                  <a:pt x="1948" y="1542"/>
                </a:lnTo>
                <a:lnTo>
                  <a:pt x="1945" y="1541"/>
                </a:lnTo>
                <a:lnTo>
                  <a:pt x="1941" y="1540"/>
                </a:lnTo>
                <a:lnTo>
                  <a:pt x="1939" y="1538"/>
                </a:lnTo>
                <a:lnTo>
                  <a:pt x="1936" y="1535"/>
                </a:lnTo>
                <a:lnTo>
                  <a:pt x="1934" y="1527"/>
                </a:lnTo>
                <a:lnTo>
                  <a:pt x="1935" y="1520"/>
                </a:lnTo>
                <a:lnTo>
                  <a:pt x="1941" y="1514"/>
                </a:lnTo>
                <a:lnTo>
                  <a:pt x="2049" y="1446"/>
                </a:lnTo>
                <a:lnTo>
                  <a:pt x="2056" y="1443"/>
                </a:lnTo>
                <a:close/>
                <a:moveTo>
                  <a:pt x="2265" y="1296"/>
                </a:moveTo>
                <a:lnTo>
                  <a:pt x="2272" y="1297"/>
                </a:lnTo>
                <a:lnTo>
                  <a:pt x="2280" y="1302"/>
                </a:lnTo>
                <a:lnTo>
                  <a:pt x="2282" y="1309"/>
                </a:lnTo>
                <a:lnTo>
                  <a:pt x="2281" y="1318"/>
                </a:lnTo>
                <a:lnTo>
                  <a:pt x="2276" y="1324"/>
                </a:lnTo>
                <a:lnTo>
                  <a:pt x="2225" y="1361"/>
                </a:lnTo>
                <a:lnTo>
                  <a:pt x="2172" y="1399"/>
                </a:lnTo>
                <a:lnTo>
                  <a:pt x="2167" y="1400"/>
                </a:lnTo>
                <a:lnTo>
                  <a:pt x="2162" y="1401"/>
                </a:lnTo>
                <a:lnTo>
                  <a:pt x="2159" y="1400"/>
                </a:lnTo>
                <a:lnTo>
                  <a:pt x="2156" y="1399"/>
                </a:lnTo>
                <a:lnTo>
                  <a:pt x="2153" y="1398"/>
                </a:lnTo>
                <a:lnTo>
                  <a:pt x="2150" y="1394"/>
                </a:lnTo>
                <a:lnTo>
                  <a:pt x="2148" y="1387"/>
                </a:lnTo>
                <a:lnTo>
                  <a:pt x="2149" y="1380"/>
                </a:lnTo>
                <a:lnTo>
                  <a:pt x="2154" y="1374"/>
                </a:lnTo>
                <a:lnTo>
                  <a:pt x="2207" y="1336"/>
                </a:lnTo>
                <a:lnTo>
                  <a:pt x="2258" y="1299"/>
                </a:lnTo>
                <a:lnTo>
                  <a:pt x="2265" y="1296"/>
                </a:lnTo>
                <a:close/>
                <a:moveTo>
                  <a:pt x="2465" y="1136"/>
                </a:moveTo>
                <a:lnTo>
                  <a:pt x="2472" y="1137"/>
                </a:lnTo>
                <a:lnTo>
                  <a:pt x="2478" y="1142"/>
                </a:lnTo>
                <a:lnTo>
                  <a:pt x="2482" y="1149"/>
                </a:lnTo>
                <a:lnTo>
                  <a:pt x="2482" y="1156"/>
                </a:lnTo>
                <a:lnTo>
                  <a:pt x="2477" y="1164"/>
                </a:lnTo>
                <a:lnTo>
                  <a:pt x="2429" y="1204"/>
                </a:lnTo>
                <a:lnTo>
                  <a:pt x="2378" y="1245"/>
                </a:lnTo>
                <a:lnTo>
                  <a:pt x="2375" y="1247"/>
                </a:lnTo>
                <a:lnTo>
                  <a:pt x="2372" y="1248"/>
                </a:lnTo>
                <a:lnTo>
                  <a:pt x="2368" y="1248"/>
                </a:lnTo>
                <a:lnTo>
                  <a:pt x="2364" y="1247"/>
                </a:lnTo>
                <a:lnTo>
                  <a:pt x="2360" y="1246"/>
                </a:lnTo>
                <a:lnTo>
                  <a:pt x="2356" y="1242"/>
                </a:lnTo>
                <a:lnTo>
                  <a:pt x="2354" y="1235"/>
                </a:lnTo>
                <a:lnTo>
                  <a:pt x="2354" y="1228"/>
                </a:lnTo>
                <a:lnTo>
                  <a:pt x="2358" y="1221"/>
                </a:lnTo>
                <a:lnTo>
                  <a:pt x="2409" y="1180"/>
                </a:lnTo>
                <a:lnTo>
                  <a:pt x="2458" y="1140"/>
                </a:lnTo>
                <a:lnTo>
                  <a:pt x="2465" y="1136"/>
                </a:lnTo>
                <a:close/>
                <a:moveTo>
                  <a:pt x="2656" y="960"/>
                </a:moveTo>
                <a:lnTo>
                  <a:pt x="2663" y="964"/>
                </a:lnTo>
                <a:lnTo>
                  <a:pt x="2668" y="971"/>
                </a:lnTo>
                <a:lnTo>
                  <a:pt x="2668" y="980"/>
                </a:lnTo>
                <a:lnTo>
                  <a:pt x="2664" y="986"/>
                </a:lnTo>
                <a:lnTo>
                  <a:pt x="2620" y="1031"/>
                </a:lnTo>
                <a:lnTo>
                  <a:pt x="2572" y="1078"/>
                </a:lnTo>
                <a:lnTo>
                  <a:pt x="2570" y="1080"/>
                </a:lnTo>
                <a:lnTo>
                  <a:pt x="2566" y="1081"/>
                </a:lnTo>
                <a:lnTo>
                  <a:pt x="2562" y="1081"/>
                </a:lnTo>
                <a:lnTo>
                  <a:pt x="2558" y="1081"/>
                </a:lnTo>
                <a:lnTo>
                  <a:pt x="2554" y="1079"/>
                </a:lnTo>
                <a:lnTo>
                  <a:pt x="2551" y="1076"/>
                </a:lnTo>
                <a:lnTo>
                  <a:pt x="2547" y="1069"/>
                </a:lnTo>
                <a:lnTo>
                  <a:pt x="2547" y="1062"/>
                </a:lnTo>
                <a:lnTo>
                  <a:pt x="2552" y="1055"/>
                </a:lnTo>
                <a:lnTo>
                  <a:pt x="2599" y="1009"/>
                </a:lnTo>
                <a:lnTo>
                  <a:pt x="2642" y="965"/>
                </a:lnTo>
                <a:lnTo>
                  <a:pt x="2649" y="960"/>
                </a:lnTo>
                <a:lnTo>
                  <a:pt x="2656" y="960"/>
                </a:lnTo>
                <a:close/>
                <a:moveTo>
                  <a:pt x="2816" y="762"/>
                </a:moveTo>
                <a:lnTo>
                  <a:pt x="2823" y="766"/>
                </a:lnTo>
                <a:lnTo>
                  <a:pt x="2829" y="772"/>
                </a:lnTo>
                <a:lnTo>
                  <a:pt x="2831" y="779"/>
                </a:lnTo>
                <a:lnTo>
                  <a:pt x="2827" y="786"/>
                </a:lnTo>
                <a:lnTo>
                  <a:pt x="2790" y="837"/>
                </a:lnTo>
                <a:lnTo>
                  <a:pt x="2749" y="890"/>
                </a:lnTo>
                <a:lnTo>
                  <a:pt x="2746" y="892"/>
                </a:lnTo>
                <a:lnTo>
                  <a:pt x="2742" y="895"/>
                </a:lnTo>
                <a:lnTo>
                  <a:pt x="2737" y="895"/>
                </a:lnTo>
                <a:lnTo>
                  <a:pt x="2734" y="895"/>
                </a:lnTo>
                <a:lnTo>
                  <a:pt x="2731" y="894"/>
                </a:lnTo>
                <a:lnTo>
                  <a:pt x="2728" y="891"/>
                </a:lnTo>
                <a:lnTo>
                  <a:pt x="2723" y="885"/>
                </a:lnTo>
                <a:lnTo>
                  <a:pt x="2723" y="878"/>
                </a:lnTo>
                <a:lnTo>
                  <a:pt x="2727" y="870"/>
                </a:lnTo>
                <a:lnTo>
                  <a:pt x="2766" y="819"/>
                </a:lnTo>
                <a:lnTo>
                  <a:pt x="2803" y="769"/>
                </a:lnTo>
                <a:lnTo>
                  <a:pt x="2809" y="764"/>
                </a:lnTo>
                <a:lnTo>
                  <a:pt x="2816" y="762"/>
                </a:lnTo>
                <a:close/>
                <a:moveTo>
                  <a:pt x="2931" y="537"/>
                </a:moveTo>
                <a:lnTo>
                  <a:pt x="2939" y="537"/>
                </a:lnTo>
                <a:lnTo>
                  <a:pt x="2945" y="542"/>
                </a:lnTo>
                <a:lnTo>
                  <a:pt x="2949" y="549"/>
                </a:lnTo>
                <a:lnTo>
                  <a:pt x="2948" y="557"/>
                </a:lnTo>
                <a:lnTo>
                  <a:pt x="2925" y="616"/>
                </a:lnTo>
                <a:lnTo>
                  <a:pt x="2895" y="676"/>
                </a:lnTo>
                <a:lnTo>
                  <a:pt x="2893" y="680"/>
                </a:lnTo>
                <a:lnTo>
                  <a:pt x="2889" y="682"/>
                </a:lnTo>
                <a:lnTo>
                  <a:pt x="2885" y="683"/>
                </a:lnTo>
                <a:lnTo>
                  <a:pt x="2882" y="684"/>
                </a:lnTo>
                <a:lnTo>
                  <a:pt x="2878" y="683"/>
                </a:lnTo>
                <a:lnTo>
                  <a:pt x="2875" y="682"/>
                </a:lnTo>
                <a:lnTo>
                  <a:pt x="2869" y="677"/>
                </a:lnTo>
                <a:lnTo>
                  <a:pt x="2866" y="669"/>
                </a:lnTo>
                <a:lnTo>
                  <a:pt x="2869" y="662"/>
                </a:lnTo>
                <a:lnTo>
                  <a:pt x="2896" y="603"/>
                </a:lnTo>
                <a:lnTo>
                  <a:pt x="2919" y="547"/>
                </a:lnTo>
                <a:lnTo>
                  <a:pt x="2924" y="540"/>
                </a:lnTo>
                <a:lnTo>
                  <a:pt x="2931" y="537"/>
                </a:lnTo>
                <a:close/>
                <a:moveTo>
                  <a:pt x="2963" y="285"/>
                </a:moveTo>
                <a:lnTo>
                  <a:pt x="2968" y="285"/>
                </a:lnTo>
                <a:lnTo>
                  <a:pt x="2972" y="286"/>
                </a:lnTo>
                <a:lnTo>
                  <a:pt x="2976" y="290"/>
                </a:lnTo>
                <a:lnTo>
                  <a:pt x="2979" y="294"/>
                </a:lnTo>
                <a:lnTo>
                  <a:pt x="2980" y="298"/>
                </a:lnTo>
                <a:lnTo>
                  <a:pt x="2984" y="330"/>
                </a:lnTo>
                <a:lnTo>
                  <a:pt x="2985" y="362"/>
                </a:lnTo>
                <a:lnTo>
                  <a:pt x="2984" y="395"/>
                </a:lnTo>
                <a:lnTo>
                  <a:pt x="2980" y="430"/>
                </a:lnTo>
                <a:lnTo>
                  <a:pt x="2979" y="435"/>
                </a:lnTo>
                <a:lnTo>
                  <a:pt x="2976" y="438"/>
                </a:lnTo>
                <a:lnTo>
                  <a:pt x="2973" y="441"/>
                </a:lnTo>
                <a:lnTo>
                  <a:pt x="2969" y="443"/>
                </a:lnTo>
                <a:lnTo>
                  <a:pt x="2964" y="443"/>
                </a:lnTo>
                <a:lnTo>
                  <a:pt x="2962" y="443"/>
                </a:lnTo>
                <a:lnTo>
                  <a:pt x="2957" y="442"/>
                </a:lnTo>
                <a:lnTo>
                  <a:pt x="2954" y="438"/>
                </a:lnTo>
                <a:lnTo>
                  <a:pt x="2951" y="435"/>
                </a:lnTo>
                <a:lnTo>
                  <a:pt x="2950" y="431"/>
                </a:lnTo>
                <a:lnTo>
                  <a:pt x="2949" y="426"/>
                </a:lnTo>
                <a:lnTo>
                  <a:pt x="2952" y="393"/>
                </a:lnTo>
                <a:lnTo>
                  <a:pt x="2954" y="362"/>
                </a:lnTo>
                <a:lnTo>
                  <a:pt x="2952" y="332"/>
                </a:lnTo>
                <a:lnTo>
                  <a:pt x="2950" y="302"/>
                </a:lnTo>
                <a:lnTo>
                  <a:pt x="2950" y="297"/>
                </a:lnTo>
                <a:lnTo>
                  <a:pt x="2951" y="294"/>
                </a:lnTo>
                <a:lnTo>
                  <a:pt x="2954" y="289"/>
                </a:lnTo>
                <a:lnTo>
                  <a:pt x="2958" y="286"/>
                </a:lnTo>
                <a:lnTo>
                  <a:pt x="2963" y="285"/>
                </a:lnTo>
                <a:close/>
                <a:moveTo>
                  <a:pt x="2851" y="64"/>
                </a:moveTo>
                <a:lnTo>
                  <a:pt x="2858" y="68"/>
                </a:lnTo>
                <a:lnTo>
                  <a:pt x="2889" y="98"/>
                </a:lnTo>
                <a:lnTo>
                  <a:pt x="2917" y="134"/>
                </a:lnTo>
                <a:lnTo>
                  <a:pt x="2940" y="172"/>
                </a:lnTo>
                <a:lnTo>
                  <a:pt x="2942" y="179"/>
                </a:lnTo>
                <a:lnTo>
                  <a:pt x="2939" y="187"/>
                </a:lnTo>
                <a:lnTo>
                  <a:pt x="2933" y="192"/>
                </a:lnTo>
                <a:lnTo>
                  <a:pt x="2930" y="193"/>
                </a:lnTo>
                <a:lnTo>
                  <a:pt x="2926" y="194"/>
                </a:lnTo>
                <a:lnTo>
                  <a:pt x="2923" y="193"/>
                </a:lnTo>
                <a:lnTo>
                  <a:pt x="2919" y="192"/>
                </a:lnTo>
                <a:lnTo>
                  <a:pt x="2915" y="190"/>
                </a:lnTo>
                <a:lnTo>
                  <a:pt x="2913" y="186"/>
                </a:lnTo>
                <a:lnTo>
                  <a:pt x="2891" y="150"/>
                </a:lnTo>
                <a:lnTo>
                  <a:pt x="2866" y="118"/>
                </a:lnTo>
                <a:lnTo>
                  <a:pt x="2838" y="91"/>
                </a:lnTo>
                <a:lnTo>
                  <a:pt x="2833" y="83"/>
                </a:lnTo>
                <a:lnTo>
                  <a:pt x="2833" y="76"/>
                </a:lnTo>
                <a:lnTo>
                  <a:pt x="2836" y="69"/>
                </a:lnTo>
                <a:lnTo>
                  <a:pt x="2842" y="64"/>
                </a:lnTo>
                <a:lnTo>
                  <a:pt x="2851" y="64"/>
                </a:lnTo>
                <a:close/>
                <a:moveTo>
                  <a:pt x="2693" y="0"/>
                </a:moveTo>
                <a:lnTo>
                  <a:pt x="2716" y="1"/>
                </a:lnTo>
                <a:lnTo>
                  <a:pt x="2738" y="4"/>
                </a:lnTo>
                <a:lnTo>
                  <a:pt x="2743" y="7"/>
                </a:lnTo>
                <a:lnTo>
                  <a:pt x="2747" y="10"/>
                </a:lnTo>
                <a:lnTo>
                  <a:pt x="2749" y="14"/>
                </a:lnTo>
                <a:lnTo>
                  <a:pt x="2750" y="19"/>
                </a:lnTo>
                <a:lnTo>
                  <a:pt x="2750" y="24"/>
                </a:lnTo>
                <a:lnTo>
                  <a:pt x="2749" y="27"/>
                </a:lnTo>
                <a:lnTo>
                  <a:pt x="2747" y="31"/>
                </a:lnTo>
                <a:lnTo>
                  <a:pt x="2743" y="33"/>
                </a:lnTo>
                <a:lnTo>
                  <a:pt x="2740" y="34"/>
                </a:lnTo>
                <a:lnTo>
                  <a:pt x="2735" y="36"/>
                </a:lnTo>
                <a:lnTo>
                  <a:pt x="2731" y="34"/>
                </a:lnTo>
                <a:lnTo>
                  <a:pt x="2712" y="31"/>
                </a:lnTo>
                <a:lnTo>
                  <a:pt x="2693" y="30"/>
                </a:lnTo>
                <a:lnTo>
                  <a:pt x="2688" y="30"/>
                </a:lnTo>
                <a:lnTo>
                  <a:pt x="2684" y="27"/>
                </a:lnTo>
                <a:lnTo>
                  <a:pt x="2680" y="24"/>
                </a:lnTo>
                <a:lnTo>
                  <a:pt x="2679" y="20"/>
                </a:lnTo>
                <a:lnTo>
                  <a:pt x="2678" y="15"/>
                </a:lnTo>
                <a:lnTo>
                  <a:pt x="2679" y="10"/>
                </a:lnTo>
                <a:lnTo>
                  <a:pt x="2680" y="6"/>
                </a:lnTo>
                <a:lnTo>
                  <a:pt x="2684" y="2"/>
                </a:lnTo>
                <a:lnTo>
                  <a:pt x="2688" y="0"/>
                </a:lnTo>
                <a:lnTo>
                  <a:pt x="2693"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 name="Oval 8">
            <a:extLst>
              <a:ext uri="{FF2B5EF4-FFF2-40B4-BE49-F238E27FC236}">
                <a16:creationId xmlns:a16="http://schemas.microsoft.com/office/drawing/2014/main" xmlns="" id="{92E57777-58FB-4A3E-B734-742A487316D9}"/>
              </a:ext>
            </a:extLst>
          </p:cNvPr>
          <p:cNvSpPr/>
          <p:nvPr/>
        </p:nvSpPr>
        <p:spPr>
          <a:xfrm>
            <a:off x="6388679" y="985122"/>
            <a:ext cx="1043342" cy="1043342"/>
          </a:xfrm>
          <a:prstGeom prst="ellipse">
            <a:avLst/>
          </a:prstGeom>
          <a:solidFill>
            <a:srgbClr val="00B050"/>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10" name="Oval 9">
            <a:extLst>
              <a:ext uri="{FF2B5EF4-FFF2-40B4-BE49-F238E27FC236}">
                <a16:creationId xmlns:a16="http://schemas.microsoft.com/office/drawing/2014/main" xmlns="" id="{4356316A-033C-4645-9C5E-1A8147A022EF}"/>
              </a:ext>
            </a:extLst>
          </p:cNvPr>
          <p:cNvSpPr/>
          <p:nvPr/>
        </p:nvSpPr>
        <p:spPr>
          <a:xfrm>
            <a:off x="4897458" y="4197738"/>
            <a:ext cx="1233124" cy="1233124"/>
          </a:xfrm>
          <a:prstGeom prst="ellipse">
            <a:avLst/>
          </a:prstGeom>
          <a:solidFill>
            <a:srgbClr val="0070C0"/>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sp>
        <p:nvSpPr>
          <p:cNvPr id="39" name="Freeform 35">
            <a:extLst>
              <a:ext uri="{FF2B5EF4-FFF2-40B4-BE49-F238E27FC236}">
                <a16:creationId xmlns:a16="http://schemas.microsoft.com/office/drawing/2014/main" xmlns="" id="{AE9C0B5F-2C84-4FDC-8F20-6FA2E4CEBDAD}"/>
              </a:ext>
            </a:extLst>
          </p:cNvPr>
          <p:cNvSpPr>
            <a:spLocks noEditPoints="1"/>
          </p:cNvSpPr>
          <p:nvPr/>
        </p:nvSpPr>
        <p:spPr bwMode="auto">
          <a:xfrm>
            <a:off x="5164122" y="1952739"/>
            <a:ext cx="2769103" cy="2582856"/>
          </a:xfrm>
          <a:custGeom>
            <a:avLst/>
            <a:gdLst>
              <a:gd name="T0" fmla="*/ 2559 w 2587"/>
              <a:gd name="T1" fmla="*/ 2380 h 2413"/>
              <a:gd name="T2" fmla="*/ 2587 w 2587"/>
              <a:gd name="T3" fmla="*/ 2396 h 2413"/>
              <a:gd name="T4" fmla="*/ 2571 w 2587"/>
              <a:gd name="T5" fmla="*/ 2413 h 2413"/>
              <a:gd name="T6" fmla="*/ 2479 w 2587"/>
              <a:gd name="T7" fmla="*/ 2389 h 2413"/>
              <a:gd name="T8" fmla="*/ 2433 w 2587"/>
              <a:gd name="T9" fmla="*/ 2359 h 2413"/>
              <a:gd name="T10" fmla="*/ 2210 w 2587"/>
              <a:gd name="T11" fmla="*/ 2267 h 2413"/>
              <a:gd name="T12" fmla="*/ 2337 w 2587"/>
              <a:gd name="T13" fmla="*/ 2334 h 2413"/>
              <a:gd name="T14" fmla="*/ 2200 w 2587"/>
              <a:gd name="T15" fmla="*/ 2295 h 2413"/>
              <a:gd name="T16" fmla="*/ 1966 w 2587"/>
              <a:gd name="T17" fmla="*/ 2168 h 2413"/>
              <a:gd name="T18" fmla="*/ 2097 w 2587"/>
              <a:gd name="T19" fmla="*/ 2243 h 2413"/>
              <a:gd name="T20" fmla="*/ 1962 w 2587"/>
              <a:gd name="T21" fmla="*/ 2198 h 2413"/>
              <a:gd name="T22" fmla="*/ 1736 w 2587"/>
              <a:gd name="T23" fmla="*/ 2058 h 2413"/>
              <a:gd name="T24" fmla="*/ 1862 w 2587"/>
              <a:gd name="T25" fmla="*/ 2141 h 2413"/>
              <a:gd name="T26" fmla="*/ 1730 w 2587"/>
              <a:gd name="T27" fmla="*/ 2087 h 2413"/>
              <a:gd name="T28" fmla="*/ 1511 w 2587"/>
              <a:gd name="T29" fmla="*/ 1936 h 2413"/>
              <a:gd name="T30" fmla="*/ 1634 w 2587"/>
              <a:gd name="T31" fmla="*/ 2025 h 2413"/>
              <a:gd name="T32" fmla="*/ 1503 w 2587"/>
              <a:gd name="T33" fmla="*/ 1965 h 2413"/>
              <a:gd name="T34" fmla="*/ 1292 w 2587"/>
              <a:gd name="T35" fmla="*/ 1804 h 2413"/>
              <a:gd name="T36" fmla="*/ 1411 w 2587"/>
              <a:gd name="T37" fmla="*/ 1898 h 2413"/>
              <a:gd name="T38" fmla="*/ 1284 w 2587"/>
              <a:gd name="T39" fmla="*/ 1832 h 2413"/>
              <a:gd name="T40" fmla="*/ 1081 w 2587"/>
              <a:gd name="T41" fmla="*/ 1660 h 2413"/>
              <a:gd name="T42" fmla="*/ 1194 w 2587"/>
              <a:gd name="T43" fmla="*/ 1761 h 2413"/>
              <a:gd name="T44" fmla="*/ 1071 w 2587"/>
              <a:gd name="T45" fmla="*/ 1688 h 2413"/>
              <a:gd name="T46" fmla="*/ 876 w 2587"/>
              <a:gd name="T47" fmla="*/ 1506 h 2413"/>
              <a:gd name="T48" fmla="*/ 985 w 2587"/>
              <a:gd name="T49" fmla="*/ 1612 h 2413"/>
              <a:gd name="T50" fmla="*/ 861 w 2587"/>
              <a:gd name="T51" fmla="*/ 1528 h 2413"/>
              <a:gd name="T52" fmla="*/ 689 w 2587"/>
              <a:gd name="T53" fmla="*/ 1346 h 2413"/>
              <a:gd name="T54" fmla="*/ 783 w 2587"/>
              <a:gd name="T55" fmla="*/ 1454 h 2413"/>
              <a:gd name="T56" fmla="*/ 756 w 2587"/>
              <a:gd name="T57" fmla="*/ 1444 h 2413"/>
              <a:gd name="T58" fmla="*/ 682 w 2587"/>
              <a:gd name="T59" fmla="*/ 1342 h 2413"/>
              <a:gd name="T60" fmla="*/ 598 w 2587"/>
              <a:gd name="T61" fmla="*/ 1267 h 2413"/>
              <a:gd name="T62" fmla="*/ 580 w 2587"/>
              <a:gd name="T63" fmla="*/ 1286 h 2413"/>
              <a:gd name="T64" fmla="*/ 477 w 2587"/>
              <a:gd name="T65" fmla="*/ 1177 h 2413"/>
              <a:gd name="T66" fmla="*/ 373 w 2587"/>
              <a:gd name="T67" fmla="*/ 1029 h 2413"/>
              <a:gd name="T68" fmla="*/ 408 w 2587"/>
              <a:gd name="T69" fmla="*/ 1102 h 2413"/>
              <a:gd name="T70" fmla="*/ 310 w 2587"/>
              <a:gd name="T71" fmla="*/ 1001 h 2413"/>
              <a:gd name="T72" fmla="*/ 178 w 2587"/>
              <a:gd name="T73" fmla="*/ 770 h 2413"/>
              <a:gd name="T74" fmla="*/ 252 w 2587"/>
              <a:gd name="T75" fmla="*/ 901 h 2413"/>
              <a:gd name="T76" fmla="*/ 231 w 2587"/>
              <a:gd name="T77" fmla="*/ 898 h 2413"/>
              <a:gd name="T78" fmla="*/ 171 w 2587"/>
              <a:gd name="T79" fmla="*/ 768 h 2413"/>
              <a:gd name="T80" fmla="*/ 125 w 2587"/>
              <a:gd name="T81" fmla="*/ 672 h 2413"/>
              <a:gd name="T82" fmla="*/ 101 w 2587"/>
              <a:gd name="T83" fmla="*/ 685 h 2413"/>
              <a:gd name="T84" fmla="*/ 47 w 2587"/>
              <a:gd name="T85" fmla="*/ 544 h 2413"/>
              <a:gd name="T86" fmla="*/ 30 w 2587"/>
              <a:gd name="T87" fmla="*/ 296 h 2413"/>
              <a:gd name="T88" fmla="*/ 40 w 2587"/>
              <a:gd name="T89" fmla="*/ 433 h 2413"/>
              <a:gd name="T90" fmla="*/ 21 w 2587"/>
              <a:gd name="T91" fmla="*/ 445 h 2413"/>
              <a:gd name="T92" fmla="*/ 0 w 2587"/>
              <a:gd name="T93" fmla="*/ 339 h 2413"/>
              <a:gd name="T94" fmla="*/ 18 w 2587"/>
              <a:gd name="T95" fmla="*/ 288 h 2413"/>
              <a:gd name="T96" fmla="*/ 141 w 2587"/>
              <a:gd name="T97" fmla="*/ 96 h 2413"/>
              <a:gd name="T98" fmla="*/ 54 w 2587"/>
              <a:gd name="T99" fmla="*/ 195 h 2413"/>
              <a:gd name="T100" fmla="*/ 37 w 2587"/>
              <a:gd name="T101" fmla="*/ 174 h 2413"/>
              <a:gd name="T102" fmla="*/ 345 w 2587"/>
              <a:gd name="T103" fmla="*/ 0 h 2413"/>
              <a:gd name="T104" fmla="*/ 360 w 2587"/>
              <a:gd name="T105" fmla="*/ 20 h 2413"/>
              <a:gd name="T106" fmla="*/ 252 w 2587"/>
              <a:gd name="T107" fmla="*/ 45 h 2413"/>
              <a:gd name="T108" fmla="*/ 233 w 2587"/>
              <a:gd name="T109" fmla="*/ 34 h 2413"/>
              <a:gd name="T110" fmla="*/ 293 w 2587"/>
              <a:gd name="T111" fmla="*/ 5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87" h="2413">
                <a:moveTo>
                  <a:pt x="2447" y="2348"/>
                </a:moveTo>
                <a:lnTo>
                  <a:pt x="2452" y="2350"/>
                </a:lnTo>
                <a:lnTo>
                  <a:pt x="2488" y="2360"/>
                </a:lnTo>
                <a:lnTo>
                  <a:pt x="2519" y="2369"/>
                </a:lnTo>
                <a:lnTo>
                  <a:pt x="2543" y="2375"/>
                </a:lnTo>
                <a:lnTo>
                  <a:pt x="2559" y="2380"/>
                </a:lnTo>
                <a:lnTo>
                  <a:pt x="2571" y="2382"/>
                </a:lnTo>
                <a:lnTo>
                  <a:pt x="2575" y="2383"/>
                </a:lnTo>
                <a:lnTo>
                  <a:pt x="2580" y="2384"/>
                </a:lnTo>
                <a:lnTo>
                  <a:pt x="2583" y="2388"/>
                </a:lnTo>
                <a:lnTo>
                  <a:pt x="2586" y="2392"/>
                </a:lnTo>
                <a:lnTo>
                  <a:pt x="2587" y="2396"/>
                </a:lnTo>
                <a:lnTo>
                  <a:pt x="2586" y="2401"/>
                </a:lnTo>
                <a:lnTo>
                  <a:pt x="2584" y="2405"/>
                </a:lnTo>
                <a:lnTo>
                  <a:pt x="2582" y="2408"/>
                </a:lnTo>
                <a:lnTo>
                  <a:pt x="2578" y="2411"/>
                </a:lnTo>
                <a:lnTo>
                  <a:pt x="2575" y="2413"/>
                </a:lnTo>
                <a:lnTo>
                  <a:pt x="2571" y="2413"/>
                </a:lnTo>
                <a:lnTo>
                  <a:pt x="2568" y="2413"/>
                </a:lnTo>
                <a:lnTo>
                  <a:pt x="2564" y="2412"/>
                </a:lnTo>
                <a:lnTo>
                  <a:pt x="2552" y="2409"/>
                </a:lnTo>
                <a:lnTo>
                  <a:pt x="2534" y="2405"/>
                </a:lnTo>
                <a:lnTo>
                  <a:pt x="2510" y="2397"/>
                </a:lnTo>
                <a:lnTo>
                  <a:pt x="2479" y="2389"/>
                </a:lnTo>
                <a:lnTo>
                  <a:pt x="2443" y="2378"/>
                </a:lnTo>
                <a:lnTo>
                  <a:pt x="2439" y="2376"/>
                </a:lnTo>
                <a:lnTo>
                  <a:pt x="2435" y="2374"/>
                </a:lnTo>
                <a:lnTo>
                  <a:pt x="2433" y="2369"/>
                </a:lnTo>
                <a:lnTo>
                  <a:pt x="2433" y="2364"/>
                </a:lnTo>
                <a:lnTo>
                  <a:pt x="2433" y="2359"/>
                </a:lnTo>
                <a:lnTo>
                  <a:pt x="2435" y="2356"/>
                </a:lnTo>
                <a:lnTo>
                  <a:pt x="2439" y="2352"/>
                </a:lnTo>
                <a:lnTo>
                  <a:pt x="2442" y="2350"/>
                </a:lnTo>
                <a:lnTo>
                  <a:pt x="2447" y="2348"/>
                </a:lnTo>
                <a:close/>
                <a:moveTo>
                  <a:pt x="2202" y="2266"/>
                </a:moveTo>
                <a:lnTo>
                  <a:pt x="2210" y="2267"/>
                </a:lnTo>
                <a:lnTo>
                  <a:pt x="2271" y="2289"/>
                </a:lnTo>
                <a:lnTo>
                  <a:pt x="2330" y="2310"/>
                </a:lnTo>
                <a:lnTo>
                  <a:pt x="2337" y="2315"/>
                </a:lnTo>
                <a:lnTo>
                  <a:pt x="2341" y="2321"/>
                </a:lnTo>
                <a:lnTo>
                  <a:pt x="2339" y="2329"/>
                </a:lnTo>
                <a:lnTo>
                  <a:pt x="2337" y="2334"/>
                </a:lnTo>
                <a:lnTo>
                  <a:pt x="2335" y="2337"/>
                </a:lnTo>
                <a:lnTo>
                  <a:pt x="2330" y="2339"/>
                </a:lnTo>
                <a:lnTo>
                  <a:pt x="2325" y="2340"/>
                </a:lnTo>
                <a:lnTo>
                  <a:pt x="2320" y="2339"/>
                </a:lnTo>
                <a:lnTo>
                  <a:pt x="2260" y="2317"/>
                </a:lnTo>
                <a:lnTo>
                  <a:pt x="2200" y="2295"/>
                </a:lnTo>
                <a:lnTo>
                  <a:pt x="2194" y="2291"/>
                </a:lnTo>
                <a:lnTo>
                  <a:pt x="2190" y="2284"/>
                </a:lnTo>
                <a:lnTo>
                  <a:pt x="2191" y="2276"/>
                </a:lnTo>
                <a:lnTo>
                  <a:pt x="2195" y="2270"/>
                </a:lnTo>
                <a:lnTo>
                  <a:pt x="2202" y="2266"/>
                </a:lnTo>
                <a:close/>
                <a:moveTo>
                  <a:pt x="1966" y="2168"/>
                </a:moveTo>
                <a:lnTo>
                  <a:pt x="1974" y="2169"/>
                </a:lnTo>
                <a:lnTo>
                  <a:pt x="2092" y="2219"/>
                </a:lnTo>
                <a:lnTo>
                  <a:pt x="2098" y="2224"/>
                </a:lnTo>
                <a:lnTo>
                  <a:pt x="2100" y="2231"/>
                </a:lnTo>
                <a:lnTo>
                  <a:pt x="2099" y="2240"/>
                </a:lnTo>
                <a:lnTo>
                  <a:pt x="2097" y="2243"/>
                </a:lnTo>
                <a:lnTo>
                  <a:pt x="2094" y="2247"/>
                </a:lnTo>
                <a:lnTo>
                  <a:pt x="2090" y="2248"/>
                </a:lnTo>
                <a:lnTo>
                  <a:pt x="2086" y="2249"/>
                </a:lnTo>
                <a:lnTo>
                  <a:pt x="2082" y="2249"/>
                </a:lnTo>
                <a:lnTo>
                  <a:pt x="2080" y="2248"/>
                </a:lnTo>
                <a:lnTo>
                  <a:pt x="1962" y="2198"/>
                </a:lnTo>
                <a:lnTo>
                  <a:pt x="1956" y="2192"/>
                </a:lnTo>
                <a:lnTo>
                  <a:pt x="1952" y="2185"/>
                </a:lnTo>
                <a:lnTo>
                  <a:pt x="1953" y="2178"/>
                </a:lnTo>
                <a:lnTo>
                  <a:pt x="1959" y="2172"/>
                </a:lnTo>
                <a:lnTo>
                  <a:pt x="1966" y="2168"/>
                </a:lnTo>
                <a:close/>
                <a:moveTo>
                  <a:pt x="1736" y="2058"/>
                </a:moveTo>
                <a:lnTo>
                  <a:pt x="1743" y="2061"/>
                </a:lnTo>
                <a:lnTo>
                  <a:pt x="1858" y="2117"/>
                </a:lnTo>
                <a:lnTo>
                  <a:pt x="1864" y="2121"/>
                </a:lnTo>
                <a:lnTo>
                  <a:pt x="1866" y="2129"/>
                </a:lnTo>
                <a:lnTo>
                  <a:pt x="1865" y="2137"/>
                </a:lnTo>
                <a:lnTo>
                  <a:pt x="1862" y="2141"/>
                </a:lnTo>
                <a:lnTo>
                  <a:pt x="1859" y="2143"/>
                </a:lnTo>
                <a:lnTo>
                  <a:pt x="1855" y="2145"/>
                </a:lnTo>
                <a:lnTo>
                  <a:pt x="1852" y="2145"/>
                </a:lnTo>
                <a:lnTo>
                  <a:pt x="1848" y="2145"/>
                </a:lnTo>
                <a:lnTo>
                  <a:pt x="1845" y="2144"/>
                </a:lnTo>
                <a:lnTo>
                  <a:pt x="1730" y="2087"/>
                </a:lnTo>
                <a:lnTo>
                  <a:pt x="1724" y="2082"/>
                </a:lnTo>
                <a:lnTo>
                  <a:pt x="1721" y="2075"/>
                </a:lnTo>
                <a:lnTo>
                  <a:pt x="1723" y="2066"/>
                </a:lnTo>
                <a:lnTo>
                  <a:pt x="1729" y="2061"/>
                </a:lnTo>
                <a:lnTo>
                  <a:pt x="1736" y="2058"/>
                </a:lnTo>
                <a:close/>
                <a:moveTo>
                  <a:pt x="1511" y="1936"/>
                </a:moveTo>
                <a:lnTo>
                  <a:pt x="1518" y="1939"/>
                </a:lnTo>
                <a:lnTo>
                  <a:pt x="1631" y="2001"/>
                </a:lnTo>
                <a:lnTo>
                  <a:pt x="1635" y="2007"/>
                </a:lnTo>
                <a:lnTo>
                  <a:pt x="1638" y="2014"/>
                </a:lnTo>
                <a:lnTo>
                  <a:pt x="1637" y="2021"/>
                </a:lnTo>
                <a:lnTo>
                  <a:pt x="1634" y="2025"/>
                </a:lnTo>
                <a:lnTo>
                  <a:pt x="1631" y="2027"/>
                </a:lnTo>
                <a:lnTo>
                  <a:pt x="1627" y="2029"/>
                </a:lnTo>
                <a:lnTo>
                  <a:pt x="1622" y="2029"/>
                </a:lnTo>
                <a:lnTo>
                  <a:pt x="1619" y="2029"/>
                </a:lnTo>
                <a:lnTo>
                  <a:pt x="1615" y="2027"/>
                </a:lnTo>
                <a:lnTo>
                  <a:pt x="1503" y="1965"/>
                </a:lnTo>
                <a:lnTo>
                  <a:pt x="1498" y="1959"/>
                </a:lnTo>
                <a:lnTo>
                  <a:pt x="1496" y="1952"/>
                </a:lnTo>
                <a:lnTo>
                  <a:pt x="1498" y="1945"/>
                </a:lnTo>
                <a:lnTo>
                  <a:pt x="1503" y="1939"/>
                </a:lnTo>
                <a:lnTo>
                  <a:pt x="1511" y="1936"/>
                </a:lnTo>
                <a:close/>
                <a:moveTo>
                  <a:pt x="1292" y="1804"/>
                </a:moveTo>
                <a:lnTo>
                  <a:pt x="1300" y="1806"/>
                </a:lnTo>
                <a:lnTo>
                  <a:pt x="1408" y="1874"/>
                </a:lnTo>
                <a:lnTo>
                  <a:pt x="1414" y="1880"/>
                </a:lnTo>
                <a:lnTo>
                  <a:pt x="1415" y="1887"/>
                </a:lnTo>
                <a:lnTo>
                  <a:pt x="1413" y="1894"/>
                </a:lnTo>
                <a:lnTo>
                  <a:pt x="1411" y="1898"/>
                </a:lnTo>
                <a:lnTo>
                  <a:pt x="1408" y="1900"/>
                </a:lnTo>
                <a:lnTo>
                  <a:pt x="1405" y="1902"/>
                </a:lnTo>
                <a:lnTo>
                  <a:pt x="1400" y="1902"/>
                </a:lnTo>
                <a:lnTo>
                  <a:pt x="1396" y="1902"/>
                </a:lnTo>
                <a:lnTo>
                  <a:pt x="1393" y="1900"/>
                </a:lnTo>
                <a:lnTo>
                  <a:pt x="1284" y="1832"/>
                </a:lnTo>
                <a:lnTo>
                  <a:pt x="1278" y="1826"/>
                </a:lnTo>
                <a:lnTo>
                  <a:pt x="1277" y="1818"/>
                </a:lnTo>
                <a:lnTo>
                  <a:pt x="1279" y="1811"/>
                </a:lnTo>
                <a:lnTo>
                  <a:pt x="1285" y="1806"/>
                </a:lnTo>
                <a:lnTo>
                  <a:pt x="1292" y="1804"/>
                </a:lnTo>
                <a:close/>
                <a:moveTo>
                  <a:pt x="1081" y="1660"/>
                </a:moveTo>
                <a:lnTo>
                  <a:pt x="1088" y="1663"/>
                </a:lnTo>
                <a:lnTo>
                  <a:pt x="1193" y="1736"/>
                </a:lnTo>
                <a:lnTo>
                  <a:pt x="1198" y="1743"/>
                </a:lnTo>
                <a:lnTo>
                  <a:pt x="1200" y="1750"/>
                </a:lnTo>
                <a:lnTo>
                  <a:pt x="1198" y="1757"/>
                </a:lnTo>
                <a:lnTo>
                  <a:pt x="1194" y="1761"/>
                </a:lnTo>
                <a:lnTo>
                  <a:pt x="1192" y="1762"/>
                </a:lnTo>
                <a:lnTo>
                  <a:pt x="1188" y="1763"/>
                </a:lnTo>
                <a:lnTo>
                  <a:pt x="1185" y="1764"/>
                </a:lnTo>
                <a:lnTo>
                  <a:pt x="1180" y="1763"/>
                </a:lnTo>
                <a:lnTo>
                  <a:pt x="1176" y="1762"/>
                </a:lnTo>
                <a:lnTo>
                  <a:pt x="1071" y="1688"/>
                </a:lnTo>
                <a:lnTo>
                  <a:pt x="1065" y="1682"/>
                </a:lnTo>
                <a:lnTo>
                  <a:pt x="1064" y="1675"/>
                </a:lnTo>
                <a:lnTo>
                  <a:pt x="1068" y="1666"/>
                </a:lnTo>
                <a:lnTo>
                  <a:pt x="1074" y="1661"/>
                </a:lnTo>
                <a:lnTo>
                  <a:pt x="1081" y="1660"/>
                </a:lnTo>
                <a:close/>
                <a:moveTo>
                  <a:pt x="876" y="1506"/>
                </a:moveTo>
                <a:lnTo>
                  <a:pt x="885" y="1510"/>
                </a:lnTo>
                <a:lnTo>
                  <a:pt x="985" y="1587"/>
                </a:lnTo>
                <a:lnTo>
                  <a:pt x="990" y="1595"/>
                </a:lnTo>
                <a:lnTo>
                  <a:pt x="991" y="1602"/>
                </a:lnTo>
                <a:lnTo>
                  <a:pt x="989" y="1609"/>
                </a:lnTo>
                <a:lnTo>
                  <a:pt x="985" y="1612"/>
                </a:lnTo>
                <a:lnTo>
                  <a:pt x="980" y="1615"/>
                </a:lnTo>
                <a:lnTo>
                  <a:pt x="976" y="1615"/>
                </a:lnTo>
                <a:lnTo>
                  <a:pt x="972" y="1615"/>
                </a:lnTo>
                <a:lnTo>
                  <a:pt x="967" y="1612"/>
                </a:lnTo>
                <a:lnTo>
                  <a:pt x="866" y="1534"/>
                </a:lnTo>
                <a:lnTo>
                  <a:pt x="861" y="1528"/>
                </a:lnTo>
                <a:lnTo>
                  <a:pt x="860" y="1519"/>
                </a:lnTo>
                <a:lnTo>
                  <a:pt x="863" y="1512"/>
                </a:lnTo>
                <a:lnTo>
                  <a:pt x="869" y="1507"/>
                </a:lnTo>
                <a:lnTo>
                  <a:pt x="876" y="1506"/>
                </a:lnTo>
                <a:close/>
                <a:moveTo>
                  <a:pt x="682" y="1342"/>
                </a:moveTo>
                <a:lnTo>
                  <a:pt x="689" y="1346"/>
                </a:lnTo>
                <a:lnTo>
                  <a:pt x="775" y="1420"/>
                </a:lnTo>
                <a:lnTo>
                  <a:pt x="786" y="1430"/>
                </a:lnTo>
                <a:lnTo>
                  <a:pt x="790" y="1436"/>
                </a:lnTo>
                <a:lnTo>
                  <a:pt x="790" y="1443"/>
                </a:lnTo>
                <a:lnTo>
                  <a:pt x="787" y="1450"/>
                </a:lnTo>
                <a:lnTo>
                  <a:pt x="783" y="1454"/>
                </a:lnTo>
                <a:lnTo>
                  <a:pt x="780" y="1456"/>
                </a:lnTo>
                <a:lnTo>
                  <a:pt x="776" y="1456"/>
                </a:lnTo>
                <a:lnTo>
                  <a:pt x="772" y="1456"/>
                </a:lnTo>
                <a:lnTo>
                  <a:pt x="769" y="1455"/>
                </a:lnTo>
                <a:lnTo>
                  <a:pt x="765" y="1452"/>
                </a:lnTo>
                <a:lnTo>
                  <a:pt x="756" y="1444"/>
                </a:lnTo>
                <a:lnTo>
                  <a:pt x="668" y="1369"/>
                </a:lnTo>
                <a:lnTo>
                  <a:pt x="664" y="1361"/>
                </a:lnTo>
                <a:lnTo>
                  <a:pt x="664" y="1354"/>
                </a:lnTo>
                <a:lnTo>
                  <a:pt x="667" y="1347"/>
                </a:lnTo>
                <a:lnTo>
                  <a:pt x="673" y="1342"/>
                </a:lnTo>
                <a:lnTo>
                  <a:pt x="682" y="1342"/>
                </a:lnTo>
                <a:close/>
                <a:moveTo>
                  <a:pt x="489" y="1167"/>
                </a:moveTo>
                <a:lnTo>
                  <a:pt x="496" y="1167"/>
                </a:lnTo>
                <a:lnTo>
                  <a:pt x="503" y="1170"/>
                </a:lnTo>
                <a:lnTo>
                  <a:pt x="548" y="1215"/>
                </a:lnTo>
                <a:lnTo>
                  <a:pt x="594" y="1260"/>
                </a:lnTo>
                <a:lnTo>
                  <a:pt x="598" y="1267"/>
                </a:lnTo>
                <a:lnTo>
                  <a:pt x="599" y="1274"/>
                </a:lnTo>
                <a:lnTo>
                  <a:pt x="594" y="1281"/>
                </a:lnTo>
                <a:lnTo>
                  <a:pt x="592" y="1284"/>
                </a:lnTo>
                <a:lnTo>
                  <a:pt x="588" y="1285"/>
                </a:lnTo>
                <a:lnTo>
                  <a:pt x="584" y="1286"/>
                </a:lnTo>
                <a:lnTo>
                  <a:pt x="580" y="1286"/>
                </a:lnTo>
                <a:lnTo>
                  <a:pt x="576" y="1284"/>
                </a:lnTo>
                <a:lnTo>
                  <a:pt x="573" y="1281"/>
                </a:lnTo>
                <a:lnTo>
                  <a:pt x="526" y="1237"/>
                </a:lnTo>
                <a:lnTo>
                  <a:pt x="482" y="1192"/>
                </a:lnTo>
                <a:lnTo>
                  <a:pt x="477" y="1185"/>
                </a:lnTo>
                <a:lnTo>
                  <a:pt x="477" y="1177"/>
                </a:lnTo>
                <a:lnTo>
                  <a:pt x="482" y="1170"/>
                </a:lnTo>
                <a:lnTo>
                  <a:pt x="489" y="1167"/>
                </a:lnTo>
                <a:close/>
                <a:moveTo>
                  <a:pt x="318" y="976"/>
                </a:moveTo>
                <a:lnTo>
                  <a:pt x="327" y="977"/>
                </a:lnTo>
                <a:lnTo>
                  <a:pt x="333" y="982"/>
                </a:lnTo>
                <a:lnTo>
                  <a:pt x="373" y="1029"/>
                </a:lnTo>
                <a:lnTo>
                  <a:pt x="416" y="1078"/>
                </a:lnTo>
                <a:lnTo>
                  <a:pt x="420" y="1084"/>
                </a:lnTo>
                <a:lnTo>
                  <a:pt x="419" y="1093"/>
                </a:lnTo>
                <a:lnTo>
                  <a:pt x="415" y="1100"/>
                </a:lnTo>
                <a:lnTo>
                  <a:pt x="411" y="1101"/>
                </a:lnTo>
                <a:lnTo>
                  <a:pt x="408" y="1102"/>
                </a:lnTo>
                <a:lnTo>
                  <a:pt x="404" y="1103"/>
                </a:lnTo>
                <a:lnTo>
                  <a:pt x="401" y="1102"/>
                </a:lnTo>
                <a:lnTo>
                  <a:pt x="397" y="1101"/>
                </a:lnTo>
                <a:lnTo>
                  <a:pt x="394" y="1099"/>
                </a:lnTo>
                <a:lnTo>
                  <a:pt x="351" y="1050"/>
                </a:lnTo>
                <a:lnTo>
                  <a:pt x="310" y="1001"/>
                </a:lnTo>
                <a:lnTo>
                  <a:pt x="306" y="993"/>
                </a:lnTo>
                <a:lnTo>
                  <a:pt x="307" y="985"/>
                </a:lnTo>
                <a:lnTo>
                  <a:pt x="311" y="979"/>
                </a:lnTo>
                <a:lnTo>
                  <a:pt x="318" y="976"/>
                </a:lnTo>
                <a:close/>
                <a:moveTo>
                  <a:pt x="171" y="768"/>
                </a:moveTo>
                <a:lnTo>
                  <a:pt x="178" y="770"/>
                </a:lnTo>
                <a:lnTo>
                  <a:pt x="184" y="775"/>
                </a:lnTo>
                <a:lnTo>
                  <a:pt x="218" y="827"/>
                </a:lnTo>
                <a:lnTo>
                  <a:pt x="255" y="880"/>
                </a:lnTo>
                <a:lnTo>
                  <a:pt x="258" y="888"/>
                </a:lnTo>
                <a:lnTo>
                  <a:pt x="257" y="895"/>
                </a:lnTo>
                <a:lnTo>
                  <a:pt x="252" y="901"/>
                </a:lnTo>
                <a:lnTo>
                  <a:pt x="248" y="904"/>
                </a:lnTo>
                <a:lnTo>
                  <a:pt x="243" y="905"/>
                </a:lnTo>
                <a:lnTo>
                  <a:pt x="239" y="904"/>
                </a:lnTo>
                <a:lnTo>
                  <a:pt x="236" y="903"/>
                </a:lnTo>
                <a:lnTo>
                  <a:pt x="233" y="901"/>
                </a:lnTo>
                <a:lnTo>
                  <a:pt x="231" y="898"/>
                </a:lnTo>
                <a:lnTo>
                  <a:pt x="193" y="844"/>
                </a:lnTo>
                <a:lnTo>
                  <a:pt x="159" y="792"/>
                </a:lnTo>
                <a:lnTo>
                  <a:pt x="157" y="783"/>
                </a:lnTo>
                <a:lnTo>
                  <a:pt x="158" y="776"/>
                </a:lnTo>
                <a:lnTo>
                  <a:pt x="164" y="770"/>
                </a:lnTo>
                <a:lnTo>
                  <a:pt x="171" y="768"/>
                </a:lnTo>
                <a:close/>
                <a:moveTo>
                  <a:pt x="61" y="539"/>
                </a:moveTo>
                <a:lnTo>
                  <a:pt x="67" y="543"/>
                </a:lnTo>
                <a:lnTo>
                  <a:pt x="72" y="549"/>
                </a:lnTo>
                <a:lnTo>
                  <a:pt x="95" y="606"/>
                </a:lnTo>
                <a:lnTo>
                  <a:pt x="122" y="665"/>
                </a:lnTo>
                <a:lnTo>
                  <a:pt x="125" y="672"/>
                </a:lnTo>
                <a:lnTo>
                  <a:pt x="122" y="680"/>
                </a:lnTo>
                <a:lnTo>
                  <a:pt x="116" y="685"/>
                </a:lnTo>
                <a:lnTo>
                  <a:pt x="113" y="686"/>
                </a:lnTo>
                <a:lnTo>
                  <a:pt x="109" y="686"/>
                </a:lnTo>
                <a:lnTo>
                  <a:pt x="104" y="686"/>
                </a:lnTo>
                <a:lnTo>
                  <a:pt x="101" y="685"/>
                </a:lnTo>
                <a:lnTo>
                  <a:pt x="98" y="682"/>
                </a:lnTo>
                <a:lnTo>
                  <a:pt x="95" y="678"/>
                </a:lnTo>
                <a:lnTo>
                  <a:pt x="67" y="618"/>
                </a:lnTo>
                <a:lnTo>
                  <a:pt x="43" y="560"/>
                </a:lnTo>
                <a:lnTo>
                  <a:pt x="43" y="551"/>
                </a:lnTo>
                <a:lnTo>
                  <a:pt x="47" y="544"/>
                </a:lnTo>
                <a:lnTo>
                  <a:pt x="53" y="539"/>
                </a:lnTo>
                <a:lnTo>
                  <a:pt x="61" y="539"/>
                </a:lnTo>
                <a:close/>
                <a:moveTo>
                  <a:pt x="18" y="288"/>
                </a:moveTo>
                <a:lnTo>
                  <a:pt x="23" y="290"/>
                </a:lnTo>
                <a:lnTo>
                  <a:pt x="27" y="292"/>
                </a:lnTo>
                <a:lnTo>
                  <a:pt x="30" y="296"/>
                </a:lnTo>
                <a:lnTo>
                  <a:pt x="33" y="299"/>
                </a:lnTo>
                <a:lnTo>
                  <a:pt x="33" y="305"/>
                </a:lnTo>
                <a:lnTo>
                  <a:pt x="31" y="339"/>
                </a:lnTo>
                <a:lnTo>
                  <a:pt x="33" y="382"/>
                </a:lnTo>
                <a:lnTo>
                  <a:pt x="40" y="428"/>
                </a:lnTo>
                <a:lnTo>
                  <a:pt x="40" y="433"/>
                </a:lnTo>
                <a:lnTo>
                  <a:pt x="39" y="438"/>
                </a:lnTo>
                <a:lnTo>
                  <a:pt x="35" y="441"/>
                </a:lnTo>
                <a:lnTo>
                  <a:pt x="31" y="444"/>
                </a:lnTo>
                <a:lnTo>
                  <a:pt x="27" y="446"/>
                </a:lnTo>
                <a:lnTo>
                  <a:pt x="24" y="446"/>
                </a:lnTo>
                <a:lnTo>
                  <a:pt x="21" y="445"/>
                </a:lnTo>
                <a:lnTo>
                  <a:pt x="16" y="444"/>
                </a:lnTo>
                <a:lnTo>
                  <a:pt x="13" y="441"/>
                </a:lnTo>
                <a:lnTo>
                  <a:pt x="11" y="438"/>
                </a:lnTo>
                <a:lnTo>
                  <a:pt x="10" y="433"/>
                </a:lnTo>
                <a:lnTo>
                  <a:pt x="3" y="385"/>
                </a:lnTo>
                <a:lnTo>
                  <a:pt x="0" y="339"/>
                </a:lnTo>
                <a:lnTo>
                  <a:pt x="1" y="302"/>
                </a:lnTo>
                <a:lnTo>
                  <a:pt x="3" y="297"/>
                </a:lnTo>
                <a:lnTo>
                  <a:pt x="6" y="293"/>
                </a:lnTo>
                <a:lnTo>
                  <a:pt x="9" y="291"/>
                </a:lnTo>
                <a:lnTo>
                  <a:pt x="13" y="288"/>
                </a:lnTo>
                <a:lnTo>
                  <a:pt x="18" y="288"/>
                </a:lnTo>
                <a:close/>
                <a:moveTo>
                  <a:pt x="132" y="69"/>
                </a:moveTo>
                <a:lnTo>
                  <a:pt x="139" y="70"/>
                </a:lnTo>
                <a:lnTo>
                  <a:pt x="145" y="76"/>
                </a:lnTo>
                <a:lnTo>
                  <a:pt x="149" y="83"/>
                </a:lnTo>
                <a:lnTo>
                  <a:pt x="147" y="90"/>
                </a:lnTo>
                <a:lnTo>
                  <a:pt x="141" y="96"/>
                </a:lnTo>
                <a:lnTo>
                  <a:pt x="111" y="122"/>
                </a:lnTo>
                <a:lnTo>
                  <a:pt x="85" y="153"/>
                </a:lnTo>
                <a:lnTo>
                  <a:pt x="64" y="188"/>
                </a:lnTo>
                <a:lnTo>
                  <a:pt x="61" y="192"/>
                </a:lnTo>
                <a:lnTo>
                  <a:pt x="59" y="194"/>
                </a:lnTo>
                <a:lnTo>
                  <a:pt x="54" y="195"/>
                </a:lnTo>
                <a:lnTo>
                  <a:pt x="51" y="196"/>
                </a:lnTo>
                <a:lnTo>
                  <a:pt x="47" y="195"/>
                </a:lnTo>
                <a:lnTo>
                  <a:pt x="43" y="194"/>
                </a:lnTo>
                <a:lnTo>
                  <a:pt x="37" y="189"/>
                </a:lnTo>
                <a:lnTo>
                  <a:pt x="35" y="182"/>
                </a:lnTo>
                <a:lnTo>
                  <a:pt x="37" y="174"/>
                </a:lnTo>
                <a:lnTo>
                  <a:pt x="54" y="145"/>
                </a:lnTo>
                <a:lnTo>
                  <a:pt x="74" y="118"/>
                </a:lnTo>
                <a:lnTo>
                  <a:pt x="97" y="94"/>
                </a:lnTo>
                <a:lnTo>
                  <a:pt x="123" y="72"/>
                </a:lnTo>
                <a:lnTo>
                  <a:pt x="132" y="69"/>
                </a:lnTo>
                <a:close/>
                <a:moveTo>
                  <a:pt x="345" y="0"/>
                </a:moveTo>
                <a:lnTo>
                  <a:pt x="349" y="0"/>
                </a:lnTo>
                <a:lnTo>
                  <a:pt x="354" y="3"/>
                </a:lnTo>
                <a:lnTo>
                  <a:pt x="358" y="5"/>
                </a:lnTo>
                <a:lnTo>
                  <a:pt x="360" y="10"/>
                </a:lnTo>
                <a:lnTo>
                  <a:pt x="360" y="15"/>
                </a:lnTo>
                <a:lnTo>
                  <a:pt x="360" y="20"/>
                </a:lnTo>
                <a:lnTo>
                  <a:pt x="358" y="23"/>
                </a:lnTo>
                <a:lnTo>
                  <a:pt x="355" y="27"/>
                </a:lnTo>
                <a:lnTo>
                  <a:pt x="351" y="29"/>
                </a:lnTo>
                <a:lnTo>
                  <a:pt x="347" y="30"/>
                </a:lnTo>
                <a:lnTo>
                  <a:pt x="298" y="36"/>
                </a:lnTo>
                <a:lnTo>
                  <a:pt x="252" y="45"/>
                </a:lnTo>
                <a:lnTo>
                  <a:pt x="248" y="46"/>
                </a:lnTo>
                <a:lnTo>
                  <a:pt x="244" y="45"/>
                </a:lnTo>
                <a:lnTo>
                  <a:pt x="241" y="44"/>
                </a:lnTo>
                <a:lnTo>
                  <a:pt x="238" y="41"/>
                </a:lnTo>
                <a:lnTo>
                  <a:pt x="235" y="39"/>
                </a:lnTo>
                <a:lnTo>
                  <a:pt x="233" y="34"/>
                </a:lnTo>
                <a:lnTo>
                  <a:pt x="233" y="29"/>
                </a:lnTo>
                <a:lnTo>
                  <a:pt x="235" y="26"/>
                </a:lnTo>
                <a:lnTo>
                  <a:pt x="237" y="21"/>
                </a:lnTo>
                <a:lnTo>
                  <a:pt x="239" y="18"/>
                </a:lnTo>
                <a:lnTo>
                  <a:pt x="244" y="16"/>
                </a:lnTo>
                <a:lnTo>
                  <a:pt x="293" y="5"/>
                </a:lnTo>
                <a:lnTo>
                  <a:pt x="345"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40" name="Freeform 49">
            <a:extLst>
              <a:ext uri="{FF2B5EF4-FFF2-40B4-BE49-F238E27FC236}">
                <a16:creationId xmlns:a16="http://schemas.microsoft.com/office/drawing/2014/main" xmlns="" id="{F66584F6-5E52-48DF-8488-8CF4D8645DD5}"/>
              </a:ext>
            </a:extLst>
          </p:cNvPr>
          <p:cNvSpPr>
            <a:spLocks noEditPoints="1"/>
          </p:cNvSpPr>
          <p:nvPr/>
        </p:nvSpPr>
        <p:spPr bwMode="auto">
          <a:xfrm>
            <a:off x="5172134" y="4513813"/>
            <a:ext cx="530486" cy="562950"/>
          </a:xfrm>
          <a:custGeom>
            <a:avLst/>
            <a:gdLst>
              <a:gd name="T0" fmla="*/ 2306 w 3073"/>
              <a:gd name="T1" fmla="*/ 2317 h 3260"/>
              <a:gd name="T2" fmla="*/ 2111 w 3073"/>
              <a:gd name="T3" fmla="*/ 2516 h 3260"/>
              <a:gd name="T4" fmla="*/ 2079 w 3073"/>
              <a:gd name="T5" fmla="*/ 2807 h 3260"/>
              <a:gd name="T6" fmla="*/ 2234 w 3073"/>
              <a:gd name="T7" fmla="*/ 3052 h 3260"/>
              <a:gd name="T8" fmla="*/ 2491 w 3073"/>
              <a:gd name="T9" fmla="*/ 3150 h 3260"/>
              <a:gd name="T10" fmla="*/ 2755 w 3073"/>
              <a:gd name="T11" fmla="*/ 3080 h 3260"/>
              <a:gd name="T12" fmla="*/ 2936 w 3073"/>
              <a:gd name="T13" fmla="*/ 2854 h 3260"/>
              <a:gd name="T14" fmla="*/ 2936 w 3073"/>
              <a:gd name="T15" fmla="*/ 2562 h 3260"/>
              <a:gd name="T16" fmla="*/ 2760 w 3073"/>
              <a:gd name="T17" fmla="*/ 2338 h 3260"/>
              <a:gd name="T18" fmla="*/ 2514 w 3073"/>
              <a:gd name="T19" fmla="*/ 2266 h 3260"/>
              <a:gd name="T20" fmla="*/ 319 w 3073"/>
              <a:gd name="T21" fmla="*/ 1255 h 3260"/>
              <a:gd name="T22" fmla="*/ 138 w 3073"/>
              <a:gd name="T23" fmla="*/ 1479 h 3260"/>
              <a:gd name="T24" fmla="*/ 138 w 3073"/>
              <a:gd name="T25" fmla="*/ 1776 h 3260"/>
              <a:gd name="T26" fmla="*/ 319 w 3073"/>
              <a:gd name="T27" fmla="*/ 2001 h 3260"/>
              <a:gd name="T28" fmla="*/ 611 w 3073"/>
              <a:gd name="T29" fmla="*/ 2067 h 3260"/>
              <a:gd name="T30" fmla="*/ 875 w 3073"/>
              <a:gd name="T31" fmla="*/ 1941 h 3260"/>
              <a:gd name="T32" fmla="*/ 1003 w 3073"/>
              <a:gd name="T33" fmla="*/ 1679 h 3260"/>
              <a:gd name="T34" fmla="*/ 936 w 3073"/>
              <a:gd name="T35" fmla="*/ 1391 h 3260"/>
              <a:gd name="T36" fmla="*/ 709 w 3073"/>
              <a:gd name="T37" fmla="*/ 1211 h 3260"/>
              <a:gd name="T38" fmla="*/ 2412 w 3073"/>
              <a:gd name="T39" fmla="*/ 122 h 3260"/>
              <a:gd name="T40" fmla="*/ 2166 w 3073"/>
              <a:gd name="T41" fmla="*/ 277 h 3260"/>
              <a:gd name="T42" fmla="*/ 2067 w 3073"/>
              <a:gd name="T43" fmla="*/ 553 h 3260"/>
              <a:gd name="T44" fmla="*/ 2166 w 3073"/>
              <a:gd name="T45" fmla="*/ 829 h 3260"/>
              <a:gd name="T46" fmla="*/ 2412 w 3073"/>
              <a:gd name="T47" fmla="*/ 983 h 3260"/>
              <a:gd name="T48" fmla="*/ 2710 w 3073"/>
              <a:gd name="T49" fmla="*/ 950 h 3260"/>
              <a:gd name="T50" fmla="*/ 2915 w 3073"/>
              <a:gd name="T51" fmla="*/ 747 h 3260"/>
              <a:gd name="T52" fmla="*/ 2950 w 3073"/>
              <a:gd name="T53" fmla="*/ 452 h 3260"/>
              <a:gd name="T54" fmla="*/ 2793 w 3073"/>
              <a:gd name="T55" fmla="*/ 209 h 3260"/>
              <a:gd name="T56" fmla="*/ 2514 w 3073"/>
              <a:gd name="T57" fmla="*/ 111 h 3260"/>
              <a:gd name="T58" fmla="*/ 2796 w 3073"/>
              <a:gd name="T59" fmla="*/ 76 h 3260"/>
              <a:gd name="T60" fmla="*/ 3023 w 3073"/>
              <a:gd name="T61" fmla="*/ 325 h 3260"/>
              <a:gd name="T62" fmla="*/ 3060 w 3073"/>
              <a:gd name="T63" fmla="*/ 671 h 3260"/>
              <a:gd name="T64" fmla="*/ 2888 w 3073"/>
              <a:gd name="T65" fmla="*/ 963 h 3260"/>
              <a:gd name="T66" fmla="*/ 2574 w 3073"/>
              <a:gd name="T67" fmla="*/ 1103 h 3260"/>
              <a:gd name="T68" fmla="*/ 2241 w 3073"/>
              <a:gd name="T69" fmla="*/ 1035 h 3260"/>
              <a:gd name="T70" fmla="*/ 1078 w 3073"/>
              <a:gd name="T71" fmla="*/ 1424 h 3260"/>
              <a:gd name="T72" fmla="*/ 1107 w 3073"/>
              <a:gd name="T73" fmla="*/ 1733 h 3260"/>
              <a:gd name="T74" fmla="*/ 2119 w 3073"/>
              <a:gd name="T75" fmla="*/ 2317 h 3260"/>
              <a:gd name="T76" fmla="*/ 2389 w 3073"/>
              <a:gd name="T77" fmla="*/ 2169 h 3260"/>
              <a:gd name="T78" fmla="*/ 2688 w 3073"/>
              <a:gd name="T79" fmla="*/ 2183 h 3260"/>
              <a:gd name="T80" fmla="*/ 2947 w 3073"/>
              <a:gd name="T81" fmla="*/ 2358 h 3260"/>
              <a:gd name="T82" fmla="*/ 3070 w 3073"/>
              <a:gd name="T83" fmla="*/ 2653 h 3260"/>
              <a:gd name="T84" fmla="*/ 3007 w 3073"/>
              <a:gd name="T85" fmla="*/ 2968 h 3260"/>
              <a:gd name="T86" fmla="*/ 2790 w 3073"/>
              <a:gd name="T87" fmla="*/ 3189 h 3260"/>
              <a:gd name="T88" fmla="*/ 2514 w 3073"/>
              <a:gd name="T89" fmla="*/ 3260 h 3260"/>
              <a:gd name="T90" fmla="*/ 2238 w 3073"/>
              <a:gd name="T91" fmla="*/ 3189 h 3260"/>
              <a:gd name="T92" fmla="*/ 2021 w 3073"/>
              <a:gd name="T93" fmla="*/ 2968 h 3260"/>
              <a:gd name="T94" fmla="*/ 1957 w 3073"/>
              <a:gd name="T95" fmla="*/ 2656 h 3260"/>
              <a:gd name="T96" fmla="*/ 958 w 3073"/>
              <a:gd name="T97" fmla="*/ 2014 h 3260"/>
              <a:gd name="T98" fmla="*/ 673 w 3073"/>
              <a:gd name="T99" fmla="*/ 2169 h 3260"/>
              <a:gd name="T100" fmla="*/ 329 w 3073"/>
              <a:gd name="T101" fmla="*/ 2131 h 3260"/>
              <a:gd name="T102" fmla="*/ 77 w 3073"/>
              <a:gd name="T103" fmla="*/ 1907 h 3260"/>
              <a:gd name="T104" fmla="*/ 4 w 3073"/>
              <a:gd name="T105" fmla="*/ 1568 h 3260"/>
              <a:gd name="T106" fmla="*/ 144 w 3073"/>
              <a:gd name="T107" fmla="*/ 1258 h 3260"/>
              <a:gd name="T108" fmla="*/ 440 w 3073"/>
              <a:gd name="T109" fmla="*/ 1088 h 3260"/>
              <a:gd name="T110" fmla="*/ 779 w 3073"/>
              <a:gd name="T111" fmla="*/ 1120 h 3260"/>
              <a:gd name="T112" fmla="*/ 1026 w 3073"/>
              <a:gd name="T113" fmla="*/ 1325 h 3260"/>
              <a:gd name="T114" fmla="*/ 1958 w 3073"/>
              <a:gd name="T115" fmla="*/ 493 h 3260"/>
              <a:gd name="T116" fmla="*/ 2099 w 3073"/>
              <a:gd name="T117" fmla="*/ 183 h 3260"/>
              <a:gd name="T118" fmla="*/ 2394 w 3073"/>
              <a:gd name="T119" fmla="*/ 14 h 3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73" h="3260">
                <a:moveTo>
                  <a:pt x="2514" y="2266"/>
                </a:moveTo>
                <a:lnTo>
                  <a:pt x="2472" y="2268"/>
                </a:lnTo>
                <a:lnTo>
                  <a:pt x="2429" y="2274"/>
                </a:lnTo>
                <a:lnTo>
                  <a:pt x="2387" y="2284"/>
                </a:lnTo>
                <a:lnTo>
                  <a:pt x="2346" y="2298"/>
                </a:lnTo>
                <a:lnTo>
                  <a:pt x="2306" y="2317"/>
                </a:lnTo>
                <a:lnTo>
                  <a:pt x="2268" y="2338"/>
                </a:lnTo>
                <a:lnTo>
                  <a:pt x="2232" y="2365"/>
                </a:lnTo>
                <a:lnTo>
                  <a:pt x="2198" y="2395"/>
                </a:lnTo>
                <a:lnTo>
                  <a:pt x="2165" y="2433"/>
                </a:lnTo>
                <a:lnTo>
                  <a:pt x="2136" y="2473"/>
                </a:lnTo>
                <a:lnTo>
                  <a:pt x="2111" y="2516"/>
                </a:lnTo>
                <a:lnTo>
                  <a:pt x="2092" y="2562"/>
                </a:lnTo>
                <a:lnTo>
                  <a:pt x="2079" y="2609"/>
                </a:lnTo>
                <a:lnTo>
                  <a:pt x="2070" y="2657"/>
                </a:lnTo>
                <a:lnTo>
                  <a:pt x="2067" y="2708"/>
                </a:lnTo>
                <a:lnTo>
                  <a:pt x="2070" y="2758"/>
                </a:lnTo>
                <a:lnTo>
                  <a:pt x="2079" y="2807"/>
                </a:lnTo>
                <a:lnTo>
                  <a:pt x="2092" y="2854"/>
                </a:lnTo>
                <a:lnTo>
                  <a:pt x="2111" y="2899"/>
                </a:lnTo>
                <a:lnTo>
                  <a:pt x="2136" y="2942"/>
                </a:lnTo>
                <a:lnTo>
                  <a:pt x="2165" y="2983"/>
                </a:lnTo>
                <a:lnTo>
                  <a:pt x="2198" y="3020"/>
                </a:lnTo>
                <a:lnTo>
                  <a:pt x="2234" y="3052"/>
                </a:lnTo>
                <a:lnTo>
                  <a:pt x="2274" y="3080"/>
                </a:lnTo>
                <a:lnTo>
                  <a:pt x="2314" y="3103"/>
                </a:lnTo>
                <a:lnTo>
                  <a:pt x="2357" y="3122"/>
                </a:lnTo>
                <a:lnTo>
                  <a:pt x="2400" y="3135"/>
                </a:lnTo>
                <a:lnTo>
                  <a:pt x="2446" y="3144"/>
                </a:lnTo>
                <a:lnTo>
                  <a:pt x="2491" y="3150"/>
                </a:lnTo>
                <a:lnTo>
                  <a:pt x="2537" y="3150"/>
                </a:lnTo>
                <a:lnTo>
                  <a:pt x="2583" y="3144"/>
                </a:lnTo>
                <a:lnTo>
                  <a:pt x="2627" y="3135"/>
                </a:lnTo>
                <a:lnTo>
                  <a:pt x="2672" y="3122"/>
                </a:lnTo>
                <a:lnTo>
                  <a:pt x="2714" y="3103"/>
                </a:lnTo>
                <a:lnTo>
                  <a:pt x="2755" y="3080"/>
                </a:lnTo>
                <a:lnTo>
                  <a:pt x="2794" y="3052"/>
                </a:lnTo>
                <a:lnTo>
                  <a:pt x="2830" y="3020"/>
                </a:lnTo>
                <a:lnTo>
                  <a:pt x="2864" y="2983"/>
                </a:lnTo>
                <a:lnTo>
                  <a:pt x="2893" y="2942"/>
                </a:lnTo>
                <a:lnTo>
                  <a:pt x="2917" y="2899"/>
                </a:lnTo>
                <a:lnTo>
                  <a:pt x="2936" y="2854"/>
                </a:lnTo>
                <a:lnTo>
                  <a:pt x="2950" y="2807"/>
                </a:lnTo>
                <a:lnTo>
                  <a:pt x="2958" y="2758"/>
                </a:lnTo>
                <a:lnTo>
                  <a:pt x="2961" y="2708"/>
                </a:lnTo>
                <a:lnTo>
                  <a:pt x="2958" y="2657"/>
                </a:lnTo>
                <a:lnTo>
                  <a:pt x="2950" y="2609"/>
                </a:lnTo>
                <a:lnTo>
                  <a:pt x="2936" y="2562"/>
                </a:lnTo>
                <a:lnTo>
                  <a:pt x="2917" y="2516"/>
                </a:lnTo>
                <a:lnTo>
                  <a:pt x="2893" y="2473"/>
                </a:lnTo>
                <a:lnTo>
                  <a:pt x="2864" y="2433"/>
                </a:lnTo>
                <a:lnTo>
                  <a:pt x="2830" y="2395"/>
                </a:lnTo>
                <a:lnTo>
                  <a:pt x="2796" y="2365"/>
                </a:lnTo>
                <a:lnTo>
                  <a:pt x="2760" y="2338"/>
                </a:lnTo>
                <a:lnTo>
                  <a:pt x="2722" y="2317"/>
                </a:lnTo>
                <a:lnTo>
                  <a:pt x="2682" y="2298"/>
                </a:lnTo>
                <a:lnTo>
                  <a:pt x="2642" y="2284"/>
                </a:lnTo>
                <a:lnTo>
                  <a:pt x="2599" y="2274"/>
                </a:lnTo>
                <a:lnTo>
                  <a:pt x="2557" y="2268"/>
                </a:lnTo>
                <a:lnTo>
                  <a:pt x="2514" y="2266"/>
                </a:lnTo>
                <a:close/>
                <a:moveTo>
                  <a:pt x="559" y="1186"/>
                </a:moveTo>
                <a:lnTo>
                  <a:pt x="507" y="1189"/>
                </a:lnTo>
                <a:lnTo>
                  <a:pt x="456" y="1197"/>
                </a:lnTo>
                <a:lnTo>
                  <a:pt x="408" y="1211"/>
                </a:lnTo>
                <a:lnTo>
                  <a:pt x="363" y="1231"/>
                </a:lnTo>
                <a:lnTo>
                  <a:pt x="319" y="1255"/>
                </a:lnTo>
                <a:lnTo>
                  <a:pt x="280" y="1283"/>
                </a:lnTo>
                <a:lnTo>
                  <a:pt x="244" y="1315"/>
                </a:lnTo>
                <a:lnTo>
                  <a:pt x="210" y="1352"/>
                </a:lnTo>
                <a:lnTo>
                  <a:pt x="181" y="1391"/>
                </a:lnTo>
                <a:lnTo>
                  <a:pt x="158" y="1434"/>
                </a:lnTo>
                <a:lnTo>
                  <a:pt x="138" y="1479"/>
                </a:lnTo>
                <a:lnTo>
                  <a:pt x="124" y="1526"/>
                </a:lnTo>
                <a:lnTo>
                  <a:pt x="115" y="1576"/>
                </a:lnTo>
                <a:lnTo>
                  <a:pt x="112" y="1628"/>
                </a:lnTo>
                <a:lnTo>
                  <a:pt x="115" y="1679"/>
                </a:lnTo>
                <a:lnTo>
                  <a:pt x="124" y="1729"/>
                </a:lnTo>
                <a:lnTo>
                  <a:pt x="138" y="1776"/>
                </a:lnTo>
                <a:lnTo>
                  <a:pt x="158" y="1823"/>
                </a:lnTo>
                <a:lnTo>
                  <a:pt x="181" y="1865"/>
                </a:lnTo>
                <a:lnTo>
                  <a:pt x="210" y="1905"/>
                </a:lnTo>
                <a:lnTo>
                  <a:pt x="244" y="1941"/>
                </a:lnTo>
                <a:lnTo>
                  <a:pt x="280" y="1972"/>
                </a:lnTo>
                <a:lnTo>
                  <a:pt x="319" y="2001"/>
                </a:lnTo>
                <a:lnTo>
                  <a:pt x="363" y="2025"/>
                </a:lnTo>
                <a:lnTo>
                  <a:pt x="408" y="2044"/>
                </a:lnTo>
                <a:lnTo>
                  <a:pt x="456" y="2058"/>
                </a:lnTo>
                <a:lnTo>
                  <a:pt x="507" y="2067"/>
                </a:lnTo>
                <a:lnTo>
                  <a:pt x="559" y="2070"/>
                </a:lnTo>
                <a:lnTo>
                  <a:pt x="611" y="2067"/>
                </a:lnTo>
                <a:lnTo>
                  <a:pt x="661" y="2058"/>
                </a:lnTo>
                <a:lnTo>
                  <a:pt x="709" y="2044"/>
                </a:lnTo>
                <a:lnTo>
                  <a:pt x="756" y="2025"/>
                </a:lnTo>
                <a:lnTo>
                  <a:pt x="798" y="2001"/>
                </a:lnTo>
                <a:lnTo>
                  <a:pt x="839" y="1972"/>
                </a:lnTo>
                <a:lnTo>
                  <a:pt x="875" y="1941"/>
                </a:lnTo>
                <a:lnTo>
                  <a:pt x="907" y="1905"/>
                </a:lnTo>
                <a:lnTo>
                  <a:pt x="936" y="1865"/>
                </a:lnTo>
                <a:lnTo>
                  <a:pt x="960" y="1823"/>
                </a:lnTo>
                <a:lnTo>
                  <a:pt x="980" y="1776"/>
                </a:lnTo>
                <a:lnTo>
                  <a:pt x="994" y="1729"/>
                </a:lnTo>
                <a:lnTo>
                  <a:pt x="1003" y="1679"/>
                </a:lnTo>
                <a:lnTo>
                  <a:pt x="1006" y="1628"/>
                </a:lnTo>
                <a:lnTo>
                  <a:pt x="1003" y="1576"/>
                </a:lnTo>
                <a:lnTo>
                  <a:pt x="994" y="1526"/>
                </a:lnTo>
                <a:lnTo>
                  <a:pt x="980" y="1479"/>
                </a:lnTo>
                <a:lnTo>
                  <a:pt x="960" y="1434"/>
                </a:lnTo>
                <a:lnTo>
                  <a:pt x="936" y="1391"/>
                </a:lnTo>
                <a:lnTo>
                  <a:pt x="907" y="1352"/>
                </a:lnTo>
                <a:lnTo>
                  <a:pt x="875" y="1315"/>
                </a:lnTo>
                <a:lnTo>
                  <a:pt x="839" y="1283"/>
                </a:lnTo>
                <a:lnTo>
                  <a:pt x="798" y="1255"/>
                </a:lnTo>
                <a:lnTo>
                  <a:pt x="756" y="1231"/>
                </a:lnTo>
                <a:lnTo>
                  <a:pt x="709" y="1211"/>
                </a:lnTo>
                <a:lnTo>
                  <a:pt x="661" y="1197"/>
                </a:lnTo>
                <a:lnTo>
                  <a:pt x="611" y="1189"/>
                </a:lnTo>
                <a:lnTo>
                  <a:pt x="559" y="1186"/>
                </a:lnTo>
                <a:close/>
                <a:moveTo>
                  <a:pt x="2514" y="111"/>
                </a:moveTo>
                <a:lnTo>
                  <a:pt x="2462" y="114"/>
                </a:lnTo>
                <a:lnTo>
                  <a:pt x="2412" y="122"/>
                </a:lnTo>
                <a:lnTo>
                  <a:pt x="2364" y="137"/>
                </a:lnTo>
                <a:lnTo>
                  <a:pt x="2318" y="156"/>
                </a:lnTo>
                <a:lnTo>
                  <a:pt x="2275" y="180"/>
                </a:lnTo>
                <a:lnTo>
                  <a:pt x="2235" y="209"/>
                </a:lnTo>
                <a:lnTo>
                  <a:pt x="2198" y="240"/>
                </a:lnTo>
                <a:lnTo>
                  <a:pt x="2166" y="277"/>
                </a:lnTo>
                <a:lnTo>
                  <a:pt x="2137" y="316"/>
                </a:lnTo>
                <a:lnTo>
                  <a:pt x="2113" y="359"/>
                </a:lnTo>
                <a:lnTo>
                  <a:pt x="2093" y="404"/>
                </a:lnTo>
                <a:lnTo>
                  <a:pt x="2079" y="452"/>
                </a:lnTo>
                <a:lnTo>
                  <a:pt x="2070" y="502"/>
                </a:lnTo>
                <a:lnTo>
                  <a:pt x="2067" y="553"/>
                </a:lnTo>
                <a:lnTo>
                  <a:pt x="2070" y="604"/>
                </a:lnTo>
                <a:lnTo>
                  <a:pt x="2079" y="655"/>
                </a:lnTo>
                <a:lnTo>
                  <a:pt x="2093" y="702"/>
                </a:lnTo>
                <a:lnTo>
                  <a:pt x="2113" y="747"/>
                </a:lnTo>
                <a:lnTo>
                  <a:pt x="2137" y="790"/>
                </a:lnTo>
                <a:lnTo>
                  <a:pt x="2166" y="829"/>
                </a:lnTo>
                <a:lnTo>
                  <a:pt x="2198" y="865"/>
                </a:lnTo>
                <a:lnTo>
                  <a:pt x="2235" y="898"/>
                </a:lnTo>
                <a:lnTo>
                  <a:pt x="2275" y="926"/>
                </a:lnTo>
                <a:lnTo>
                  <a:pt x="2318" y="950"/>
                </a:lnTo>
                <a:lnTo>
                  <a:pt x="2364" y="969"/>
                </a:lnTo>
                <a:lnTo>
                  <a:pt x="2412" y="983"/>
                </a:lnTo>
                <a:lnTo>
                  <a:pt x="2462" y="992"/>
                </a:lnTo>
                <a:lnTo>
                  <a:pt x="2514" y="995"/>
                </a:lnTo>
                <a:lnTo>
                  <a:pt x="2566" y="992"/>
                </a:lnTo>
                <a:lnTo>
                  <a:pt x="2617" y="983"/>
                </a:lnTo>
                <a:lnTo>
                  <a:pt x="2665" y="969"/>
                </a:lnTo>
                <a:lnTo>
                  <a:pt x="2710" y="950"/>
                </a:lnTo>
                <a:lnTo>
                  <a:pt x="2754" y="926"/>
                </a:lnTo>
                <a:lnTo>
                  <a:pt x="2793" y="898"/>
                </a:lnTo>
                <a:lnTo>
                  <a:pt x="2830" y="865"/>
                </a:lnTo>
                <a:lnTo>
                  <a:pt x="2863" y="829"/>
                </a:lnTo>
                <a:lnTo>
                  <a:pt x="2892" y="790"/>
                </a:lnTo>
                <a:lnTo>
                  <a:pt x="2915" y="747"/>
                </a:lnTo>
                <a:lnTo>
                  <a:pt x="2935" y="702"/>
                </a:lnTo>
                <a:lnTo>
                  <a:pt x="2950" y="655"/>
                </a:lnTo>
                <a:lnTo>
                  <a:pt x="2958" y="604"/>
                </a:lnTo>
                <a:lnTo>
                  <a:pt x="2961" y="553"/>
                </a:lnTo>
                <a:lnTo>
                  <a:pt x="2958" y="502"/>
                </a:lnTo>
                <a:lnTo>
                  <a:pt x="2950" y="452"/>
                </a:lnTo>
                <a:lnTo>
                  <a:pt x="2935" y="404"/>
                </a:lnTo>
                <a:lnTo>
                  <a:pt x="2915" y="359"/>
                </a:lnTo>
                <a:lnTo>
                  <a:pt x="2892" y="316"/>
                </a:lnTo>
                <a:lnTo>
                  <a:pt x="2863" y="277"/>
                </a:lnTo>
                <a:lnTo>
                  <a:pt x="2830" y="240"/>
                </a:lnTo>
                <a:lnTo>
                  <a:pt x="2793" y="209"/>
                </a:lnTo>
                <a:lnTo>
                  <a:pt x="2754" y="180"/>
                </a:lnTo>
                <a:lnTo>
                  <a:pt x="2710" y="156"/>
                </a:lnTo>
                <a:lnTo>
                  <a:pt x="2665" y="137"/>
                </a:lnTo>
                <a:lnTo>
                  <a:pt x="2617" y="122"/>
                </a:lnTo>
                <a:lnTo>
                  <a:pt x="2566" y="114"/>
                </a:lnTo>
                <a:lnTo>
                  <a:pt x="2514" y="111"/>
                </a:lnTo>
                <a:close/>
                <a:moveTo>
                  <a:pt x="2514" y="0"/>
                </a:moveTo>
                <a:lnTo>
                  <a:pt x="2574" y="3"/>
                </a:lnTo>
                <a:lnTo>
                  <a:pt x="2633" y="14"/>
                </a:lnTo>
                <a:lnTo>
                  <a:pt x="2690" y="29"/>
                </a:lnTo>
                <a:lnTo>
                  <a:pt x="2744" y="50"/>
                </a:lnTo>
                <a:lnTo>
                  <a:pt x="2796" y="76"/>
                </a:lnTo>
                <a:lnTo>
                  <a:pt x="2844" y="107"/>
                </a:lnTo>
                <a:lnTo>
                  <a:pt x="2888" y="143"/>
                </a:lnTo>
                <a:lnTo>
                  <a:pt x="2929" y="183"/>
                </a:lnTo>
                <a:lnTo>
                  <a:pt x="2965" y="227"/>
                </a:lnTo>
                <a:lnTo>
                  <a:pt x="2996" y="274"/>
                </a:lnTo>
                <a:lnTo>
                  <a:pt x="3023" y="325"/>
                </a:lnTo>
                <a:lnTo>
                  <a:pt x="3044" y="379"/>
                </a:lnTo>
                <a:lnTo>
                  <a:pt x="3060" y="435"/>
                </a:lnTo>
                <a:lnTo>
                  <a:pt x="3069" y="493"/>
                </a:lnTo>
                <a:lnTo>
                  <a:pt x="3073" y="553"/>
                </a:lnTo>
                <a:lnTo>
                  <a:pt x="3069" y="614"/>
                </a:lnTo>
                <a:lnTo>
                  <a:pt x="3060" y="671"/>
                </a:lnTo>
                <a:lnTo>
                  <a:pt x="3044" y="727"/>
                </a:lnTo>
                <a:lnTo>
                  <a:pt x="3023" y="781"/>
                </a:lnTo>
                <a:lnTo>
                  <a:pt x="2996" y="832"/>
                </a:lnTo>
                <a:lnTo>
                  <a:pt x="2965" y="879"/>
                </a:lnTo>
                <a:lnTo>
                  <a:pt x="2929" y="923"/>
                </a:lnTo>
                <a:lnTo>
                  <a:pt x="2888" y="963"/>
                </a:lnTo>
                <a:lnTo>
                  <a:pt x="2844" y="999"/>
                </a:lnTo>
                <a:lnTo>
                  <a:pt x="2796" y="1030"/>
                </a:lnTo>
                <a:lnTo>
                  <a:pt x="2744" y="1057"/>
                </a:lnTo>
                <a:lnTo>
                  <a:pt x="2690" y="1077"/>
                </a:lnTo>
                <a:lnTo>
                  <a:pt x="2633" y="1092"/>
                </a:lnTo>
                <a:lnTo>
                  <a:pt x="2574" y="1103"/>
                </a:lnTo>
                <a:lnTo>
                  <a:pt x="2514" y="1106"/>
                </a:lnTo>
                <a:lnTo>
                  <a:pt x="2455" y="1103"/>
                </a:lnTo>
                <a:lnTo>
                  <a:pt x="2398" y="1094"/>
                </a:lnTo>
                <a:lnTo>
                  <a:pt x="2344" y="1079"/>
                </a:lnTo>
                <a:lnTo>
                  <a:pt x="2291" y="1060"/>
                </a:lnTo>
                <a:lnTo>
                  <a:pt x="2241" y="1035"/>
                </a:lnTo>
                <a:lnTo>
                  <a:pt x="2195" y="1005"/>
                </a:lnTo>
                <a:lnTo>
                  <a:pt x="2151" y="973"/>
                </a:lnTo>
                <a:lnTo>
                  <a:pt x="2111" y="935"/>
                </a:lnTo>
                <a:lnTo>
                  <a:pt x="2076" y="894"/>
                </a:lnTo>
                <a:lnTo>
                  <a:pt x="2043" y="848"/>
                </a:lnTo>
                <a:lnTo>
                  <a:pt x="1078" y="1424"/>
                </a:lnTo>
                <a:lnTo>
                  <a:pt x="1095" y="1472"/>
                </a:lnTo>
                <a:lnTo>
                  <a:pt x="1107" y="1522"/>
                </a:lnTo>
                <a:lnTo>
                  <a:pt x="1115" y="1574"/>
                </a:lnTo>
                <a:lnTo>
                  <a:pt x="1118" y="1628"/>
                </a:lnTo>
                <a:lnTo>
                  <a:pt x="1115" y="1681"/>
                </a:lnTo>
                <a:lnTo>
                  <a:pt x="1107" y="1733"/>
                </a:lnTo>
                <a:lnTo>
                  <a:pt x="1095" y="1784"/>
                </a:lnTo>
                <a:lnTo>
                  <a:pt x="1078" y="1832"/>
                </a:lnTo>
                <a:lnTo>
                  <a:pt x="2043" y="2411"/>
                </a:lnTo>
                <a:lnTo>
                  <a:pt x="2066" y="2378"/>
                </a:lnTo>
                <a:lnTo>
                  <a:pt x="2091" y="2347"/>
                </a:lnTo>
                <a:lnTo>
                  <a:pt x="2119" y="2317"/>
                </a:lnTo>
                <a:lnTo>
                  <a:pt x="2159" y="2281"/>
                </a:lnTo>
                <a:lnTo>
                  <a:pt x="2201" y="2250"/>
                </a:lnTo>
                <a:lnTo>
                  <a:pt x="2246" y="2224"/>
                </a:lnTo>
                <a:lnTo>
                  <a:pt x="2292" y="2201"/>
                </a:lnTo>
                <a:lnTo>
                  <a:pt x="2340" y="2183"/>
                </a:lnTo>
                <a:lnTo>
                  <a:pt x="2389" y="2169"/>
                </a:lnTo>
                <a:lnTo>
                  <a:pt x="2438" y="2160"/>
                </a:lnTo>
                <a:lnTo>
                  <a:pt x="2489" y="2156"/>
                </a:lnTo>
                <a:lnTo>
                  <a:pt x="2539" y="2156"/>
                </a:lnTo>
                <a:lnTo>
                  <a:pt x="2590" y="2160"/>
                </a:lnTo>
                <a:lnTo>
                  <a:pt x="2640" y="2169"/>
                </a:lnTo>
                <a:lnTo>
                  <a:pt x="2688" y="2183"/>
                </a:lnTo>
                <a:lnTo>
                  <a:pt x="2736" y="2201"/>
                </a:lnTo>
                <a:lnTo>
                  <a:pt x="2783" y="2224"/>
                </a:lnTo>
                <a:lnTo>
                  <a:pt x="2827" y="2250"/>
                </a:lnTo>
                <a:lnTo>
                  <a:pt x="2869" y="2281"/>
                </a:lnTo>
                <a:lnTo>
                  <a:pt x="2909" y="2317"/>
                </a:lnTo>
                <a:lnTo>
                  <a:pt x="2947" y="2358"/>
                </a:lnTo>
                <a:lnTo>
                  <a:pt x="2979" y="2401"/>
                </a:lnTo>
                <a:lnTo>
                  <a:pt x="3007" y="2448"/>
                </a:lnTo>
                <a:lnTo>
                  <a:pt x="3030" y="2496"/>
                </a:lnTo>
                <a:lnTo>
                  <a:pt x="3049" y="2547"/>
                </a:lnTo>
                <a:lnTo>
                  <a:pt x="3062" y="2599"/>
                </a:lnTo>
                <a:lnTo>
                  <a:pt x="3070" y="2653"/>
                </a:lnTo>
                <a:lnTo>
                  <a:pt x="3073" y="2708"/>
                </a:lnTo>
                <a:lnTo>
                  <a:pt x="3070" y="2763"/>
                </a:lnTo>
                <a:lnTo>
                  <a:pt x="3062" y="2816"/>
                </a:lnTo>
                <a:lnTo>
                  <a:pt x="3049" y="2869"/>
                </a:lnTo>
                <a:lnTo>
                  <a:pt x="3030" y="2919"/>
                </a:lnTo>
                <a:lnTo>
                  <a:pt x="3007" y="2968"/>
                </a:lnTo>
                <a:lnTo>
                  <a:pt x="2979" y="3014"/>
                </a:lnTo>
                <a:lnTo>
                  <a:pt x="2947" y="3057"/>
                </a:lnTo>
                <a:lnTo>
                  <a:pt x="2909" y="3098"/>
                </a:lnTo>
                <a:lnTo>
                  <a:pt x="2872" y="3132"/>
                </a:lnTo>
                <a:lnTo>
                  <a:pt x="2831" y="3162"/>
                </a:lnTo>
                <a:lnTo>
                  <a:pt x="2790" y="3189"/>
                </a:lnTo>
                <a:lnTo>
                  <a:pt x="2746" y="3210"/>
                </a:lnTo>
                <a:lnTo>
                  <a:pt x="2702" y="3227"/>
                </a:lnTo>
                <a:lnTo>
                  <a:pt x="2656" y="3242"/>
                </a:lnTo>
                <a:lnTo>
                  <a:pt x="2609" y="3252"/>
                </a:lnTo>
                <a:lnTo>
                  <a:pt x="2562" y="3258"/>
                </a:lnTo>
                <a:lnTo>
                  <a:pt x="2514" y="3260"/>
                </a:lnTo>
                <a:lnTo>
                  <a:pt x="2466" y="3258"/>
                </a:lnTo>
                <a:lnTo>
                  <a:pt x="2419" y="3252"/>
                </a:lnTo>
                <a:lnTo>
                  <a:pt x="2372" y="3242"/>
                </a:lnTo>
                <a:lnTo>
                  <a:pt x="2327" y="3227"/>
                </a:lnTo>
                <a:lnTo>
                  <a:pt x="2282" y="3210"/>
                </a:lnTo>
                <a:lnTo>
                  <a:pt x="2238" y="3189"/>
                </a:lnTo>
                <a:lnTo>
                  <a:pt x="2196" y="3162"/>
                </a:lnTo>
                <a:lnTo>
                  <a:pt x="2156" y="3132"/>
                </a:lnTo>
                <a:lnTo>
                  <a:pt x="2119" y="3098"/>
                </a:lnTo>
                <a:lnTo>
                  <a:pt x="2082" y="3057"/>
                </a:lnTo>
                <a:lnTo>
                  <a:pt x="2049" y="3014"/>
                </a:lnTo>
                <a:lnTo>
                  <a:pt x="2021" y="2968"/>
                </a:lnTo>
                <a:lnTo>
                  <a:pt x="1998" y="2919"/>
                </a:lnTo>
                <a:lnTo>
                  <a:pt x="1979" y="2869"/>
                </a:lnTo>
                <a:lnTo>
                  <a:pt x="1966" y="2816"/>
                </a:lnTo>
                <a:lnTo>
                  <a:pt x="1958" y="2763"/>
                </a:lnTo>
                <a:lnTo>
                  <a:pt x="1955" y="2708"/>
                </a:lnTo>
                <a:lnTo>
                  <a:pt x="1957" y="2656"/>
                </a:lnTo>
                <a:lnTo>
                  <a:pt x="1965" y="2607"/>
                </a:lnTo>
                <a:lnTo>
                  <a:pt x="1977" y="2558"/>
                </a:lnTo>
                <a:lnTo>
                  <a:pt x="1993" y="2511"/>
                </a:lnTo>
                <a:lnTo>
                  <a:pt x="1026" y="1930"/>
                </a:lnTo>
                <a:lnTo>
                  <a:pt x="994" y="1973"/>
                </a:lnTo>
                <a:lnTo>
                  <a:pt x="958" y="2014"/>
                </a:lnTo>
                <a:lnTo>
                  <a:pt x="918" y="2050"/>
                </a:lnTo>
                <a:lnTo>
                  <a:pt x="875" y="2083"/>
                </a:lnTo>
                <a:lnTo>
                  <a:pt x="828" y="2112"/>
                </a:lnTo>
                <a:lnTo>
                  <a:pt x="779" y="2135"/>
                </a:lnTo>
                <a:lnTo>
                  <a:pt x="727" y="2155"/>
                </a:lnTo>
                <a:lnTo>
                  <a:pt x="673" y="2169"/>
                </a:lnTo>
                <a:lnTo>
                  <a:pt x="617" y="2177"/>
                </a:lnTo>
                <a:lnTo>
                  <a:pt x="559" y="2180"/>
                </a:lnTo>
                <a:lnTo>
                  <a:pt x="499" y="2177"/>
                </a:lnTo>
                <a:lnTo>
                  <a:pt x="440" y="2168"/>
                </a:lnTo>
                <a:lnTo>
                  <a:pt x="383" y="2153"/>
                </a:lnTo>
                <a:lnTo>
                  <a:pt x="329" y="2131"/>
                </a:lnTo>
                <a:lnTo>
                  <a:pt x="277" y="2105"/>
                </a:lnTo>
                <a:lnTo>
                  <a:pt x="229" y="2074"/>
                </a:lnTo>
                <a:lnTo>
                  <a:pt x="185" y="2038"/>
                </a:lnTo>
                <a:lnTo>
                  <a:pt x="144" y="1998"/>
                </a:lnTo>
                <a:lnTo>
                  <a:pt x="108" y="1954"/>
                </a:lnTo>
                <a:lnTo>
                  <a:pt x="77" y="1907"/>
                </a:lnTo>
                <a:lnTo>
                  <a:pt x="50" y="1856"/>
                </a:lnTo>
                <a:lnTo>
                  <a:pt x="29" y="1802"/>
                </a:lnTo>
                <a:lnTo>
                  <a:pt x="13" y="1747"/>
                </a:lnTo>
                <a:lnTo>
                  <a:pt x="4" y="1688"/>
                </a:lnTo>
                <a:lnTo>
                  <a:pt x="0" y="1628"/>
                </a:lnTo>
                <a:lnTo>
                  <a:pt x="4" y="1568"/>
                </a:lnTo>
                <a:lnTo>
                  <a:pt x="13" y="1510"/>
                </a:lnTo>
                <a:lnTo>
                  <a:pt x="29" y="1453"/>
                </a:lnTo>
                <a:lnTo>
                  <a:pt x="50" y="1400"/>
                </a:lnTo>
                <a:lnTo>
                  <a:pt x="77" y="1349"/>
                </a:lnTo>
                <a:lnTo>
                  <a:pt x="108" y="1302"/>
                </a:lnTo>
                <a:lnTo>
                  <a:pt x="144" y="1258"/>
                </a:lnTo>
                <a:lnTo>
                  <a:pt x="185" y="1218"/>
                </a:lnTo>
                <a:lnTo>
                  <a:pt x="229" y="1183"/>
                </a:lnTo>
                <a:lnTo>
                  <a:pt x="277" y="1151"/>
                </a:lnTo>
                <a:lnTo>
                  <a:pt x="329" y="1124"/>
                </a:lnTo>
                <a:lnTo>
                  <a:pt x="383" y="1104"/>
                </a:lnTo>
                <a:lnTo>
                  <a:pt x="440" y="1088"/>
                </a:lnTo>
                <a:lnTo>
                  <a:pt x="499" y="1079"/>
                </a:lnTo>
                <a:lnTo>
                  <a:pt x="559" y="1075"/>
                </a:lnTo>
                <a:lnTo>
                  <a:pt x="617" y="1078"/>
                </a:lnTo>
                <a:lnTo>
                  <a:pt x="673" y="1087"/>
                </a:lnTo>
                <a:lnTo>
                  <a:pt x="727" y="1101"/>
                </a:lnTo>
                <a:lnTo>
                  <a:pt x="779" y="1120"/>
                </a:lnTo>
                <a:lnTo>
                  <a:pt x="828" y="1144"/>
                </a:lnTo>
                <a:lnTo>
                  <a:pt x="875" y="1172"/>
                </a:lnTo>
                <a:lnTo>
                  <a:pt x="918" y="1205"/>
                </a:lnTo>
                <a:lnTo>
                  <a:pt x="958" y="1242"/>
                </a:lnTo>
                <a:lnTo>
                  <a:pt x="994" y="1282"/>
                </a:lnTo>
                <a:lnTo>
                  <a:pt x="1026" y="1325"/>
                </a:lnTo>
                <a:lnTo>
                  <a:pt x="1993" y="750"/>
                </a:lnTo>
                <a:lnTo>
                  <a:pt x="1977" y="703"/>
                </a:lnTo>
                <a:lnTo>
                  <a:pt x="1966" y="655"/>
                </a:lnTo>
                <a:lnTo>
                  <a:pt x="1957" y="604"/>
                </a:lnTo>
                <a:lnTo>
                  <a:pt x="1955" y="553"/>
                </a:lnTo>
                <a:lnTo>
                  <a:pt x="1958" y="493"/>
                </a:lnTo>
                <a:lnTo>
                  <a:pt x="1969" y="435"/>
                </a:lnTo>
                <a:lnTo>
                  <a:pt x="1984" y="379"/>
                </a:lnTo>
                <a:lnTo>
                  <a:pt x="2005" y="325"/>
                </a:lnTo>
                <a:lnTo>
                  <a:pt x="2032" y="274"/>
                </a:lnTo>
                <a:lnTo>
                  <a:pt x="2063" y="227"/>
                </a:lnTo>
                <a:lnTo>
                  <a:pt x="2099" y="183"/>
                </a:lnTo>
                <a:lnTo>
                  <a:pt x="2140" y="143"/>
                </a:lnTo>
                <a:lnTo>
                  <a:pt x="2184" y="107"/>
                </a:lnTo>
                <a:lnTo>
                  <a:pt x="2232" y="76"/>
                </a:lnTo>
                <a:lnTo>
                  <a:pt x="2284" y="50"/>
                </a:lnTo>
                <a:lnTo>
                  <a:pt x="2338" y="29"/>
                </a:lnTo>
                <a:lnTo>
                  <a:pt x="2394" y="14"/>
                </a:lnTo>
                <a:lnTo>
                  <a:pt x="2453" y="3"/>
                </a:lnTo>
                <a:lnTo>
                  <a:pt x="25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nvGrpSpPr>
          <p:cNvPr id="41" name="Group 40">
            <a:extLst>
              <a:ext uri="{FF2B5EF4-FFF2-40B4-BE49-F238E27FC236}">
                <a16:creationId xmlns:a16="http://schemas.microsoft.com/office/drawing/2014/main" xmlns="" id="{4C3F8975-B751-45CF-A484-B760EC589FCF}"/>
              </a:ext>
            </a:extLst>
          </p:cNvPr>
          <p:cNvGrpSpPr/>
          <p:nvPr/>
        </p:nvGrpSpPr>
        <p:grpSpPr>
          <a:xfrm>
            <a:off x="6607025" y="1292274"/>
            <a:ext cx="558930" cy="475288"/>
            <a:chOff x="2970213" y="1454150"/>
            <a:chExt cx="1803400" cy="1533526"/>
          </a:xfrm>
          <a:solidFill>
            <a:schemeClr val="tx1">
              <a:lumMod val="75000"/>
              <a:lumOff val="25000"/>
            </a:schemeClr>
          </a:solidFill>
        </p:grpSpPr>
        <p:sp>
          <p:nvSpPr>
            <p:cNvPr id="42" name="Freeform 15">
              <a:extLst>
                <a:ext uri="{FF2B5EF4-FFF2-40B4-BE49-F238E27FC236}">
                  <a16:creationId xmlns:a16="http://schemas.microsoft.com/office/drawing/2014/main" xmlns="" id="{A3D91025-1D3E-4FB0-967C-FC00A7842A7A}"/>
                </a:ext>
              </a:extLst>
            </p:cNvPr>
            <p:cNvSpPr>
              <a:spLocks/>
            </p:cNvSpPr>
            <p:nvPr/>
          </p:nvSpPr>
          <p:spPr bwMode="auto">
            <a:xfrm>
              <a:off x="2970213" y="1454150"/>
              <a:ext cx="1803400" cy="1203325"/>
            </a:xfrm>
            <a:custGeom>
              <a:avLst/>
              <a:gdLst>
                <a:gd name="T0" fmla="*/ 2313 w 3408"/>
                <a:gd name="T1" fmla="*/ 80 h 2273"/>
                <a:gd name="T2" fmla="*/ 2672 w 3408"/>
                <a:gd name="T3" fmla="*/ 352 h 2273"/>
                <a:gd name="T4" fmla="*/ 2873 w 3408"/>
                <a:gd name="T5" fmla="*/ 763 h 2273"/>
                <a:gd name="T6" fmla="*/ 3113 w 3408"/>
                <a:gd name="T7" fmla="*/ 1022 h 2273"/>
                <a:gd name="T8" fmla="*/ 3341 w 3408"/>
                <a:gd name="T9" fmla="*/ 1295 h 2273"/>
                <a:gd name="T10" fmla="*/ 3405 w 3408"/>
                <a:gd name="T11" fmla="*/ 1655 h 2273"/>
                <a:gd name="T12" fmla="*/ 3269 w 3408"/>
                <a:gd name="T13" fmla="*/ 2003 h 2273"/>
                <a:gd name="T14" fmla="*/ 2976 w 3408"/>
                <a:gd name="T15" fmla="*/ 2225 h 2273"/>
                <a:gd name="T16" fmla="*/ 2482 w 3408"/>
                <a:gd name="T17" fmla="*/ 2270 h 2273"/>
                <a:gd name="T18" fmla="*/ 2454 w 3408"/>
                <a:gd name="T19" fmla="*/ 2182 h 2273"/>
                <a:gd name="T20" fmla="*/ 2840 w 3408"/>
                <a:gd name="T21" fmla="*/ 2148 h 2273"/>
                <a:gd name="T22" fmla="*/ 3127 w 3408"/>
                <a:gd name="T23" fmla="*/ 1992 h 2273"/>
                <a:gd name="T24" fmla="*/ 3283 w 3408"/>
                <a:gd name="T25" fmla="*/ 1705 h 2273"/>
                <a:gd name="T26" fmla="*/ 3249 w 3408"/>
                <a:gd name="T27" fmla="*/ 1366 h 2273"/>
                <a:gd name="T28" fmla="*/ 3038 w 3408"/>
                <a:gd name="T29" fmla="*/ 1109 h 2273"/>
                <a:gd name="T30" fmla="*/ 2815 w 3408"/>
                <a:gd name="T31" fmla="*/ 1020 h 2273"/>
                <a:gd name="T32" fmla="*/ 2667 w 3408"/>
                <a:gd name="T33" fmla="*/ 1014 h 2273"/>
                <a:gd name="T34" fmla="*/ 2539 w 3408"/>
                <a:gd name="T35" fmla="*/ 1021 h 2273"/>
                <a:gd name="T36" fmla="*/ 2503 w 3408"/>
                <a:gd name="T37" fmla="*/ 946 h 2273"/>
                <a:gd name="T38" fmla="*/ 2650 w 3408"/>
                <a:gd name="T39" fmla="*/ 901 h 2273"/>
                <a:gd name="T40" fmla="*/ 2735 w 3408"/>
                <a:gd name="T41" fmla="*/ 691 h 2273"/>
                <a:gd name="T42" fmla="*/ 2508 w 3408"/>
                <a:gd name="T43" fmla="*/ 343 h 2273"/>
                <a:gd name="T44" fmla="*/ 2148 w 3408"/>
                <a:gd name="T45" fmla="*/ 142 h 2273"/>
                <a:gd name="T46" fmla="*/ 1737 w 3408"/>
                <a:gd name="T47" fmla="*/ 139 h 2273"/>
                <a:gd name="T48" fmla="*/ 1379 w 3408"/>
                <a:gd name="T49" fmla="*/ 318 h 2273"/>
                <a:gd name="T50" fmla="*/ 1345 w 3408"/>
                <a:gd name="T51" fmla="*/ 586 h 2273"/>
                <a:gd name="T52" fmla="*/ 1417 w 3408"/>
                <a:gd name="T53" fmla="*/ 870 h 2273"/>
                <a:gd name="T54" fmla="*/ 1329 w 3408"/>
                <a:gd name="T55" fmla="*/ 898 h 2273"/>
                <a:gd name="T56" fmla="*/ 1284 w 3408"/>
                <a:gd name="T57" fmla="*/ 719 h 2273"/>
                <a:gd name="T58" fmla="*/ 1124 w 3408"/>
                <a:gd name="T59" fmla="*/ 519 h 2273"/>
                <a:gd name="T60" fmla="*/ 1019 w 3408"/>
                <a:gd name="T61" fmla="*/ 470 h 2273"/>
                <a:gd name="T62" fmla="*/ 909 w 3408"/>
                <a:gd name="T63" fmla="*/ 455 h 2273"/>
                <a:gd name="T64" fmla="*/ 644 w 3408"/>
                <a:gd name="T65" fmla="*/ 555 h 2273"/>
                <a:gd name="T66" fmla="*/ 514 w 3408"/>
                <a:gd name="T67" fmla="*/ 803 h 2273"/>
                <a:gd name="T68" fmla="*/ 511 w 3408"/>
                <a:gd name="T69" fmla="*/ 909 h 2273"/>
                <a:gd name="T70" fmla="*/ 303 w 3408"/>
                <a:gd name="T71" fmla="*/ 1090 h 2273"/>
                <a:gd name="T72" fmla="*/ 137 w 3408"/>
                <a:gd name="T73" fmla="*/ 1380 h 2273"/>
                <a:gd name="T74" fmla="*/ 141 w 3408"/>
                <a:gd name="T75" fmla="*/ 1726 h 2273"/>
                <a:gd name="T76" fmla="*/ 338 w 3408"/>
                <a:gd name="T77" fmla="*/ 2019 h 2273"/>
                <a:gd name="T78" fmla="*/ 667 w 3408"/>
                <a:gd name="T79" fmla="*/ 2156 h 2273"/>
                <a:gd name="T80" fmla="*/ 1076 w 3408"/>
                <a:gd name="T81" fmla="*/ 2198 h 2273"/>
                <a:gd name="T82" fmla="*/ 1022 w 3408"/>
                <a:gd name="T83" fmla="*/ 2273 h 2273"/>
                <a:gd name="T84" fmla="*/ 417 w 3408"/>
                <a:gd name="T85" fmla="*/ 2203 h 2273"/>
                <a:gd name="T86" fmla="*/ 133 w 3408"/>
                <a:gd name="T87" fmla="*/ 1964 h 2273"/>
                <a:gd name="T88" fmla="*/ 3 w 3408"/>
                <a:gd name="T89" fmla="*/ 1610 h 2273"/>
                <a:gd name="T90" fmla="*/ 67 w 3408"/>
                <a:gd name="T91" fmla="*/ 1240 h 2273"/>
                <a:gd name="T92" fmla="*/ 295 w 3408"/>
                <a:gd name="T93" fmla="*/ 943 h 2273"/>
                <a:gd name="T94" fmla="*/ 423 w 3408"/>
                <a:gd name="T95" fmla="*/ 691 h 2273"/>
                <a:gd name="T96" fmla="*/ 607 w 3408"/>
                <a:gd name="T97" fmla="*/ 440 h 2273"/>
                <a:gd name="T98" fmla="*/ 909 w 3408"/>
                <a:gd name="T99" fmla="*/ 341 h 2273"/>
                <a:gd name="T100" fmla="*/ 1077 w 3408"/>
                <a:gd name="T101" fmla="*/ 370 h 2273"/>
                <a:gd name="T102" fmla="*/ 1237 w 3408"/>
                <a:gd name="T103" fmla="*/ 292 h 2273"/>
                <a:gd name="T104" fmla="*/ 1590 w 3408"/>
                <a:gd name="T105" fmla="*/ 6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08" h="2273">
                  <a:moveTo>
                    <a:pt x="1936" y="0"/>
                  </a:moveTo>
                  <a:lnTo>
                    <a:pt x="2015" y="4"/>
                  </a:lnTo>
                  <a:lnTo>
                    <a:pt x="2093" y="14"/>
                  </a:lnTo>
                  <a:lnTo>
                    <a:pt x="2169" y="29"/>
                  </a:lnTo>
                  <a:lnTo>
                    <a:pt x="2242" y="52"/>
                  </a:lnTo>
                  <a:lnTo>
                    <a:pt x="2313" y="80"/>
                  </a:lnTo>
                  <a:lnTo>
                    <a:pt x="2381" y="113"/>
                  </a:lnTo>
                  <a:lnTo>
                    <a:pt x="2447" y="151"/>
                  </a:lnTo>
                  <a:lnTo>
                    <a:pt x="2508" y="195"/>
                  </a:lnTo>
                  <a:lnTo>
                    <a:pt x="2567" y="243"/>
                  </a:lnTo>
                  <a:lnTo>
                    <a:pt x="2622" y="296"/>
                  </a:lnTo>
                  <a:lnTo>
                    <a:pt x="2672" y="352"/>
                  </a:lnTo>
                  <a:lnTo>
                    <a:pt x="2718" y="413"/>
                  </a:lnTo>
                  <a:lnTo>
                    <a:pt x="2759" y="477"/>
                  </a:lnTo>
                  <a:lnTo>
                    <a:pt x="2796" y="544"/>
                  </a:lnTo>
                  <a:lnTo>
                    <a:pt x="2828" y="614"/>
                  </a:lnTo>
                  <a:lnTo>
                    <a:pt x="2853" y="687"/>
                  </a:lnTo>
                  <a:lnTo>
                    <a:pt x="2873" y="763"/>
                  </a:lnTo>
                  <a:lnTo>
                    <a:pt x="2888" y="840"/>
                  </a:lnTo>
                  <a:lnTo>
                    <a:pt x="2896" y="921"/>
                  </a:lnTo>
                  <a:lnTo>
                    <a:pt x="2954" y="938"/>
                  </a:lnTo>
                  <a:lnTo>
                    <a:pt x="3009" y="962"/>
                  </a:lnTo>
                  <a:lnTo>
                    <a:pt x="3062" y="990"/>
                  </a:lnTo>
                  <a:lnTo>
                    <a:pt x="3113" y="1022"/>
                  </a:lnTo>
                  <a:lnTo>
                    <a:pt x="3159" y="1059"/>
                  </a:lnTo>
                  <a:lnTo>
                    <a:pt x="3204" y="1099"/>
                  </a:lnTo>
                  <a:lnTo>
                    <a:pt x="3244" y="1144"/>
                  </a:lnTo>
                  <a:lnTo>
                    <a:pt x="3280" y="1191"/>
                  </a:lnTo>
                  <a:lnTo>
                    <a:pt x="3313" y="1242"/>
                  </a:lnTo>
                  <a:lnTo>
                    <a:pt x="3341" y="1295"/>
                  </a:lnTo>
                  <a:lnTo>
                    <a:pt x="3365" y="1350"/>
                  </a:lnTo>
                  <a:lnTo>
                    <a:pt x="3383" y="1407"/>
                  </a:lnTo>
                  <a:lnTo>
                    <a:pt x="3397" y="1467"/>
                  </a:lnTo>
                  <a:lnTo>
                    <a:pt x="3405" y="1528"/>
                  </a:lnTo>
                  <a:lnTo>
                    <a:pt x="3408" y="1590"/>
                  </a:lnTo>
                  <a:lnTo>
                    <a:pt x="3405" y="1655"/>
                  </a:lnTo>
                  <a:lnTo>
                    <a:pt x="3396" y="1719"/>
                  </a:lnTo>
                  <a:lnTo>
                    <a:pt x="3381" y="1781"/>
                  </a:lnTo>
                  <a:lnTo>
                    <a:pt x="3360" y="1841"/>
                  </a:lnTo>
                  <a:lnTo>
                    <a:pt x="3335" y="1898"/>
                  </a:lnTo>
                  <a:lnTo>
                    <a:pt x="3304" y="1952"/>
                  </a:lnTo>
                  <a:lnTo>
                    <a:pt x="3269" y="2003"/>
                  </a:lnTo>
                  <a:lnTo>
                    <a:pt x="3229" y="2050"/>
                  </a:lnTo>
                  <a:lnTo>
                    <a:pt x="3185" y="2094"/>
                  </a:lnTo>
                  <a:lnTo>
                    <a:pt x="3138" y="2133"/>
                  </a:lnTo>
                  <a:lnTo>
                    <a:pt x="3087" y="2168"/>
                  </a:lnTo>
                  <a:lnTo>
                    <a:pt x="3033" y="2199"/>
                  </a:lnTo>
                  <a:lnTo>
                    <a:pt x="2976" y="2225"/>
                  </a:lnTo>
                  <a:lnTo>
                    <a:pt x="2916" y="2246"/>
                  </a:lnTo>
                  <a:lnTo>
                    <a:pt x="2854" y="2260"/>
                  </a:lnTo>
                  <a:lnTo>
                    <a:pt x="2790" y="2270"/>
                  </a:lnTo>
                  <a:lnTo>
                    <a:pt x="2725" y="2273"/>
                  </a:lnTo>
                  <a:lnTo>
                    <a:pt x="2499" y="2273"/>
                  </a:lnTo>
                  <a:lnTo>
                    <a:pt x="2482" y="2270"/>
                  </a:lnTo>
                  <a:lnTo>
                    <a:pt x="2465" y="2261"/>
                  </a:lnTo>
                  <a:lnTo>
                    <a:pt x="2454" y="2249"/>
                  </a:lnTo>
                  <a:lnTo>
                    <a:pt x="2445" y="2234"/>
                  </a:lnTo>
                  <a:lnTo>
                    <a:pt x="2442" y="2216"/>
                  </a:lnTo>
                  <a:lnTo>
                    <a:pt x="2445" y="2198"/>
                  </a:lnTo>
                  <a:lnTo>
                    <a:pt x="2454" y="2182"/>
                  </a:lnTo>
                  <a:lnTo>
                    <a:pt x="2465" y="2171"/>
                  </a:lnTo>
                  <a:lnTo>
                    <a:pt x="2482" y="2162"/>
                  </a:lnTo>
                  <a:lnTo>
                    <a:pt x="2499" y="2159"/>
                  </a:lnTo>
                  <a:lnTo>
                    <a:pt x="2725" y="2159"/>
                  </a:lnTo>
                  <a:lnTo>
                    <a:pt x="2783" y="2156"/>
                  </a:lnTo>
                  <a:lnTo>
                    <a:pt x="2840" y="2148"/>
                  </a:lnTo>
                  <a:lnTo>
                    <a:pt x="2894" y="2133"/>
                  </a:lnTo>
                  <a:lnTo>
                    <a:pt x="2946" y="2114"/>
                  </a:lnTo>
                  <a:lnTo>
                    <a:pt x="2996" y="2090"/>
                  </a:lnTo>
                  <a:lnTo>
                    <a:pt x="3043" y="2062"/>
                  </a:lnTo>
                  <a:lnTo>
                    <a:pt x="3087" y="2029"/>
                  </a:lnTo>
                  <a:lnTo>
                    <a:pt x="3127" y="1992"/>
                  </a:lnTo>
                  <a:lnTo>
                    <a:pt x="3164" y="1952"/>
                  </a:lnTo>
                  <a:lnTo>
                    <a:pt x="3197" y="1908"/>
                  </a:lnTo>
                  <a:lnTo>
                    <a:pt x="3225" y="1861"/>
                  </a:lnTo>
                  <a:lnTo>
                    <a:pt x="3249" y="1811"/>
                  </a:lnTo>
                  <a:lnTo>
                    <a:pt x="3269" y="1758"/>
                  </a:lnTo>
                  <a:lnTo>
                    <a:pt x="3283" y="1705"/>
                  </a:lnTo>
                  <a:lnTo>
                    <a:pt x="3291" y="1648"/>
                  </a:lnTo>
                  <a:lnTo>
                    <a:pt x="3294" y="1590"/>
                  </a:lnTo>
                  <a:lnTo>
                    <a:pt x="3291" y="1531"/>
                  </a:lnTo>
                  <a:lnTo>
                    <a:pt x="3282" y="1474"/>
                  </a:lnTo>
                  <a:lnTo>
                    <a:pt x="3269" y="1420"/>
                  </a:lnTo>
                  <a:lnTo>
                    <a:pt x="3249" y="1366"/>
                  </a:lnTo>
                  <a:lnTo>
                    <a:pt x="3224" y="1315"/>
                  </a:lnTo>
                  <a:lnTo>
                    <a:pt x="3195" y="1268"/>
                  </a:lnTo>
                  <a:lnTo>
                    <a:pt x="3161" y="1222"/>
                  </a:lnTo>
                  <a:lnTo>
                    <a:pt x="3124" y="1181"/>
                  </a:lnTo>
                  <a:lnTo>
                    <a:pt x="3083" y="1143"/>
                  </a:lnTo>
                  <a:lnTo>
                    <a:pt x="3038" y="1109"/>
                  </a:lnTo>
                  <a:lnTo>
                    <a:pt x="2991" y="1080"/>
                  </a:lnTo>
                  <a:lnTo>
                    <a:pt x="2939" y="1055"/>
                  </a:lnTo>
                  <a:lnTo>
                    <a:pt x="2886" y="1036"/>
                  </a:lnTo>
                  <a:lnTo>
                    <a:pt x="2831" y="1022"/>
                  </a:lnTo>
                  <a:lnTo>
                    <a:pt x="2826" y="1022"/>
                  </a:lnTo>
                  <a:lnTo>
                    <a:pt x="2815" y="1020"/>
                  </a:lnTo>
                  <a:lnTo>
                    <a:pt x="2799" y="1019"/>
                  </a:lnTo>
                  <a:lnTo>
                    <a:pt x="2779" y="1017"/>
                  </a:lnTo>
                  <a:lnTo>
                    <a:pt x="2755" y="1016"/>
                  </a:lnTo>
                  <a:lnTo>
                    <a:pt x="2728" y="1014"/>
                  </a:lnTo>
                  <a:lnTo>
                    <a:pt x="2699" y="1014"/>
                  </a:lnTo>
                  <a:lnTo>
                    <a:pt x="2667" y="1014"/>
                  </a:lnTo>
                  <a:lnTo>
                    <a:pt x="2633" y="1016"/>
                  </a:lnTo>
                  <a:lnTo>
                    <a:pt x="2599" y="1018"/>
                  </a:lnTo>
                  <a:lnTo>
                    <a:pt x="2564" y="1022"/>
                  </a:lnTo>
                  <a:lnTo>
                    <a:pt x="2560" y="1023"/>
                  </a:lnTo>
                  <a:lnTo>
                    <a:pt x="2556" y="1023"/>
                  </a:lnTo>
                  <a:lnTo>
                    <a:pt x="2539" y="1021"/>
                  </a:lnTo>
                  <a:lnTo>
                    <a:pt x="2525" y="1015"/>
                  </a:lnTo>
                  <a:lnTo>
                    <a:pt x="2514" y="1004"/>
                  </a:lnTo>
                  <a:lnTo>
                    <a:pt x="2504" y="991"/>
                  </a:lnTo>
                  <a:lnTo>
                    <a:pt x="2500" y="974"/>
                  </a:lnTo>
                  <a:lnTo>
                    <a:pt x="2499" y="960"/>
                  </a:lnTo>
                  <a:lnTo>
                    <a:pt x="2503" y="946"/>
                  </a:lnTo>
                  <a:lnTo>
                    <a:pt x="2511" y="932"/>
                  </a:lnTo>
                  <a:lnTo>
                    <a:pt x="2520" y="922"/>
                  </a:lnTo>
                  <a:lnTo>
                    <a:pt x="2533" y="915"/>
                  </a:lnTo>
                  <a:lnTo>
                    <a:pt x="2548" y="910"/>
                  </a:lnTo>
                  <a:lnTo>
                    <a:pt x="2599" y="904"/>
                  </a:lnTo>
                  <a:lnTo>
                    <a:pt x="2650" y="901"/>
                  </a:lnTo>
                  <a:lnTo>
                    <a:pt x="2697" y="900"/>
                  </a:lnTo>
                  <a:lnTo>
                    <a:pt x="2741" y="901"/>
                  </a:lnTo>
                  <a:lnTo>
                    <a:pt x="2779" y="903"/>
                  </a:lnTo>
                  <a:lnTo>
                    <a:pt x="2770" y="831"/>
                  </a:lnTo>
                  <a:lnTo>
                    <a:pt x="2755" y="760"/>
                  </a:lnTo>
                  <a:lnTo>
                    <a:pt x="2735" y="691"/>
                  </a:lnTo>
                  <a:lnTo>
                    <a:pt x="2708" y="626"/>
                  </a:lnTo>
                  <a:lnTo>
                    <a:pt x="2677" y="562"/>
                  </a:lnTo>
                  <a:lnTo>
                    <a:pt x="2642" y="502"/>
                  </a:lnTo>
                  <a:lnTo>
                    <a:pt x="2601" y="446"/>
                  </a:lnTo>
                  <a:lnTo>
                    <a:pt x="2557" y="393"/>
                  </a:lnTo>
                  <a:lnTo>
                    <a:pt x="2508" y="343"/>
                  </a:lnTo>
                  <a:lnTo>
                    <a:pt x="2456" y="298"/>
                  </a:lnTo>
                  <a:lnTo>
                    <a:pt x="2400" y="258"/>
                  </a:lnTo>
                  <a:lnTo>
                    <a:pt x="2341" y="220"/>
                  </a:lnTo>
                  <a:lnTo>
                    <a:pt x="2280" y="189"/>
                  </a:lnTo>
                  <a:lnTo>
                    <a:pt x="2215" y="163"/>
                  </a:lnTo>
                  <a:lnTo>
                    <a:pt x="2148" y="142"/>
                  </a:lnTo>
                  <a:lnTo>
                    <a:pt x="2080" y="126"/>
                  </a:lnTo>
                  <a:lnTo>
                    <a:pt x="2009" y="117"/>
                  </a:lnTo>
                  <a:lnTo>
                    <a:pt x="1936" y="114"/>
                  </a:lnTo>
                  <a:lnTo>
                    <a:pt x="1869" y="117"/>
                  </a:lnTo>
                  <a:lnTo>
                    <a:pt x="1803" y="125"/>
                  </a:lnTo>
                  <a:lnTo>
                    <a:pt x="1737" y="139"/>
                  </a:lnTo>
                  <a:lnTo>
                    <a:pt x="1673" y="157"/>
                  </a:lnTo>
                  <a:lnTo>
                    <a:pt x="1610" y="180"/>
                  </a:lnTo>
                  <a:lnTo>
                    <a:pt x="1548" y="208"/>
                  </a:lnTo>
                  <a:lnTo>
                    <a:pt x="1489" y="241"/>
                  </a:lnTo>
                  <a:lnTo>
                    <a:pt x="1432" y="277"/>
                  </a:lnTo>
                  <a:lnTo>
                    <a:pt x="1379" y="318"/>
                  </a:lnTo>
                  <a:lnTo>
                    <a:pt x="1328" y="363"/>
                  </a:lnTo>
                  <a:lnTo>
                    <a:pt x="1282" y="410"/>
                  </a:lnTo>
                  <a:lnTo>
                    <a:pt x="1238" y="462"/>
                  </a:lnTo>
                  <a:lnTo>
                    <a:pt x="1277" y="499"/>
                  </a:lnTo>
                  <a:lnTo>
                    <a:pt x="1314" y="541"/>
                  </a:lnTo>
                  <a:lnTo>
                    <a:pt x="1345" y="586"/>
                  </a:lnTo>
                  <a:lnTo>
                    <a:pt x="1370" y="634"/>
                  </a:lnTo>
                  <a:lnTo>
                    <a:pt x="1392" y="685"/>
                  </a:lnTo>
                  <a:lnTo>
                    <a:pt x="1408" y="739"/>
                  </a:lnTo>
                  <a:lnTo>
                    <a:pt x="1417" y="795"/>
                  </a:lnTo>
                  <a:lnTo>
                    <a:pt x="1420" y="853"/>
                  </a:lnTo>
                  <a:lnTo>
                    <a:pt x="1417" y="870"/>
                  </a:lnTo>
                  <a:lnTo>
                    <a:pt x="1409" y="886"/>
                  </a:lnTo>
                  <a:lnTo>
                    <a:pt x="1396" y="898"/>
                  </a:lnTo>
                  <a:lnTo>
                    <a:pt x="1381" y="906"/>
                  </a:lnTo>
                  <a:lnTo>
                    <a:pt x="1363" y="909"/>
                  </a:lnTo>
                  <a:lnTo>
                    <a:pt x="1346" y="906"/>
                  </a:lnTo>
                  <a:lnTo>
                    <a:pt x="1329" y="898"/>
                  </a:lnTo>
                  <a:lnTo>
                    <a:pt x="1318" y="886"/>
                  </a:lnTo>
                  <a:lnTo>
                    <a:pt x="1309" y="870"/>
                  </a:lnTo>
                  <a:lnTo>
                    <a:pt x="1306" y="853"/>
                  </a:lnTo>
                  <a:lnTo>
                    <a:pt x="1303" y="807"/>
                  </a:lnTo>
                  <a:lnTo>
                    <a:pt x="1296" y="763"/>
                  </a:lnTo>
                  <a:lnTo>
                    <a:pt x="1284" y="719"/>
                  </a:lnTo>
                  <a:lnTo>
                    <a:pt x="1266" y="679"/>
                  </a:lnTo>
                  <a:lnTo>
                    <a:pt x="1245" y="641"/>
                  </a:lnTo>
                  <a:lnTo>
                    <a:pt x="1220" y="606"/>
                  </a:lnTo>
                  <a:lnTo>
                    <a:pt x="1191" y="574"/>
                  </a:lnTo>
                  <a:lnTo>
                    <a:pt x="1159" y="545"/>
                  </a:lnTo>
                  <a:lnTo>
                    <a:pt x="1124" y="519"/>
                  </a:lnTo>
                  <a:lnTo>
                    <a:pt x="1084" y="496"/>
                  </a:lnTo>
                  <a:lnTo>
                    <a:pt x="1072" y="491"/>
                  </a:lnTo>
                  <a:lnTo>
                    <a:pt x="1049" y="481"/>
                  </a:lnTo>
                  <a:lnTo>
                    <a:pt x="1025" y="472"/>
                  </a:lnTo>
                  <a:lnTo>
                    <a:pt x="1022" y="471"/>
                  </a:lnTo>
                  <a:lnTo>
                    <a:pt x="1019" y="470"/>
                  </a:lnTo>
                  <a:lnTo>
                    <a:pt x="997" y="465"/>
                  </a:lnTo>
                  <a:lnTo>
                    <a:pt x="974" y="460"/>
                  </a:lnTo>
                  <a:lnTo>
                    <a:pt x="968" y="460"/>
                  </a:lnTo>
                  <a:lnTo>
                    <a:pt x="961" y="459"/>
                  </a:lnTo>
                  <a:lnTo>
                    <a:pt x="935" y="456"/>
                  </a:lnTo>
                  <a:lnTo>
                    <a:pt x="909" y="455"/>
                  </a:lnTo>
                  <a:lnTo>
                    <a:pt x="859" y="458"/>
                  </a:lnTo>
                  <a:lnTo>
                    <a:pt x="811" y="467"/>
                  </a:lnTo>
                  <a:lnTo>
                    <a:pt x="765" y="482"/>
                  </a:lnTo>
                  <a:lnTo>
                    <a:pt x="722" y="501"/>
                  </a:lnTo>
                  <a:lnTo>
                    <a:pt x="682" y="526"/>
                  </a:lnTo>
                  <a:lnTo>
                    <a:pt x="644" y="555"/>
                  </a:lnTo>
                  <a:lnTo>
                    <a:pt x="611" y="588"/>
                  </a:lnTo>
                  <a:lnTo>
                    <a:pt x="582" y="625"/>
                  </a:lnTo>
                  <a:lnTo>
                    <a:pt x="558" y="666"/>
                  </a:lnTo>
                  <a:lnTo>
                    <a:pt x="538" y="709"/>
                  </a:lnTo>
                  <a:lnTo>
                    <a:pt x="524" y="754"/>
                  </a:lnTo>
                  <a:lnTo>
                    <a:pt x="514" y="803"/>
                  </a:lnTo>
                  <a:lnTo>
                    <a:pt x="511" y="853"/>
                  </a:lnTo>
                  <a:lnTo>
                    <a:pt x="511" y="860"/>
                  </a:lnTo>
                  <a:lnTo>
                    <a:pt x="512" y="867"/>
                  </a:lnTo>
                  <a:lnTo>
                    <a:pt x="513" y="878"/>
                  </a:lnTo>
                  <a:lnTo>
                    <a:pt x="512" y="889"/>
                  </a:lnTo>
                  <a:lnTo>
                    <a:pt x="511" y="909"/>
                  </a:lnTo>
                  <a:lnTo>
                    <a:pt x="511" y="946"/>
                  </a:lnTo>
                  <a:lnTo>
                    <a:pt x="479" y="960"/>
                  </a:lnTo>
                  <a:lnTo>
                    <a:pt x="432" y="987"/>
                  </a:lnTo>
                  <a:lnTo>
                    <a:pt x="386" y="1017"/>
                  </a:lnTo>
                  <a:lnTo>
                    <a:pt x="343" y="1052"/>
                  </a:lnTo>
                  <a:lnTo>
                    <a:pt x="303" y="1090"/>
                  </a:lnTo>
                  <a:lnTo>
                    <a:pt x="266" y="1132"/>
                  </a:lnTo>
                  <a:lnTo>
                    <a:pt x="232" y="1178"/>
                  </a:lnTo>
                  <a:lnTo>
                    <a:pt x="202" y="1225"/>
                  </a:lnTo>
                  <a:lnTo>
                    <a:pt x="177" y="1275"/>
                  </a:lnTo>
                  <a:lnTo>
                    <a:pt x="155" y="1327"/>
                  </a:lnTo>
                  <a:lnTo>
                    <a:pt x="137" y="1380"/>
                  </a:lnTo>
                  <a:lnTo>
                    <a:pt x="124" y="1434"/>
                  </a:lnTo>
                  <a:lnTo>
                    <a:pt x="117" y="1489"/>
                  </a:lnTo>
                  <a:lnTo>
                    <a:pt x="114" y="1543"/>
                  </a:lnTo>
                  <a:lnTo>
                    <a:pt x="117" y="1606"/>
                  </a:lnTo>
                  <a:lnTo>
                    <a:pt x="126" y="1668"/>
                  </a:lnTo>
                  <a:lnTo>
                    <a:pt x="141" y="1726"/>
                  </a:lnTo>
                  <a:lnTo>
                    <a:pt x="162" y="1782"/>
                  </a:lnTo>
                  <a:lnTo>
                    <a:pt x="188" y="1837"/>
                  </a:lnTo>
                  <a:lnTo>
                    <a:pt x="219" y="1888"/>
                  </a:lnTo>
                  <a:lnTo>
                    <a:pt x="254" y="1935"/>
                  </a:lnTo>
                  <a:lnTo>
                    <a:pt x="294" y="1978"/>
                  </a:lnTo>
                  <a:lnTo>
                    <a:pt x="338" y="2019"/>
                  </a:lnTo>
                  <a:lnTo>
                    <a:pt x="385" y="2054"/>
                  </a:lnTo>
                  <a:lnTo>
                    <a:pt x="436" y="2085"/>
                  </a:lnTo>
                  <a:lnTo>
                    <a:pt x="491" y="2111"/>
                  </a:lnTo>
                  <a:lnTo>
                    <a:pt x="546" y="2131"/>
                  </a:lnTo>
                  <a:lnTo>
                    <a:pt x="605" y="2147"/>
                  </a:lnTo>
                  <a:lnTo>
                    <a:pt x="667" y="2156"/>
                  </a:lnTo>
                  <a:lnTo>
                    <a:pt x="730" y="2159"/>
                  </a:lnTo>
                  <a:lnTo>
                    <a:pt x="1022" y="2159"/>
                  </a:lnTo>
                  <a:lnTo>
                    <a:pt x="1040" y="2162"/>
                  </a:lnTo>
                  <a:lnTo>
                    <a:pt x="1055" y="2171"/>
                  </a:lnTo>
                  <a:lnTo>
                    <a:pt x="1068" y="2182"/>
                  </a:lnTo>
                  <a:lnTo>
                    <a:pt x="1076" y="2198"/>
                  </a:lnTo>
                  <a:lnTo>
                    <a:pt x="1079" y="2216"/>
                  </a:lnTo>
                  <a:lnTo>
                    <a:pt x="1076" y="2234"/>
                  </a:lnTo>
                  <a:lnTo>
                    <a:pt x="1068" y="2249"/>
                  </a:lnTo>
                  <a:lnTo>
                    <a:pt x="1055" y="2261"/>
                  </a:lnTo>
                  <a:lnTo>
                    <a:pt x="1040" y="2270"/>
                  </a:lnTo>
                  <a:lnTo>
                    <a:pt x="1022" y="2273"/>
                  </a:lnTo>
                  <a:lnTo>
                    <a:pt x="730" y="2273"/>
                  </a:lnTo>
                  <a:lnTo>
                    <a:pt x="663" y="2270"/>
                  </a:lnTo>
                  <a:lnTo>
                    <a:pt x="599" y="2261"/>
                  </a:lnTo>
                  <a:lnTo>
                    <a:pt x="536" y="2247"/>
                  </a:lnTo>
                  <a:lnTo>
                    <a:pt x="475" y="2227"/>
                  </a:lnTo>
                  <a:lnTo>
                    <a:pt x="417" y="2203"/>
                  </a:lnTo>
                  <a:lnTo>
                    <a:pt x="361" y="2173"/>
                  </a:lnTo>
                  <a:lnTo>
                    <a:pt x="309" y="2140"/>
                  </a:lnTo>
                  <a:lnTo>
                    <a:pt x="260" y="2101"/>
                  </a:lnTo>
                  <a:lnTo>
                    <a:pt x="214" y="2059"/>
                  </a:lnTo>
                  <a:lnTo>
                    <a:pt x="171" y="2013"/>
                  </a:lnTo>
                  <a:lnTo>
                    <a:pt x="133" y="1964"/>
                  </a:lnTo>
                  <a:lnTo>
                    <a:pt x="100" y="1911"/>
                  </a:lnTo>
                  <a:lnTo>
                    <a:pt x="70" y="1856"/>
                  </a:lnTo>
                  <a:lnTo>
                    <a:pt x="45" y="1798"/>
                  </a:lnTo>
                  <a:lnTo>
                    <a:pt x="26" y="1737"/>
                  </a:lnTo>
                  <a:lnTo>
                    <a:pt x="11" y="1674"/>
                  </a:lnTo>
                  <a:lnTo>
                    <a:pt x="3" y="1610"/>
                  </a:lnTo>
                  <a:lnTo>
                    <a:pt x="0" y="1543"/>
                  </a:lnTo>
                  <a:lnTo>
                    <a:pt x="3" y="1481"/>
                  </a:lnTo>
                  <a:lnTo>
                    <a:pt x="11" y="1419"/>
                  </a:lnTo>
                  <a:lnTo>
                    <a:pt x="25" y="1358"/>
                  </a:lnTo>
                  <a:lnTo>
                    <a:pt x="43" y="1298"/>
                  </a:lnTo>
                  <a:lnTo>
                    <a:pt x="67" y="1240"/>
                  </a:lnTo>
                  <a:lnTo>
                    <a:pt x="95" y="1183"/>
                  </a:lnTo>
                  <a:lnTo>
                    <a:pt x="127" y="1128"/>
                  </a:lnTo>
                  <a:lnTo>
                    <a:pt x="164" y="1078"/>
                  </a:lnTo>
                  <a:lnTo>
                    <a:pt x="204" y="1029"/>
                  </a:lnTo>
                  <a:lnTo>
                    <a:pt x="248" y="984"/>
                  </a:lnTo>
                  <a:lnTo>
                    <a:pt x="295" y="943"/>
                  </a:lnTo>
                  <a:lnTo>
                    <a:pt x="345" y="906"/>
                  </a:lnTo>
                  <a:lnTo>
                    <a:pt x="399" y="874"/>
                  </a:lnTo>
                  <a:lnTo>
                    <a:pt x="398" y="853"/>
                  </a:lnTo>
                  <a:lnTo>
                    <a:pt x="401" y="797"/>
                  </a:lnTo>
                  <a:lnTo>
                    <a:pt x="410" y="743"/>
                  </a:lnTo>
                  <a:lnTo>
                    <a:pt x="423" y="691"/>
                  </a:lnTo>
                  <a:lnTo>
                    <a:pt x="443" y="642"/>
                  </a:lnTo>
                  <a:lnTo>
                    <a:pt x="468" y="594"/>
                  </a:lnTo>
                  <a:lnTo>
                    <a:pt x="497" y="551"/>
                  </a:lnTo>
                  <a:lnTo>
                    <a:pt x="530" y="511"/>
                  </a:lnTo>
                  <a:lnTo>
                    <a:pt x="567" y="473"/>
                  </a:lnTo>
                  <a:lnTo>
                    <a:pt x="607" y="440"/>
                  </a:lnTo>
                  <a:lnTo>
                    <a:pt x="651" y="412"/>
                  </a:lnTo>
                  <a:lnTo>
                    <a:pt x="698" y="387"/>
                  </a:lnTo>
                  <a:lnTo>
                    <a:pt x="748" y="367"/>
                  </a:lnTo>
                  <a:lnTo>
                    <a:pt x="799" y="354"/>
                  </a:lnTo>
                  <a:lnTo>
                    <a:pt x="853" y="344"/>
                  </a:lnTo>
                  <a:lnTo>
                    <a:pt x="909" y="341"/>
                  </a:lnTo>
                  <a:lnTo>
                    <a:pt x="938" y="342"/>
                  </a:lnTo>
                  <a:lnTo>
                    <a:pt x="966" y="344"/>
                  </a:lnTo>
                  <a:lnTo>
                    <a:pt x="983" y="347"/>
                  </a:lnTo>
                  <a:lnTo>
                    <a:pt x="1022" y="355"/>
                  </a:lnTo>
                  <a:lnTo>
                    <a:pt x="1042" y="360"/>
                  </a:lnTo>
                  <a:lnTo>
                    <a:pt x="1077" y="370"/>
                  </a:lnTo>
                  <a:lnTo>
                    <a:pt x="1097" y="377"/>
                  </a:lnTo>
                  <a:lnTo>
                    <a:pt x="1131" y="393"/>
                  </a:lnTo>
                  <a:lnTo>
                    <a:pt x="1137" y="396"/>
                  </a:lnTo>
                  <a:lnTo>
                    <a:pt x="1143" y="398"/>
                  </a:lnTo>
                  <a:lnTo>
                    <a:pt x="1189" y="343"/>
                  </a:lnTo>
                  <a:lnTo>
                    <a:pt x="1237" y="292"/>
                  </a:lnTo>
                  <a:lnTo>
                    <a:pt x="1289" y="243"/>
                  </a:lnTo>
                  <a:lnTo>
                    <a:pt x="1344" y="200"/>
                  </a:lnTo>
                  <a:lnTo>
                    <a:pt x="1401" y="159"/>
                  </a:lnTo>
                  <a:lnTo>
                    <a:pt x="1462" y="123"/>
                  </a:lnTo>
                  <a:lnTo>
                    <a:pt x="1525" y="91"/>
                  </a:lnTo>
                  <a:lnTo>
                    <a:pt x="1590" y="64"/>
                  </a:lnTo>
                  <a:lnTo>
                    <a:pt x="1658" y="42"/>
                  </a:lnTo>
                  <a:lnTo>
                    <a:pt x="1726" y="24"/>
                  </a:lnTo>
                  <a:lnTo>
                    <a:pt x="1795" y="11"/>
                  </a:lnTo>
                  <a:lnTo>
                    <a:pt x="1865" y="4"/>
                  </a:lnTo>
                  <a:lnTo>
                    <a:pt x="19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43" name="Freeform 16">
              <a:extLst>
                <a:ext uri="{FF2B5EF4-FFF2-40B4-BE49-F238E27FC236}">
                  <a16:creationId xmlns:a16="http://schemas.microsoft.com/office/drawing/2014/main" xmlns="" id="{81557ADC-E91B-425F-BD79-FCDD0E7577F3}"/>
                </a:ext>
              </a:extLst>
            </p:cNvPr>
            <p:cNvSpPr>
              <a:spLocks/>
            </p:cNvSpPr>
            <p:nvPr/>
          </p:nvSpPr>
          <p:spPr bwMode="auto">
            <a:xfrm>
              <a:off x="3632201" y="2236788"/>
              <a:ext cx="539750" cy="750888"/>
            </a:xfrm>
            <a:custGeom>
              <a:avLst/>
              <a:gdLst>
                <a:gd name="T0" fmla="*/ 511 w 1022"/>
                <a:gd name="T1" fmla="*/ 0 h 1421"/>
                <a:gd name="T2" fmla="*/ 528 w 1022"/>
                <a:gd name="T3" fmla="*/ 4 h 1421"/>
                <a:gd name="T4" fmla="*/ 545 w 1022"/>
                <a:gd name="T5" fmla="*/ 12 h 1421"/>
                <a:gd name="T6" fmla="*/ 556 w 1022"/>
                <a:gd name="T7" fmla="*/ 24 h 1421"/>
                <a:gd name="T8" fmla="*/ 565 w 1022"/>
                <a:gd name="T9" fmla="*/ 40 h 1421"/>
                <a:gd name="T10" fmla="*/ 568 w 1022"/>
                <a:gd name="T11" fmla="*/ 57 h 1421"/>
                <a:gd name="T12" fmla="*/ 568 w 1022"/>
                <a:gd name="T13" fmla="*/ 1227 h 1421"/>
                <a:gd name="T14" fmla="*/ 925 w 1022"/>
                <a:gd name="T15" fmla="*/ 869 h 1421"/>
                <a:gd name="T16" fmla="*/ 937 w 1022"/>
                <a:gd name="T17" fmla="*/ 860 h 1421"/>
                <a:gd name="T18" fmla="*/ 951 w 1022"/>
                <a:gd name="T19" fmla="*/ 855 h 1421"/>
                <a:gd name="T20" fmla="*/ 965 w 1022"/>
                <a:gd name="T21" fmla="*/ 853 h 1421"/>
                <a:gd name="T22" fmla="*/ 980 w 1022"/>
                <a:gd name="T23" fmla="*/ 855 h 1421"/>
                <a:gd name="T24" fmla="*/ 993 w 1022"/>
                <a:gd name="T25" fmla="*/ 860 h 1421"/>
                <a:gd name="T26" fmla="*/ 1005 w 1022"/>
                <a:gd name="T27" fmla="*/ 869 h 1421"/>
                <a:gd name="T28" fmla="*/ 1015 w 1022"/>
                <a:gd name="T29" fmla="*/ 882 h 1421"/>
                <a:gd name="T30" fmla="*/ 1020 w 1022"/>
                <a:gd name="T31" fmla="*/ 895 h 1421"/>
                <a:gd name="T32" fmla="*/ 1022 w 1022"/>
                <a:gd name="T33" fmla="*/ 909 h 1421"/>
                <a:gd name="T34" fmla="*/ 1020 w 1022"/>
                <a:gd name="T35" fmla="*/ 924 h 1421"/>
                <a:gd name="T36" fmla="*/ 1015 w 1022"/>
                <a:gd name="T37" fmla="*/ 937 h 1421"/>
                <a:gd name="T38" fmla="*/ 1005 w 1022"/>
                <a:gd name="T39" fmla="*/ 950 h 1421"/>
                <a:gd name="T40" fmla="*/ 551 w 1022"/>
                <a:gd name="T41" fmla="*/ 1404 h 1421"/>
                <a:gd name="T42" fmla="*/ 543 w 1022"/>
                <a:gd name="T43" fmla="*/ 1411 h 1421"/>
                <a:gd name="T44" fmla="*/ 532 w 1022"/>
                <a:gd name="T45" fmla="*/ 1417 h 1421"/>
                <a:gd name="T46" fmla="*/ 522 w 1022"/>
                <a:gd name="T47" fmla="*/ 1420 h 1421"/>
                <a:gd name="T48" fmla="*/ 511 w 1022"/>
                <a:gd name="T49" fmla="*/ 1421 h 1421"/>
                <a:gd name="T50" fmla="*/ 499 w 1022"/>
                <a:gd name="T51" fmla="*/ 1420 h 1421"/>
                <a:gd name="T52" fmla="*/ 489 w 1022"/>
                <a:gd name="T53" fmla="*/ 1417 h 1421"/>
                <a:gd name="T54" fmla="*/ 479 w 1022"/>
                <a:gd name="T55" fmla="*/ 1411 h 1421"/>
                <a:gd name="T56" fmla="*/ 471 w 1022"/>
                <a:gd name="T57" fmla="*/ 1404 h 1421"/>
                <a:gd name="T58" fmla="*/ 16 w 1022"/>
                <a:gd name="T59" fmla="*/ 950 h 1421"/>
                <a:gd name="T60" fmla="*/ 7 w 1022"/>
                <a:gd name="T61" fmla="*/ 937 h 1421"/>
                <a:gd name="T62" fmla="*/ 2 w 1022"/>
                <a:gd name="T63" fmla="*/ 924 h 1421"/>
                <a:gd name="T64" fmla="*/ 0 w 1022"/>
                <a:gd name="T65" fmla="*/ 909 h 1421"/>
                <a:gd name="T66" fmla="*/ 2 w 1022"/>
                <a:gd name="T67" fmla="*/ 895 h 1421"/>
                <a:gd name="T68" fmla="*/ 7 w 1022"/>
                <a:gd name="T69" fmla="*/ 882 h 1421"/>
                <a:gd name="T70" fmla="*/ 16 w 1022"/>
                <a:gd name="T71" fmla="*/ 869 h 1421"/>
                <a:gd name="T72" fmla="*/ 29 w 1022"/>
                <a:gd name="T73" fmla="*/ 860 h 1421"/>
                <a:gd name="T74" fmla="*/ 42 w 1022"/>
                <a:gd name="T75" fmla="*/ 855 h 1421"/>
                <a:gd name="T76" fmla="*/ 56 w 1022"/>
                <a:gd name="T77" fmla="*/ 853 h 1421"/>
                <a:gd name="T78" fmla="*/ 71 w 1022"/>
                <a:gd name="T79" fmla="*/ 855 h 1421"/>
                <a:gd name="T80" fmla="*/ 84 w 1022"/>
                <a:gd name="T81" fmla="*/ 860 h 1421"/>
                <a:gd name="T82" fmla="*/ 97 w 1022"/>
                <a:gd name="T83" fmla="*/ 869 h 1421"/>
                <a:gd name="T84" fmla="*/ 454 w 1022"/>
                <a:gd name="T85" fmla="*/ 1227 h 1421"/>
                <a:gd name="T86" fmla="*/ 454 w 1022"/>
                <a:gd name="T87" fmla="*/ 57 h 1421"/>
                <a:gd name="T88" fmla="*/ 457 w 1022"/>
                <a:gd name="T89" fmla="*/ 40 h 1421"/>
                <a:gd name="T90" fmla="*/ 465 w 1022"/>
                <a:gd name="T91" fmla="*/ 24 h 1421"/>
                <a:gd name="T92" fmla="*/ 478 w 1022"/>
                <a:gd name="T93" fmla="*/ 12 h 1421"/>
                <a:gd name="T94" fmla="*/ 493 w 1022"/>
                <a:gd name="T95" fmla="*/ 4 h 1421"/>
                <a:gd name="T96" fmla="*/ 511 w 1022"/>
                <a:gd name="T97" fmla="*/ 0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2" h="1421">
                  <a:moveTo>
                    <a:pt x="511" y="0"/>
                  </a:moveTo>
                  <a:lnTo>
                    <a:pt x="528" y="4"/>
                  </a:lnTo>
                  <a:lnTo>
                    <a:pt x="545" y="12"/>
                  </a:lnTo>
                  <a:lnTo>
                    <a:pt x="556" y="24"/>
                  </a:lnTo>
                  <a:lnTo>
                    <a:pt x="565" y="40"/>
                  </a:lnTo>
                  <a:lnTo>
                    <a:pt x="568" y="57"/>
                  </a:lnTo>
                  <a:lnTo>
                    <a:pt x="568" y="1227"/>
                  </a:lnTo>
                  <a:lnTo>
                    <a:pt x="925" y="869"/>
                  </a:lnTo>
                  <a:lnTo>
                    <a:pt x="937" y="860"/>
                  </a:lnTo>
                  <a:lnTo>
                    <a:pt x="951" y="855"/>
                  </a:lnTo>
                  <a:lnTo>
                    <a:pt x="965" y="853"/>
                  </a:lnTo>
                  <a:lnTo>
                    <a:pt x="980" y="855"/>
                  </a:lnTo>
                  <a:lnTo>
                    <a:pt x="993" y="860"/>
                  </a:lnTo>
                  <a:lnTo>
                    <a:pt x="1005" y="869"/>
                  </a:lnTo>
                  <a:lnTo>
                    <a:pt x="1015" y="882"/>
                  </a:lnTo>
                  <a:lnTo>
                    <a:pt x="1020" y="895"/>
                  </a:lnTo>
                  <a:lnTo>
                    <a:pt x="1022" y="909"/>
                  </a:lnTo>
                  <a:lnTo>
                    <a:pt x="1020" y="924"/>
                  </a:lnTo>
                  <a:lnTo>
                    <a:pt x="1015" y="937"/>
                  </a:lnTo>
                  <a:lnTo>
                    <a:pt x="1005" y="950"/>
                  </a:lnTo>
                  <a:lnTo>
                    <a:pt x="551" y="1404"/>
                  </a:lnTo>
                  <a:lnTo>
                    <a:pt x="543" y="1411"/>
                  </a:lnTo>
                  <a:lnTo>
                    <a:pt x="532" y="1417"/>
                  </a:lnTo>
                  <a:lnTo>
                    <a:pt x="522" y="1420"/>
                  </a:lnTo>
                  <a:lnTo>
                    <a:pt x="511" y="1421"/>
                  </a:lnTo>
                  <a:lnTo>
                    <a:pt x="499" y="1420"/>
                  </a:lnTo>
                  <a:lnTo>
                    <a:pt x="489" y="1417"/>
                  </a:lnTo>
                  <a:lnTo>
                    <a:pt x="479" y="1411"/>
                  </a:lnTo>
                  <a:lnTo>
                    <a:pt x="471" y="1404"/>
                  </a:lnTo>
                  <a:lnTo>
                    <a:pt x="16" y="950"/>
                  </a:lnTo>
                  <a:lnTo>
                    <a:pt x="7" y="937"/>
                  </a:lnTo>
                  <a:lnTo>
                    <a:pt x="2" y="924"/>
                  </a:lnTo>
                  <a:lnTo>
                    <a:pt x="0" y="909"/>
                  </a:lnTo>
                  <a:lnTo>
                    <a:pt x="2" y="895"/>
                  </a:lnTo>
                  <a:lnTo>
                    <a:pt x="7" y="882"/>
                  </a:lnTo>
                  <a:lnTo>
                    <a:pt x="16" y="869"/>
                  </a:lnTo>
                  <a:lnTo>
                    <a:pt x="29" y="860"/>
                  </a:lnTo>
                  <a:lnTo>
                    <a:pt x="42" y="855"/>
                  </a:lnTo>
                  <a:lnTo>
                    <a:pt x="56" y="853"/>
                  </a:lnTo>
                  <a:lnTo>
                    <a:pt x="71" y="855"/>
                  </a:lnTo>
                  <a:lnTo>
                    <a:pt x="84" y="860"/>
                  </a:lnTo>
                  <a:lnTo>
                    <a:pt x="97" y="869"/>
                  </a:lnTo>
                  <a:lnTo>
                    <a:pt x="454" y="1227"/>
                  </a:lnTo>
                  <a:lnTo>
                    <a:pt x="454" y="57"/>
                  </a:lnTo>
                  <a:lnTo>
                    <a:pt x="457" y="40"/>
                  </a:lnTo>
                  <a:lnTo>
                    <a:pt x="465" y="24"/>
                  </a:lnTo>
                  <a:lnTo>
                    <a:pt x="478" y="12"/>
                  </a:lnTo>
                  <a:lnTo>
                    <a:pt x="493" y="4"/>
                  </a:lnTo>
                  <a:lnTo>
                    <a:pt x="5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sp>
        <p:nvSpPr>
          <p:cNvPr id="11" name="Oval 10">
            <a:extLst>
              <a:ext uri="{FF2B5EF4-FFF2-40B4-BE49-F238E27FC236}">
                <a16:creationId xmlns:a16="http://schemas.microsoft.com/office/drawing/2014/main" xmlns="" id="{247381E1-A7FF-455C-BC4F-953F8880E940}"/>
              </a:ext>
            </a:extLst>
          </p:cNvPr>
          <p:cNvSpPr/>
          <p:nvPr/>
        </p:nvSpPr>
        <p:spPr>
          <a:xfrm>
            <a:off x="7648134" y="3805959"/>
            <a:ext cx="1422906" cy="1422906"/>
          </a:xfrm>
          <a:prstGeom prst="ellipse">
            <a:avLst/>
          </a:prstGeom>
          <a:solidFill>
            <a:srgbClr val="FFC000"/>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grpSp>
        <p:nvGrpSpPr>
          <p:cNvPr id="12" name="Group 11">
            <a:extLst>
              <a:ext uri="{FF2B5EF4-FFF2-40B4-BE49-F238E27FC236}">
                <a16:creationId xmlns:a16="http://schemas.microsoft.com/office/drawing/2014/main" xmlns="" id="{E6B8E656-9F49-4E32-9E5C-019004EF3A4D}"/>
              </a:ext>
            </a:extLst>
          </p:cNvPr>
          <p:cNvGrpSpPr/>
          <p:nvPr/>
        </p:nvGrpSpPr>
        <p:grpSpPr>
          <a:xfrm>
            <a:off x="8071117" y="4205502"/>
            <a:ext cx="616221" cy="621622"/>
            <a:chOff x="7426325" y="1454150"/>
            <a:chExt cx="1449388" cy="1462088"/>
          </a:xfrm>
          <a:solidFill>
            <a:schemeClr val="bg1"/>
          </a:solidFill>
        </p:grpSpPr>
        <p:sp>
          <p:nvSpPr>
            <p:cNvPr id="13" name="Freeform 27">
              <a:extLst>
                <a:ext uri="{FF2B5EF4-FFF2-40B4-BE49-F238E27FC236}">
                  <a16:creationId xmlns:a16="http://schemas.microsoft.com/office/drawing/2014/main" xmlns="" id="{AECCA817-614C-4F3C-944F-5EA1C33FAAF1}"/>
                </a:ext>
              </a:extLst>
            </p:cNvPr>
            <p:cNvSpPr>
              <a:spLocks noEditPoints="1"/>
            </p:cNvSpPr>
            <p:nvPr/>
          </p:nvSpPr>
          <p:spPr bwMode="auto">
            <a:xfrm>
              <a:off x="8148638" y="2420938"/>
              <a:ext cx="727075" cy="495300"/>
            </a:xfrm>
            <a:custGeom>
              <a:avLst/>
              <a:gdLst>
                <a:gd name="T0" fmla="*/ 942 w 1831"/>
                <a:gd name="T1" fmla="*/ 142 h 1250"/>
                <a:gd name="T2" fmla="*/ 818 w 1831"/>
                <a:gd name="T3" fmla="*/ 196 h 1250"/>
                <a:gd name="T4" fmla="*/ 717 w 1831"/>
                <a:gd name="T5" fmla="*/ 292 h 1250"/>
                <a:gd name="T6" fmla="*/ 613 w 1831"/>
                <a:gd name="T7" fmla="*/ 361 h 1250"/>
                <a:gd name="T8" fmla="*/ 506 w 1831"/>
                <a:gd name="T9" fmla="*/ 353 h 1250"/>
                <a:gd name="T10" fmla="*/ 407 w 1831"/>
                <a:gd name="T11" fmla="*/ 400 h 1250"/>
                <a:gd name="T12" fmla="*/ 341 w 1831"/>
                <a:gd name="T13" fmla="*/ 491 h 1250"/>
                <a:gd name="T14" fmla="*/ 294 w 1831"/>
                <a:gd name="T15" fmla="*/ 573 h 1250"/>
                <a:gd name="T16" fmla="*/ 200 w 1831"/>
                <a:gd name="T17" fmla="*/ 647 h 1250"/>
                <a:gd name="T18" fmla="*/ 145 w 1831"/>
                <a:gd name="T19" fmla="*/ 753 h 1250"/>
                <a:gd name="T20" fmla="*/ 136 w 1831"/>
                <a:gd name="T21" fmla="*/ 874 h 1250"/>
                <a:gd name="T22" fmla="*/ 178 w 1831"/>
                <a:gd name="T23" fmla="*/ 988 h 1250"/>
                <a:gd name="T24" fmla="*/ 260 w 1831"/>
                <a:gd name="T25" fmla="*/ 1073 h 1250"/>
                <a:gd name="T26" fmla="*/ 372 w 1831"/>
                <a:gd name="T27" fmla="*/ 1116 h 1250"/>
                <a:gd name="T28" fmla="*/ 1151 w 1831"/>
                <a:gd name="T29" fmla="*/ 1119 h 1250"/>
                <a:gd name="T30" fmla="*/ 1522 w 1831"/>
                <a:gd name="T31" fmla="*/ 1106 h 1250"/>
                <a:gd name="T32" fmla="*/ 1622 w 1831"/>
                <a:gd name="T33" fmla="*/ 1042 h 1250"/>
                <a:gd name="T34" fmla="*/ 1685 w 1831"/>
                <a:gd name="T35" fmla="*/ 940 h 1250"/>
                <a:gd name="T36" fmla="*/ 1694 w 1831"/>
                <a:gd name="T37" fmla="*/ 815 h 1250"/>
                <a:gd name="T38" fmla="*/ 1650 w 1831"/>
                <a:gd name="T39" fmla="*/ 704 h 1250"/>
                <a:gd name="T40" fmla="*/ 1563 w 1831"/>
                <a:gd name="T41" fmla="*/ 625 h 1250"/>
                <a:gd name="T42" fmla="*/ 1435 w 1831"/>
                <a:gd name="T43" fmla="*/ 589 h 1250"/>
                <a:gd name="T44" fmla="*/ 1418 w 1831"/>
                <a:gd name="T45" fmla="*/ 428 h 1250"/>
                <a:gd name="T46" fmla="*/ 1348 w 1831"/>
                <a:gd name="T47" fmla="*/ 288 h 1250"/>
                <a:gd name="T48" fmla="*/ 1235 w 1831"/>
                <a:gd name="T49" fmla="*/ 187 h 1250"/>
                <a:gd name="T50" fmla="*/ 1089 w 1831"/>
                <a:gd name="T51" fmla="*/ 136 h 1250"/>
                <a:gd name="T52" fmla="*/ 1097 w 1831"/>
                <a:gd name="T53" fmla="*/ 4 h 1250"/>
                <a:gd name="T54" fmla="*/ 1269 w 1831"/>
                <a:gd name="T55" fmla="*/ 55 h 1250"/>
                <a:gd name="T56" fmla="*/ 1412 w 1831"/>
                <a:gd name="T57" fmla="*/ 161 h 1250"/>
                <a:gd name="T58" fmla="*/ 1514 w 1831"/>
                <a:gd name="T59" fmla="*/ 306 h 1250"/>
                <a:gd name="T60" fmla="*/ 1564 w 1831"/>
                <a:gd name="T61" fmla="*/ 483 h 1250"/>
                <a:gd name="T62" fmla="*/ 1690 w 1831"/>
                <a:gd name="T63" fmla="*/ 554 h 1250"/>
                <a:gd name="T64" fmla="*/ 1782 w 1831"/>
                <a:gd name="T65" fmla="*/ 667 h 1250"/>
                <a:gd name="T66" fmla="*/ 1827 w 1831"/>
                <a:gd name="T67" fmla="*/ 805 h 1250"/>
                <a:gd name="T68" fmla="*/ 1817 w 1831"/>
                <a:gd name="T69" fmla="*/ 961 h 1250"/>
                <a:gd name="T70" fmla="*/ 1750 w 1831"/>
                <a:gd name="T71" fmla="*/ 1097 h 1250"/>
                <a:gd name="T72" fmla="*/ 1637 w 1831"/>
                <a:gd name="T73" fmla="*/ 1197 h 1250"/>
                <a:gd name="T74" fmla="*/ 1494 w 1831"/>
                <a:gd name="T75" fmla="*/ 1247 h 1250"/>
                <a:gd name="T76" fmla="*/ 1142 w 1831"/>
                <a:gd name="T77" fmla="*/ 1250 h 1250"/>
                <a:gd name="T78" fmla="*/ 414 w 1831"/>
                <a:gd name="T79" fmla="*/ 1250 h 1250"/>
                <a:gd name="T80" fmla="*/ 264 w 1831"/>
                <a:gd name="T81" fmla="*/ 1223 h 1250"/>
                <a:gd name="T82" fmla="*/ 139 w 1831"/>
                <a:gd name="T83" fmla="*/ 1145 h 1250"/>
                <a:gd name="T84" fmla="*/ 48 w 1831"/>
                <a:gd name="T85" fmla="*/ 1029 h 1250"/>
                <a:gd name="T86" fmla="*/ 3 w 1831"/>
                <a:gd name="T87" fmla="*/ 885 h 1250"/>
                <a:gd name="T88" fmla="*/ 11 w 1831"/>
                <a:gd name="T89" fmla="*/ 735 h 1250"/>
                <a:gd name="T90" fmla="*/ 69 w 1831"/>
                <a:gd name="T91" fmla="*/ 602 h 1250"/>
                <a:gd name="T92" fmla="*/ 167 w 1831"/>
                <a:gd name="T93" fmla="*/ 497 h 1250"/>
                <a:gd name="T94" fmla="*/ 245 w 1831"/>
                <a:gd name="T95" fmla="*/ 387 h 1250"/>
                <a:gd name="T96" fmla="*/ 335 w 1831"/>
                <a:gd name="T97" fmla="*/ 289 h 1250"/>
                <a:gd name="T98" fmla="*/ 454 w 1831"/>
                <a:gd name="T99" fmla="*/ 231 h 1250"/>
                <a:gd name="T100" fmla="*/ 574 w 1831"/>
                <a:gd name="T101" fmla="*/ 220 h 1250"/>
                <a:gd name="T102" fmla="*/ 678 w 1831"/>
                <a:gd name="T103" fmla="*/ 139 h 1250"/>
                <a:gd name="T104" fmla="*/ 817 w 1831"/>
                <a:gd name="T105" fmla="*/ 47 h 1250"/>
                <a:gd name="T106" fmla="*/ 978 w 1831"/>
                <a:gd name="T107" fmla="*/ 2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31" h="1250">
                  <a:moveTo>
                    <a:pt x="1035" y="132"/>
                  </a:moveTo>
                  <a:lnTo>
                    <a:pt x="988" y="134"/>
                  </a:lnTo>
                  <a:lnTo>
                    <a:pt x="942" y="142"/>
                  </a:lnTo>
                  <a:lnTo>
                    <a:pt x="898" y="156"/>
                  </a:lnTo>
                  <a:lnTo>
                    <a:pt x="857" y="173"/>
                  </a:lnTo>
                  <a:lnTo>
                    <a:pt x="818" y="196"/>
                  </a:lnTo>
                  <a:lnTo>
                    <a:pt x="781" y="224"/>
                  </a:lnTo>
                  <a:lnTo>
                    <a:pt x="748" y="256"/>
                  </a:lnTo>
                  <a:lnTo>
                    <a:pt x="717" y="292"/>
                  </a:lnTo>
                  <a:lnTo>
                    <a:pt x="692" y="332"/>
                  </a:lnTo>
                  <a:lnTo>
                    <a:pt x="664" y="379"/>
                  </a:lnTo>
                  <a:lnTo>
                    <a:pt x="613" y="361"/>
                  </a:lnTo>
                  <a:lnTo>
                    <a:pt x="579" y="353"/>
                  </a:lnTo>
                  <a:lnTo>
                    <a:pt x="545" y="350"/>
                  </a:lnTo>
                  <a:lnTo>
                    <a:pt x="506" y="353"/>
                  </a:lnTo>
                  <a:lnTo>
                    <a:pt x="470" y="364"/>
                  </a:lnTo>
                  <a:lnTo>
                    <a:pt x="438" y="380"/>
                  </a:lnTo>
                  <a:lnTo>
                    <a:pt x="407" y="400"/>
                  </a:lnTo>
                  <a:lnTo>
                    <a:pt x="380" y="427"/>
                  </a:lnTo>
                  <a:lnTo>
                    <a:pt x="358" y="457"/>
                  </a:lnTo>
                  <a:lnTo>
                    <a:pt x="341" y="491"/>
                  </a:lnTo>
                  <a:lnTo>
                    <a:pt x="330" y="528"/>
                  </a:lnTo>
                  <a:lnTo>
                    <a:pt x="323" y="559"/>
                  </a:lnTo>
                  <a:lnTo>
                    <a:pt x="294" y="573"/>
                  </a:lnTo>
                  <a:lnTo>
                    <a:pt x="259" y="593"/>
                  </a:lnTo>
                  <a:lnTo>
                    <a:pt x="228" y="618"/>
                  </a:lnTo>
                  <a:lnTo>
                    <a:pt x="200" y="647"/>
                  </a:lnTo>
                  <a:lnTo>
                    <a:pt x="177" y="679"/>
                  </a:lnTo>
                  <a:lnTo>
                    <a:pt x="158" y="715"/>
                  </a:lnTo>
                  <a:lnTo>
                    <a:pt x="145" y="753"/>
                  </a:lnTo>
                  <a:lnTo>
                    <a:pt x="136" y="792"/>
                  </a:lnTo>
                  <a:lnTo>
                    <a:pt x="133" y="832"/>
                  </a:lnTo>
                  <a:lnTo>
                    <a:pt x="136" y="874"/>
                  </a:lnTo>
                  <a:lnTo>
                    <a:pt x="145" y="914"/>
                  </a:lnTo>
                  <a:lnTo>
                    <a:pt x="160" y="953"/>
                  </a:lnTo>
                  <a:lnTo>
                    <a:pt x="178" y="988"/>
                  </a:lnTo>
                  <a:lnTo>
                    <a:pt x="201" y="1020"/>
                  </a:lnTo>
                  <a:lnTo>
                    <a:pt x="229" y="1049"/>
                  </a:lnTo>
                  <a:lnTo>
                    <a:pt x="260" y="1073"/>
                  </a:lnTo>
                  <a:lnTo>
                    <a:pt x="295" y="1092"/>
                  </a:lnTo>
                  <a:lnTo>
                    <a:pt x="332" y="1107"/>
                  </a:lnTo>
                  <a:lnTo>
                    <a:pt x="372" y="1116"/>
                  </a:lnTo>
                  <a:lnTo>
                    <a:pt x="414" y="1119"/>
                  </a:lnTo>
                  <a:lnTo>
                    <a:pt x="1140" y="1119"/>
                  </a:lnTo>
                  <a:lnTo>
                    <a:pt x="1151" y="1119"/>
                  </a:lnTo>
                  <a:lnTo>
                    <a:pt x="1441" y="1119"/>
                  </a:lnTo>
                  <a:lnTo>
                    <a:pt x="1483" y="1115"/>
                  </a:lnTo>
                  <a:lnTo>
                    <a:pt x="1522" y="1106"/>
                  </a:lnTo>
                  <a:lnTo>
                    <a:pt x="1558" y="1090"/>
                  </a:lnTo>
                  <a:lnTo>
                    <a:pt x="1592" y="1068"/>
                  </a:lnTo>
                  <a:lnTo>
                    <a:pt x="1622" y="1042"/>
                  </a:lnTo>
                  <a:lnTo>
                    <a:pt x="1647" y="1012"/>
                  </a:lnTo>
                  <a:lnTo>
                    <a:pt x="1668" y="977"/>
                  </a:lnTo>
                  <a:lnTo>
                    <a:pt x="1685" y="940"/>
                  </a:lnTo>
                  <a:lnTo>
                    <a:pt x="1694" y="899"/>
                  </a:lnTo>
                  <a:lnTo>
                    <a:pt x="1697" y="857"/>
                  </a:lnTo>
                  <a:lnTo>
                    <a:pt x="1694" y="815"/>
                  </a:lnTo>
                  <a:lnTo>
                    <a:pt x="1685" y="776"/>
                  </a:lnTo>
                  <a:lnTo>
                    <a:pt x="1670" y="739"/>
                  </a:lnTo>
                  <a:lnTo>
                    <a:pt x="1650" y="704"/>
                  </a:lnTo>
                  <a:lnTo>
                    <a:pt x="1625" y="673"/>
                  </a:lnTo>
                  <a:lnTo>
                    <a:pt x="1596" y="647"/>
                  </a:lnTo>
                  <a:lnTo>
                    <a:pt x="1563" y="625"/>
                  </a:lnTo>
                  <a:lnTo>
                    <a:pt x="1527" y="609"/>
                  </a:lnTo>
                  <a:lnTo>
                    <a:pt x="1487" y="599"/>
                  </a:lnTo>
                  <a:lnTo>
                    <a:pt x="1435" y="589"/>
                  </a:lnTo>
                  <a:lnTo>
                    <a:pt x="1434" y="535"/>
                  </a:lnTo>
                  <a:lnTo>
                    <a:pt x="1429" y="480"/>
                  </a:lnTo>
                  <a:lnTo>
                    <a:pt x="1418" y="428"/>
                  </a:lnTo>
                  <a:lnTo>
                    <a:pt x="1400" y="378"/>
                  </a:lnTo>
                  <a:lnTo>
                    <a:pt x="1377" y="332"/>
                  </a:lnTo>
                  <a:lnTo>
                    <a:pt x="1348" y="288"/>
                  </a:lnTo>
                  <a:lnTo>
                    <a:pt x="1315" y="250"/>
                  </a:lnTo>
                  <a:lnTo>
                    <a:pt x="1276" y="216"/>
                  </a:lnTo>
                  <a:lnTo>
                    <a:pt x="1235" y="187"/>
                  </a:lnTo>
                  <a:lnTo>
                    <a:pt x="1188" y="163"/>
                  </a:lnTo>
                  <a:lnTo>
                    <a:pt x="1140" y="146"/>
                  </a:lnTo>
                  <a:lnTo>
                    <a:pt x="1089" y="136"/>
                  </a:lnTo>
                  <a:lnTo>
                    <a:pt x="1035" y="132"/>
                  </a:lnTo>
                  <a:close/>
                  <a:moveTo>
                    <a:pt x="1035" y="0"/>
                  </a:moveTo>
                  <a:lnTo>
                    <a:pt x="1097" y="4"/>
                  </a:lnTo>
                  <a:lnTo>
                    <a:pt x="1157" y="14"/>
                  </a:lnTo>
                  <a:lnTo>
                    <a:pt x="1215" y="32"/>
                  </a:lnTo>
                  <a:lnTo>
                    <a:pt x="1269" y="55"/>
                  </a:lnTo>
                  <a:lnTo>
                    <a:pt x="1320" y="85"/>
                  </a:lnTo>
                  <a:lnTo>
                    <a:pt x="1369" y="121"/>
                  </a:lnTo>
                  <a:lnTo>
                    <a:pt x="1412" y="161"/>
                  </a:lnTo>
                  <a:lnTo>
                    <a:pt x="1452" y="205"/>
                  </a:lnTo>
                  <a:lnTo>
                    <a:pt x="1485" y="254"/>
                  </a:lnTo>
                  <a:lnTo>
                    <a:pt x="1514" y="306"/>
                  </a:lnTo>
                  <a:lnTo>
                    <a:pt x="1537" y="363"/>
                  </a:lnTo>
                  <a:lnTo>
                    <a:pt x="1554" y="421"/>
                  </a:lnTo>
                  <a:lnTo>
                    <a:pt x="1564" y="483"/>
                  </a:lnTo>
                  <a:lnTo>
                    <a:pt x="1609" y="501"/>
                  </a:lnTo>
                  <a:lnTo>
                    <a:pt x="1652" y="526"/>
                  </a:lnTo>
                  <a:lnTo>
                    <a:pt x="1690" y="554"/>
                  </a:lnTo>
                  <a:lnTo>
                    <a:pt x="1725" y="587"/>
                  </a:lnTo>
                  <a:lnTo>
                    <a:pt x="1757" y="625"/>
                  </a:lnTo>
                  <a:lnTo>
                    <a:pt x="1782" y="667"/>
                  </a:lnTo>
                  <a:lnTo>
                    <a:pt x="1803" y="710"/>
                  </a:lnTo>
                  <a:lnTo>
                    <a:pt x="1818" y="757"/>
                  </a:lnTo>
                  <a:lnTo>
                    <a:pt x="1827" y="805"/>
                  </a:lnTo>
                  <a:lnTo>
                    <a:pt x="1831" y="857"/>
                  </a:lnTo>
                  <a:lnTo>
                    <a:pt x="1827" y="910"/>
                  </a:lnTo>
                  <a:lnTo>
                    <a:pt x="1817" y="961"/>
                  </a:lnTo>
                  <a:lnTo>
                    <a:pt x="1799" y="1010"/>
                  </a:lnTo>
                  <a:lnTo>
                    <a:pt x="1777" y="1055"/>
                  </a:lnTo>
                  <a:lnTo>
                    <a:pt x="1750" y="1097"/>
                  </a:lnTo>
                  <a:lnTo>
                    <a:pt x="1716" y="1135"/>
                  </a:lnTo>
                  <a:lnTo>
                    <a:pt x="1679" y="1169"/>
                  </a:lnTo>
                  <a:lnTo>
                    <a:pt x="1637" y="1197"/>
                  </a:lnTo>
                  <a:lnTo>
                    <a:pt x="1593" y="1219"/>
                  </a:lnTo>
                  <a:lnTo>
                    <a:pt x="1544" y="1237"/>
                  </a:lnTo>
                  <a:lnTo>
                    <a:pt x="1494" y="1247"/>
                  </a:lnTo>
                  <a:lnTo>
                    <a:pt x="1441" y="1250"/>
                  </a:lnTo>
                  <a:lnTo>
                    <a:pt x="1155" y="1250"/>
                  </a:lnTo>
                  <a:lnTo>
                    <a:pt x="1142" y="1250"/>
                  </a:lnTo>
                  <a:lnTo>
                    <a:pt x="1136" y="1250"/>
                  </a:lnTo>
                  <a:lnTo>
                    <a:pt x="1130" y="1250"/>
                  </a:lnTo>
                  <a:lnTo>
                    <a:pt x="414" y="1250"/>
                  </a:lnTo>
                  <a:lnTo>
                    <a:pt x="361" y="1247"/>
                  </a:lnTo>
                  <a:lnTo>
                    <a:pt x="312" y="1238"/>
                  </a:lnTo>
                  <a:lnTo>
                    <a:pt x="264" y="1223"/>
                  </a:lnTo>
                  <a:lnTo>
                    <a:pt x="219" y="1202"/>
                  </a:lnTo>
                  <a:lnTo>
                    <a:pt x="177" y="1176"/>
                  </a:lnTo>
                  <a:lnTo>
                    <a:pt x="139" y="1145"/>
                  </a:lnTo>
                  <a:lnTo>
                    <a:pt x="104" y="1110"/>
                  </a:lnTo>
                  <a:lnTo>
                    <a:pt x="74" y="1071"/>
                  </a:lnTo>
                  <a:lnTo>
                    <a:pt x="48" y="1029"/>
                  </a:lnTo>
                  <a:lnTo>
                    <a:pt x="27" y="983"/>
                  </a:lnTo>
                  <a:lnTo>
                    <a:pt x="12" y="935"/>
                  </a:lnTo>
                  <a:lnTo>
                    <a:pt x="3" y="885"/>
                  </a:lnTo>
                  <a:lnTo>
                    <a:pt x="0" y="832"/>
                  </a:lnTo>
                  <a:lnTo>
                    <a:pt x="3" y="782"/>
                  </a:lnTo>
                  <a:lnTo>
                    <a:pt x="11" y="735"/>
                  </a:lnTo>
                  <a:lnTo>
                    <a:pt x="25" y="688"/>
                  </a:lnTo>
                  <a:lnTo>
                    <a:pt x="45" y="645"/>
                  </a:lnTo>
                  <a:lnTo>
                    <a:pt x="69" y="602"/>
                  </a:lnTo>
                  <a:lnTo>
                    <a:pt x="97" y="563"/>
                  </a:lnTo>
                  <a:lnTo>
                    <a:pt x="131" y="529"/>
                  </a:lnTo>
                  <a:lnTo>
                    <a:pt x="167" y="497"/>
                  </a:lnTo>
                  <a:lnTo>
                    <a:pt x="207" y="469"/>
                  </a:lnTo>
                  <a:lnTo>
                    <a:pt x="223" y="427"/>
                  </a:lnTo>
                  <a:lnTo>
                    <a:pt x="245" y="387"/>
                  </a:lnTo>
                  <a:lnTo>
                    <a:pt x="271" y="351"/>
                  </a:lnTo>
                  <a:lnTo>
                    <a:pt x="301" y="318"/>
                  </a:lnTo>
                  <a:lnTo>
                    <a:pt x="335" y="289"/>
                  </a:lnTo>
                  <a:lnTo>
                    <a:pt x="372" y="265"/>
                  </a:lnTo>
                  <a:lnTo>
                    <a:pt x="412" y="246"/>
                  </a:lnTo>
                  <a:lnTo>
                    <a:pt x="454" y="231"/>
                  </a:lnTo>
                  <a:lnTo>
                    <a:pt x="499" y="222"/>
                  </a:lnTo>
                  <a:lnTo>
                    <a:pt x="545" y="219"/>
                  </a:lnTo>
                  <a:lnTo>
                    <a:pt x="574" y="220"/>
                  </a:lnTo>
                  <a:lnTo>
                    <a:pt x="604" y="224"/>
                  </a:lnTo>
                  <a:lnTo>
                    <a:pt x="639" y="179"/>
                  </a:lnTo>
                  <a:lnTo>
                    <a:pt x="678" y="139"/>
                  </a:lnTo>
                  <a:lnTo>
                    <a:pt x="722" y="103"/>
                  </a:lnTo>
                  <a:lnTo>
                    <a:pt x="768" y="74"/>
                  </a:lnTo>
                  <a:lnTo>
                    <a:pt x="817" y="47"/>
                  </a:lnTo>
                  <a:lnTo>
                    <a:pt x="869" y="27"/>
                  </a:lnTo>
                  <a:lnTo>
                    <a:pt x="923" y="12"/>
                  </a:lnTo>
                  <a:lnTo>
                    <a:pt x="978" y="2"/>
                  </a:lnTo>
                  <a:lnTo>
                    <a:pt x="1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4" name="Freeform 28">
              <a:extLst>
                <a:ext uri="{FF2B5EF4-FFF2-40B4-BE49-F238E27FC236}">
                  <a16:creationId xmlns:a16="http://schemas.microsoft.com/office/drawing/2014/main" xmlns="" id="{8F8D5FBC-3CEB-4671-A61A-4F17364D8923}"/>
                </a:ext>
              </a:extLst>
            </p:cNvPr>
            <p:cNvSpPr>
              <a:spLocks noEditPoints="1"/>
            </p:cNvSpPr>
            <p:nvPr/>
          </p:nvSpPr>
          <p:spPr bwMode="auto">
            <a:xfrm>
              <a:off x="7426325" y="1454150"/>
              <a:ext cx="1320800" cy="1431925"/>
            </a:xfrm>
            <a:custGeom>
              <a:avLst/>
              <a:gdLst>
                <a:gd name="T0" fmla="*/ 177 w 3327"/>
                <a:gd name="T1" fmla="*/ 1524 h 3608"/>
                <a:gd name="T2" fmla="*/ 302 w 3327"/>
                <a:gd name="T3" fmla="*/ 1630 h 3608"/>
                <a:gd name="T4" fmla="*/ 492 w 3327"/>
                <a:gd name="T5" fmla="*/ 1724 h 3608"/>
                <a:gd name="T6" fmla="*/ 1067 w 3327"/>
                <a:gd name="T7" fmla="*/ 1868 h 3608"/>
                <a:gd name="T8" fmla="*/ 1454 w 3327"/>
                <a:gd name="T9" fmla="*/ 1904 h 3608"/>
                <a:gd name="T10" fmla="*/ 1980 w 3327"/>
                <a:gd name="T11" fmla="*/ 1898 h 3608"/>
                <a:gd name="T12" fmla="*/ 2374 w 3327"/>
                <a:gd name="T13" fmla="*/ 1850 h 3608"/>
                <a:gd name="T14" fmla="*/ 2914 w 3327"/>
                <a:gd name="T15" fmla="*/ 1689 h 3608"/>
                <a:gd name="T16" fmla="*/ 3049 w 3327"/>
                <a:gd name="T17" fmla="*/ 1615 h 3608"/>
                <a:gd name="T18" fmla="*/ 3172 w 3327"/>
                <a:gd name="T19" fmla="*/ 1491 h 3608"/>
                <a:gd name="T20" fmla="*/ 3161 w 3327"/>
                <a:gd name="T21" fmla="*/ 903 h 3608"/>
                <a:gd name="T22" fmla="*/ 2987 w 3327"/>
                <a:gd name="T23" fmla="*/ 1012 h 3608"/>
                <a:gd name="T24" fmla="*/ 2729 w 3327"/>
                <a:gd name="T25" fmla="*/ 1114 h 3608"/>
                <a:gd name="T26" fmla="*/ 2398 w 3327"/>
                <a:gd name="T27" fmla="*/ 1192 h 3608"/>
                <a:gd name="T28" fmla="*/ 1954 w 3327"/>
                <a:gd name="T29" fmla="*/ 1242 h 3608"/>
                <a:gd name="T30" fmla="*/ 1373 w 3327"/>
                <a:gd name="T31" fmla="*/ 1242 h 3608"/>
                <a:gd name="T32" fmla="*/ 929 w 3327"/>
                <a:gd name="T33" fmla="*/ 1192 h 3608"/>
                <a:gd name="T34" fmla="*/ 600 w 3327"/>
                <a:gd name="T35" fmla="*/ 1114 h 3608"/>
                <a:gd name="T36" fmla="*/ 340 w 3327"/>
                <a:gd name="T37" fmla="*/ 1012 h 3608"/>
                <a:gd name="T38" fmla="*/ 159 w 3327"/>
                <a:gd name="T39" fmla="*/ 896 h 3608"/>
                <a:gd name="T40" fmla="*/ 966 w 3327"/>
                <a:gd name="T41" fmla="*/ 189 h 3608"/>
                <a:gd name="T42" fmla="*/ 329 w 3327"/>
                <a:gd name="T43" fmla="*/ 393 h 3608"/>
                <a:gd name="T44" fmla="*/ 137 w 3327"/>
                <a:gd name="T45" fmla="*/ 659 h 3608"/>
                <a:gd name="T46" fmla="*/ 451 w 3327"/>
                <a:gd name="T47" fmla="*/ 918 h 3608"/>
                <a:gd name="T48" fmla="*/ 1181 w 3327"/>
                <a:gd name="T49" fmla="*/ 1093 h 3608"/>
                <a:gd name="T50" fmla="*/ 2147 w 3327"/>
                <a:gd name="T51" fmla="*/ 1093 h 3608"/>
                <a:gd name="T52" fmla="*/ 2876 w 3327"/>
                <a:gd name="T53" fmla="*/ 918 h 3608"/>
                <a:gd name="T54" fmla="*/ 3190 w 3327"/>
                <a:gd name="T55" fmla="*/ 659 h 3608"/>
                <a:gd name="T56" fmla="*/ 2998 w 3327"/>
                <a:gd name="T57" fmla="*/ 393 h 3608"/>
                <a:gd name="T58" fmla="*/ 2361 w 3327"/>
                <a:gd name="T59" fmla="*/ 189 h 3608"/>
                <a:gd name="T60" fmla="*/ 1798 w 3327"/>
                <a:gd name="T61" fmla="*/ 2 h 3608"/>
                <a:gd name="T62" fmla="*/ 2674 w 3327"/>
                <a:gd name="T63" fmla="*/ 120 h 3608"/>
                <a:gd name="T64" fmla="*/ 3189 w 3327"/>
                <a:gd name="T65" fmla="*/ 372 h 3608"/>
                <a:gd name="T66" fmla="*/ 3327 w 3327"/>
                <a:gd name="T67" fmla="*/ 2238 h 3608"/>
                <a:gd name="T68" fmla="*/ 3207 w 3327"/>
                <a:gd name="T69" fmla="*/ 2277 h 3608"/>
                <a:gd name="T70" fmla="*/ 2971 w 3327"/>
                <a:gd name="T71" fmla="*/ 1810 h 3608"/>
                <a:gd name="T72" fmla="*/ 2275 w 3327"/>
                <a:gd name="T73" fmla="*/ 2001 h 3608"/>
                <a:gd name="T74" fmla="*/ 1279 w 3327"/>
                <a:gd name="T75" fmla="*/ 2027 h 3608"/>
                <a:gd name="T76" fmla="*/ 493 w 3327"/>
                <a:gd name="T77" fmla="*/ 1867 h 3608"/>
                <a:gd name="T78" fmla="*/ 136 w 3327"/>
                <a:gd name="T79" fmla="*/ 1668 h 3608"/>
                <a:gd name="T80" fmla="*/ 177 w 3327"/>
                <a:gd name="T81" fmla="*/ 2313 h 3608"/>
                <a:gd name="T82" fmla="*/ 327 w 3327"/>
                <a:gd name="T83" fmla="*/ 2435 h 3608"/>
                <a:gd name="T84" fmla="*/ 492 w 3327"/>
                <a:gd name="T85" fmla="*/ 2514 h 3608"/>
                <a:gd name="T86" fmla="*/ 1063 w 3327"/>
                <a:gd name="T87" fmla="*/ 2658 h 3608"/>
                <a:gd name="T88" fmla="*/ 1454 w 3327"/>
                <a:gd name="T89" fmla="*/ 2694 h 3608"/>
                <a:gd name="T90" fmla="*/ 1730 w 3327"/>
                <a:gd name="T91" fmla="*/ 2765 h 3608"/>
                <a:gd name="T92" fmla="*/ 1279 w 3327"/>
                <a:gd name="T93" fmla="*/ 2816 h 3608"/>
                <a:gd name="T94" fmla="*/ 493 w 3327"/>
                <a:gd name="T95" fmla="*/ 2658 h 3608"/>
                <a:gd name="T96" fmla="*/ 136 w 3327"/>
                <a:gd name="T97" fmla="*/ 2458 h 3608"/>
                <a:gd name="T98" fmla="*/ 213 w 3327"/>
                <a:gd name="T99" fmla="*/ 3143 h 3608"/>
                <a:gd name="T100" fmla="*/ 703 w 3327"/>
                <a:gd name="T101" fmla="*/ 3373 h 3608"/>
                <a:gd name="T102" fmla="*/ 1374 w 3327"/>
                <a:gd name="T103" fmla="*/ 3493 h 3608"/>
                <a:gd name="T104" fmla="*/ 1331 w 3327"/>
                <a:gd name="T105" fmla="*/ 3608 h 3608"/>
                <a:gd name="T106" fmla="*/ 835 w 3327"/>
                <a:gd name="T107" fmla="*/ 3540 h 3608"/>
                <a:gd name="T108" fmla="*/ 284 w 3327"/>
                <a:gd name="T109" fmla="*/ 3353 h 3608"/>
                <a:gd name="T110" fmla="*/ 7 w 3327"/>
                <a:gd name="T111" fmla="*/ 3058 h 3608"/>
                <a:gd name="T112" fmla="*/ 68 w 3327"/>
                <a:gd name="T113" fmla="*/ 446 h 3608"/>
                <a:gd name="T114" fmla="*/ 489 w 3327"/>
                <a:gd name="T115" fmla="*/ 174 h 3608"/>
                <a:gd name="T116" fmla="*/ 1277 w 3327"/>
                <a:gd name="T117" fmla="*/ 15 h 3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27" h="3608">
                  <a:moveTo>
                    <a:pt x="132" y="875"/>
                  </a:moveTo>
                  <a:lnTo>
                    <a:pt x="132" y="1415"/>
                  </a:lnTo>
                  <a:lnTo>
                    <a:pt x="135" y="1431"/>
                  </a:lnTo>
                  <a:lnTo>
                    <a:pt x="138" y="1447"/>
                  </a:lnTo>
                  <a:lnTo>
                    <a:pt x="146" y="1470"/>
                  </a:lnTo>
                  <a:lnTo>
                    <a:pt x="155" y="1491"/>
                  </a:lnTo>
                  <a:lnTo>
                    <a:pt x="170" y="1515"/>
                  </a:lnTo>
                  <a:lnTo>
                    <a:pt x="177" y="1524"/>
                  </a:lnTo>
                  <a:lnTo>
                    <a:pt x="186" y="1533"/>
                  </a:lnTo>
                  <a:lnTo>
                    <a:pt x="210" y="1559"/>
                  </a:lnTo>
                  <a:lnTo>
                    <a:pt x="218" y="1567"/>
                  </a:lnTo>
                  <a:lnTo>
                    <a:pt x="226" y="1575"/>
                  </a:lnTo>
                  <a:lnTo>
                    <a:pt x="262" y="1602"/>
                  </a:lnTo>
                  <a:lnTo>
                    <a:pt x="270" y="1608"/>
                  </a:lnTo>
                  <a:lnTo>
                    <a:pt x="278" y="1614"/>
                  </a:lnTo>
                  <a:lnTo>
                    <a:pt x="302" y="1630"/>
                  </a:lnTo>
                  <a:lnTo>
                    <a:pt x="327" y="1645"/>
                  </a:lnTo>
                  <a:lnTo>
                    <a:pt x="334" y="1648"/>
                  </a:lnTo>
                  <a:lnTo>
                    <a:pt x="341" y="1653"/>
                  </a:lnTo>
                  <a:lnTo>
                    <a:pt x="404" y="1685"/>
                  </a:lnTo>
                  <a:lnTo>
                    <a:pt x="408" y="1687"/>
                  </a:lnTo>
                  <a:lnTo>
                    <a:pt x="413" y="1689"/>
                  </a:lnTo>
                  <a:lnTo>
                    <a:pt x="451" y="1707"/>
                  </a:lnTo>
                  <a:lnTo>
                    <a:pt x="492" y="1724"/>
                  </a:lnTo>
                  <a:lnTo>
                    <a:pt x="494" y="1725"/>
                  </a:lnTo>
                  <a:lnTo>
                    <a:pt x="573" y="1754"/>
                  </a:lnTo>
                  <a:lnTo>
                    <a:pt x="659" y="1780"/>
                  </a:lnTo>
                  <a:lnTo>
                    <a:pt x="751" y="1805"/>
                  </a:lnTo>
                  <a:lnTo>
                    <a:pt x="850" y="1829"/>
                  </a:lnTo>
                  <a:lnTo>
                    <a:pt x="953" y="1849"/>
                  </a:lnTo>
                  <a:lnTo>
                    <a:pt x="1063" y="1867"/>
                  </a:lnTo>
                  <a:lnTo>
                    <a:pt x="1067" y="1868"/>
                  </a:lnTo>
                  <a:lnTo>
                    <a:pt x="1133" y="1876"/>
                  </a:lnTo>
                  <a:lnTo>
                    <a:pt x="1201" y="1884"/>
                  </a:lnTo>
                  <a:lnTo>
                    <a:pt x="1225" y="1887"/>
                  </a:lnTo>
                  <a:lnTo>
                    <a:pt x="1286" y="1892"/>
                  </a:lnTo>
                  <a:lnTo>
                    <a:pt x="1348" y="1898"/>
                  </a:lnTo>
                  <a:lnTo>
                    <a:pt x="1377" y="1899"/>
                  </a:lnTo>
                  <a:lnTo>
                    <a:pt x="1407" y="1901"/>
                  </a:lnTo>
                  <a:lnTo>
                    <a:pt x="1454" y="1904"/>
                  </a:lnTo>
                  <a:lnTo>
                    <a:pt x="1502" y="1906"/>
                  </a:lnTo>
                  <a:lnTo>
                    <a:pt x="1582" y="1909"/>
                  </a:lnTo>
                  <a:lnTo>
                    <a:pt x="1664" y="1909"/>
                  </a:lnTo>
                  <a:lnTo>
                    <a:pt x="1745" y="1909"/>
                  </a:lnTo>
                  <a:lnTo>
                    <a:pt x="1825" y="1906"/>
                  </a:lnTo>
                  <a:lnTo>
                    <a:pt x="1873" y="1904"/>
                  </a:lnTo>
                  <a:lnTo>
                    <a:pt x="1920" y="1902"/>
                  </a:lnTo>
                  <a:lnTo>
                    <a:pt x="1980" y="1898"/>
                  </a:lnTo>
                  <a:lnTo>
                    <a:pt x="2041" y="1894"/>
                  </a:lnTo>
                  <a:lnTo>
                    <a:pt x="2103" y="1887"/>
                  </a:lnTo>
                  <a:lnTo>
                    <a:pt x="2125" y="1884"/>
                  </a:lnTo>
                  <a:lnTo>
                    <a:pt x="2193" y="1876"/>
                  </a:lnTo>
                  <a:lnTo>
                    <a:pt x="2260" y="1868"/>
                  </a:lnTo>
                  <a:lnTo>
                    <a:pt x="2261" y="1867"/>
                  </a:lnTo>
                  <a:lnTo>
                    <a:pt x="2264" y="1867"/>
                  </a:lnTo>
                  <a:lnTo>
                    <a:pt x="2374" y="1850"/>
                  </a:lnTo>
                  <a:lnTo>
                    <a:pt x="2478" y="1829"/>
                  </a:lnTo>
                  <a:lnTo>
                    <a:pt x="2576" y="1806"/>
                  </a:lnTo>
                  <a:lnTo>
                    <a:pt x="2668" y="1781"/>
                  </a:lnTo>
                  <a:lnTo>
                    <a:pt x="2754" y="1754"/>
                  </a:lnTo>
                  <a:lnTo>
                    <a:pt x="2833" y="1725"/>
                  </a:lnTo>
                  <a:lnTo>
                    <a:pt x="2835" y="1724"/>
                  </a:lnTo>
                  <a:lnTo>
                    <a:pt x="2876" y="1707"/>
                  </a:lnTo>
                  <a:lnTo>
                    <a:pt x="2914" y="1689"/>
                  </a:lnTo>
                  <a:lnTo>
                    <a:pt x="2919" y="1687"/>
                  </a:lnTo>
                  <a:lnTo>
                    <a:pt x="2924" y="1686"/>
                  </a:lnTo>
                  <a:lnTo>
                    <a:pt x="2956" y="1669"/>
                  </a:lnTo>
                  <a:lnTo>
                    <a:pt x="2986" y="1653"/>
                  </a:lnTo>
                  <a:lnTo>
                    <a:pt x="2993" y="1649"/>
                  </a:lnTo>
                  <a:lnTo>
                    <a:pt x="3000" y="1645"/>
                  </a:lnTo>
                  <a:lnTo>
                    <a:pt x="3026" y="1630"/>
                  </a:lnTo>
                  <a:lnTo>
                    <a:pt x="3049" y="1615"/>
                  </a:lnTo>
                  <a:lnTo>
                    <a:pt x="3065" y="1602"/>
                  </a:lnTo>
                  <a:lnTo>
                    <a:pt x="3100" y="1575"/>
                  </a:lnTo>
                  <a:lnTo>
                    <a:pt x="3109" y="1567"/>
                  </a:lnTo>
                  <a:lnTo>
                    <a:pt x="3118" y="1559"/>
                  </a:lnTo>
                  <a:lnTo>
                    <a:pt x="3142" y="1533"/>
                  </a:lnTo>
                  <a:lnTo>
                    <a:pt x="3150" y="1524"/>
                  </a:lnTo>
                  <a:lnTo>
                    <a:pt x="3157" y="1515"/>
                  </a:lnTo>
                  <a:lnTo>
                    <a:pt x="3172" y="1491"/>
                  </a:lnTo>
                  <a:lnTo>
                    <a:pt x="3181" y="1472"/>
                  </a:lnTo>
                  <a:lnTo>
                    <a:pt x="3189" y="1447"/>
                  </a:lnTo>
                  <a:lnTo>
                    <a:pt x="3193" y="1431"/>
                  </a:lnTo>
                  <a:lnTo>
                    <a:pt x="3194" y="1415"/>
                  </a:lnTo>
                  <a:lnTo>
                    <a:pt x="3194" y="875"/>
                  </a:lnTo>
                  <a:lnTo>
                    <a:pt x="3182" y="885"/>
                  </a:lnTo>
                  <a:lnTo>
                    <a:pt x="3168" y="897"/>
                  </a:lnTo>
                  <a:lnTo>
                    <a:pt x="3161" y="903"/>
                  </a:lnTo>
                  <a:lnTo>
                    <a:pt x="3154" y="908"/>
                  </a:lnTo>
                  <a:lnTo>
                    <a:pt x="3123" y="931"/>
                  </a:lnTo>
                  <a:lnTo>
                    <a:pt x="3089" y="954"/>
                  </a:lnTo>
                  <a:lnTo>
                    <a:pt x="3081" y="959"/>
                  </a:lnTo>
                  <a:lnTo>
                    <a:pt x="3074" y="963"/>
                  </a:lnTo>
                  <a:lnTo>
                    <a:pt x="3044" y="982"/>
                  </a:lnTo>
                  <a:lnTo>
                    <a:pt x="3012" y="999"/>
                  </a:lnTo>
                  <a:lnTo>
                    <a:pt x="2987" y="1012"/>
                  </a:lnTo>
                  <a:lnTo>
                    <a:pt x="2950" y="1030"/>
                  </a:lnTo>
                  <a:lnTo>
                    <a:pt x="2911" y="1047"/>
                  </a:lnTo>
                  <a:lnTo>
                    <a:pt x="2905" y="1049"/>
                  </a:lnTo>
                  <a:lnTo>
                    <a:pt x="2898" y="1053"/>
                  </a:lnTo>
                  <a:lnTo>
                    <a:pt x="2851" y="1072"/>
                  </a:lnTo>
                  <a:lnTo>
                    <a:pt x="2800" y="1091"/>
                  </a:lnTo>
                  <a:lnTo>
                    <a:pt x="2771" y="1100"/>
                  </a:lnTo>
                  <a:lnTo>
                    <a:pt x="2729" y="1114"/>
                  </a:lnTo>
                  <a:lnTo>
                    <a:pt x="2685" y="1126"/>
                  </a:lnTo>
                  <a:lnTo>
                    <a:pt x="2653" y="1135"/>
                  </a:lnTo>
                  <a:lnTo>
                    <a:pt x="2593" y="1152"/>
                  </a:lnTo>
                  <a:lnTo>
                    <a:pt x="2532" y="1166"/>
                  </a:lnTo>
                  <a:lnTo>
                    <a:pt x="2522" y="1168"/>
                  </a:lnTo>
                  <a:lnTo>
                    <a:pt x="2514" y="1170"/>
                  </a:lnTo>
                  <a:lnTo>
                    <a:pt x="2457" y="1181"/>
                  </a:lnTo>
                  <a:lnTo>
                    <a:pt x="2398" y="1192"/>
                  </a:lnTo>
                  <a:lnTo>
                    <a:pt x="2358" y="1199"/>
                  </a:lnTo>
                  <a:lnTo>
                    <a:pt x="2300" y="1208"/>
                  </a:lnTo>
                  <a:lnTo>
                    <a:pt x="2241" y="1216"/>
                  </a:lnTo>
                  <a:lnTo>
                    <a:pt x="2210" y="1220"/>
                  </a:lnTo>
                  <a:lnTo>
                    <a:pt x="2135" y="1228"/>
                  </a:lnTo>
                  <a:lnTo>
                    <a:pt x="2057" y="1235"/>
                  </a:lnTo>
                  <a:lnTo>
                    <a:pt x="2018" y="1238"/>
                  </a:lnTo>
                  <a:lnTo>
                    <a:pt x="1954" y="1242"/>
                  </a:lnTo>
                  <a:lnTo>
                    <a:pt x="1888" y="1246"/>
                  </a:lnTo>
                  <a:lnTo>
                    <a:pt x="1840" y="1248"/>
                  </a:lnTo>
                  <a:lnTo>
                    <a:pt x="1753" y="1250"/>
                  </a:lnTo>
                  <a:lnTo>
                    <a:pt x="1664" y="1250"/>
                  </a:lnTo>
                  <a:lnTo>
                    <a:pt x="1574" y="1250"/>
                  </a:lnTo>
                  <a:lnTo>
                    <a:pt x="1487" y="1248"/>
                  </a:lnTo>
                  <a:lnTo>
                    <a:pt x="1439" y="1246"/>
                  </a:lnTo>
                  <a:lnTo>
                    <a:pt x="1373" y="1242"/>
                  </a:lnTo>
                  <a:lnTo>
                    <a:pt x="1309" y="1238"/>
                  </a:lnTo>
                  <a:lnTo>
                    <a:pt x="1270" y="1235"/>
                  </a:lnTo>
                  <a:lnTo>
                    <a:pt x="1192" y="1228"/>
                  </a:lnTo>
                  <a:lnTo>
                    <a:pt x="1117" y="1220"/>
                  </a:lnTo>
                  <a:lnTo>
                    <a:pt x="1087" y="1216"/>
                  </a:lnTo>
                  <a:lnTo>
                    <a:pt x="1027" y="1208"/>
                  </a:lnTo>
                  <a:lnTo>
                    <a:pt x="970" y="1199"/>
                  </a:lnTo>
                  <a:lnTo>
                    <a:pt x="929" y="1192"/>
                  </a:lnTo>
                  <a:lnTo>
                    <a:pt x="870" y="1181"/>
                  </a:lnTo>
                  <a:lnTo>
                    <a:pt x="813" y="1170"/>
                  </a:lnTo>
                  <a:lnTo>
                    <a:pt x="805" y="1168"/>
                  </a:lnTo>
                  <a:lnTo>
                    <a:pt x="796" y="1166"/>
                  </a:lnTo>
                  <a:lnTo>
                    <a:pt x="734" y="1152"/>
                  </a:lnTo>
                  <a:lnTo>
                    <a:pt x="674" y="1135"/>
                  </a:lnTo>
                  <a:lnTo>
                    <a:pt x="642" y="1126"/>
                  </a:lnTo>
                  <a:lnTo>
                    <a:pt x="600" y="1114"/>
                  </a:lnTo>
                  <a:lnTo>
                    <a:pt x="557" y="1100"/>
                  </a:lnTo>
                  <a:lnTo>
                    <a:pt x="528" y="1091"/>
                  </a:lnTo>
                  <a:lnTo>
                    <a:pt x="477" y="1072"/>
                  </a:lnTo>
                  <a:lnTo>
                    <a:pt x="429" y="1053"/>
                  </a:lnTo>
                  <a:lnTo>
                    <a:pt x="422" y="1049"/>
                  </a:lnTo>
                  <a:lnTo>
                    <a:pt x="416" y="1047"/>
                  </a:lnTo>
                  <a:lnTo>
                    <a:pt x="377" y="1030"/>
                  </a:lnTo>
                  <a:lnTo>
                    <a:pt x="340" y="1012"/>
                  </a:lnTo>
                  <a:lnTo>
                    <a:pt x="315" y="999"/>
                  </a:lnTo>
                  <a:lnTo>
                    <a:pt x="253" y="963"/>
                  </a:lnTo>
                  <a:lnTo>
                    <a:pt x="246" y="959"/>
                  </a:lnTo>
                  <a:lnTo>
                    <a:pt x="238" y="954"/>
                  </a:lnTo>
                  <a:lnTo>
                    <a:pt x="204" y="931"/>
                  </a:lnTo>
                  <a:lnTo>
                    <a:pt x="173" y="908"/>
                  </a:lnTo>
                  <a:lnTo>
                    <a:pt x="166" y="903"/>
                  </a:lnTo>
                  <a:lnTo>
                    <a:pt x="159" y="896"/>
                  </a:lnTo>
                  <a:lnTo>
                    <a:pt x="132" y="875"/>
                  </a:lnTo>
                  <a:close/>
                  <a:moveTo>
                    <a:pt x="1664" y="132"/>
                  </a:moveTo>
                  <a:lnTo>
                    <a:pt x="1537" y="134"/>
                  </a:lnTo>
                  <a:lnTo>
                    <a:pt x="1414" y="139"/>
                  </a:lnTo>
                  <a:lnTo>
                    <a:pt x="1294" y="147"/>
                  </a:lnTo>
                  <a:lnTo>
                    <a:pt x="1181" y="158"/>
                  </a:lnTo>
                  <a:lnTo>
                    <a:pt x="1070" y="172"/>
                  </a:lnTo>
                  <a:lnTo>
                    <a:pt x="966" y="189"/>
                  </a:lnTo>
                  <a:lnTo>
                    <a:pt x="866" y="208"/>
                  </a:lnTo>
                  <a:lnTo>
                    <a:pt x="771" y="229"/>
                  </a:lnTo>
                  <a:lnTo>
                    <a:pt x="682" y="252"/>
                  </a:lnTo>
                  <a:lnTo>
                    <a:pt x="600" y="277"/>
                  </a:lnTo>
                  <a:lnTo>
                    <a:pt x="522" y="305"/>
                  </a:lnTo>
                  <a:lnTo>
                    <a:pt x="451" y="334"/>
                  </a:lnTo>
                  <a:lnTo>
                    <a:pt x="387" y="362"/>
                  </a:lnTo>
                  <a:lnTo>
                    <a:pt x="329" y="393"/>
                  </a:lnTo>
                  <a:lnTo>
                    <a:pt x="278" y="425"/>
                  </a:lnTo>
                  <a:lnTo>
                    <a:pt x="235" y="458"/>
                  </a:lnTo>
                  <a:lnTo>
                    <a:pt x="199" y="491"/>
                  </a:lnTo>
                  <a:lnTo>
                    <a:pt x="170" y="524"/>
                  </a:lnTo>
                  <a:lnTo>
                    <a:pt x="150" y="559"/>
                  </a:lnTo>
                  <a:lnTo>
                    <a:pt x="137" y="592"/>
                  </a:lnTo>
                  <a:lnTo>
                    <a:pt x="133" y="625"/>
                  </a:lnTo>
                  <a:lnTo>
                    <a:pt x="137" y="659"/>
                  </a:lnTo>
                  <a:lnTo>
                    <a:pt x="150" y="693"/>
                  </a:lnTo>
                  <a:lnTo>
                    <a:pt x="170" y="726"/>
                  </a:lnTo>
                  <a:lnTo>
                    <a:pt x="199" y="760"/>
                  </a:lnTo>
                  <a:lnTo>
                    <a:pt x="235" y="792"/>
                  </a:lnTo>
                  <a:lnTo>
                    <a:pt x="278" y="826"/>
                  </a:lnTo>
                  <a:lnTo>
                    <a:pt x="329" y="857"/>
                  </a:lnTo>
                  <a:lnTo>
                    <a:pt x="387" y="888"/>
                  </a:lnTo>
                  <a:lnTo>
                    <a:pt x="451" y="918"/>
                  </a:lnTo>
                  <a:lnTo>
                    <a:pt x="522" y="946"/>
                  </a:lnTo>
                  <a:lnTo>
                    <a:pt x="600" y="973"/>
                  </a:lnTo>
                  <a:lnTo>
                    <a:pt x="682" y="999"/>
                  </a:lnTo>
                  <a:lnTo>
                    <a:pt x="771" y="1022"/>
                  </a:lnTo>
                  <a:lnTo>
                    <a:pt x="866" y="1043"/>
                  </a:lnTo>
                  <a:lnTo>
                    <a:pt x="966" y="1062"/>
                  </a:lnTo>
                  <a:lnTo>
                    <a:pt x="1070" y="1079"/>
                  </a:lnTo>
                  <a:lnTo>
                    <a:pt x="1181" y="1093"/>
                  </a:lnTo>
                  <a:lnTo>
                    <a:pt x="1294" y="1104"/>
                  </a:lnTo>
                  <a:lnTo>
                    <a:pt x="1414" y="1113"/>
                  </a:lnTo>
                  <a:lnTo>
                    <a:pt x="1537" y="1117"/>
                  </a:lnTo>
                  <a:lnTo>
                    <a:pt x="1664" y="1119"/>
                  </a:lnTo>
                  <a:lnTo>
                    <a:pt x="1791" y="1117"/>
                  </a:lnTo>
                  <a:lnTo>
                    <a:pt x="1913" y="1113"/>
                  </a:lnTo>
                  <a:lnTo>
                    <a:pt x="2033" y="1104"/>
                  </a:lnTo>
                  <a:lnTo>
                    <a:pt x="2147" y="1093"/>
                  </a:lnTo>
                  <a:lnTo>
                    <a:pt x="2257" y="1079"/>
                  </a:lnTo>
                  <a:lnTo>
                    <a:pt x="2361" y="1062"/>
                  </a:lnTo>
                  <a:lnTo>
                    <a:pt x="2461" y="1043"/>
                  </a:lnTo>
                  <a:lnTo>
                    <a:pt x="2556" y="1022"/>
                  </a:lnTo>
                  <a:lnTo>
                    <a:pt x="2645" y="999"/>
                  </a:lnTo>
                  <a:lnTo>
                    <a:pt x="2728" y="973"/>
                  </a:lnTo>
                  <a:lnTo>
                    <a:pt x="2805" y="946"/>
                  </a:lnTo>
                  <a:lnTo>
                    <a:pt x="2876" y="918"/>
                  </a:lnTo>
                  <a:lnTo>
                    <a:pt x="2940" y="888"/>
                  </a:lnTo>
                  <a:lnTo>
                    <a:pt x="2998" y="857"/>
                  </a:lnTo>
                  <a:lnTo>
                    <a:pt x="3049" y="826"/>
                  </a:lnTo>
                  <a:lnTo>
                    <a:pt x="3092" y="792"/>
                  </a:lnTo>
                  <a:lnTo>
                    <a:pt x="3129" y="760"/>
                  </a:lnTo>
                  <a:lnTo>
                    <a:pt x="3157" y="726"/>
                  </a:lnTo>
                  <a:lnTo>
                    <a:pt x="3178" y="693"/>
                  </a:lnTo>
                  <a:lnTo>
                    <a:pt x="3190" y="659"/>
                  </a:lnTo>
                  <a:lnTo>
                    <a:pt x="3194" y="625"/>
                  </a:lnTo>
                  <a:lnTo>
                    <a:pt x="3190" y="592"/>
                  </a:lnTo>
                  <a:lnTo>
                    <a:pt x="3178" y="559"/>
                  </a:lnTo>
                  <a:lnTo>
                    <a:pt x="3157" y="524"/>
                  </a:lnTo>
                  <a:lnTo>
                    <a:pt x="3129" y="491"/>
                  </a:lnTo>
                  <a:lnTo>
                    <a:pt x="3092" y="458"/>
                  </a:lnTo>
                  <a:lnTo>
                    <a:pt x="3049" y="425"/>
                  </a:lnTo>
                  <a:lnTo>
                    <a:pt x="2998" y="393"/>
                  </a:lnTo>
                  <a:lnTo>
                    <a:pt x="2940" y="362"/>
                  </a:lnTo>
                  <a:lnTo>
                    <a:pt x="2876" y="334"/>
                  </a:lnTo>
                  <a:lnTo>
                    <a:pt x="2805" y="305"/>
                  </a:lnTo>
                  <a:lnTo>
                    <a:pt x="2728" y="277"/>
                  </a:lnTo>
                  <a:lnTo>
                    <a:pt x="2645" y="252"/>
                  </a:lnTo>
                  <a:lnTo>
                    <a:pt x="2556" y="229"/>
                  </a:lnTo>
                  <a:lnTo>
                    <a:pt x="2461" y="208"/>
                  </a:lnTo>
                  <a:lnTo>
                    <a:pt x="2361" y="189"/>
                  </a:lnTo>
                  <a:lnTo>
                    <a:pt x="2257" y="172"/>
                  </a:lnTo>
                  <a:lnTo>
                    <a:pt x="2147" y="158"/>
                  </a:lnTo>
                  <a:lnTo>
                    <a:pt x="2033" y="147"/>
                  </a:lnTo>
                  <a:lnTo>
                    <a:pt x="1913" y="139"/>
                  </a:lnTo>
                  <a:lnTo>
                    <a:pt x="1791" y="134"/>
                  </a:lnTo>
                  <a:lnTo>
                    <a:pt x="1664" y="132"/>
                  </a:lnTo>
                  <a:close/>
                  <a:moveTo>
                    <a:pt x="1664" y="0"/>
                  </a:moveTo>
                  <a:lnTo>
                    <a:pt x="1798" y="2"/>
                  </a:lnTo>
                  <a:lnTo>
                    <a:pt x="1926" y="7"/>
                  </a:lnTo>
                  <a:lnTo>
                    <a:pt x="2050" y="15"/>
                  </a:lnTo>
                  <a:lnTo>
                    <a:pt x="2167" y="26"/>
                  </a:lnTo>
                  <a:lnTo>
                    <a:pt x="2280" y="40"/>
                  </a:lnTo>
                  <a:lnTo>
                    <a:pt x="2388" y="56"/>
                  </a:lnTo>
                  <a:lnTo>
                    <a:pt x="2489" y="76"/>
                  </a:lnTo>
                  <a:lnTo>
                    <a:pt x="2585" y="97"/>
                  </a:lnTo>
                  <a:lnTo>
                    <a:pt x="2674" y="120"/>
                  </a:lnTo>
                  <a:lnTo>
                    <a:pt x="2759" y="147"/>
                  </a:lnTo>
                  <a:lnTo>
                    <a:pt x="2838" y="174"/>
                  </a:lnTo>
                  <a:lnTo>
                    <a:pt x="2911" y="204"/>
                  </a:lnTo>
                  <a:lnTo>
                    <a:pt x="2978" y="235"/>
                  </a:lnTo>
                  <a:lnTo>
                    <a:pt x="3040" y="267"/>
                  </a:lnTo>
                  <a:lnTo>
                    <a:pt x="3095" y="300"/>
                  </a:lnTo>
                  <a:lnTo>
                    <a:pt x="3145" y="336"/>
                  </a:lnTo>
                  <a:lnTo>
                    <a:pt x="3189" y="372"/>
                  </a:lnTo>
                  <a:lnTo>
                    <a:pt x="3227" y="408"/>
                  </a:lnTo>
                  <a:lnTo>
                    <a:pt x="3259" y="446"/>
                  </a:lnTo>
                  <a:lnTo>
                    <a:pt x="3284" y="484"/>
                  </a:lnTo>
                  <a:lnTo>
                    <a:pt x="3304" y="522"/>
                  </a:lnTo>
                  <a:lnTo>
                    <a:pt x="3318" y="561"/>
                  </a:lnTo>
                  <a:lnTo>
                    <a:pt x="3325" y="576"/>
                  </a:lnTo>
                  <a:lnTo>
                    <a:pt x="3327" y="593"/>
                  </a:lnTo>
                  <a:lnTo>
                    <a:pt x="3327" y="2238"/>
                  </a:lnTo>
                  <a:lnTo>
                    <a:pt x="3324" y="2258"/>
                  </a:lnTo>
                  <a:lnTo>
                    <a:pt x="3314" y="2277"/>
                  </a:lnTo>
                  <a:lnTo>
                    <a:pt x="3300" y="2292"/>
                  </a:lnTo>
                  <a:lnTo>
                    <a:pt x="3282" y="2301"/>
                  </a:lnTo>
                  <a:lnTo>
                    <a:pt x="3261" y="2304"/>
                  </a:lnTo>
                  <a:lnTo>
                    <a:pt x="3240" y="2301"/>
                  </a:lnTo>
                  <a:lnTo>
                    <a:pt x="3222" y="2292"/>
                  </a:lnTo>
                  <a:lnTo>
                    <a:pt x="3207" y="2277"/>
                  </a:lnTo>
                  <a:lnTo>
                    <a:pt x="3197" y="2258"/>
                  </a:lnTo>
                  <a:lnTo>
                    <a:pt x="3194" y="2238"/>
                  </a:lnTo>
                  <a:lnTo>
                    <a:pt x="3194" y="1665"/>
                  </a:lnTo>
                  <a:lnTo>
                    <a:pt x="3168" y="1688"/>
                  </a:lnTo>
                  <a:lnTo>
                    <a:pt x="3139" y="1710"/>
                  </a:lnTo>
                  <a:lnTo>
                    <a:pt x="3089" y="1745"/>
                  </a:lnTo>
                  <a:lnTo>
                    <a:pt x="3033" y="1778"/>
                  </a:lnTo>
                  <a:lnTo>
                    <a:pt x="2971" y="1810"/>
                  </a:lnTo>
                  <a:lnTo>
                    <a:pt x="2904" y="1840"/>
                  </a:lnTo>
                  <a:lnTo>
                    <a:pt x="2831" y="1870"/>
                  </a:lnTo>
                  <a:lnTo>
                    <a:pt x="2752" y="1896"/>
                  </a:lnTo>
                  <a:lnTo>
                    <a:pt x="2668" y="1922"/>
                  </a:lnTo>
                  <a:lnTo>
                    <a:pt x="2578" y="1945"/>
                  </a:lnTo>
                  <a:lnTo>
                    <a:pt x="2483" y="1966"/>
                  </a:lnTo>
                  <a:lnTo>
                    <a:pt x="2382" y="1985"/>
                  </a:lnTo>
                  <a:lnTo>
                    <a:pt x="2275" y="2001"/>
                  </a:lnTo>
                  <a:lnTo>
                    <a:pt x="2164" y="2015"/>
                  </a:lnTo>
                  <a:lnTo>
                    <a:pt x="2047" y="2027"/>
                  </a:lnTo>
                  <a:lnTo>
                    <a:pt x="1924" y="2035"/>
                  </a:lnTo>
                  <a:lnTo>
                    <a:pt x="1796" y="2039"/>
                  </a:lnTo>
                  <a:lnTo>
                    <a:pt x="1664" y="2040"/>
                  </a:lnTo>
                  <a:lnTo>
                    <a:pt x="1530" y="2039"/>
                  </a:lnTo>
                  <a:lnTo>
                    <a:pt x="1402" y="2035"/>
                  </a:lnTo>
                  <a:lnTo>
                    <a:pt x="1279" y="2027"/>
                  </a:lnTo>
                  <a:lnTo>
                    <a:pt x="1161" y="2015"/>
                  </a:lnTo>
                  <a:lnTo>
                    <a:pt x="1050" y="2001"/>
                  </a:lnTo>
                  <a:lnTo>
                    <a:pt x="943" y="1984"/>
                  </a:lnTo>
                  <a:lnTo>
                    <a:pt x="841" y="1966"/>
                  </a:lnTo>
                  <a:lnTo>
                    <a:pt x="746" y="1944"/>
                  </a:lnTo>
                  <a:lnTo>
                    <a:pt x="655" y="1921"/>
                  </a:lnTo>
                  <a:lnTo>
                    <a:pt x="572" y="1895"/>
                  </a:lnTo>
                  <a:lnTo>
                    <a:pt x="493" y="1867"/>
                  </a:lnTo>
                  <a:lnTo>
                    <a:pt x="420" y="1839"/>
                  </a:lnTo>
                  <a:lnTo>
                    <a:pt x="353" y="1808"/>
                  </a:lnTo>
                  <a:lnTo>
                    <a:pt x="291" y="1775"/>
                  </a:lnTo>
                  <a:lnTo>
                    <a:pt x="235" y="1742"/>
                  </a:lnTo>
                  <a:lnTo>
                    <a:pt x="186" y="1707"/>
                  </a:lnTo>
                  <a:lnTo>
                    <a:pt x="161" y="1688"/>
                  </a:lnTo>
                  <a:lnTo>
                    <a:pt x="139" y="1670"/>
                  </a:lnTo>
                  <a:lnTo>
                    <a:pt x="136" y="1668"/>
                  </a:lnTo>
                  <a:lnTo>
                    <a:pt x="132" y="1664"/>
                  </a:lnTo>
                  <a:lnTo>
                    <a:pt x="132" y="2206"/>
                  </a:lnTo>
                  <a:lnTo>
                    <a:pt x="135" y="2221"/>
                  </a:lnTo>
                  <a:lnTo>
                    <a:pt x="138" y="2238"/>
                  </a:lnTo>
                  <a:lnTo>
                    <a:pt x="146" y="2261"/>
                  </a:lnTo>
                  <a:lnTo>
                    <a:pt x="155" y="2280"/>
                  </a:lnTo>
                  <a:lnTo>
                    <a:pt x="170" y="2304"/>
                  </a:lnTo>
                  <a:lnTo>
                    <a:pt x="177" y="2313"/>
                  </a:lnTo>
                  <a:lnTo>
                    <a:pt x="186" y="2323"/>
                  </a:lnTo>
                  <a:lnTo>
                    <a:pt x="210" y="2349"/>
                  </a:lnTo>
                  <a:lnTo>
                    <a:pt x="218" y="2356"/>
                  </a:lnTo>
                  <a:lnTo>
                    <a:pt x="226" y="2364"/>
                  </a:lnTo>
                  <a:lnTo>
                    <a:pt x="262" y="2393"/>
                  </a:lnTo>
                  <a:lnTo>
                    <a:pt x="278" y="2404"/>
                  </a:lnTo>
                  <a:lnTo>
                    <a:pt x="302" y="2419"/>
                  </a:lnTo>
                  <a:lnTo>
                    <a:pt x="327" y="2435"/>
                  </a:lnTo>
                  <a:lnTo>
                    <a:pt x="334" y="2438"/>
                  </a:lnTo>
                  <a:lnTo>
                    <a:pt x="341" y="2443"/>
                  </a:lnTo>
                  <a:lnTo>
                    <a:pt x="371" y="2459"/>
                  </a:lnTo>
                  <a:lnTo>
                    <a:pt x="404" y="2475"/>
                  </a:lnTo>
                  <a:lnTo>
                    <a:pt x="408" y="2477"/>
                  </a:lnTo>
                  <a:lnTo>
                    <a:pt x="413" y="2480"/>
                  </a:lnTo>
                  <a:lnTo>
                    <a:pt x="451" y="2497"/>
                  </a:lnTo>
                  <a:lnTo>
                    <a:pt x="492" y="2514"/>
                  </a:lnTo>
                  <a:lnTo>
                    <a:pt x="493" y="2514"/>
                  </a:lnTo>
                  <a:lnTo>
                    <a:pt x="494" y="2514"/>
                  </a:lnTo>
                  <a:lnTo>
                    <a:pt x="573" y="2544"/>
                  </a:lnTo>
                  <a:lnTo>
                    <a:pt x="659" y="2570"/>
                  </a:lnTo>
                  <a:lnTo>
                    <a:pt x="751" y="2596"/>
                  </a:lnTo>
                  <a:lnTo>
                    <a:pt x="850" y="2619"/>
                  </a:lnTo>
                  <a:lnTo>
                    <a:pt x="953" y="2639"/>
                  </a:lnTo>
                  <a:lnTo>
                    <a:pt x="1063" y="2658"/>
                  </a:lnTo>
                  <a:lnTo>
                    <a:pt x="1067" y="2658"/>
                  </a:lnTo>
                  <a:lnTo>
                    <a:pt x="1133" y="2667"/>
                  </a:lnTo>
                  <a:lnTo>
                    <a:pt x="1201" y="2675"/>
                  </a:lnTo>
                  <a:lnTo>
                    <a:pt x="1225" y="2677"/>
                  </a:lnTo>
                  <a:lnTo>
                    <a:pt x="1286" y="2683"/>
                  </a:lnTo>
                  <a:lnTo>
                    <a:pt x="1348" y="2687"/>
                  </a:lnTo>
                  <a:lnTo>
                    <a:pt x="1407" y="2691"/>
                  </a:lnTo>
                  <a:lnTo>
                    <a:pt x="1454" y="2694"/>
                  </a:lnTo>
                  <a:lnTo>
                    <a:pt x="1502" y="2697"/>
                  </a:lnTo>
                  <a:lnTo>
                    <a:pt x="1582" y="2699"/>
                  </a:lnTo>
                  <a:lnTo>
                    <a:pt x="1664" y="2699"/>
                  </a:lnTo>
                  <a:lnTo>
                    <a:pt x="1685" y="2702"/>
                  </a:lnTo>
                  <a:lnTo>
                    <a:pt x="1702" y="2711"/>
                  </a:lnTo>
                  <a:lnTo>
                    <a:pt x="1718" y="2726"/>
                  </a:lnTo>
                  <a:lnTo>
                    <a:pt x="1727" y="2744"/>
                  </a:lnTo>
                  <a:lnTo>
                    <a:pt x="1730" y="2765"/>
                  </a:lnTo>
                  <a:lnTo>
                    <a:pt x="1727" y="2786"/>
                  </a:lnTo>
                  <a:lnTo>
                    <a:pt x="1718" y="2803"/>
                  </a:lnTo>
                  <a:lnTo>
                    <a:pt x="1702" y="2818"/>
                  </a:lnTo>
                  <a:lnTo>
                    <a:pt x="1685" y="2827"/>
                  </a:lnTo>
                  <a:lnTo>
                    <a:pt x="1664" y="2831"/>
                  </a:lnTo>
                  <a:lnTo>
                    <a:pt x="1530" y="2828"/>
                  </a:lnTo>
                  <a:lnTo>
                    <a:pt x="1402" y="2824"/>
                  </a:lnTo>
                  <a:lnTo>
                    <a:pt x="1279" y="2816"/>
                  </a:lnTo>
                  <a:lnTo>
                    <a:pt x="1161" y="2804"/>
                  </a:lnTo>
                  <a:lnTo>
                    <a:pt x="1050" y="2791"/>
                  </a:lnTo>
                  <a:lnTo>
                    <a:pt x="943" y="2775"/>
                  </a:lnTo>
                  <a:lnTo>
                    <a:pt x="841" y="2755"/>
                  </a:lnTo>
                  <a:lnTo>
                    <a:pt x="746" y="2734"/>
                  </a:lnTo>
                  <a:lnTo>
                    <a:pt x="655" y="2710"/>
                  </a:lnTo>
                  <a:lnTo>
                    <a:pt x="572" y="2685"/>
                  </a:lnTo>
                  <a:lnTo>
                    <a:pt x="493" y="2658"/>
                  </a:lnTo>
                  <a:lnTo>
                    <a:pt x="420" y="2629"/>
                  </a:lnTo>
                  <a:lnTo>
                    <a:pt x="353" y="2598"/>
                  </a:lnTo>
                  <a:lnTo>
                    <a:pt x="291" y="2566"/>
                  </a:lnTo>
                  <a:lnTo>
                    <a:pt x="235" y="2531"/>
                  </a:lnTo>
                  <a:lnTo>
                    <a:pt x="186" y="2497"/>
                  </a:lnTo>
                  <a:lnTo>
                    <a:pt x="161" y="2479"/>
                  </a:lnTo>
                  <a:lnTo>
                    <a:pt x="139" y="2460"/>
                  </a:lnTo>
                  <a:lnTo>
                    <a:pt x="136" y="2458"/>
                  </a:lnTo>
                  <a:lnTo>
                    <a:pt x="133" y="2456"/>
                  </a:lnTo>
                  <a:lnTo>
                    <a:pt x="133" y="3009"/>
                  </a:lnTo>
                  <a:lnTo>
                    <a:pt x="135" y="3013"/>
                  </a:lnTo>
                  <a:lnTo>
                    <a:pt x="135" y="3018"/>
                  </a:lnTo>
                  <a:lnTo>
                    <a:pt x="144" y="3049"/>
                  </a:lnTo>
                  <a:lnTo>
                    <a:pt x="160" y="3080"/>
                  </a:lnTo>
                  <a:lnTo>
                    <a:pt x="183" y="3111"/>
                  </a:lnTo>
                  <a:lnTo>
                    <a:pt x="213" y="3143"/>
                  </a:lnTo>
                  <a:lnTo>
                    <a:pt x="250" y="3174"/>
                  </a:lnTo>
                  <a:lnTo>
                    <a:pt x="296" y="3205"/>
                  </a:lnTo>
                  <a:lnTo>
                    <a:pt x="347" y="3236"/>
                  </a:lnTo>
                  <a:lnTo>
                    <a:pt x="405" y="3265"/>
                  </a:lnTo>
                  <a:lnTo>
                    <a:pt x="470" y="3295"/>
                  </a:lnTo>
                  <a:lnTo>
                    <a:pt x="540" y="3323"/>
                  </a:lnTo>
                  <a:lnTo>
                    <a:pt x="618" y="3349"/>
                  </a:lnTo>
                  <a:lnTo>
                    <a:pt x="703" y="3373"/>
                  </a:lnTo>
                  <a:lnTo>
                    <a:pt x="793" y="3397"/>
                  </a:lnTo>
                  <a:lnTo>
                    <a:pt x="889" y="3418"/>
                  </a:lnTo>
                  <a:lnTo>
                    <a:pt x="992" y="3436"/>
                  </a:lnTo>
                  <a:lnTo>
                    <a:pt x="1101" y="3452"/>
                  </a:lnTo>
                  <a:lnTo>
                    <a:pt x="1215" y="3466"/>
                  </a:lnTo>
                  <a:lnTo>
                    <a:pt x="1336" y="3477"/>
                  </a:lnTo>
                  <a:lnTo>
                    <a:pt x="1357" y="3482"/>
                  </a:lnTo>
                  <a:lnTo>
                    <a:pt x="1374" y="3493"/>
                  </a:lnTo>
                  <a:lnTo>
                    <a:pt x="1387" y="3507"/>
                  </a:lnTo>
                  <a:lnTo>
                    <a:pt x="1395" y="3527"/>
                  </a:lnTo>
                  <a:lnTo>
                    <a:pt x="1397" y="3548"/>
                  </a:lnTo>
                  <a:lnTo>
                    <a:pt x="1393" y="3567"/>
                  </a:lnTo>
                  <a:lnTo>
                    <a:pt x="1382" y="3584"/>
                  </a:lnTo>
                  <a:lnTo>
                    <a:pt x="1368" y="3597"/>
                  </a:lnTo>
                  <a:lnTo>
                    <a:pt x="1351" y="3605"/>
                  </a:lnTo>
                  <a:lnTo>
                    <a:pt x="1331" y="3608"/>
                  </a:lnTo>
                  <a:lnTo>
                    <a:pt x="1328" y="3608"/>
                  </a:lnTo>
                  <a:lnTo>
                    <a:pt x="1326" y="3608"/>
                  </a:lnTo>
                  <a:lnTo>
                    <a:pt x="1243" y="3602"/>
                  </a:lnTo>
                  <a:lnTo>
                    <a:pt x="1160" y="3592"/>
                  </a:lnTo>
                  <a:lnTo>
                    <a:pt x="1077" y="3582"/>
                  </a:lnTo>
                  <a:lnTo>
                    <a:pt x="995" y="3569"/>
                  </a:lnTo>
                  <a:lnTo>
                    <a:pt x="915" y="3556"/>
                  </a:lnTo>
                  <a:lnTo>
                    <a:pt x="835" y="3540"/>
                  </a:lnTo>
                  <a:lnTo>
                    <a:pt x="757" y="3522"/>
                  </a:lnTo>
                  <a:lnTo>
                    <a:pt x="681" y="3503"/>
                  </a:lnTo>
                  <a:lnTo>
                    <a:pt x="607" y="3482"/>
                  </a:lnTo>
                  <a:lnTo>
                    <a:pt x="536" y="3459"/>
                  </a:lnTo>
                  <a:lnTo>
                    <a:pt x="467" y="3435"/>
                  </a:lnTo>
                  <a:lnTo>
                    <a:pt x="402" y="3409"/>
                  </a:lnTo>
                  <a:lnTo>
                    <a:pt x="341" y="3381"/>
                  </a:lnTo>
                  <a:lnTo>
                    <a:pt x="284" y="3353"/>
                  </a:lnTo>
                  <a:lnTo>
                    <a:pt x="231" y="3322"/>
                  </a:lnTo>
                  <a:lnTo>
                    <a:pt x="182" y="3288"/>
                  </a:lnTo>
                  <a:lnTo>
                    <a:pt x="139" y="3254"/>
                  </a:lnTo>
                  <a:lnTo>
                    <a:pt x="101" y="3218"/>
                  </a:lnTo>
                  <a:lnTo>
                    <a:pt x="68" y="3181"/>
                  </a:lnTo>
                  <a:lnTo>
                    <a:pt x="42" y="3142"/>
                  </a:lnTo>
                  <a:lnTo>
                    <a:pt x="21" y="3100"/>
                  </a:lnTo>
                  <a:lnTo>
                    <a:pt x="7" y="3058"/>
                  </a:lnTo>
                  <a:lnTo>
                    <a:pt x="2" y="3044"/>
                  </a:lnTo>
                  <a:lnTo>
                    <a:pt x="0" y="3028"/>
                  </a:lnTo>
                  <a:lnTo>
                    <a:pt x="0" y="593"/>
                  </a:lnTo>
                  <a:lnTo>
                    <a:pt x="2" y="576"/>
                  </a:lnTo>
                  <a:lnTo>
                    <a:pt x="9" y="561"/>
                  </a:lnTo>
                  <a:lnTo>
                    <a:pt x="23" y="522"/>
                  </a:lnTo>
                  <a:lnTo>
                    <a:pt x="43" y="484"/>
                  </a:lnTo>
                  <a:lnTo>
                    <a:pt x="68" y="446"/>
                  </a:lnTo>
                  <a:lnTo>
                    <a:pt x="100" y="408"/>
                  </a:lnTo>
                  <a:lnTo>
                    <a:pt x="138" y="372"/>
                  </a:lnTo>
                  <a:lnTo>
                    <a:pt x="182" y="336"/>
                  </a:lnTo>
                  <a:lnTo>
                    <a:pt x="232" y="300"/>
                  </a:lnTo>
                  <a:lnTo>
                    <a:pt x="288" y="267"/>
                  </a:lnTo>
                  <a:lnTo>
                    <a:pt x="349" y="235"/>
                  </a:lnTo>
                  <a:lnTo>
                    <a:pt x="416" y="204"/>
                  </a:lnTo>
                  <a:lnTo>
                    <a:pt x="489" y="174"/>
                  </a:lnTo>
                  <a:lnTo>
                    <a:pt x="568" y="147"/>
                  </a:lnTo>
                  <a:lnTo>
                    <a:pt x="653" y="120"/>
                  </a:lnTo>
                  <a:lnTo>
                    <a:pt x="742" y="97"/>
                  </a:lnTo>
                  <a:lnTo>
                    <a:pt x="838" y="76"/>
                  </a:lnTo>
                  <a:lnTo>
                    <a:pt x="939" y="56"/>
                  </a:lnTo>
                  <a:lnTo>
                    <a:pt x="1047" y="40"/>
                  </a:lnTo>
                  <a:lnTo>
                    <a:pt x="1160" y="26"/>
                  </a:lnTo>
                  <a:lnTo>
                    <a:pt x="1277" y="15"/>
                  </a:lnTo>
                  <a:lnTo>
                    <a:pt x="1401" y="7"/>
                  </a:lnTo>
                  <a:lnTo>
                    <a:pt x="1530" y="2"/>
                  </a:lnTo>
                  <a:lnTo>
                    <a:pt x="16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sp>
        <p:nvSpPr>
          <p:cNvPr id="48" name="Title 47"/>
          <p:cNvSpPr>
            <a:spLocks noGrp="1"/>
          </p:cNvSpPr>
          <p:nvPr>
            <p:ph type="title"/>
          </p:nvPr>
        </p:nvSpPr>
        <p:spPr/>
        <p:txBody>
          <a:bodyPr/>
          <a:lstStyle/>
          <a:p>
            <a:r>
              <a:rPr lang="en-US" dirty="0"/>
              <a:t>Group discussion</a:t>
            </a:r>
          </a:p>
        </p:txBody>
      </p:sp>
      <p:sp>
        <p:nvSpPr>
          <p:cNvPr id="49" name="Content Placeholder 1"/>
          <p:cNvSpPr>
            <a:spLocks noGrp="1"/>
          </p:cNvSpPr>
          <p:nvPr>
            <p:ph idx="1"/>
          </p:nvPr>
        </p:nvSpPr>
        <p:spPr>
          <a:xfrm>
            <a:off x="381000" y="1478748"/>
            <a:ext cx="3886200" cy="4525963"/>
          </a:xfrm>
        </p:spPr>
        <p:txBody>
          <a:bodyPr>
            <a:normAutofit/>
          </a:bodyPr>
          <a:lstStyle/>
          <a:p>
            <a:r>
              <a:rPr lang="en-US" dirty="0"/>
              <a:t>Which innovation do you think could be most impactful and why? </a:t>
            </a:r>
          </a:p>
          <a:p>
            <a:r>
              <a:rPr lang="en-US" dirty="0"/>
              <a:t>What are some pros and cons of using these technologies?</a:t>
            </a:r>
          </a:p>
        </p:txBody>
      </p:sp>
    </p:spTree>
    <p:extLst>
      <p:ext uri="{BB962C8B-B14F-4D97-AF65-F5344CB8AC3E}">
        <p14:creationId xmlns:p14="http://schemas.microsoft.com/office/powerpoint/2010/main" val="4120351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95400"/>
            <a:ext cx="5257800" cy="4525963"/>
          </a:xfrm>
        </p:spPr>
        <p:txBody>
          <a:bodyPr>
            <a:noAutofit/>
          </a:bodyPr>
          <a:lstStyle/>
          <a:p>
            <a:pPr marL="0" indent="0">
              <a:buNone/>
            </a:pPr>
            <a:r>
              <a:rPr lang="en-US" sz="1800" dirty="0"/>
              <a:t>Research and create a digital presentation about one technology or innovation to share with the class. Include the following:</a:t>
            </a:r>
            <a:br>
              <a:rPr lang="en-US" sz="1800" dirty="0"/>
            </a:br>
            <a:endParaRPr lang="en-US" sz="1800" dirty="0"/>
          </a:p>
          <a:p>
            <a:pPr>
              <a:buFont typeface="Wingdings" panose="05000000000000000000" pitchFamily="2" charset="2"/>
              <a:buChar char="q"/>
            </a:pPr>
            <a:r>
              <a:rPr lang="en-US" sz="1800" b="1" dirty="0"/>
              <a:t>Describe it. </a:t>
            </a:r>
            <a:r>
              <a:rPr lang="en-US" sz="1800" dirty="0"/>
              <a:t>How it is used, where it is used, etc. Include details such as how much it costs and where it is currently being used.</a:t>
            </a:r>
          </a:p>
          <a:p>
            <a:pPr>
              <a:buFont typeface="Wingdings" panose="05000000000000000000" pitchFamily="2" charset="2"/>
              <a:buChar char="q"/>
            </a:pPr>
            <a:r>
              <a:rPr lang="en-US" sz="1800" b="1" dirty="0"/>
              <a:t>What are the benefits?</a:t>
            </a:r>
            <a:r>
              <a:rPr lang="en-US" sz="1800" dirty="0"/>
              <a:t> What obstacle(s) does this innovation overcome?</a:t>
            </a:r>
          </a:p>
          <a:p>
            <a:pPr>
              <a:buFont typeface="Wingdings" panose="05000000000000000000" pitchFamily="2" charset="2"/>
              <a:buChar char="q"/>
            </a:pPr>
            <a:r>
              <a:rPr lang="en-US" sz="1800" b="1" dirty="0"/>
              <a:t>What are the limitations?</a:t>
            </a:r>
            <a:r>
              <a:rPr lang="en-US" sz="1800" dirty="0"/>
              <a:t> Each form of technology has limitations. What are they? Is it the expense of the equipment, accuracy of its use, etc.?</a:t>
            </a:r>
          </a:p>
          <a:p>
            <a:pPr>
              <a:buFont typeface="Wingdings" panose="05000000000000000000" pitchFamily="2" charset="2"/>
              <a:buChar char="q"/>
            </a:pPr>
            <a:r>
              <a:rPr lang="en-US" sz="1800" b="1" dirty="0"/>
              <a:t>See it in Action!</a:t>
            </a:r>
            <a:r>
              <a:rPr lang="en-US" sz="1800" dirty="0"/>
              <a:t> Find images or a demonstration video of the technology in action.</a:t>
            </a:r>
          </a:p>
        </p:txBody>
      </p:sp>
      <p:sp>
        <p:nvSpPr>
          <p:cNvPr id="4" name="Title 3"/>
          <p:cNvSpPr>
            <a:spLocks noGrp="1"/>
          </p:cNvSpPr>
          <p:nvPr>
            <p:ph type="title"/>
          </p:nvPr>
        </p:nvSpPr>
        <p:spPr/>
        <p:txBody>
          <a:bodyPr/>
          <a:lstStyle/>
          <a:p>
            <a:r>
              <a:rPr lang="en-US" dirty="0"/>
              <a:t>Research project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3207452"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304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Technology &amp; Innovation</a:t>
            </a:r>
            <a:br>
              <a:rPr lang="en-US" dirty="0"/>
            </a:br>
            <a:r>
              <a:rPr lang="en-US" dirty="0"/>
              <a:t>Presentations</a:t>
            </a:r>
          </a:p>
        </p:txBody>
      </p:sp>
      <p:sp>
        <p:nvSpPr>
          <p:cNvPr id="5" name="TextBox 4"/>
          <p:cNvSpPr txBox="1"/>
          <p:nvPr/>
        </p:nvSpPr>
        <p:spPr>
          <a:xfrm>
            <a:off x="4191000" y="4648200"/>
            <a:ext cx="3810000" cy="1384995"/>
          </a:xfrm>
          <a:prstGeom prst="rect">
            <a:avLst/>
          </a:prstGeom>
          <a:noFill/>
        </p:spPr>
        <p:txBody>
          <a:bodyPr wrap="square" rtlCol="0">
            <a:spAutoFit/>
          </a:bodyPr>
          <a:lstStyle/>
          <a:p>
            <a:r>
              <a:rPr lang="en-US" sz="2000" dirty="0"/>
              <a:t>Which are the </a:t>
            </a:r>
            <a:r>
              <a:rPr lang="en-US" sz="2400" b="1" dirty="0"/>
              <a:t>3</a:t>
            </a:r>
            <a:r>
              <a:rPr lang="en-US" sz="2000" dirty="0"/>
              <a:t> most promising technologies &amp; innovations that will make a difference in the future of agriculture.</a:t>
            </a:r>
          </a:p>
        </p:txBody>
      </p:sp>
      <p:sp>
        <p:nvSpPr>
          <p:cNvPr id="6" name="Rectangle 5"/>
          <p:cNvSpPr/>
          <p:nvPr/>
        </p:nvSpPr>
        <p:spPr>
          <a:xfrm>
            <a:off x="4193275" y="3886200"/>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64759" y="3886200"/>
            <a:ext cx="1750325" cy="707886"/>
          </a:xfrm>
          <a:prstGeom prst="rect">
            <a:avLst/>
          </a:prstGeom>
          <a:noFill/>
        </p:spPr>
        <p:txBody>
          <a:bodyPr wrap="square" rtlCol="0">
            <a:spAutoFit/>
          </a:bodyPr>
          <a:lstStyle/>
          <a:p>
            <a:pPr algn="ctr"/>
            <a:r>
              <a:rPr lang="en-US" sz="4000" b="1" dirty="0"/>
              <a:t>VOTE</a:t>
            </a:r>
          </a:p>
        </p:txBody>
      </p:sp>
    </p:spTree>
    <p:extLst>
      <p:ext uri="{BB962C8B-B14F-4D97-AF65-F5344CB8AC3E}">
        <p14:creationId xmlns:p14="http://schemas.microsoft.com/office/powerpoint/2010/main" val="1960895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3429000"/>
            <a:ext cx="4876800" cy="2544763"/>
          </a:xfrm>
        </p:spPr>
        <p:txBody>
          <a:bodyPr>
            <a:normAutofit/>
          </a:bodyPr>
          <a:lstStyle/>
          <a:p>
            <a:pPr marL="0" indent="0" algn="ctr">
              <a:buNone/>
            </a:pPr>
            <a:r>
              <a:rPr lang="en-US" sz="4000" b="1" dirty="0"/>
              <a:t>Developing Country </a:t>
            </a:r>
          </a:p>
          <a:p>
            <a:pPr marL="0" indent="0" algn="ctr">
              <a:buNone/>
            </a:pPr>
            <a:r>
              <a:rPr lang="en-US" sz="4000" b="1" dirty="0"/>
              <a:t>vs </a:t>
            </a:r>
          </a:p>
          <a:p>
            <a:pPr marL="0" indent="0" algn="ctr">
              <a:buNone/>
            </a:pPr>
            <a:r>
              <a:rPr lang="en-US" sz="4000" b="1" dirty="0"/>
              <a:t>Developed Country</a:t>
            </a:r>
          </a:p>
        </p:txBody>
      </p:sp>
      <p:sp>
        <p:nvSpPr>
          <p:cNvPr id="3" name="Title 2"/>
          <p:cNvSpPr>
            <a:spLocks noGrp="1"/>
          </p:cNvSpPr>
          <p:nvPr>
            <p:ph type="title"/>
          </p:nvPr>
        </p:nvSpPr>
        <p:spPr/>
        <p:txBody>
          <a:bodyPr/>
          <a:lstStyle/>
          <a:p>
            <a:r>
              <a:rPr lang="en-US" dirty="0"/>
              <a:t>What’s the difference</a:t>
            </a:r>
          </a:p>
        </p:txBody>
      </p:sp>
    </p:spTree>
    <p:extLst>
      <p:ext uri="{BB962C8B-B14F-4D97-AF65-F5344CB8AC3E}">
        <p14:creationId xmlns:p14="http://schemas.microsoft.com/office/powerpoint/2010/main" val="4257332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4267200"/>
            <a:ext cx="8458200" cy="1554163"/>
          </a:xfrm>
        </p:spPr>
        <p:txBody>
          <a:bodyPr>
            <a:normAutofit fontScale="92500" lnSpcReduction="10000"/>
          </a:bodyPr>
          <a:lstStyle/>
          <a:p>
            <a:pPr marL="0" indent="0">
              <a:buNone/>
            </a:pPr>
            <a:r>
              <a:rPr lang="en-US" sz="2800" b="1" dirty="0"/>
              <a:t>As you watch, evaluate:</a:t>
            </a:r>
          </a:p>
          <a:p>
            <a:pPr marL="171450" lvl="0" indent="-171450"/>
            <a:r>
              <a:rPr lang="en-US" sz="1900" dirty="0"/>
              <a:t>What can developed and developing countries do to prevent a famine as we move toward 2050?</a:t>
            </a:r>
          </a:p>
          <a:p>
            <a:pPr marL="171450" indent="-171450"/>
            <a:r>
              <a:rPr lang="en-US" sz="1900" dirty="0"/>
              <a:t>What can developed and developing countries learn from each other? </a:t>
            </a:r>
            <a:br>
              <a:rPr lang="en-US" sz="1900" dirty="0"/>
            </a:br>
            <a:r>
              <a:rPr lang="en-US" sz="1900" dirty="0"/>
              <a:t>Can technology and innovations be integrated from one country to another? </a:t>
            </a:r>
            <a:endParaRPr lang="en-US" sz="2200" dirty="0"/>
          </a:p>
        </p:txBody>
      </p:sp>
      <p:sp>
        <p:nvSpPr>
          <p:cNvPr id="5" name="TextBox 4"/>
          <p:cNvSpPr txBox="1"/>
          <p:nvPr/>
        </p:nvSpPr>
        <p:spPr>
          <a:xfrm>
            <a:off x="81862" y="1154685"/>
            <a:ext cx="8839200" cy="1508105"/>
          </a:xfrm>
          <a:prstGeom prst="rect">
            <a:avLst/>
          </a:prstGeom>
          <a:noFill/>
        </p:spPr>
        <p:txBody>
          <a:bodyPr wrap="square" rtlCol="0">
            <a:spAutoFit/>
          </a:bodyPr>
          <a:lstStyle/>
          <a:p>
            <a:pPr algn="ctr"/>
            <a:r>
              <a:rPr lang="en-US" sz="3600" dirty="0"/>
              <a:t>Watch the TED Talk Video (start at 2.29min): </a:t>
            </a:r>
            <a:br>
              <a:rPr lang="en-US" sz="3600" dirty="0"/>
            </a:br>
            <a:r>
              <a:rPr lang="en-US" sz="2800" u="sng" dirty="0">
                <a:hlinkClick r:id="rId3"/>
              </a:rPr>
              <a:t>A Global Food Crisis May be Less Than a Decade Away</a:t>
            </a:r>
            <a:r>
              <a:rPr lang="en-US" sz="2800" dirty="0"/>
              <a:t> </a:t>
            </a:r>
            <a:br>
              <a:rPr lang="en-US" sz="2800" dirty="0"/>
            </a:br>
            <a:r>
              <a:rPr lang="en-US" sz="2800" dirty="0"/>
              <a:t>by Sara Menker</a:t>
            </a: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68877" y="3048000"/>
            <a:ext cx="6065170" cy="996609"/>
          </a:xfrm>
          <a:prstGeom prst="rect">
            <a:avLst/>
          </a:prstGeom>
        </p:spPr>
      </p:pic>
    </p:spTree>
    <p:extLst>
      <p:ext uri="{BB962C8B-B14F-4D97-AF65-F5344CB8AC3E}">
        <p14:creationId xmlns:p14="http://schemas.microsoft.com/office/powerpoint/2010/main" val="2908806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How do consumers like yourself influence what producers grow?</a:t>
            </a:r>
          </a:p>
        </p:txBody>
      </p:sp>
      <p:sp>
        <p:nvSpPr>
          <p:cNvPr id="2" name="Rectangle 1"/>
          <p:cNvSpPr/>
          <p:nvPr/>
        </p:nvSpPr>
        <p:spPr>
          <a:xfrm>
            <a:off x="0" y="3733800"/>
            <a:ext cx="40386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C330702E-DFD2-4E53-94EA-C36C02EBA434}"/>
              </a:ext>
            </a:extLst>
          </p:cNvPr>
          <p:cNvGrpSpPr/>
          <p:nvPr/>
        </p:nvGrpSpPr>
        <p:grpSpPr>
          <a:xfrm>
            <a:off x="2659359" y="3967272"/>
            <a:ext cx="3794320" cy="1906091"/>
            <a:chOff x="2411413" y="1366838"/>
            <a:chExt cx="7356476" cy="4124325"/>
          </a:xfrm>
          <a:solidFill>
            <a:srgbClr val="00B050"/>
          </a:solidFill>
        </p:grpSpPr>
        <p:sp>
          <p:nvSpPr>
            <p:cNvPr id="5" name="Freeform 4">
              <a:extLst>
                <a:ext uri="{FF2B5EF4-FFF2-40B4-BE49-F238E27FC236}">
                  <a16:creationId xmlns:a16="http://schemas.microsoft.com/office/drawing/2014/main" xmlns="" id="{A21B8227-18EC-489F-9CE1-19A0E7536E08}"/>
                </a:ext>
              </a:extLst>
            </p:cNvPr>
            <p:cNvSpPr>
              <a:spLocks noEditPoints="1"/>
            </p:cNvSpPr>
            <p:nvPr/>
          </p:nvSpPr>
          <p:spPr bwMode="auto">
            <a:xfrm>
              <a:off x="7096126" y="1366838"/>
              <a:ext cx="2671763" cy="2587625"/>
            </a:xfrm>
            <a:custGeom>
              <a:avLst/>
              <a:gdLst/>
              <a:ahLst/>
              <a:cxnLst>
                <a:cxn ang="0">
                  <a:pos x="830" y="1112"/>
                </a:cxn>
                <a:cxn ang="0">
                  <a:pos x="806" y="1115"/>
                </a:cxn>
                <a:cxn ang="0">
                  <a:pos x="784" y="1125"/>
                </a:cxn>
                <a:cxn ang="0">
                  <a:pos x="767" y="1139"/>
                </a:cxn>
                <a:cxn ang="0">
                  <a:pos x="753" y="1157"/>
                </a:cxn>
                <a:cxn ang="0">
                  <a:pos x="743" y="1179"/>
                </a:cxn>
                <a:cxn ang="0">
                  <a:pos x="740" y="1203"/>
                </a:cxn>
                <a:cxn ang="0">
                  <a:pos x="743" y="1227"/>
                </a:cxn>
                <a:cxn ang="0">
                  <a:pos x="753" y="1248"/>
                </a:cxn>
                <a:cxn ang="0">
                  <a:pos x="767" y="1267"/>
                </a:cxn>
                <a:cxn ang="0">
                  <a:pos x="784" y="1281"/>
                </a:cxn>
                <a:cxn ang="0">
                  <a:pos x="806" y="1291"/>
                </a:cxn>
                <a:cxn ang="0">
                  <a:pos x="830" y="1293"/>
                </a:cxn>
                <a:cxn ang="0">
                  <a:pos x="854" y="1291"/>
                </a:cxn>
                <a:cxn ang="0">
                  <a:pos x="875" y="1281"/>
                </a:cxn>
                <a:cxn ang="0">
                  <a:pos x="893" y="1267"/>
                </a:cxn>
                <a:cxn ang="0">
                  <a:pos x="907" y="1248"/>
                </a:cxn>
                <a:cxn ang="0">
                  <a:pos x="917" y="1227"/>
                </a:cxn>
                <a:cxn ang="0">
                  <a:pos x="920" y="1203"/>
                </a:cxn>
                <a:cxn ang="0">
                  <a:pos x="917" y="1179"/>
                </a:cxn>
                <a:cxn ang="0">
                  <a:pos x="907" y="1157"/>
                </a:cxn>
                <a:cxn ang="0">
                  <a:pos x="893" y="1139"/>
                </a:cxn>
                <a:cxn ang="0">
                  <a:pos x="875" y="1125"/>
                </a:cxn>
                <a:cxn ang="0">
                  <a:pos x="854" y="1115"/>
                </a:cxn>
                <a:cxn ang="0">
                  <a:pos x="830" y="1112"/>
                </a:cxn>
                <a:cxn ang="0">
                  <a:pos x="1115" y="0"/>
                </a:cxn>
                <a:cxn ang="0">
                  <a:pos x="1683" y="988"/>
                </a:cxn>
                <a:cxn ang="0">
                  <a:pos x="567" y="1630"/>
                </a:cxn>
                <a:cxn ang="0">
                  <a:pos x="0" y="640"/>
                </a:cxn>
                <a:cxn ang="0">
                  <a:pos x="1115" y="0"/>
                </a:cxn>
              </a:cxnLst>
              <a:rect l="0" t="0" r="r" b="b"/>
              <a:pathLst>
                <a:path w="1683" h="1630">
                  <a:moveTo>
                    <a:pt x="830" y="1112"/>
                  </a:moveTo>
                  <a:lnTo>
                    <a:pt x="806" y="1115"/>
                  </a:lnTo>
                  <a:lnTo>
                    <a:pt x="784" y="1125"/>
                  </a:lnTo>
                  <a:lnTo>
                    <a:pt x="767" y="1139"/>
                  </a:lnTo>
                  <a:lnTo>
                    <a:pt x="753" y="1157"/>
                  </a:lnTo>
                  <a:lnTo>
                    <a:pt x="743" y="1179"/>
                  </a:lnTo>
                  <a:lnTo>
                    <a:pt x="740" y="1203"/>
                  </a:lnTo>
                  <a:lnTo>
                    <a:pt x="743" y="1227"/>
                  </a:lnTo>
                  <a:lnTo>
                    <a:pt x="753" y="1248"/>
                  </a:lnTo>
                  <a:lnTo>
                    <a:pt x="767" y="1267"/>
                  </a:lnTo>
                  <a:lnTo>
                    <a:pt x="784" y="1281"/>
                  </a:lnTo>
                  <a:lnTo>
                    <a:pt x="806" y="1291"/>
                  </a:lnTo>
                  <a:lnTo>
                    <a:pt x="830" y="1293"/>
                  </a:lnTo>
                  <a:lnTo>
                    <a:pt x="854" y="1291"/>
                  </a:lnTo>
                  <a:lnTo>
                    <a:pt x="875" y="1281"/>
                  </a:lnTo>
                  <a:lnTo>
                    <a:pt x="893" y="1267"/>
                  </a:lnTo>
                  <a:lnTo>
                    <a:pt x="907" y="1248"/>
                  </a:lnTo>
                  <a:lnTo>
                    <a:pt x="917" y="1227"/>
                  </a:lnTo>
                  <a:lnTo>
                    <a:pt x="920" y="1203"/>
                  </a:lnTo>
                  <a:lnTo>
                    <a:pt x="917" y="1179"/>
                  </a:lnTo>
                  <a:lnTo>
                    <a:pt x="907" y="1157"/>
                  </a:lnTo>
                  <a:lnTo>
                    <a:pt x="893" y="1139"/>
                  </a:lnTo>
                  <a:lnTo>
                    <a:pt x="875" y="1125"/>
                  </a:lnTo>
                  <a:lnTo>
                    <a:pt x="854" y="1115"/>
                  </a:lnTo>
                  <a:lnTo>
                    <a:pt x="830" y="1112"/>
                  </a:lnTo>
                  <a:close/>
                  <a:moveTo>
                    <a:pt x="1115" y="0"/>
                  </a:moveTo>
                  <a:lnTo>
                    <a:pt x="1683" y="988"/>
                  </a:lnTo>
                  <a:lnTo>
                    <a:pt x="567" y="1630"/>
                  </a:lnTo>
                  <a:lnTo>
                    <a:pt x="0" y="640"/>
                  </a:lnTo>
                  <a:lnTo>
                    <a:pt x="111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 name="Freeform 5">
              <a:extLst>
                <a:ext uri="{FF2B5EF4-FFF2-40B4-BE49-F238E27FC236}">
                  <a16:creationId xmlns:a16="http://schemas.microsoft.com/office/drawing/2014/main" xmlns="" id="{C9472B62-76BD-45CD-9FDE-22D94AD050D5}"/>
                </a:ext>
              </a:extLst>
            </p:cNvPr>
            <p:cNvSpPr>
              <a:spLocks/>
            </p:cNvSpPr>
            <p:nvPr/>
          </p:nvSpPr>
          <p:spPr bwMode="auto">
            <a:xfrm>
              <a:off x="5857876" y="4260851"/>
              <a:ext cx="890588" cy="546100"/>
            </a:xfrm>
            <a:custGeom>
              <a:avLst/>
              <a:gdLst/>
              <a:ahLst/>
              <a:cxnLst>
                <a:cxn ang="0">
                  <a:pos x="37" y="0"/>
                </a:cxn>
                <a:cxn ang="0">
                  <a:pos x="561" y="308"/>
                </a:cxn>
                <a:cxn ang="0">
                  <a:pos x="501" y="344"/>
                </a:cxn>
                <a:cxn ang="0">
                  <a:pos x="0" y="50"/>
                </a:cxn>
                <a:cxn ang="0">
                  <a:pos x="18" y="26"/>
                </a:cxn>
                <a:cxn ang="0">
                  <a:pos x="37" y="0"/>
                </a:cxn>
              </a:cxnLst>
              <a:rect l="0" t="0" r="r" b="b"/>
              <a:pathLst>
                <a:path w="561" h="344">
                  <a:moveTo>
                    <a:pt x="37" y="0"/>
                  </a:moveTo>
                  <a:lnTo>
                    <a:pt x="561" y="308"/>
                  </a:lnTo>
                  <a:lnTo>
                    <a:pt x="501" y="344"/>
                  </a:lnTo>
                  <a:lnTo>
                    <a:pt x="0" y="50"/>
                  </a:lnTo>
                  <a:lnTo>
                    <a:pt x="18" y="26"/>
                  </a:lnTo>
                  <a:lnTo>
                    <a:pt x="3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 name="Freeform 6">
              <a:extLst>
                <a:ext uri="{FF2B5EF4-FFF2-40B4-BE49-F238E27FC236}">
                  <a16:creationId xmlns:a16="http://schemas.microsoft.com/office/drawing/2014/main" xmlns="" id="{7E13CC4F-F881-4F84-BD79-2944ADAEE495}"/>
                </a:ext>
              </a:extLst>
            </p:cNvPr>
            <p:cNvSpPr>
              <a:spLocks/>
            </p:cNvSpPr>
            <p:nvPr/>
          </p:nvSpPr>
          <p:spPr bwMode="auto">
            <a:xfrm>
              <a:off x="5422901" y="4603751"/>
              <a:ext cx="841375" cy="487363"/>
            </a:xfrm>
            <a:custGeom>
              <a:avLst/>
              <a:gdLst/>
              <a:ahLst/>
              <a:cxnLst>
                <a:cxn ang="0">
                  <a:pos x="70" y="0"/>
                </a:cxn>
                <a:cxn ang="0">
                  <a:pos x="530" y="271"/>
                </a:cxn>
                <a:cxn ang="0">
                  <a:pos x="469" y="307"/>
                </a:cxn>
                <a:cxn ang="0">
                  <a:pos x="0" y="31"/>
                </a:cxn>
                <a:cxn ang="0">
                  <a:pos x="35" y="17"/>
                </a:cxn>
                <a:cxn ang="0">
                  <a:pos x="70" y="0"/>
                </a:cxn>
              </a:cxnLst>
              <a:rect l="0" t="0" r="r" b="b"/>
              <a:pathLst>
                <a:path w="530" h="307">
                  <a:moveTo>
                    <a:pt x="70" y="0"/>
                  </a:moveTo>
                  <a:lnTo>
                    <a:pt x="530" y="271"/>
                  </a:lnTo>
                  <a:lnTo>
                    <a:pt x="469" y="307"/>
                  </a:lnTo>
                  <a:lnTo>
                    <a:pt x="0" y="31"/>
                  </a:lnTo>
                  <a:lnTo>
                    <a:pt x="35" y="17"/>
                  </a:lnTo>
                  <a:lnTo>
                    <a:pt x="7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 name="Freeform 7">
              <a:extLst>
                <a:ext uri="{FF2B5EF4-FFF2-40B4-BE49-F238E27FC236}">
                  <a16:creationId xmlns:a16="http://schemas.microsoft.com/office/drawing/2014/main" xmlns="" id="{ECB7F928-E9D6-499A-9A7B-9363DFC54EE7}"/>
                </a:ext>
              </a:extLst>
            </p:cNvPr>
            <p:cNvSpPr>
              <a:spLocks/>
            </p:cNvSpPr>
            <p:nvPr/>
          </p:nvSpPr>
          <p:spPr bwMode="auto">
            <a:xfrm>
              <a:off x="4911726" y="2633663"/>
              <a:ext cx="2643188" cy="1503363"/>
            </a:xfrm>
            <a:custGeom>
              <a:avLst/>
              <a:gdLst/>
              <a:ahLst/>
              <a:cxnLst>
                <a:cxn ang="0">
                  <a:pos x="995" y="0"/>
                </a:cxn>
                <a:cxn ang="0">
                  <a:pos x="1046" y="0"/>
                </a:cxn>
                <a:cxn ang="0">
                  <a:pos x="1066" y="3"/>
                </a:cxn>
                <a:cxn ang="0">
                  <a:pos x="1126" y="11"/>
                </a:cxn>
                <a:cxn ang="0">
                  <a:pos x="1187" y="25"/>
                </a:cxn>
                <a:cxn ang="0">
                  <a:pos x="1244" y="45"/>
                </a:cxn>
                <a:cxn ang="0">
                  <a:pos x="1300" y="69"/>
                </a:cxn>
                <a:cxn ang="0">
                  <a:pos x="1354" y="100"/>
                </a:cxn>
                <a:cxn ang="0">
                  <a:pos x="1406" y="135"/>
                </a:cxn>
                <a:cxn ang="0">
                  <a:pos x="1454" y="175"/>
                </a:cxn>
                <a:cxn ang="0">
                  <a:pos x="1497" y="221"/>
                </a:cxn>
                <a:cxn ang="0">
                  <a:pos x="1538" y="270"/>
                </a:cxn>
                <a:cxn ang="0">
                  <a:pos x="1573" y="325"/>
                </a:cxn>
                <a:cxn ang="0">
                  <a:pos x="1604" y="386"/>
                </a:cxn>
                <a:cxn ang="0">
                  <a:pos x="1629" y="448"/>
                </a:cxn>
                <a:cxn ang="0">
                  <a:pos x="1648" y="511"/>
                </a:cxn>
                <a:cxn ang="0">
                  <a:pos x="1659" y="574"/>
                </a:cxn>
                <a:cxn ang="0">
                  <a:pos x="1665" y="639"/>
                </a:cxn>
                <a:cxn ang="0">
                  <a:pos x="1663" y="702"/>
                </a:cxn>
                <a:cxn ang="0">
                  <a:pos x="1656" y="766"/>
                </a:cxn>
                <a:cxn ang="0">
                  <a:pos x="1642" y="828"/>
                </a:cxn>
                <a:cxn ang="0">
                  <a:pos x="1622" y="888"/>
                </a:cxn>
                <a:cxn ang="0">
                  <a:pos x="1597" y="947"/>
                </a:cxn>
                <a:cxn ang="0">
                  <a:pos x="1589" y="942"/>
                </a:cxn>
                <a:cxn ang="0">
                  <a:pos x="700" y="419"/>
                </a:cxn>
                <a:cxn ang="0">
                  <a:pos x="693" y="401"/>
                </a:cxn>
                <a:cxn ang="0">
                  <a:pos x="683" y="383"/>
                </a:cxn>
                <a:cxn ang="0">
                  <a:pos x="178" y="511"/>
                </a:cxn>
                <a:cxn ang="0">
                  <a:pos x="150" y="515"/>
                </a:cxn>
                <a:cxn ang="0">
                  <a:pos x="122" y="514"/>
                </a:cxn>
                <a:cxn ang="0">
                  <a:pos x="95" y="507"/>
                </a:cxn>
                <a:cxn ang="0">
                  <a:pos x="70" y="495"/>
                </a:cxn>
                <a:cxn ang="0">
                  <a:pos x="48" y="480"/>
                </a:cxn>
                <a:cxn ang="0">
                  <a:pos x="28" y="459"/>
                </a:cxn>
                <a:cxn ang="0">
                  <a:pos x="14" y="434"/>
                </a:cxn>
                <a:cxn ang="0">
                  <a:pos x="4" y="407"/>
                </a:cxn>
                <a:cxn ang="0">
                  <a:pos x="0" y="373"/>
                </a:cxn>
                <a:cxn ang="0">
                  <a:pos x="3" y="342"/>
                </a:cxn>
                <a:cxn ang="0">
                  <a:pos x="12" y="311"/>
                </a:cxn>
                <a:cxn ang="0">
                  <a:pos x="28" y="284"/>
                </a:cxn>
                <a:cxn ang="0">
                  <a:pos x="50" y="260"/>
                </a:cxn>
                <a:cxn ang="0">
                  <a:pos x="77" y="242"/>
                </a:cxn>
                <a:cxn ang="0">
                  <a:pos x="108" y="231"/>
                </a:cxn>
                <a:cxn ang="0">
                  <a:pos x="683" y="84"/>
                </a:cxn>
                <a:cxn ang="0">
                  <a:pos x="744" y="55"/>
                </a:cxn>
                <a:cxn ang="0">
                  <a:pos x="806" y="31"/>
                </a:cxn>
                <a:cxn ang="0">
                  <a:pos x="869" y="14"/>
                </a:cxn>
                <a:cxn ang="0">
                  <a:pos x="932" y="4"/>
                </a:cxn>
                <a:cxn ang="0">
                  <a:pos x="995" y="0"/>
                </a:cxn>
              </a:cxnLst>
              <a:rect l="0" t="0" r="r" b="b"/>
              <a:pathLst>
                <a:path w="1665" h="947">
                  <a:moveTo>
                    <a:pt x="995" y="0"/>
                  </a:moveTo>
                  <a:lnTo>
                    <a:pt x="1046" y="0"/>
                  </a:lnTo>
                  <a:lnTo>
                    <a:pt x="1066" y="3"/>
                  </a:lnTo>
                  <a:lnTo>
                    <a:pt x="1126" y="11"/>
                  </a:lnTo>
                  <a:lnTo>
                    <a:pt x="1187" y="25"/>
                  </a:lnTo>
                  <a:lnTo>
                    <a:pt x="1244" y="45"/>
                  </a:lnTo>
                  <a:lnTo>
                    <a:pt x="1300" y="69"/>
                  </a:lnTo>
                  <a:lnTo>
                    <a:pt x="1354" y="100"/>
                  </a:lnTo>
                  <a:lnTo>
                    <a:pt x="1406" y="135"/>
                  </a:lnTo>
                  <a:lnTo>
                    <a:pt x="1454" y="175"/>
                  </a:lnTo>
                  <a:lnTo>
                    <a:pt x="1497" y="221"/>
                  </a:lnTo>
                  <a:lnTo>
                    <a:pt x="1538" y="270"/>
                  </a:lnTo>
                  <a:lnTo>
                    <a:pt x="1573" y="325"/>
                  </a:lnTo>
                  <a:lnTo>
                    <a:pt x="1604" y="386"/>
                  </a:lnTo>
                  <a:lnTo>
                    <a:pt x="1629" y="448"/>
                  </a:lnTo>
                  <a:lnTo>
                    <a:pt x="1648" y="511"/>
                  </a:lnTo>
                  <a:lnTo>
                    <a:pt x="1659" y="574"/>
                  </a:lnTo>
                  <a:lnTo>
                    <a:pt x="1665" y="639"/>
                  </a:lnTo>
                  <a:lnTo>
                    <a:pt x="1663" y="702"/>
                  </a:lnTo>
                  <a:lnTo>
                    <a:pt x="1656" y="766"/>
                  </a:lnTo>
                  <a:lnTo>
                    <a:pt x="1642" y="828"/>
                  </a:lnTo>
                  <a:lnTo>
                    <a:pt x="1622" y="888"/>
                  </a:lnTo>
                  <a:lnTo>
                    <a:pt x="1597" y="947"/>
                  </a:lnTo>
                  <a:lnTo>
                    <a:pt x="1589" y="942"/>
                  </a:lnTo>
                  <a:lnTo>
                    <a:pt x="700" y="419"/>
                  </a:lnTo>
                  <a:lnTo>
                    <a:pt x="693" y="401"/>
                  </a:lnTo>
                  <a:lnTo>
                    <a:pt x="683" y="383"/>
                  </a:lnTo>
                  <a:lnTo>
                    <a:pt x="178" y="511"/>
                  </a:lnTo>
                  <a:lnTo>
                    <a:pt x="150" y="515"/>
                  </a:lnTo>
                  <a:lnTo>
                    <a:pt x="122" y="514"/>
                  </a:lnTo>
                  <a:lnTo>
                    <a:pt x="95" y="507"/>
                  </a:lnTo>
                  <a:lnTo>
                    <a:pt x="70" y="495"/>
                  </a:lnTo>
                  <a:lnTo>
                    <a:pt x="48" y="480"/>
                  </a:lnTo>
                  <a:lnTo>
                    <a:pt x="28" y="459"/>
                  </a:lnTo>
                  <a:lnTo>
                    <a:pt x="14" y="434"/>
                  </a:lnTo>
                  <a:lnTo>
                    <a:pt x="4" y="407"/>
                  </a:lnTo>
                  <a:lnTo>
                    <a:pt x="0" y="373"/>
                  </a:lnTo>
                  <a:lnTo>
                    <a:pt x="3" y="342"/>
                  </a:lnTo>
                  <a:lnTo>
                    <a:pt x="12" y="311"/>
                  </a:lnTo>
                  <a:lnTo>
                    <a:pt x="28" y="284"/>
                  </a:lnTo>
                  <a:lnTo>
                    <a:pt x="50" y="260"/>
                  </a:lnTo>
                  <a:lnTo>
                    <a:pt x="77" y="242"/>
                  </a:lnTo>
                  <a:lnTo>
                    <a:pt x="108" y="231"/>
                  </a:lnTo>
                  <a:lnTo>
                    <a:pt x="683" y="84"/>
                  </a:lnTo>
                  <a:lnTo>
                    <a:pt x="744" y="55"/>
                  </a:lnTo>
                  <a:lnTo>
                    <a:pt x="806" y="31"/>
                  </a:lnTo>
                  <a:lnTo>
                    <a:pt x="869" y="14"/>
                  </a:lnTo>
                  <a:lnTo>
                    <a:pt x="932" y="4"/>
                  </a:lnTo>
                  <a:lnTo>
                    <a:pt x="99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 name="Freeform 8">
              <a:extLst>
                <a:ext uri="{FF2B5EF4-FFF2-40B4-BE49-F238E27FC236}">
                  <a16:creationId xmlns:a16="http://schemas.microsoft.com/office/drawing/2014/main" xmlns="" id="{1BA142AF-87E2-4EAF-8A1D-CDC6714A88A8}"/>
                </a:ext>
              </a:extLst>
            </p:cNvPr>
            <p:cNvSpPr>
              <a:spLocks/>
            </p:cNvSpPr>
            <p:nvPr/>
          </p:nvSpPr>
          <p:spPr bwMode="auto">
            <a:xfrm>
              <a:off x="6072188" y="3792538"/>
              <a:ext cx="1138238" cy="727075"/>
            </a:xfrm>
            <a:custGeom>
              <a:avLst/>
              <a:gdLst/>
              <a:ahLst/>
              <a:cxnLst>
                <a:cxn ang="0">
                  <a:pos x="10" y="0"/>
                </a:cxn>
                <a:cxn ang="0">
                  <a:pos x="717" y="416"/>
                </a:cxn>
                <a:cxn ang="0">
                  <a:pos x="666" y="458"/>
                </a:cxn>
                <a:cxn ang="0">
                  <a:pos x="0" y="67"/>
                </a:cxn>
                <a:cxn ang="0">
                  <a:pos x="10" y="0"/>
                </a:cxn>
              </a:cxnLst>
              <a:rect l="0" t="0" r="r" b="b"/>
              <a:pathLst>
                <a:path w="717" h="458">
                  <a:moveTo>
                    <a:pt x="10" y="0"/>
                  </a:moveTo>
                  <a:lnTo>
                    <a:pt x="717" y="416"/>
                  </a:lnTo>
                  <a:lnTo>
                    <a:pt x="666" y="458"/>
                  </a:lnTo>
                  <a:lnTo>
                    <a:pt x="0" y="67"/>
                  </a:lnTo>
                  <a:lnTo>
                    <a:pt x="1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 name="Freeform 9">
              <a:extLst>
                <a:ext uri="{FF2B5EF4-FFF2-40B4-BE49-F238E27FC236}">
                  <a16:creationId xmlns:a16="http://schemas.microsoft.com/office/drawing/2014/main" xmlns="" id="{41C0E01E-884D-470C-AFAE-F8E433CD5F4B}"/>
                </a:ext>
              </a:extLst>
            </p:cNvPr>
            <p:cNvSpPr>
              <a:spLocks/>
            </p:cNvSpPr>
            <p:nvPr/>
          </p:nvSpPr>
          <p:spPr bwMode="auto">
            <a:xfrm>
              <a:off x="4373563" y="4256088"/>
              <a:ext cx="763588" cy="604838"/>
            </a:xfrm>
            <a:custGeom>
              <a:avLst/>
              <a:gdLst/>
              <a:ahLst/>
              <a:cxnLst>
                <a:cxn ang="0">
                  <a:pos x="351" y="0"/>
                </a:cxn>
                <a:cxn ang="0">
                  <a:pos x="378" y="0"/>
                </a:cxn>
                <a:cxn ang="0">
                  <a:pos x="404" y="7"/>
                </a:cxn>
                <a:cxn ang="0">
                  <a:pos x="427" y="20"/>
                </a:cxn>
                <a:cxn ang="0">
                  <a:pos x="449" y="38"/>
                </a:cxn>
                <a:cxn ang="0">
                  <a:pos x="465" y="60"/>
                </a:cxn>
                <a:cxn ang="0">
                  <a:pos x="477" y="86"/>
                </a:cxn>
                <a:cxn ang="0">
                  <a:pos x="481" y="112"/>
                </a:cxn>
                <a:cxn ang="0">
                  <a:pos x="479" y="139"/>
                </a:cxn>
                <a:cxn ang="0">
                  <a:pos x="472" y="164"/>
                </a:cxn>
                <a:cxn ang="0">
                  <a:pos x="460" y="188"/>
                </a:cxn>
                <a:cxn ang="0">
                  <a:pos x="443" y="210"/>
                </a:cxn>
                <a:cxn ang="0">
                  <a:pos x="420" y="226"/>
                </a:cxn>
                <a:cxn ang="0">
                  <a:pos x="181" y="364"/>
                </a:cxn>
                <a:cxn ang="0">
                  <a:pos x="162" y="374"/>
                </a:cxn>
                <a:cxn ang="0">
                  <a:pos x="142" y="380"/>
                </a:cxn>
                <a:cxn ang="0">
                  <a:pos x="121" y="381"/>
                </a:cxn>
                <a:cxn ang="0">
                  <a:pos x="96" y="378"/>
                </a:cxn>
                <a:cxn ang="0">
                  <a:pos x="72" y="371"/>
                </a:cxn>
                <a:cxn ang="0">
                  <a:pos x="51" y="359"/>
                </a:cxn>
                <a:cxn ang="0">
                  <a:pos x="31" y="340"/>
                </a:cxn>
                <a:cxn ang="0">
                  <a:pos x="15" y="319"/>
                </a:cxn>
                <a:cxn ang="0">
                  <a:pos x="4" y="294"/>
                </a:cxn>
                <a:cxn ang="0">
                  <a:pos x="0" y="267"/>
                </a:cxn>
                <a:cxn ang="0">
                  <a:pos x="0" y="240"/>
                </a:cxn>
                <a:cxn ang="0">
                  <a:pos x="7" y="215"/>
                </a:cxn>
                <a:cxn ang="0">
                  <a:pos x="20" y="191"/>
                </a:cxn>
                <a:cxn ang="0">
                  <a:pos x="38" y="170"/>
                </a:cxn>
                <a:cxn ang="0">
                  <a:pos x="60" y="153"/>
                </a:cxn>
                <a:cxn ang="0">
                  <a:pos x="298" y="15"/>
                </a:cxn>
                <a:cxn ang="0">
                  <a:pos x="325" y="4"/>
                </a:cxn>
                <a:cxn ang="0">
                  <a:pos x="351" y="0"/>
                </a:cxn>
              </a:cxnLst>
              <a:rect l="0" t="0" r="r" b="b"/>
              <a:pathLst>
                <a:path w="481" h="381">
                  <a:moveTo>
                    <a:pt x="351" y="0"/>
                  </a:moveTo>
                  <a:lnTo>
                    <a:pt x="378" y="0"/>
                  </a:lnTo>
                  <a:lnTo>
                    <a:pt x="404" y="7"/>
                  </a:lnTo>
                  <a:lnTo>
                    <a:pt x="427" y="20"/>
                  </a:lnTo>
                  <a:lnTo>
                    <a:pt x="449" y="38"/>
                  </a:lnTo>
                  <a:lnTo>
                    <a:pt x="465" y="60"/>
                  </a:lnTo>
                  <a:lnTo>
                    <a:pt x="477" y="86"/>
                  </a:lnTo>
                  <a:lnTo>
                    <a:pt x="481" y="112"/>
                  </a:lnTo>
                  <a:lnTo>
                    <a:pt x="479" y="139"/>
                  </a:lnTo>
                  <a:lnTo>
                    <a:pt x="472" y="164"/>
                  </a:lnTo>
                  <a:lnTo>
                    <a:pt x="460" y="188"/>
                  </a:lnTo>
                  <a:lnTo>
                    <a:pt x="443" y="210"/>
                  </a:lnTo>
                  <a:lnTo>
                    <a:pt x="420" y="226"/>
                  </a:lnTo>
                  <a:lnTo>
                    <a:pt x="181" y="364"/>
                  </a:lnTo>
                  <a:lnTo>
                    <a:pt x="162" y="374"/>
                  </a:lnTo>
                  <a:lnTo>
                    <a:pt x="142" y="380"/>
                  </a:lnTo>
                  <a:lnTo>
                    <a:pt x="121" y="381"/>
                  </a:lnTo>
                  <a:lnTo>
                    <a:pt x="96" y="378"/>
                  </a:lnTo>
                  <a:lnTo>
                    <a:pt x="72" y="371"/>
                  </a:lnTo>
                  <a:lnTo>
                    <a:pt x="51" y="359"/>
                  </a:lnTo>
                  <a:lnTo>
                    <a:pt x="31" y="340"/>
                  </a:lnTo>
                  <a:lnTo>
                    <a:pt x="15" y="319"/>
                  </a:lnTo>
                  <a:lnTo>
                    <a:pt x="4" y="294"/>
                  </a:lnTo>
                  <a:lnTo>
                    <a:pt x="0" y="267"/>
                  </a:lnTo>
                  <a:lnTo>
                    <a:pt x="0" y="240"/>
                  </a:lnTo>
                  <a:lnTo>
                    <a:pt x="7" y="215"/>
                  </a:lnTo>
                  <a:lnTo>
                    <a:pt x="20" y="191"/>
                  </a:lnTo>
                  <a:lnTo>
                    <a:pt x="38" y="170"/>
                  </a:lnTo>
                  <a:lnTo>
                    <a:pt x="60" y="153"/>
                  </a:lnTo>
                  <a:lnTo>
                    <a:pt x="298" y="15"/>
                  </a:lnTo>
                  <a:lnTo>
                    <a:pt x="325" y="4"/>
                  </a:lnTo>
                  <a:lnTo>
                    <a:pt x="35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 name="Freeform 10">
              <a:extLst>
                <a:ext uri="{FF2B5EF4-FFF2-40B4-BE49-F238E27FC236}">
                  <a16:creationId xmlns:a16="http://schemas.microsoft.com/office/drawing/2014/main" xmlns="" id="{130520B0-4932-4AE0-B117-9A5103E22AF8}"/>
                </a:ext>
              </a:extLst>
            </p:cNvPr>
            <p:cNvSpPr>
              <a:spLocks/>
            </p:cNvSpPr>
            <p:nvPr/>
          </p:nvSpPr>
          <p:spPr bwMode="auto">
            <a:xfrm>
              <a:off x="4835526" y="4678363"/>
              <a:ext cx="560388" cy="487363"/>
            </a:xfrm>
            <a:custGeom>
              <a:avLst/>
              <a:gdLst/>
              <a:ahLst/>
              <a:cxnLst>
                <a:cxn ang="0">
                  <a:pos x="224" y="0"/>
                </a:cxn>
                <a:cxn ang="0">
                  <a:pos x="250" y="0"/>
                </a:cxn>
                <a:cxn ang="0">
                  <a:pos x="276" y="7"/>
                </a:cxn>
                <a:cxn ang="0">
                  <a:pos x="300" y="20"/>
                </a:cxn>
                <a:cxn ang="0">
                  <a:pos x="321" y="38"/>
                </a:cxn>
                <a:cxn ang="0">
                  <a:pos x="337" y="60"/>
                </a:cxn>
                <a:cxn ang="0">
                  <a:pos x="349" y="86"/>
                </a:cxn>
                <a:cxn ang="0">
                  <a:pos x="353" y="112"/>
                </a:cxn>
                <a:cxn ang="0">
                  <a:pos x="353" y="139"/>
                </a:cxn>
                <a:cxn ang="0">
                  <a:pos x="346" y="164"/>
                </a:cxn>
                <a:cxn ang="0">
                  <a:pos x="333" y="188"/>
                </a:cxn>
                <a:cxn ang="0">
                  <a:pos x="315" y="210"/>
                </a:cxn>
                <a:cxn ang="0">
                  <a:pos x="292" y="226"/>
                </a:cxn>
                <a:cxn ang="0">
                  <a:pos x="183" y="290"/>
                </a:cxn>
                <a:cxn ang="0">
                  <a:pos x="152" y="302"/>
                </a:cxn>
                <a:cxn ang="0">
                  <a:pos x="122" y="307"/>
                </a:cxn>
                <a:cxn ang="0">
                  <a:pos x="97" y="304"/>
                </a:cxn>
                <a:cxn ang="0">
                  <a:pos x="73" y="297"/>
                </a:cxn>
                <a:cxn ang="0">
                  <a:pos x="51" y="284"/>
                </a:cxn>
                <a:cxn ang="0">
                  <a:pos x="32" y="266"/>
                </a:cxn>
                <a:cxn ang="0">
                  <a:pos x="15" y="245"/>
                </a:cxn>
                <a:cxn ang="0">
                  <a:pos x="4" y="219"/>
                </a:cxn>
                <a:cxn ang="0">
                  <a:pos x="0" y="193"/>
                </a:cxn>
                <a:cxn ang="0">
                  <a:pos x="1" y="166"/>
                </a:cxn>
                <a:cxn ang="0">
                  <a:pos x="8" y="141"/>
                </a:cxn>
                <a:cxn ang="0">
                  <a:pos x="21" y="117"/>
                </a:cxn>
                <a:cxn ang="0">
                  <a:pos x="38" y="96"/>
                </a:cxn>
                <a:cxn ang="0">
                  <a:pos x="60" y="79"/>
                </a:cxn>
                <a:cxn ang="0">
                  <a:pos x="170" y="15"/>
                </a:cxn>
                <a:cxn ang="0">
                  <a:pos x="197" y="4"/>
                </a:cxn>
                <a:cxn ang="0">
                  <a:pos x="224" y="0"/>
                </a:cxn>
              </a:cxnLst>
              <a:rect l="0" t="0" r="r" b="b"/>
              <a:pathLst>
                <a:path w="353" h="307">
                  <a:moveTo>
                    <a:pt x="224" y="0"/>
                  </a:moveTo>
                  <a:lnTo>
                    <a:pt x="250" y="0"/>
                  </a:lnTo>
                  <a:lnTo>
                    <a:pt x="276" y="7"/>
                  </a:lnTo>
                  <a:lnTo>
                    <a:pt x="300" y="20"/>
                  </a:lnTo>
                  <a:lnTo>
                    <a:pt x="321" y="38"/>
                  </a:lnTo>
                  <a:lnTo>
                    <a:pt x="337" y="60"/>
                  </a:lnTo>
                  <a:lnTo>
                    <a:pt x="349" y="86"/>
                  </a:lnTo>
                  <a:lnTo>
                    <a:pt x="353" y="112"/>
                  </a:lnTo>
                  <a:lnTo>
                    <a:pt x="353" y="139"/>
                  </a:lnTo>
                  <a:lnTo>
                    <a:pt x="346" y="164"/>
                  </a:lnTo>
                  <a:lnTo>
                    <a:pt x="333" y="188"/>
                  </a:lnTo>
                  <a:lnTo>
                    <a:pt x="315" y="210"/>
                  </a:lnTo>
                  <a:lnTo>
                    <a:pt x="292" y="226"/>
                  </a:lnTo>
                  <a:lnTo>
                    <a:pt x="183" y="290"/>
                  </a:lnTo>
                  <a:lnTo>
                    <a:pt x="152" y="302"/>
                  </a:lnTo>
                  <a:lnTo>
                    <a:pt x="122" y="307"/>
                  </a:lnTo>
                  <a:lnTo>
                    <a:pt x="97" y="304"/>
                  </a:lnTo>
                  <a:lnTo>
                    <a:pt x="73" y="297"/>
                  </a:lnTo>
                  <a:lnTo>
                    <a:pt x="51" y="284"/>
                  </a:lnTo>
                  <a:lnTo>
                    <a:pt x="32" y="266"/>
                  </a:lnTo>
                  <a:lnTo>
                    <a:pt x="15" y="245"/>
                  </a:lnTo>
                  <a:lnTo>
                    <a:pt x="4" y="219"/>
                  </a:lnTo>
                  <a:lnTo>
                    <a:pt x="0" y="193"/>
                  </a:lnTo>
                  <a:lnTo>
                    <a:pt x="1" y="166"/>
                  </a:lnTo>
                  <a:lnTo>
                    <a:pt x="8" y="141"/>
                  </a:lnTo>
                  <a:lnTo>
                    <a:pt x="21" y="117"/>
                  </a:lnTo>
                  <a:lnTo>
                    <a:pt x="38" y="96"/>
                  </a:lnTo>
                  <a:lnTo>
                    <a:pt x="60" y="79"/>
                  </a:lnTo>
                  <a:lnTo>
                    <a:pt x="170" y="15"/>
                  </a:lnTo>
                  <a:lnTo>
                    <a:pt x="197" y="4"/>
                  </a:lnTo>
                  <a:lnTo>
                    <a:pt x="22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 name="Freeform 11">
              <a:extLst>
                <a:ext uri="{FF2B5EF4-FFF2-40B4-BE49-F238E27FC236}">
                  <a16:creationId xmlns:a16="http://schemas.microsoft.com/office/drawing/2014/main" xmlns="" id="{7FA842D2-ABF3-4713-B9C6-CA6E6EE8E272}"/>
                </a:ext>
              </a:extLst>
            </p:cNvPr>
            <p:cNvSpPr>
              <a:spLocks/>
            </p:cNvSpPr>
            <p:nvPr/>
          </p:nvSpPr>
          <p:spPr bwMode="auto">
            <a:xfrm>
              <a:off x="4010026" y="4021138"/>
              <a:ext cx="557213" cy="487363"/>
            </a:xfrm>
            <a:custGeom>
              <a:avLst/>
              <a:gdLst/>
              <a:ahLst/>
              <a:cxnLst>
                <a:cxn ang="0">
                  <a:pos x="222" y="0"/>
                </a:cxn>
                <a:cxn ang="0">
                  <a:pos x="249" y="1"/>
                </a:cxn>
                <a:cxn ang="0">
                  <a:pos x="274" y="8"/>
                </a:cxn>
                <a:cxn ang="0">
                  <a:pos x="298" y="21"/>
                </a:cxn>
                <a:cxn ang="0">
                  <a:pos x="319" y="38"/>
                </a:cxn>
                <a:cxn ang="0">
                  <a:pos x="336" y="61"/>
                </a:cxn>
                <a:cxn ang="0">
                  <a:pos x="347" y="87"/>
                </a:cxn>
                <a:cxn ang="0">
                  <a:pos x="351" y="114"/>
                </a:cxn>
                <a:cxn ang="0">
                  <a:pos x="351" y="141"/>
                </a:cxn>
                <a:cxn ang="0">
                  <a:pos x="344" y="166"/>
                </a:cxn>
                <a:cxn ang="0">
                  <a:pos x="332" y="190"/>
                </a:cxn>
                <a:cxn ang="0">
                  <a:pos x="313" y="211"/>
                </a:cxn>
                <a:cxn ang="0">
                  <a:pos x="291" y="228"/>
                </a:cxn>
                <a:cxn ang="0">
                  <a:pos x="181" y="291"/>
                </a:cxn>
                <a:cxn ang="0">
                  <a:pos x="161" y="300"/>
                </a:cxn>
                <a:cxn ang="0">
                  <a:pos x="142" y="305"/>
                </a:cxn>
                <a:cxn ang="0">
                  <a:pos x="121" y="307"/>
                </a:cxn>
                <a:cxn ang="0">
                  <a:pos x="95" y="304"/>
                </a:cxn>
                <a:cxn ang="0">
                  <a:pos x="71" y="297"/>
                </a:cxn>
                <a:cxn ang="0">
                  <a:pos x="50" y="284"/>
                </a:cxn>
                <a:cxn ang="0">
                  <a:pos x="31" y="267"/>
                </a:cxn>
                <a:cxn ang="0">
                  <a:pos x="15" y="246"/>
                </a:cxn>
                <a:cxn ang="0">
                  <a:pos x="4" y="220"/>
                </a:cxn>
                <a:cxn ang="0">
                  <a:pos x="0" y="193"/>
                </a:cxn>
                <a:cxn ang="0">
                  <a:pos x="0" y="166"/>
                </a:cxn>
                <a:cxn ang="0">
                  <a:pos x="7" y="141"/>
                </a:cxn>
                <a:cxn ang="0">
                  <a:pos x="19" y="117"/>
                </a:cxn>
                <a:cxn ang="0">
                  <a:pos x="38" y="96"/>
                </a:cxn>
                <a:cxn ang="0">
                  <a:pos x="60" y="79"/>
                </a:cxn>
                <a:cxn ang="0">
                  <a:pos x="170" y="16"/>
                </a:cxn>
                <a:cxn ang="0">
                  <a:pos x="195" y="4"/>
                </a:cxn>
                <a:cxn ang="0">
                  <a:pos x="222" y="0"/>
                </a:cxn>
              </a:cxnLst>
              <a:rect l="0" t="0" r="r" b="b"/>
              <a:pathLst>
                <a:path w="351" h="307">
                  <a:moveTo>
                    <a:pt x="222" y="0"/>
                  </a:moveTo>
                  <a:lnTo>
                    <a:pt x="249" y="1"/>
                  </a:lnTo>
                  <a:lnTo>
                    <a:pt x="274" y="8"/>
                  </a:lnTo>
                  <a:lnTo>
                    <a:pt x="298" y="21"/>
                  </a:lnTo>
                  <a:lnTo>
                    <a:pt x="319" y="38"/>
                  </a:lnTo>
                  <a:lnTo>
                    <a:pt x="336" y="61"/>
                  </a:lnTo>
                  <a:lnTo>
                    <a:pt x="347" y="87"/>
                  </a:lnTo>
                  <a:lnTo>
                    <a:pt x="351" y="114"/>
                  </a:lnTo>
                  <a:lnTo>
                    <a:pt x="351" y="141"/>
                  </a:lnTo>
                  <a:lnTo>
                    <a:pt x="344" y="166"/>
                  </a:lnTo>
                  <a:lnTo>
                    <a:pt x="332" y="190"/>
                  </a:lnTo>
                  <a:lnTo>
                    <a:pt x="313" y="211"/>
                  </a:lnTo>
                  <a:lnTo>
                    <a:pt x="291" y="228"/>
                  </a:lnTo>
                  <a:lnTo>
                    <a:pt x="181" y="291"/>
                  </a:lnTo>
                  <a:lnTo>
                    <a:pt x="161" y="300"/>
                  </a:lnTo>
                  <a:lnTo>
                    <a:pt x="142" y="305"/>
                  </a:lnTo>
                  <a:lnTo>
                    <a:pt x="121" y="307"/>
                  </a:lnTo>
                  <a:lnTo>
                    <a:pt x="95" y="304"/>
                  </a:lnTo>
                  <a:lnTo>
                    <a:pt x="71" y="297"/>
                  </a:lnTo>
                  <a:lnTo>
                    <a:pt x="50" y="284"/>
                  </a:lnTo>
                  <a:lnTo>
                    <a:pt x="31" y="267"/>
                  </a:lnTo>
                  <a:lnTo>
                    <a:pt x="15" y="246"/>
                  </a:lnTo>
                  <a:lnTo>
                    <a:pt x="4" y="220"/>
                  </a:lnTo>
                  <a:lnTo>
                    <a:pt x="0" y="193"/>
                  </a:lnTo>
                  <a:lnTo>
                    <a:pt x="0" y="166"/>
                  </a:lnTo>
                  <a:lnTo>
                    <a:pt x="7" y="141"/>
                  </a:lnTo>
                  <a:lnTo>
                    <a:pt x="19" y="117"/>
                  </a:lnTo>
                  <a:lnTo>
                    <a:pt x="38" y="96"/>
                  </a:lnTo>
                  <a:lnTo>
                    <a:pt x="60" y="79"/>
                  </a:lnTo>
                  <a:lnTo>
                    <a:pt x="170" y="16"/>
                  </a:lnTo>
                  <a:lnTo>
                    <a:pt x="195" y="4"/>
                  </a:lnTo>
                  <a:lnTo>
                    <a:pt x="22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3" name="Freeform 12">
              <a:extLst>
                <a:ext uri="{FF2B5EF4-FFF2-40B4-BE49-F238E27FC236}">
                  <a16:creationId xmlns:a16="http://schemas.microsoft.com/office/drawing/2014/main" xmlns="" id="{CB22FA32-8DFB-4911-9A01-E57C8C305080}"/>
                </a:ext>
              </a:extLst>
            </p:cNvPr>
            <p:cNvSpPr>
              <a:spLocks/>
            </p:cNvSpPr>
            <p:nvPr/>
          </p:nvSpPr>
          <p:spPr bwMode="auto">
            <a:xfrm>
              <a:off x="5334001" y="5003801"/>
              <a:ext cx="450850" cy="425450"/>
            </a:xfrm>
            <a:custGeom>
              <a:avLst/>
              <a:gdLst/>
              <a:ahLst/>
              <a:cxnLst>
                <a:cxn ang="0">
                  <a:pos x="154" y="0"/>
                </a:cxn>
                <a:cxn ang="0">
                  <a:pos x="181" y="0"/>
                </a:cxn>
                <a:cxn ang="0">
                  <a:pos x="206" y="7"/>
                </a:cxn>
                <a:cxn ang="0">
                  <a:pos x="230" y="20"/>
                </a:cxn>
                <a:cxn ang="0">
                  <a:pos x="251" y="38"/>
                </a:cxn>
                <a:cxn ang="0">
                  <a:pos x="268" y="61"/>
                </a:cxn>
                <a:cxn ang="0">
                  <a:pos x="279" y="86"/>
                </a:cxn>
                <a:cxn ang="0">
                  <a:pos x="284" y="113"/>
                </a:cxn>
                <a:cxn ang="0">
                  <a:pos x="284" y="140"/>
                </a:cxn>
                <a:cxn ang="0">
                  <a:pos x="277" y="166"/>
                </a:cxn>
                <a:cxn ang="0">
                  <a:pos x="264" y="190"/>
                </a:cxn>
                <a:cxn ang="0">
                  <a:pos x="246" y="211"/>
                </a:cxn>
                <a:cxn ang="0">
                  <a:pos x="223" y="228"/>
                </a:cxn>
                <a:cxn ang="0">
                  <a:pos x="182" y="252"/>
                </a:cxn>
                <a:cxn ang="0">
                  <a:pos x="163" y="261"/>
                </a:cxn>
                <a:cxn ang="0">
                  <a:pos x="142" y="266"/>
                </a:cxn>
                <a:cxn ang="0">
                  <a:pos x="121" y="268"/>
                </a:cxn>
                <a:cxn ang="0">
                  <a:pos x="95" y="265"/>
                </a:cxn>
                <a:cxn ang="0">
                  <a:pos x="71" y="258"/>
                </a:cxn>
                <a:cxn ang="0">
                  <a:pos x="50" y="245"/>
                </a:cxn>
                <a:cxn ang="0">
                  <a:pos x="31" y="228"/>
                </a:cxn>
                <a:cxn ang="0">
                  <a:pos x="15" y="207"/>
                </a:cxn>
                <a:cxn ang="0">
                  <a:pos x="4" y="180"/>
                </a:cxn>
                <a:cxn ang="0">
                  <a:pos x="0" y="154"/>
                </a:cxn>
                <a:cxn ang="0">
                  <a:pos x="0" y="127"/>
                </a:cxn>
                <a:cxn ang="0">
                  <a:pos x="7" y="102"/>
                </a:cxn>
                <a:cxn ang="0">
                  <a:pos x="19" y="78"/>
                </a:cxn>
                <a:cxn ang="0">
                  <a:pos x="38" y="57"/>
                </a:cxn>
                <a:cxn ang="0">
                  <a:pos x="60" y="40"/>
                </a:cxn>
                <a:cxn ang="0">
                  <a:pos x="101" y="16"/>
                </a:cxn>
                <a:cxn ang="0">
                  <a:pos x="128" y="5"/>
                </a:cxn>
                <a:cxn ang="0">
                  <a:pos x="154" y="0"/>
                </a:cxn>
              </a:cxnLst>
              <a:rect l="0" t="0" r="r" b="b"/>
              <a:pathLst>
                <a:path w="284" h="268">
                  <a:moveTo>
                    <a:pt x="154" y="0"/>
                  </a:moveTo>
                  <a:lnTo>
                    <a:pt x="181" y="0"/>
                  </a:lnTo>
                  <a:lnTo>
                    <a:pt x="206" y="7"/>
                  </a:lnTo>
                  <a:lnTo>
                    <a:pt x="230" y="20"/>
                  </a:lnTo>
                  <a:lnTo>
                    <a:pt x="251" y="38"/>
                  </a:lnTo>
                  <a:lnTo>
                    <a:pt x="268" y="61"/>
                  </a:lnTo>
                  <a:lnTo>
                    <a:pt x="279" y="86"/>
                  </a:lnTo>
                  <a:lnTo>
                    <a:pt x="284" y="113"/>
                  </a:lnTo>
                  <a:lnTo>
                    <a:pt x="284" y="140"/>
                  </a:lnTo>
                  <a:lnTo>
                    <a:pt x="277" y="166"/>
                  </a:lnTo>
                  <a:lnTo>
                    <a:pt x="264" y="190"/>
                  </a:lnTo>
                  <a:lnTo>
                    <a:pt x="246" y="211"/>
                  </a:lnTo>
                  <a:lnTo>
                    <a:pt x="223" y="228"/>
                  </a:lnTo>
                  <a:lnTo>
                    <a:pt x="182" y="252"/>
                  </a:lnTo>
                  <a:lnTo>
                    <a:pt x="163" y="261"/>
                  </a:lnTo>
                  <a:lnTo>
                    <a:pt x="142" y="266"/>
                  </a:lnTo>
                  <a:lnTo>
                    <a:pt x="121" y="268"/>
                  </a:lnTo>
                  <a:lnTo>
                    <a:pt x="95" y="265"/>
                  </a:lnTo>
                  <a:lnTo>
                    <a:pt x="71" y="258"/>
                  </a:lnTo>
                  <a:lnTo>
                    <a:pt x="50" y="245"/>
                  </a:lnTo>
                  <a:lnTo>
                    <a:pt x="31" y="228"/>
                  </a:lnTo>
                  <a:lnTo>
                    <a:pt x="15" y="207"/>
                  </a:lnTo>
                  <a:lnTo>
                    <a:pt x="4" y="180"/>
                  </a:lnTo>
                  <a:lnTo>
                    <a:pt x="0" y="154"/>
                  </a:lnTo>
                  <a:lnTo>
                    <a:pt x="0" y="127"/>
                  </a:lnTo>
                  <a:lnTo>
                    <a:pt x="7" y="102"/>
                  </a:lnTo>
                  <a:lnTo>
                    <a:pt x="19" y="78"/>
                  </a:lnTo>
                  <a:lnTo>
                    <a:pt x="38" y="57"/>
                  </a:lnTo>
                  <a:lnTo>
                    <a:pt x="60" y="40"/>
                  </a:lnTo>
                  <a:lnTo>
                    <a:pt x="101" y="16"/>
                  </a:lnTo>
                  <a:lnTo>
                    <a:pt x="128" y="5"/>
                  </a:lnTo>
                  <a:lnTo>
                    <a:pt x="15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4" name="Freeform 13">
              <a:extLst>
                <a:ext uri="{FF2B5EF4-FFF2-40B4-BE49-F238E27FC236}">
                  <a16:creationId xmlns:a16="http://schemas.microsoft.com/office/drawing/2014/main" xmlns="" id="{79C2A925-246C-494C-8848-F9C4694BC7A6}"/>
                </a:ext>
              </a:extLst>
            </p:cNvPr>
            <p:cNvSpPr>
              <a:spLocks/>
            </p:cNvSpPr>
            <p:nvPr/>
          </p:nvSpPr>
          <p:spPr bwMode="auto">
            <a:xfrm>
              <a:off x="2411413" y="1768476"/>
              <a:ext cx="2241550" cy="2097088"/>
            </a:xfrm>
            <a:custGeom>
              <a:avLst/>
              <a:gdLst/>
              <a:ahLst/>
              <a:cxnLst>
                <a:cxn ang="0">
                  <a:pos x="565" y="0"/>
                </a:cxn>
                <a:cxn ang="0">
                  <a:pos x="624" y="3"/>
                </a:cxn>
                <a:cxn ang="0">
                  <a:pos x="683" y="12"/>
                </a:cxn>
                <a:cxn ang="0">
                  <a:pos x="741" y="27"/>
                </a:cxn>
                <a:cxn ang="0">
                  <a:pos x="799" y="48"/>
                </a:cxn>
                <a:cxn ang="0">
                  <a:pos x="854" y="76"/>
                </a:cxn>
                <a:cxn ang="0">
                  <a:pos x="1167" y="256"/>
                </a:cxn>
                <a:cxn ang="0">
                  <a:pos x="1215" y="287"/>
                </a:cxn>
                <a:cxn ang="0">
                  <a:pos x="1258" y="321"/>
                </a:cxn>
                <a:cxn ang="0">
                  <a:pos x="1298" y="359"/>
                </a:cxn>
                <a:cxn ang="0">
                  <a:pos x="1332" y="400"/>
                </a:cxn>
                <a:cxn ang="0">
                  <a:pos x="1363" y="444"/>
                </a:cxn>
                <a:cxn ang="0">
                  <a:pos x="1389" y="490"/>
                </a:cxn>
                <a:cxn ang="0">
                  <a:pos x="1412" y="538"/>
                </a:cxn>
                <a:cxn ang="0">
                  <a:pos x="1348" y="565"/>
                </a:cxn>
                <a:cxn ang="0">
                  <a:pos x="1289" y="598"/>
                </a:cxn>
                <a:cxn ang="0">
                  <a:pos x="1232" y="636"/>
                </a:cxn>
                <a:cxn ang="0">
                  <a:pos x="1180" y="682"/>
                </a:cxn>
                <a:cxn ang="0">
                  <a:pos x="1132" y="731"/>
                </a:cxn>
                <a:cxn ang="0">
                  <a:pos x="1088" y="784"/>
                </a:cxn>
                <a:cxn ang="0">
                  <a:pos x="1049" y="843"/>
                </a:cxn>
                <a:cxn ang="0">
                  <a:pos x="1015" y="908"/>
                </a:cxn>
                <a:cxn ang="0">
                  <a:pos x="990" y="974"/>
                </a:cxn>
                <a:cxn ang="0">
                  <a:pos x="970" y="1042"/>
                </a:cxn>
                <a:cxn ang="0">
                  <a:pos x="958" y="1109"/>
                </a:cxn>
                <a:cxn ang="0">
                  <a:pos x="952" y="1178"/>
                </a:cxn>
                <a:cxn ang="0">
                  <a:pos x="953" y="1247"/>
                </a:cxn>
                <a:cxn ang="0">
                  <a:pos x="960" y="1315"/>
                </a:cxn>
                <a:cxn ang="0">
                  <a:pos x="921" y="1319"/>
                </a:cxn>
                <a:cxn ang="0">
                  <a:pos x="883" y="1321"/>
                </a:cxn>
                <a:cxn ang="0">
                  <a:pos x="825" y="1318"/>
                </a:cxn>
                <a:cxn ang="0">
                  <a:pos x="768" y="1309"/>
                </a:cxn>
                <a:cxn ang="0">
                  <a:pos x="710" y="1294"/>
                </a:cxn>
                <a:cxn ang="0">
                  <a:pos x="654" y="1273"/>
                </a:cxn>
                <a:cxn ang="0">
                  <a:pos x="599" y="1245"/>
                </a:cxn>
                <a:cxn ang="0">
                  <a:pos x="285" y="1064"/>
                </a:cxn>
                <a:cxn ang="0">
                  <a:pos x="233" y="1031"/>
                </a:cxn>
                <a:cxn ang="0">
                  <a:pos x="186" y="993"/>
                </a:cxn>
                <a:cxn ang="0">
                  <a:pos x="143" y="949"/>
                </a:cxn>
                <a:cxn ang="0">
                  <a:pos x="107" y="904"/>
                </a:cxn>
                <a:cxn ang="0">
                  <a:pos x="75" y="853"/>
                </a:cxn>
                <a:cxn ang="0">
                  <a:pos x="48" y="801"/>
                </a:cxn>
                <a:cxn ang="0">
                  <a:pos x="28" y="748"/>
                </a:cxn>
                <a:cxn ang="0">
                  <a:pos x="13" y="690"/>
                </a:cxn>
                <a:cxn ang="0">
                  <a:pos x="3" y="632"/>
                </a:cxn>
                <a:cxn ang="0">
                  <a:pos x="0" y="575"/>
                </a:cxn>
                <a:cxn ang="0">
                  <a:pos x="3" y="515"/>
                </a:cxn>
                <a:cxn ang="0">
                  <a:pos x="11" y="456"/>
                </a:cxn>
                <a:cxn ang="0">
                  <a:pos x="27" y="399"/>
                </a:cxn>
                <a:cxn ang="0">
                  <a:pos x="48" y="341"/>
                </a:cxn>
                <a:cxn ang="0">
                  <a:pos x="76" y="286"/>
                </a:cxn>
                <a:cxn ang="0">
                  <a:pos x="110" y="234"/>
                </a:cxn>
                <a:cxn ang="0">
                  <a:pos x="148" y="186"/>
                </a:cxn>
                <a:cxn ang="0">
                  <a:pos x="191" y="144"/>
                </a:cxn>
                <a:cxn ang="0">
                  <a:pos x="236" y="107"/>
                </a:cxn>
                <a:cxn ang="0">
                  <a:pos x="287" y="75"/>
                </a:cxn>
                <a:cxn ang="0">
                  <a:pos x="339" y="48"/>
                </a:cxn>
                <a:cxn ang="0">
                  <a:pos x="392" y="28"/>
                </a:cxn>
                <a:cxn ang="0">
                  <a:pos x="450" y="13"/>
                </a:cxn>
                <a:cxn ang="0">
                  <a:pos x="508" y="3"/>
                </a:cxn>
                <a:cxn ang="0">
                  <a:pos x="565" y="0"/>
                </a:cxn>
              </a:cxnLst>
              <a:rect l="0" t="0" r="r" b="b"/>
              <a:pathLst>
                <a:path w="1412" h="1321">
                  <a:moveTo>
                    <a:pt x="565" y="0"/>
                  </a:moveTo>
                  <a:lnTo>
                    <a:pt x="624" y="3"/>
                  </a:lnTo>
                  <a:lnTo>
                    <a:pt x="683" y="12"/>
                  </a:lnTo>
                  <a:lnTo>
                    <a:pt x="741" y="27"/>
                  </a:lnTo>
                  <a:lnTo>
                    <a:pt x="799" y="48"/>
                  </a:lnTo>
                  <a:lnTo>
                    <a:pt x="854" y="76"/>
                  </a:lnTo>
                  <a:lnTo>
                    <a:pt x="1167" y="256"/>
                  </a:lnTo>
                  <a:lnTo>
                    <a:pt x="1215" y="287"/>
                  </a:lnTo>
                  <a:lnTo>
                    <a:pt x="1258" y="321"/>
                  </a:lnTo>
                  <a:lnTo>
                    <a:pt x="1298" y="359"/>
                  </a:lnTo>
                  <a:lnTo>
                    <a:pt x="1332" y="400"/>
                  </a:lnTo>
                  <a:lnTo>
                    <a:pt x="1363" y="444"/>
                  </a:lnTo>
                  <a:lnTo>
                    <a:pt x="1389" y="490"/>
                  </a:lnTo>
                  <a:lnTo>
                    <a:pt x="1412" y="538"/>
                  </a:lnTo>
                  <a:lnTo>
                    <a:pt x="1348" y="565"/>
                  </a:lnTo>
                  <a:lnTo>
                    <a:pt x="1289" y="598"/>
                  </a:lnTo>
                  <a:lnTo>
                    <a:pt x="1232" y="636"/>
                  </a:lnTo>
                  <a:lnTo>
                    <a:pt x="1180" y="682"/>
                  </a:lnTo>
                  <a:lnTo>
                    <a:pt x="1132" y="731"/>
                  </a:lnTo>
                  <a:lnTo>
                    <a:pt x="1088" y="784"/>
                  </a:lnTo>
                  <a:lnTo>
                    <a:pt x="1049" y="843"/>
                  </a:lnTo>
                  <a:lnTo>
                    <a:pt x="1015" y="908"/>
                  </a:lnTo>
                  <a:lnTo>
                    <a:pt x="990" y="974"/>
                  </a:lnTo>
                  <a:lnTo>
                    <a:pt x="970" y="1042"/>
                  </a:lnTo>
                  <a:lnTo>
                    <a:pt x="958" y="1109"/>
                  </a:lnTo>
                  <a:lnTo>
                    <a:pt x="952" y="1178"/>
                  </a:lnTo>
                  <a:lnTo>
                    <a:pt x="953" y="1247"/>
                  </a:lnTo>
                  <a:lnTo>
                    <a:pt x="960" y="1315"/>
                  </a:lnTo>
                  <a:lnTo>
                    <a:pt x="921" y="1319"/>
                  </a:lnTo>
                  <a:lnTo>
                    <a:pt x="883" y="1321"/>
                  </a:lnTo>
                  <a:lnTo>
                    <a:pt x="825" y="1318"/>
                  </a:lnTo>
                  <a:lnTo>
                    <a:pt x="768" y="1309"/>
                  </a:lnTo>
                  <a:lnTo>
                    <a:pt x="710" y="1294"/>
                  </a:lnTo>
                  <a:lnTo>
                    <a:pt x="654" y="1273"/>
                  </a:lnTo>
                  <a:lnTo>
                    <a:pt x="599" y="1245"/>
                  </a:lnTo>
                  <a:lnTo>
                    <a:pt x="285" y="1064"/>
                  </a:lnTo>
                  <a:lnTo>
                    <a:pt x="233" y="1031"/>
                  </a:lnTo>
                  <a:lnTo>
                    <a:pt x="186" y="993"/>
                  </a:lnTo>
                  <a:lnTo>
                    <a:pt x="143" y="949"/>
                  </a:lnTo>
                  <a:lnTo>
                    <a:pt x="107" y="904"/>
                  </a:lnTo>
                  <a:lnTo>
                    <a:pt x="75" y="853"/>
                  </a:lnTo>
                  <a:lnTo>
                    <a:pt x="48" y="801"/>
                  </a:lnTo>
                  <a:lnTo>
                    <a:pt x="28" y="748"/>
                  </a:lnTo>
                  <a:lnTo>
                    <a:pt x="13" y="690"/>
                  </a:lnTo>
                  <a:lnTo>
                    <a:pt x="3" y="632"/>
                  </a:lnTo>
                  <a:lnTo>
                    <a:pt x="0" y="575"/>
                  </a:lnTo>
                  <a:lnTo>
                    <a:pt x="3" y="515"/>
                  </a:lnTo>
                  <a:lnTo>
                    <a:pt x="11" y="456"/>
                  </a:lnTo>
                  <a:lnTo>
                    <a:pt x="27" y="399"/>
                  </a:lnTo>
                  <a:lnTo>
                    <a:pt x="48" y="341"/>
                  </a:lnTo>
                  <a:lnTo>
                    <a:pt x="76" y="286"/>
                  </a:lnTo>
                  <a:lnTo>
                    <a:pt x="110" y="234"/>
                  </a:lnTo>
                  <a:lnTo>
                    <a:pt x="148" y="186"/>
                  </a:lnTo>
                  <a:lnTo>
                    <a:pt x="191" y="144"/>
                  </a:lnTo>
                  <a:lnTo>
                    <a:pt x="236" y="107"/>
                  </a:lnTo>
                  <a:lnTo>
                    <a:pt x="287" y="75"/>
                  </a:lnTo>
                  <a:lnTo>
                    <a:pt x="339" y="48"/>
                  </a:lnTo>
                  <a:lnTo>
                    <a:pt x="392" y="28"/>
                  </a:lnTo>
                  <a:lnTo>
                    <a:pt x="450" y="13"/>
                  </a:lnTo>
                  <a:lnTo>
                    <a:pt x="508" y="3"/>
                  </a:lnTo>
                  <a:lnTo>
                    <a:pt x="56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5" name="Freeform 14">
              <a:extLst>
                <a:ext uri="{FF2B5EF4-FFF2-40B4-BE49-F238E27FC236}">
                  <a16:creationId xmlns:a16="http://schemas.microsoft.com/office/drawing/2014/main" xmlns="" id="{83AD061A-6E77-4278-8BED-4668A2C895A2}"/>
                </a:ext>
              </a:extLst>
            </p:cNvPr>
            <p:cNvSpPr>
              <a:spLocks/>
            </p:cNvSpPr>
            <p:nvPr/>
          </p:nvSpPr>
          <p:spPr bwMode="auto">
            <a:xfrm>
              <a:off x="5273676" y="4360863"/>
              <a:ext cx="112713" cy="23813"/>
            </a:xfrm>
            <a:custGeom>
              <a:avLst/>
              <a:gdLst/>
              <a:ahLst/>
              <a:cxnLst>
                <a:cxn ang="0">
                  <a:pos x="0" y="0"/>
                </a:cxn>
                <a:cxn ang="0">
                  <a:pos x="26" y="1"/>
                </a:cxn>
                <a:cxn ang="0">
                  <a:pos x="50" y="7"/>
                </a:cxn>
                <a:cxn ang="0">
                  <a:pos x="71" y="15"/>
                </a:cxn>
                <a:cxn ang="0">
                  <a:pos x="43" y="6"/>
                </a:cxn>
                <a:cxn ang="0">
                  <a:pos x="18" y="1"/>
                </a:cxn>
                <a:cxn ang="0">
                  <a:pos x="0" y="0"/>
                </a:cxn>
              </a:cxnLst>
              <a:rect l="0" t="0" r="r" b="b"/>
              <a:pathLst>
                <a:path w="71" h="15">
                  <a:moveTo>
                    <a:pt x="0" y="0"/>
                  </a:moveTo>
                  <a:lnTo>
                    <a:pt x="26" y="1"/>
                  </a:lnTo>
                  <a:lnTo>
                    <a:pt x="50" y="7"/>
                  </a:lnTo>
                  <a:lnTo>
                    <a:pt x="71" y="15"/>
                  </a:lnTo>
                  <a:lnTo>
                    <a:pt x="43" y="6"/>
                  </a:lnTo>
                  <a:lnTo>
                    <a:pt x="18" y="1"/>
                  </a:lnTo>
                  <a:lnTo>
                    <a:pt x="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6" name="Freeform 15">
              <a:extLst>
                <a:ext uri="{FF2B5EF4-FFF2-40B4-BE49-F238E27FC236}">
                  <a16:creationId xmlns:a16="http://schemas.microsoft.com/office/drawing/2014/main" xmlns="" id="{12FDF99B-8FF9-4BE5-B380-586E6C7408A8}"/>
                </a:ext>
              </a:extLst>
            </p:cNvPr>
            <p:cNvSpPr>
              <a:spLocks noEditPoints="1"/>
            </p:cNvSpPr>
            <p:nvPr/>
          </p:nvSpPr>
          <p:spPr bwMode="auto">
            <a:xfrm>
              <a:off x="5141913" y="4384676"/>
              <a:ext cx="403225" cy="228600"/>
            </a:xfrm>
            <a:custGeom>
              <a:avLst/>
              <a:gdLst/>
              <a:ahLst/>
              <a:cxnLst>
                <a:cxn ang="0">
                  <a:pos x="115" y="40"/>
                </a:cxn>
                <a:cxn ang="0">
                  <a:pos x="139" y="65"/>
                </a:cxn>
                <a:cxn ang="0">
                  <a:pos x="223" y="67"/>
                </a:cxn>
                <a:cxn ang="0">
                  <a:pos x="227" y="69"/>
                </a:cxn>
                <a:cxn ang="0">
                  <a:pos x="232" y="92"/>
                </a:cxn>
                <a:cxn ang="0">
                  <a:pos x="232" y="109"/>
                </a:cxn>
                <a:cxn ang="0">
                  <a:pos x="243" y="119"/>
                </a:cxn>
                <a:cxn ang="0">
                  <a:pos x="254" y="123"/>
                </a:cxn>
                <a:cxn ang="0">
                  <a:pos x="243" y="123"/>
                </a:cxn>
                <a:cxn ang="0">
                  <a:pos x="218" y="119"/>
                </a:cxn>
                <a:cxn ang="0">
                  <a:pos x="204" y="110"/>
                </a:cxn>
                <a:cxn ang="0">
                  <a:pos x="197" y="107"/>
                </a:cxn>
                <a:cxn ang="0">
                  <a:pos x="152" y="114"/>
                </a:cxn>
                <a:cxn ang="0">
                  <a:pos x="147" y="127"/>
                </a:cxn>
                <a:cxn ang="0">
                  <a:pos x="143" y="129"/>
                </a:cxn>
                <a:cxn ang="0">
                  <a:pos x="129" y="131"/>
                </a:cxn>
                <a:cxn ang="0">
                  <a:pos x="122" y="136"/>
                </a:cxn>
                <a:cxn ang="0">
                  <a:pos x="129" y="129"/>
                </a:cxn>
                <a:cxn ang="0">
                  <a:pos x="143" y="126"/>
                </a:cxn>
                <a:cxn ang="0">
                  <a:pos x="144" y="123"/>
                </a:cxn>
                <a:cxn ang="0">
                  <a:pos x="140" y="120"/>
                </a:cxn>
                <a:cxn ang="0">
                  <a:pos x="85" y="114"/>
                </a:cxn>
                <a:cxn ang="0">
                  <a:pos x="77" y="116"/>
                </a:cxn>
                <a:cxn ang="0">
                  <a:pos x="73" y="126"/>
                </a:cxn>
                <a:cxn ang="0">
                  <a:pos x="60" y="129"/>
                </a:cxn>
                <a:cxn ang="0">
                  <a:pos x="46" y="133"/>
                </a:cxn>
                <a:cxn ang="0">
                  <a:pos x="60" y="127"/>
                </a:cxn>
                <a:cxn ang="0">
                  <a:pos x="70" y="117"/>
                </a:cxn>
                <a:cxn ang="0">
                  <a:pos x="42" y="110"/>
                </a:cxn>
                <a:cxn ang="0">
                  <a:pos x="38" y="112"/>
                </a:cxn>
                <a:cxn ang="0">
                  <a:pos x="33" y="123"/>
                </a:cxn>
                <a:cxn ang="0">
                  <a:pos x="31" y="133"/>
                </a:cxn>
                <a:cxn ang="0">
                  <a:pos x="18" y="137"/>
                </a:cxn>
                <a:cxn ang="0">
                  <a:pos x="8" y="140"/>
                </a:cxn>
                <a:cxn ang="0">
                  <a:pos x="1" y="144"/>
                </a:cxn>
                <a:cxn ang="0">
                  <a:pos x="5" y="140"/>
                </a:cxn>
                <a:cxn ang="0">
                  <a:pos x="19" y="133"/>
                </a:cxn>
                <a:cxn ang="0">
                  <a:pos x="25" y="127"/>
                </a:cxn>
                <a:cxn ang="0">
                  <a:pos x="29" y="119"/>
                </a:cxn>
                <a:cxn ang="0">
                  <a:pos x="33" y="107"/>
                </a:cxn>
                <a:cxn ang="0">
                  <a:pos x="29" y="105"/>
                </a:cxn>
                <a:cxn ang="0">
                  <a:pos x="11" y="95"/>
                </a:cxn>
                <a:cxn ang="0">
                  <a:pos x="11" y="89"/>
                </a:cxn>
                <a:cxn ang="0">
                  <a:pos x="39" y="99"/>
                </a:cxn>
                <a:cxn ang="0">
                  <a:pos x="43" y="91"/>
                </a:cxn>
                <a:cxn ang="0">
                  <a:pos x="32" y="86"/>
                </a:cxn>
                <a:cxn ang="0">
                  <a:pos x="31" y="71"/>
                </a:cxn>
                <a:cxn ang="0">
                  <a:pos x="39" y="67"/>
                </a:cxn>
                <a:cxn ang="0">
                  <a:pos x="62" y="62"/>
                </a:cxn>
                <a:cxn ang="0">
                  <a:pos x="69" y="50"/>
                </a:cxn>
                <a:cxn ang="0">
                  <a:pos x="77" y="41"/>
                </a:cxn>
                <a:cxn ang="0">
                  <a:pos x="87" y="48"/>
                </a:cxn>
                <a:cxn ang="0">
                  <a:pos x="94" y="31"/>
                </a:cxn>
                <a:cxn ang="0">
                  <a:pos x="154" y="0"/>
                </a:cxn>
                <a:cxn ang="0">
                  <a:pos x="216" y="54"/>
                </a:cxn>
                <a:cxn ang="0">
                  <a:pos x="154" y="0"/>
                </a:cxn>
              </a:cxnLst>
              <a:rect l="0" t="0" r="r" b="b"/>
              <a:pathLst>
                <a:path w="254" h="144">
                  <a:moveTo>
                    <a:pt x="99" y="26"/>
                  </a:moveTo>
                  <a:lnTo>
                    <a:pt x="105" y="29"/>
                  </a:lnTo>
                  <a:lnTo>
                    <a:pt x="114" y="37"/>
                  </a:lnTo>
                  <a:lnTo>
                    <a:pt x="115" y="40"/>
                  </a:lnTo>
                  <a:lnTo>
                    <a:pt x="118" y="41"/>
                  </a:lnTo>
                  <a:lnTo>
                    <a:pt x="119" y="43"/>
                  </a:lnTo>
                  <a:lnTo>
                    <a:pt x="121" y="47"/>
                  </a:lnTo>
                  <a:lnTo>
                    <a:pt x="139" y="65"/>
                  </a:lnTo>
                  <a:lnTo>
                    <a:pt x="140" y="68"/>
                  </a:lnTo>
                  <a:lnTo>
                    <a:pt x="212" y="68"/>
                  </a:lnTo>
                  <a:lnTo>
                    <a:pt x="213" y="67"/>
                  </a:lnTo>
                  <a:lnTo>
                    <a:pt x="223" y="67"/>
                  </a:lnTo>
                  <a:lnTo>
                    <a:pt x="222" y="64"/>
                  </a:lnTo>
                  <a:lnTo>
                    <a:pt x="216" y="54"/>
                  </a:lnTo>
                  <a:lnTo>
                    <a:pt x="226" y="68"/>
                  </a:lnTo>
                  <a:lnTo>
                    <a:pt x="227" y="69"/>
                  </a:lnTo>
                  <a:lnTo>
                    <a:pt x="229" y="72"/>
                  </a:lnTo>
                  <a:lnTo>
                    <a:pt x="232" y="75"/>
                  </a:lnTo>
                  <a:lnTo>
                    <a:pt x="233" y="83"/>
                  </a:lnTo>
                  <a:lnTo>
                    <a:pt x="232" y="92"/>
                  </a:lnTo>
                  <a:lnTo>
                    <a:pt x="229" y="95"/>
                  </a:lnTo>
                  <a:lnTo>
                    <a:pt x="229" y="98"/>
                  </a:lnTo>
                  <a:lnTo>
                    <a:pt x="232" y="100"/>
                  </a:lnTo>
                  <a:lnTo>
                    <a:pt x="232" y="109"/>
                  </a:lnTo>
                  <a:lnTo>
                    <a:pt x="233" y="110"/>
                  </a:lnTo>
                  <a:lnTo>
                    <a:pt x="233" y="113"/>
                  </a:lnTo>
                  <a:lnTo>
                    <a:pt x="234" y="114"/>
                  </a:lnTo>
                  <a:lnTo>
                    <a:pt x="243" y="119"/>
                  </a:lnTo>
                  <a:lnTo>
                    <a:pt x="247" y="120"/>
                  </a:lnTo>
                  <a:lnTo>
                    <a:pt x="250" y="120"/>
                  </a:lnTo>
                  <a:lnTo>
                    <a:pt x="253" y="121"/>
                  </a:lnTo>
                  <a:lnTo>
                    <a:pt x="254" y="123"/>
                  </a:lnTo>
                  <a:lnTo>
                    <a:pt x="253" y="124"/>
                  </a:lnTo>
                  <a:lnTo>
                    <a:pt x="251" y="124"/>
                  </a:lnTo>
                  <a:lnTo>
                    <a:pt x="249" y="123"/>
                  </a:lnTo>
                  <a:lnTo>
                    <a:pt x="243" y="123"/>
                  </a:lnTo>
                  <a:lnTo>
                    <a:pt x="242" y="121"/>
                  </a:lnTo>
                  <a:lnTo>
                    <a:pt x="240" y="121"/>
                  </a:lnTo>
                  <a:lnTo>
                    <a:pt x="237" y="119"/>
                  </a:lnTo>
                  <a:lnTo>
                    <a:pt x="218" y="119"/>
                  </a:lnTo>
                  <a:lnTo>
                    <a:pt x="206" y="117"/>
                  </a:lnTo>
                  <a:lnTo>
                    <a:pt x="205" y="117"/>
                  </a:lnTo>
                  <a:lnTo>
                    <a:pt x="204" y="116"/>
                  </a:lnTo>
                  <a:lnTo>
                    <a:pt x="204" y="110"/>
                  </a:lnTo>
                  <a:lnTo>
                    <a:pt x="201" y="107"/>
                  </a:lnTo>
                  <a:lnTo>
                    <a:pt x="201" y="106"/>
                  </a:lnTo>
                  <a:lnTo>
                    <a:pt x="199" y="106"/>
                  </a:lnTo>
                  <a:lnTo>
                    <a:pt x="197" y="107"/>
                  </a:lnTo>
                  <a:lnTo>
                    <a:pt x="188" y="109"/>
                  </a:lnTo>
                  <a:lnTo>
                    <a:pt x="177" y="110"/>
                  </a:lnTo>
                  <a:lnTo>
                    <a:pt x="164" y="113"/>
                  </a:lnTo>
                  <a:lnTo>
                    <a:pt x="152" y="114"/>
                  </a:lnTo>
                  <a:lnTo>
                    <a:pt x="150" y="116"/>
                  </a:lnTo>
                  <a:lnTo>
                    <a:pt x="150" y="126"/>
                  </a:lnTo>
                  <a:lnTo>
                    <a:pt x="149" y="127"/>
                  </a:lnTo>
                  <a:lnTo>
                    <a:pt x="147" y="127"/>
                  </a:lnTo>
                  <a:lnTo>
                    <a:pt x="147" y="126"/>
                  </a:lnTo>
                  <a:lnTo>
                    <a:pt x="146" y="127"/>
                  </a:lnTo>
                  <a:lnTo>
                    <a:pt x="144" y="127"/>
                  </a:lnTo>
                  <a:lnTo>
                    <a:pt x="143" y="129"/>
                  </a:lnTo>
                  <a:lnTo>
                    <a:pt x="140" y="129"/>
                  </a:lnTo>
                  <a:lnTo>
                    <a:pt x="136" y="130"/>
                  </a:lnTo>
                  <a:lnTo>
                    <a:pt x="132" y="130"/>
                  </a:lnTo>
                  <a:lnTo>
                    <a:pt x="129" y="131"/>
                  </a:lnTo>
                  <a:lnTo>
                    <a:pt x="128" y="133"/>
                  </a:lnTo>
                  <a:lnTo>
                    <a:pt x="126" y="133"/>
                  </a:lnTo>
                  <a:lnTo>
                    <a:pt x="123" y="134"/>
                  </a:lnTo>
                  <a:lnTo>
                    <a:pt x="122" y="136"/>
                  </a:lnTo>
                  <a:lnTo>
                    <a:pt x="119" y="136"/>
                  </a:lnTo>
                  <a:lnTo>
                    <a:pt x="125" y="130"/>
                  </a:lnTo>
                  <a:lnTo>
                    <a:pt x="128" y="129"/>
                  </a:lnTo>
                  <a:lnTo>
                    <a:pt x="129" y="129"/>
                  </a:lnTo>
                  <a:lnTo>
                    <a:pt x="132" y="127"/>
                  </a:lnTo>
                  <a:lnTo>
                    <a:pt x="136" y="127"/>
                  </a:lnTo>
                  <a:lnTo>
                    <a:pt x="139" y="126"/>
                  </a:lnTo>
                  <a:lnTo>
                    <a:pt x="143" y="126"/>
                  </a:lnTo>
                  <a:lnTo>
                    <a:pt x="144" y="124"/>
                  </a:lnTo>
                  <a:lnTo>
                    <a:pt x="146" y="124"/>
                  </a:lnTo>
                  <a:lnTo>
                    <a:pt x="146" y="123"/>
                  </a:lnTo>
                  <a:lnTo>
                    <a:pt x="144" y="123"/>
                  </a:lnTo>
                  <a:lnTo>
                    <a:pt x="146" y="121"/>
                  </a:lnTo>
                  <a:lnTo>
                    <a:pt x="146" y="120"/>
                  </a:lnTo>
                  <a:lnTo>
                    <a:pt x="147" y="119"/>
                  </a:lnTo>
                  <a:lnTo>
                    <a:pt x="140" y="120"/>
                  </a:lnTo>
                  <a:lnTo>
                    <a:pt x="114" y="120"/>
                  </a:lnTo>
                  <a:lnTo>
                    <a:pt x="101" y="119"/>
                  </a:lnTo>
                  <a:lnTo>
                    <a:pt x="91" y="116"/>
                  </a:lnTo>
                  <a:lnTo>
                    <a:pt x="85" y="114"/>
                  </a:lnTo>
                  <a:lnTo>
                    <a:pt x="80" y="112"/>
                  </a:lnTo>
                  <a:lnTo>
                    <a:pt x="78" y="112"/>
                  </a:lnTo>
                  <a:lnTo>
                    <a:pt x="77" y="113"/>
                  </a:lnTo>
                  <a:lnTo>
                    <a:pt x="77" y="116"/>
                  </a:lnTo>
                  <a:lnTo>
                    <a:pt x="76" y="117"/>
                  </a:lnTo>
                  <a:lnTo>
                    <a:pt x="76" y="124"/>
                  </a:lnTo>
                  <a:lnTo>
                    <a:pt x="74" y="126"/>
                  </a:lnTo>
                  <a:lnTo>
                    <a:pt x="73" y="126"/>
                  </a:lnTo>
                  <a:lnTo>
                    <a:pt x="70" y="127"/>
                  </a:lnTo>
                  <a:lnTo>
                    <a:pt x="67" y="127"/>
                  </a:lnTo>
                  <a:lnTo>
                    <a:pt x="63" y="129"/>
                  </a:lnTo>
                  <a:lnTo>
                    <a:pt x="60" y="129"/>
                  </a:lnTo>
                  <a:lnTo>
                    <a:pt x="59" y="130"/>
                  </a:lnTo>
                  <a:lnTo>
                    <a:pt x="57" y="130"/>
                  </a:lnTo>
                  <a:lnTo>
                    <a:pt x="45" y="134"/>
                  </a:lnTo>
                  <a:lnTo>
                    <a:pt x="46" y="133"/>
                  </a:lnTo>
                  <a:lnTo>
                    <a:pt x="52" y="130"/>
                  </a:lnTo>
                  <a:lnTo>
                    <a:pt x="53" y="129"/>
                  </a:lnTo>
                  <a:lnTo>
                    <a:pt x="56" y="127"/>
                  </a:lnTo>
                  <a:lnTo>
                    <a:pt x="60" y="127"/>
                  </a:lnTo>
                  <a:lnTo>
                    <a:pt x="69" y="124"/>
                  </a:lnTo>
                  <a:lnTo>
                    <a:pt x="71" y="123"/>
                  </a:lnTo>
                  <a:lnTo>
                    <a:pt x="70" y="121"/>
                  </a:lnTo>
                  <a:lnTo>
                    <a:pt x="70" y="117"/>
                  </a:lnTo>
                  <a:lnTo>
                    <a:pt x="71" y="114"/>
                  </a:lnTo>
                  <a:lnTo>
                    <a:pt x="71" y="113"/>
                  </a:lnTo>
                  <a:lnTo>
                    <a:pt x="53" y="113"/>
                  </a:lnTo>
                  <a:lnTo>
                    <a:pt x="42" y="110"/>
                  </a:lnTo>
                  <a:lnTo>
                    <a:pt x="40" y="110"/>
                  </a:lnTo>
                  <a:lnTo>
                    <a:pt x="39" y="109"/>
                  </a:lnTo>
                  <a:lnTo>
                    <a:pt x="39" y="110"/>
                  </a:lnTo>
                  <a:lnTo>
                    <a:pt x="38" y="112"/>
                  </a:lnTo>
                  <a:lnTo>
                    <a:pt x="35" y="117"/>
                  </a:lnTo>
                  <a:lnTo>
                    <a:pt x="35" y="120"/>
                  </a:lnTo>
                  <a:lnTo>
                    <a:pt x="33" y="121"/>
                  </a:lnTo>
                  <a:lnTo>
                    <a:pt x="33" y="123"/>
                  </a:lnTo>
                  <a:lnTo>
                    <a:pt x="32" y="124"/>
                  </a:lnTo>
                  <a:lnTo>
                    <a:pt x="32" y="126"/>
                  </a:lnTo>
                  <a:lnTo>
                    <a:pt x="31" y="127"/>
                  </a:lnTo>
                  <a:lnTo>
                    <a:pt x="31" y="133"/>
                  </a:lnTo>
                  <a:lnTo>
                    <a:pt x="29" y="134"/>
                  </a:lnTo>
                  <a:lnTo>
                    <a:pt x="22" y="134"/>
                  </a:lnTo>
                  <a:lnTo>
                    <a:pt x="21" y="136"/>
                  </a:lnTo>
                  <a:lnTo>
                    <a:pt x="18" y="137"/>
                  </a:lnTo>
                  <a:lnTo>
                    <a:pt x="15" y="137"/>
                  </a:lnTo>
                  <a:lnTo>
                    <a:pt x="14" y="138"/>
                  </a:lnTo>
                  <a:lnTo>
                    <a:pt x="11" y="140"/>
                  </a:lnTo>
                  <a:lnTo>
                    <a:pt x="8" y="140"/>
                  </a:lnTo>
                  <a:lnTo>
                    <a:pt x="7" y="141"/>
                  </a:lnTo>
                  <a:lnTo>
                    <a:pt x="5" y="141"/>
                  </a:lnTo>
                  <a:lnTo>
                    <a:pt x="2" y="143"/>
                  </a:lnTo>
                  <a:lnTo>
                    <a:pt x="1" y="144"/>
                  </a:lnTo>
                  <a:lnTo>
                    <a:pt x="0" y="144"/>
                  </a:lnTo>
                  <a:lnTo>
                    <a:pt x="0" y="143"/>
                  </a:lnTo>
                  <a:lnTo>
                    <a:pt x="2" y="140"/>
                  </a:lnTo>
                  <a:lnTo>
                    <a:pt x="5" y="140"/>
                  </a:lnTo>
                  <a:lnTo>
                    <a:pt x="8" y="138"/>
                  </a:lnTo>
                  <a:lnTo>
                    <a:pt x="10" y="138"/>
                  </a:lnTo>
                  <a:lnTo>
                    <a:pt x="15" y="136"/>
                  </a:lnTo>
                  <a:lnTo>
                    <a:pt x="19" y="133"/>
                  </a:lnTo>
                  <a:lnTo>
                    <a:pt x="21" y="133"/>
                  </a:lnTo>
                  <a:lnTo>
                    <a:pt x="24" y="131"/>
                  </a:lnTo>
                  <a:lnTo>
                    <a:pt x="25" y="130"/>
                  </a:lnTo>
                  <a:lnTo>
                    <a:pt x="25" y="127"/>
                  </a:lnTo>
                  <a:lnTo>
                    <a:pt x="26" y="124"/>
                  </a:lnTo>
                  <a:lnTo>
                    <a:pt x="26" y="123"/>
                  </a:lnTo>
                  <a:lnTo>
                    <a:pt x="28" y="120"/>
                  </a:lnTo>
                  <a:lnTo>
                    <a:pt x="29" y="119"/>
                  </a:lnTo>
                  <a:lnTo>
                    <a:pt x="33" y="110"/>
                  </a:lnTo>
                  <a:lnTo>
                    <a:pt x="35" y="109"/>
                  </a:lnTo>
                  <a:lnTo>
                    <a:pt x="35" y="107"/>
                  </a:lnTo>
                  <a:lnTo>
                    <a:pt x="33" y="107"/>
                  </a:lnTo>
                  <a:lnTo>
                    <a:pt x="32" y="106"/>
                  </a:lnTo>
                  <a:lnTo>
                    <a:pt x="31" y="106"/>
                  </a:lnTo>
                  <a:lnTo>
                    <a:pt x="31" y="105"/>
                  </a:lnTo>
                  <a:lnTo>
                    <a:pt x="29" y="105"/>
                  </a:lnTo>
                  <a:lnTo>
                    <a:pt x="25" y="103"/>
                  </a:lnTo>
                  <a:lnTo>
                    <a:pt x="22" y="100"/>
                  </a:lnTo>
                  <a:lnTo>
                    <a:pt x="14" y="98"/>
                  </a:lnTo>
                  <a:lnTo>
                    <a:pt x="11" y="95"/>
                  </a:lnTo>
                  <a:lnTo>
                    <a:pt x="10" y="91"/>
                  </a:lnTo>
                  <a:lnTo>
                    <a:pt x="8" y="91"/>
                  </a:lnTo>
                  <a:lnTo>
                    <a:pt x="8" y="89"/>
                  </a:lnTo>
                  <a:lnTo>
                    <a:pt x="11" y="89"/>
                  </a:lnTo>
                  <a:lnTo>
                    <a:pt x="36" y="100"/>
                  </a:lnTo>
                  <a:lnTo>
                    <a:pt x="38" y="100"/>
                  </a:lnTo>
                  <a:lnTo>
                    <a:pt x="38" y="99"/>
                  </a:lnTo>
                  <a:lnTo>
                    <a:pt x="39" y="99"/>
                  </a:lnTo>
                  <a:lnTo>
                    <a:pt x="39" y="96"/>
                  </a:lnTo>
                  <a:lnTo>
                    <a:pt x="42" y="93"/>
                  </a:lnTo>
                  <a:lnTo>
                    <a:pt x="42" y="92"/>
                  </a:lnTo>
                  <a:lnTo>
                    <a:pt x="43" y="91"/>
                  </a:lnTo>
                  <a:lnTo>
                    <a:pt x="42" y="89"/>
                  </a:lnTo>
                  <a:lnTo>
                    <a:pt x="39" y="88"/>
                  </a:lnTo>
                  <a:lnTo>
                    <a:pt x="35" y="88"/>
                  </a:lnTo>
                  <a:lnTo>
                    <a:pt x="32" y="86"/>
                  </a:lnTo>
                  <a:lnTo>
                    <a:pt x="29" y="86"/>
                  </a:lnTo>
                  <a:lnTo>
                    <a:pt x="28" y="83"/>
                  </a:lnTo>
                  <a:lnTo>
                    <a:pt x="28" y="74"/>
                  </a:lnTo>
                  <a:lnTo>
                    <a:pt x="31" y="71"/>
                  </a:lnTo>
                  <a:lnTo>
                    <a:pt x="32" y="71"/>
                  </a:lnTo>
                  <a:lnTo>
                    <a:pt x="35" y="68"/>
                  </a:lnTo>
                  <a:lnTo>
                    <a:pt x="38" y="68"/>
                  </a:lnTo>
                  <a:lnTo>
                    <a:pt x="39" y="67"/>
                  </a:lnTo>
                  <a:lnTo>
                    <a:pt x="43" y="68"/>
                  </a:lnTo>
                  <a:lnTo>
                    <a:pt x="57" y="68"/>
                  </a:lnTo>
                  <a:lnTo>
                    <a:pt x="62" y="64"/>
                  </a:lnTo>
                  <a:lnTo>
                    <a:pt x="62" y="62"/>
                  </a:lnTo>
                  <a:lnTo>
                    <a:pt x="63" y="61"/>
                  </a:lnTo>
                  <a:lnTo>
                    <a:pt x="64" y="58"/>
                  </a:lnTo>
                  <a:lnTo>
                    <a:pt x="70" y="53"/>
                  </a:lnTo>
                  <a:lnTo>
                    <a:pt x="69" y="50"/>
                  </a:lnTo>
                  <a:lnTo>
                    <a:pt x="69" y="44"/>
                  </a:lnTo>
                  <a:lnTo>
                    <a:pt x="73" y="40"/>
                  </a:lnTo>
                  <a:lnTo>
                    <a:pt x="76" y="40"/>
                  </a:lnTo>
                  <a:lnTo>
                    <a:pt x="77" y="41"/>
                  </a:lnTo>
                  <a:lnTo>
                    <a:pt x="80" y="43"/>
                  </a:lnTo>
                  <a:lnTo>
                    <a:pt x="81" y="45"/>
                  </a:lnTo>
                  <a:lnTo>
                    <a:pt x="84" y="48"/>
                  </a:lnTo>
                  <a:lnTo>
                    <a:pt x="87" y="48"/>
                  </a:lnTo>
                  <a:lnTo>
                    <a:pt x="88" y="47"/>
                  </a:lnTo>
                  <a:lnTo>
                    <a:pt x="88" y="44"/>
                  </a:lnTo>
                  <a:lnTo>
                    <a:pt x="94" y="33"/>
                  </a:lnTo>
                  <a:lnTo>
                    <a:pt x="94" y="31"/>
                  </a:lnTo>
                  <a:lnTo>
                    <a:pt x="95" y="29"/>
                  </a:lnTo>
                  <a:lnTo>
                    <a:pt x="97" y="27"/>
                  </a:lnTo>
                  <a:lnTo>
                    <a:pt x="99" y="26"/>
                  </a:lnTo>
                  <a:close/>
                  <a:moveTo>
                    <a:pt x="154" y="0"/>
                  </a:moveTo>
                  <a:lnTo>
                    <a:pt x="173" y="10"/>
                  </a:lnTo>
                  <a:lnTo>
                    <a:pt x="192" y="24"/>
                  </a:lnTo>
                  <a:lnTo>
                    <a:pt x="209" y="44"/>
                  </a:lnTo>
                  <a:lnTo>
                    <a:pt x="216" y="54"/>
                  </a:lnTo>
                  <a:lnTo>
                    <a:pt x="206" y="43"/>
                  </a:lnTo>
                  <a:lnTo>
                    <a:pt x="192" y="27"/>
                  </a:lnTo>
                  <a:lnTo>
                    <a:pt x="175" y="13"/>
                  </a:lnTo>
                  <a:lnTo>
                    <a:pt x="15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7" name="Freeform 16">
              <a:extLst>
                <a:ext uri="{FF2B5EF4-FFF2-40B4-BE49-F238E27FC236}">
                  <a16:creationId xmlns:a16="http://schemas.microsoft.com/office/drawing/2014/main" xmlns="" id="{9651D7E8-D9C5-4022-A89F-2BCC32FD28E5}"/>
                </a:ext>
              </a:extLst>
            </p:cNvPr>
            <p:cNvSpPr>
              <a:spLocks/>
            </p:cNvSpPr>
            <p:nvPr/>
          </p:nvSpPr>
          <p:spPr bwMode="auto">
            <a:xfrm>
              <a:off x="5803901" y="3778251"/>
              <a:ext cx="207963" cy="303213"/>
            </a:xfrm>
            <a:custGeom>
              <a:avLst/>
              <a:gdLst/>
              <a:ahLst/>
              <a:cxnLst>
                <a:cxn ang="0">
                  <a:pos x="35" y="7"/>
                </a:cxn>
                <a:cxn ang="0">
                  <a:pos x="87" y="38"/>
                </a:cxn>
                <a:cxn ang="0">
                  <a:pos x="121" y="84"/>
                </a:cxn>
                <a:cxn ang="0">
                  <a:pos x="131" y="131"/>
                </a:cxn>
                <a:cxn ang="0">
                  <a:pos x="123" y="161"/>
                </a:cxn>
                <a:cxn ang="0">
                  <a:pos x="103" y="178"/>
                </a:cxn>
                <a:cxn ang="0">
                  <a:pos x="83" y="187"/>
                </a:cxn>
                <a:cxn ang="0">
                  <a:pos x="73" y="169"/>
                </a:cxn>
                <a:cxn ang="0">
                  <a:pos x="72" y="142"/>
                </a:cxn>
                <a:cxn ang="0">
                  <a:pos x="90" y="122"/>
                </a:cxn>
                <a:cxn ang="0">
                  <a:pos x="100" y="101"/>
                </a:cxn>
                <a:cxn ang="0">
                  <a:pos x="90" y="115"/>
                </a:cxn>
                <a:cxn ang="0">
                  <a:pos x="72" y="133"/>
                </a:cxn>
                <a:cxn ang="0">
                  <a:pos x="73" y="116"/>
                </a:cxn>
                <a:cxn ang="0">
                  <a:pos x="72" y="93"/>
                </a:cxn>
                <a:cxn ang="0">
                  <a:pos x="80" y="69"/>
                </a:cxn>
                <a:cxn ang="0">
                  <a:pos x="82" y="56"/>
                </a:cxn>
                <a:cxn ang="0">
                  <a:pos x="78" y="70"/>
                </a:cxn>
                <a:cxn ang="0">
                  <a:pos x="64" y="66"/>
                </a:cxn>
                <a:cxn ang="0">
                  <a:pos x="48" y="43"/>
                </a:cxn>
                <a:cxn ang="0">
                  <a:pos x="41" y="36"/>
                </a:cxn>
                <a:cxn ang="0">
                  <a:pos x="47" y="45"/>
                </a:cxn>
                <a:cxn ang="0">
                  <a:pos x="57" y="69"/>
                </a:cxn>
                <a:cxn ang="0">
                  <a:pos x="51" y="78"/>
                </a:cxn>
                <a:cxn ang="0">
                  <a:pos x="41" y="67"/>
                </a:cxn>
                <a:cxn ang="0">
                  <a:pos x="45" y="77"/>
                </a:cxn>
                <a:cxn ang="0">
                  <a:pos x="64" y="95"/>
                </a:cxn>
                <a:cxn ang="0">
                  <a:pos x="64" y="123"/>
                </a:cxn>
                <a:cxn ang="0">
                  <a:pos x="59" y="132"/>
                </a:cxn>
                <a:cxn ang="0">
                  <a:pos x="40" y="118"/>
                </a:cxn>
                <a:cxn ang="0">
                  <a:pos x="28" y="107"/>
                </a:cxn>
                <a:cxn ang="0">
                  <a:pos x="38" y="121"/>
                </a:cxn>
                <a:cxn ang="0">
                  <a:pos x="54" y="138"/>
                </a:cxn>
                <a:cxn ang="0">
                  <a:pos x="64" y="164"/>
                </a:cxn>
                <a:cxn ang="0">
                  <a:pos x="66" y="190"/>
                </a:cxn>
                <a:cxn ang="0">
                  <a:pos x="33" y="185"/>
                </a:cxn>
                <a:cxn ang="0">
                  <a:pos x="10" y="163"/>
                </a:cxn>
                <a:cxn ang="0">
                  <a:pos x="0" y="131"/>
                </a:cxn>
                <a:cxn ang="0">
                  <a:pos x="3" y="101"/>
                </a:cxn>
                <a:cxn ang="0">
                  <a:pos x="16" y="64"/>
                </a:cxn>
                <a:cxn ang="0">
                  <a:pos x="16" y="38"/>
                </a:cxn>
                <a:cxn ang="0">
                  <a:pos x="6" y="0"/>
                </a:cxn>
              </a:cxnLst>
              <a:rect l="0" t="0" r="r" b="b"/>
              <a:pathLst>
                <a:path w="131" h="191">
                  <a:moveTo>
                    <a:pt x="6" y="0"/>
                  </a:moveTo>
                  <a:lnTo>
                    <a:pt x="35" y="7"/>
                  </a:lnTo>
                  <a:lnTo>
                    <a:pt x="64" y="19"/>
                  </a:lnTo>
                  <a:lnTo>
                    <a:pt x="87" y="38"/>
                  </a:lnTo>
                  <a:lnTo>
                    <a:pt x="107" y="60"/>
                  </a:lnTo>
                  <a:lnTo>
                    <a:pt x="121" y="84"/>
                  </a:lnTo>
                  <a:lnTo>
                    <a:pt x="130" y="109"/>
                  </a:lnTo>
                  <a:lnTo>
                    <a:pt x="131" y="131"/>
                  </a:lnTo>
                  <a:lnTo>
                    <a:pt x="128" y="147"/>
                  </a:lnTo>
                  <a:lnTo>
                    <a:pt x="123" y="161"/>
                  </a:lnTo>
                  <a:lnTo>
                    <a:pt x="113" y="171"/>
                  </a:lnTo>
                  <a:lnTo>
                    <a:pt x="103" y="178"/>
                  </a:lnTo>
                  <a:lnTo>
                    <a:pt x="93" y="184"/>
                  </a:lnTo>
                  <a:lnTo>
                    <a:pt x="83" y="187"/>
                  </a:lnTo>
                  <a:lnTo>
                    <a:pt x="76" y="188"/>
                  </a:lnTo>
                  <a:lnTo>
                    <a:pt x="73" y="169"/>
                  </a:lnTo>
                  <a:lnTo>
                    <a:pt x="72" y="157"/>
                  </a:lnTo>
                  <a:lnTo>
                    <a:pt x="72" y="142"/>
                  </a:lnTo>
                  <a:lnTo>
                    <a:pt x="82" y="133"/>
                  </a:lnTo>
                  <a:lnTo>
                    <a:pt x="90" y="122"/>
                  </a:lnTo>
                  <a:lnTo>
                    <a:pt x="96" y="109"/>
                  </a:lnTo>
                  <a:lnTo>
                    <a:pt x="100" y="101"/>
                  </a:lnTo>
                  <a:lnTo>
                    <a:pt x="102" y="97"/>
                  </a:lnTo>
                  <a:lnTo>
                    <a:pt x="90" y="115"/>
                  </a:lnTo>
                  <a:lnTo>
                    <a:pt x="80" y="126"/>
                  </a:lnTo>
                  <a:lnTo>
                    <a:pt x="72" y="133"/>
                  </a:lnTo>
                  <a:lnTo>
                    <a:pt x="72" y="128"/>
                  </a:lnTo>
                  <a:lnTo>
                    <a:pt x="73" y="116"/>
                  </a:lnTo>
                  <a:lnTo>
                    <a:pt x="73" y="104"/>
                  </a:lnTo>
                  <a:lnTo>
                    <a:pt x="72" y="93"/>
                  </a:lnTo>
                  <a:lnTo>
                    <a:pt x="78" y="81"/>
                  </a:lnTo>
                  <a:lnTo>
                    <a:pt x="80" y="69"/>
                  </a:lnTo>
                  <a:lnTo>
                    <a:pt x="82" y="60"/>
                  </a:lnTo>
                  <a:lnTo>
                    <a:pt x="82" y="56"/>
                  </a:lnTo>
                  <a:lnTo>
                    <a:pt x="80" y="60"/>
                  </a:lnTo>
                  <a:lnTo>
                    <a:pt x="78" y="70"/>
                  </a:lnTo>
                  <a:lnTo>
                    <a:pt x="69" y="83"/>
                  </a:lnTo>
                  <a:lnTo>
                    <a:pt x="64" y="66"/>
                  </a:lnTo>
                  <a:lnTo>
                    <a:pt x="55" y="53"/>
                  </a:lnTo>
                  <a:lnTo>
                    <a:pt x="48" y="43"/>
                  </a:lnTo>
                  <a:lnTo>
                    <a:pt x="44" y="38"/>
                  </a:lnTo>
                  <a:lnTo>
                    <a:pt x="41" y="36"/>
                  </a:lnTo>
                  <a:lnTo>
                    <a:pt x="42" y="39"/>
                  </a:lnTo>
                  <a:lnTo>
                    <a:pt x="47" y="45"/>
                  </a:lnTo>
                  <a:lnTo>
                    <a:pt x="51" y="56"/>
                  </a:lnTo>
                  <a:lnTo>
                    <a:pt x="57" y="69"/>
                  </a:lnTo>
                  <a:lnTo>
                    <a:pt x="62" y="85"/>
                  </a:lnTo>
                  <a:lnTo>
                    <a:pt x="51" y="78"/>
                  </a:lnTo>
                  <a:lnTo>
                    <a:pt x="44" y="71"/>
                  </a:lnTo>
                  <a:lnTo>
                    <a:pt x="41" y="67"/>
                  </a:lnTo>
                  <a:lnTo>
                    <a:pt x="40" y="66"/>
                  </a:lnTo>
                  <a:lnTo>
                    <a:pt x="45" y="77"/>
                  </a:lnTo>
                  <a:lnTo>
                    <a:pt x="52" y="87"/>
                  </a:lnTo>
                  <a:lnTo>
                    <a:pt x="64" y="95"/>
                  </a:lnTo>
                  <a:lnTo>
                    <a:pt x="65" y="109"/>
                  </a:lnTo>
                  <a:lnTo>
                    <a:pt x="64" y="123"/>
                  </a:lnTo>
                  <a:lnTo>
                    <a:pt x="64" y="133"/>
                  </a:lnTo>
                  <a:lnTo>
                    <a:pt x="59" y="132"/>
                  </a:lnTo>
                  <a:lnTo>
                    <a:pt x="51" y="126"/>
                  </a:lnTo>
                  <a:lnTo>
                    <a:pt x="40" y="118"/>
                  </a:lnTo>
                  <a:lnTo>
                    <a:pt x="27" y="104"/>
                  </a:lnTo>
                  <a:lnTo>
                    <a:pt x="28" y="107"/>
                  </a:lnTo>
                  <a:lnTo>
                    <a:pt x="33" y="112"/>
                  </a:lnTo>
                  <a:lnTo>
                    <a:pt x="38" y="121"/>
                  </a:lnTo>
                  <a:lnTo>
                    <a:pt x="45" y="131"/>
                  </a:lnTo>
                  <a:lnTo>
                    <a:pt x="54" y="138"/>
                  </a:lnTo>
                  <a:lnTo>
                    <a:pt x="64" y="142"/>
                  </a:lnTo>
                  <a:lnTo>
                    <a:pt x="64" y="164"/>
                  </a:lnTo>
                  <a:lnTo>
                    <a:pt x="65" y="174"/>
                  </a:lnTo>
                  <a:lnTo>
                    <a:pt x="66" y="190"/>
                  </a:lnTo>
                  <a:lnTo>
                    <a:pt x="48" y="191"/>
                  </a:lnTo>
                  <a:lnTo>
                    <a:pt x="33" y="185"/>
                  </a:lnTo>
                  <a:lnTo>
                    <a:pt x="20" y="176"/>
                  </a:lnTo>
                  <a:lnTo>
                    <a:pt x="10" y="163"/>
                  </a:lnTo>
                  <a:lnTo>
                    <a:pt x="4" y="147"/>
                  </a:lnTo>
                  <a:lnTo>
                    <a:pt x="0" y="131"/>
                  </a:lnTo>
                  <a:lnTo>
                    <a:pt x="0" y="115"/>
                  </a:lnTo>
                  <a:lnTo>
                    <a:pt x="3" y="101"/>
                  </a:lnTo>
                  <a:lnTo>
                    <a:pt x="7" y="87"/>
                  </a:lnTo>
                  <a:lnTo>
                    <a:pt x="16" y="64"/>
                  </a:lnTo>
                  <a:lnTo>
                    <a:pt x="17" y="52"/>
                  </a:lnTo>
                  <a:lnTo>
                    <a:pt x="16" y="38"/>
                  </a:lnTo>
                  <a:lnTo>
                    <a:pt x="13" y="21"/>
                  </a:lnTo>
                  <a:lnTo>
                    <a:pt x="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8" name="Freeform 17">
              <a:extLst>
                <a:ext uri="{FF2B5EF4-FFF2-40B4-BE49-F238E27FC236}">
                  <a16:creationId xmlns:a16="http://schemas.microsoft.com/office/drawing/2014/main" xmlns="" id="{FC771911-284E-43DE-A2F9-BB3A10301792}"/>
                </a:ext>
              </a:extLst>
            </p:cNvPr>
            <p:cNvSpPr>
              <a:spLocks noEditPoints="1"/>
            </p:cNvSpPr>
            <p:nvPr/>
          </p:nvSpPr>
          <p:spPr bwMode="auto">
            <a:xfrm>
              <a:off x="5743576" y="4076701"/>
              <a:ext cx="280988" cy="146050"/>
            </a:xfrm>
            <a:custGeom>
              <a:avLst/>
              <a:gdLst/>
              <a:ahLst/>
              <a:cxnLst>
                <a:cxn ang="0">
                  <a:pos x="58" y="30"/>
                </a:cxn>
                <a:cxn ang="0">
                  <a:pos x="72" y="31"/>
                </a:cxn>
                <a:cxn ang="0">
                  <a:pos x="85" y="37"/>
                </a:cxn>
                <a:cxn ang="0">
                  <a:pos x="96" y="49"/>
                </a:cxn>
                <a:cxn ang="0">
                  <a:pos x="96" y="51"/>
                </a:cxn>
                <a:cxn ang="0">
                  <a:pos x="97" y="51"/>
                </a:cxn>
                <a:cxn ang="0">
                  <a:pos x="72" y="54"/>
                </a:cxn>
                <a:cxn ang="0">
                  <a:pos x="42" y="62"/>
                </a:cxn>
                <a:cxn ang="0">
                  <a:pos x="72" y="55"/>
                </a:cxn>
                <a:cxn ang="0">
                  <a:pos x="99" y="55"/>
                </a:cxn>
                <a:cxn ang="0">
                  <a:pos x="103" y="66"/>
                </a:cxn>
                <a:cxn ang="0">
                  <a:pos x="100" y="76"/>
                </a:cxn>
                <a:cxn ang="0">
                  <a:pos x="95" y="83"/>
                </a:cxn>
                <a:cxn ang="0">
                  <a:pos x="85" y="89"/>
                </a:cxn>
                <a:cxn ang="0">
                  <a:pos x="73" y="92"/>
                </a:cxn>
                <a:cxn ang="0">
                  <a:pos x="61" y="92"/>
                </a:cxn>
                <a:cxn ang="0">
                  <a:pos x="48" y="89"/>
                </a:cxn>
                <a:cxn ang="0">
                  <a:pos x="31" y="83"/>
                </a:cxn>
                <a:cxn ang="0">
                  <a:pos x="16" y="79"/>
                </a:cxn>
                <a:cxn ang="0">
                  <a:pos x="5" y="76"/>
                </a:cxn>
                <a:cxn ang="0">
                  <a:pos x="0" y="76"/>
                </a:cxn>
                <a:cxn ang="0">
                  <a:pos x="2" y="73"/>
                </a:cxn>
                <a:cxn ang="0">
                  <a:pos x="6" y="68"/>
                </a:cxn>
                <a:cxn ang="0">
                  <a:pos x="23" y="51"/>
                </a:cxn>
                <a:cxn ang="0">
                  <a:pos x="45" y="34"/>
                </a:cxn>
                <a:cxn ang="0">
                  <a:pos x="58" y="30"/>
                </a:cxn>
                <a:cxn ang="0">
                  <a:pos x="111" y="0"/>
                </a:cxn>
                <a:cxn ang="0">
                  <a:pos x="114" y="0"/>
                </a:cxn>
                <a:cxn ang="0">
                  <a:pos x="118" y="17"/>
                </a:cxn>
                <a:cxn ang="0">
                  <a:pos x="125" y="34"/>
                </a:cxn>
                <a:cxn ang="0">
                  <a:pos x="137" y="48"/>
                </a:cxn>
                <a:cxn ang="0">
                  <a:pos x="148" y="59"/>
                </a:cxn>
                <a:cxn ang="0">
                  <a:pos x="161" y="69"/>
                </a:cxn>
                <a:cxn ang="0">
                  <a:pos x="169" y="75"/>
                </a:cxn>
                <a:cxn ang="0">
                  <a:pos x="176" y="78"/>
                </a:cxn>
                <a:cxn ang="0">
                  <a:pos x="177" y="80"/>
                </a:cxn>
                <a:cxn ang="0">
                  <a:pos x="177" y="83"/>
                </a:cxn>
                <a:cxn ang="0">
                  <a:pos x="176" y="86"/>
                </a:cxn>
                <a:cxn ang="0">
                  <a:pos x="172" y="90"/>
                </a:cxn>
                <a:cxn ang="0">
                  <a:pos x="161" y="83"/>
                </a:cxn>
                <a:cxn ang="0">
                  <a:pos x="151" y="76"/>
                </a:cxn>
                <a:cxn ang="0">
                  <a:pos x="140" y="66"/>
                </a:cxn>
                <a:cxn ang="0">
                  <a:pos x="132" y="64"/>
                </a:cxn>
                <a:cxn ang="0">
                  <a:pos x="123" y="61"/>
                </a:cxn>
                <a:cxn ang="0">
                  <a:pos x="111" y="57"/>
                </a:cxn>
                <a:cxn ang="0">
                  <a:pos x="99" y="55"/>
                </a:cxn>
                <a:cxn ang="0">
                  <a:pos x="97" y="54"/>
                </a:cxn>
                <a:cxn ang="0">
                  <a:pos x="97" y="51"/>
                </a:cxn>
                <a:cxn ang="0">
                  <a:pos x="111" y="52"/>
                </a:cxn>
                <a:cxn ang="0">
                  <a:pos x="123" y="55"/>
                </a:cxn>
                <a:cxn ang="0">
                  <a:pos x="131" y="57"/>
                </a:cxn>
                <a:cxn ang="0">
                  <a:pos x="118" y="41"/>
                </a:cxn>
                <a:cxn ang="0">
                  <a:pos x="110" y="24"/>
                </a:cxn>
                <a:cxn ang="0">
                  <a:pos x="104" y="2"/>
                </a:cxn>
                <a:cxn ang="0">
                  <a:pos x="107" y="2"/>
                </a:cxn>
                <a:cxn ang="0">
                  <a:pos x="111" y="0"/>
                </a:cxn>
              </a:cxnLst>
              <a:rect l="0" t="0" r="r" b="b"/>
              <a:pathLst>
                <a:path w="177" h="92">
                  <a:moveTo>
                    <a:pt x="58" y="30"/>
                  </a:moveTo>
                  <a:lnTo>
                    <a:pt x="72" y="31"/>
                  </a:lnTo>
                  <a:lnTo>
                    <a:pt x="85" y="37"/>
                  </a:lnTo>
                  <a:lnTo>
                    <a:pt x="96" y="49"/>
                  </a:lnTo>
                  <a:lnTo>
                    <a:pt x="96" y="51"/>
                  </a:lnTo>
                  <a:lnTo>
                    <a:pt x="97" y="51"/>
                  </a:lnTo>
                  <a:lnTo>
                    <a:pt x="72" y="54"/>
                  </a:lnTo>
                  <a:lnTo>
                    <a:pt x="42" y="62"/>
                  </a:lnTo>
                  <a:lnTo>
                    <a:pt x="72" y="55"/>
                  </a:lnTo>
                  <a:lnTo>
                    <a:pt x="99" y="55"/>
                  </a:lnTo>
                  <a:lnTo>
                    <a:pt x="103" y="66"/>
                  </a:lnTo>
                  <a:lnTo>
                    <a:pt x="100" y="76"/>
                  </a:lnTo>
                  <a:lnTo>
                    <a:pt x="95" y="83"/>
                  </a:lnTo>
                  <a:lnTo>
                    <a:pt x="85" y="89"/>
                  </a:lnTo>
                  <a:lnTo>
                    <a:pt x="73" y="92"/>
                  </a:lnTo>
                  <a:lnTo>
                    <a:pt x="61" y="92"/>
                  </a:lnTo>
                  <a:lnTo>
                    <a:pt x="48" y="89"/>
                  </a:lnTo>
                  <a:lnTo>
                    <a:pt x="31" y="83"/>
                  </a:lnTo>
                  <a:lnTo>
                    <a:pt x="16" y="79"/>
                  </a:lnTo>
                  <a:lnTo>
                    <a:pt x="5" y="76"/>
                  </a:lnTo>
                  <a:lnTo>
                    <a:pt x="0" y="76"/>
                  </a:lnTo>
                  <a:lnTo>
                    <a:pt x="2" y="73"/>
                  </a:lnTo>
                  <a:lnTo>
                    <a:pt x="6" y="68"/>
                  </a:lnTo>
                  <a:lnTo>
                    <a:pt x="23" y="51"/>
                  </a:lnTo>
                  <a:lnTo>
                    <a:pt x="45" y="34"/>
                  </a:lnTo>
                  <a:lnTo>
                    <a:pt x="58" y="30"/>
                  </a:lnTo>
                  <a:close/>
                  <a:moveTo>
                    <a:pt x="111" y="0"/>
                  </a:moveTo>
                  <a:lnTo>
                    <a:pt x="114" y="0"/>
                  </a:lnTo>
                  <a:lnTo>
                    <a:pt x="118" y="17"/>
                  </a:lnTo>
                  <a:lnTo>
                    <a:pt x="125" y="34"/>
                  </a:lnTo>
                  <a:lnTo>
                    <a:pt x="137" y="48"/>
                  </a:lnTo>
                  <a:lnTo>
                    <a:pt x="148" y="59"/>
                  </a:lnTo>
                  <a:lnTo>
                    <a:pt x="161" y="69"/>
                  </a:lnTo>
                  <a:lnTo>
                    <a:pt x="169" y="75"/>
                  </a:lnTo>
                  <a:lnTo>
                    <a:pt x="176" y="78"/>
                  </a:lnTo>
                  <a:lnTo>
                    <a:pt x="177" y="80"/>
                  </a:lnTo>
                  <a:lnTo>
                    <a:pt x="177" y="83"/>
                  </a:lnTo>
                  <a:lnTo>
                    <a:pt x="176" y="86"/>
                  </a:lnTo>
                  <a:lnTo>
                    <a:pt x="172" y="90"/>
                  </a:lnTo>
                  <a:lnTo>
                    <a:pt x="161" y="83"/>
                  </a:lnTo>
                  <a:lnTo>
                    <a:pt x="151" y="76"/>
                  </a:lnTo>
                  <a:lnTo>
                    <a:pt x="140" y="66"/>
                  </a:lnTo>
                  <a:lnTo>
                    <a:pt x="132" y="64"/>
                  </a:lnTo>
                  <a:lnTo>
                    <a:pt x="123" y="61"/>
                  </a:lnTo>
                  <a:lnTo>
                    <a:pt x="111" y="57"/>
                  </a:lnTo>
                  <a:lnTo>
                    <a:pt x="99" y="55"/>
                  </a:lnTo>
                  <a:lnTo>
                    <a:pt x="97" y="54"/>
                  </a:lnTo>
                  <a:lnTo>
                    <a:pt x="97" y="51"/>
                  </a:lnTo>
                  <a:lnTo>
                    <a:pt x="111" y="52"/>
                  </a:lnTo>
                  <a:lnTo>
                    <a:pt x="123" y="55"/>
                  </a:lnTo>
                  <a:lnTo>
                    <a:pt x="131" y="57"/>
                  </a:lnTo>
                  <a:lnTo>
                    <a:pt x="118" y="41"/>
                  </a:lnTo>
                  <a:lnTo>
                    <a:pt x="110" y="24"/>
                  </a:lnTo>
                  <a:lnTo>
                    <a:pt x="104" y="2"/>
                  </a:lnTo>
                  <a:lnTo>
                    <a:pt x="107" y="2"/>
                  </a:lnTo>
                  <a:lnTo>
                    <a:pt x="11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9" name="Freeform 18">
              <a:extLst>
                <a:ext uri="{FF2B5EF4-FFF2-40B4-BE49-F238E27FC236}">
                  <a16:creationId xmlns:a16="http://schemas.microsoft.com/office/drawing/2014/main" xmlns="" id="{2815928A-A592-49C6-9A70-BCE87D068E78}"/>
                </a:ext>
              </a:extLst>
            </p:cNvPr>
            <p:cNvSpPr>
              <a:spLocks/>
            </p:cNvSpPr>
            <p:nvPr/>
          </p:nvSpPr>
          <p:spPr bwMode="auto">
            <a:xfrm>
              <a:off x="6731001" y="4581526"/>
              <a:ext cx="323850" cy="200025"/>
            </a:xfrm>
            <a:custGeom>
              <a:avLst/>
              <a:gdLst/>
              <a:ahLst/>
              <a:cxnLst>
                <a:cxn ang="0">
                  <a:pos x="86" y="0"/>
                </a:cxn>
                <a:cxn ang="0">
                  <a:pos x="204" y="71"/>
                </a:cxn>
                <a:cxn ang="0">
                  <a:pos x="191" y="79"/>
                </a:cxn>
                <a:cxn ang="0">
                  <a:pos x="176" y="83"/>
                </a:cxn>
                <a:cxn ang="0">
                  <a:pos x="160" y="83"/>
                </a:cxn>
                <a:cxn ang="0">
                  <a:pos x="143" y="81"/>
                </a:cxn>
                <a:cxn ang="0">
                  <a:pos x="126" y="73"/>
                </a:cxn>
                <a:cxn ang="0">
                  <a:pos x="128" y="85"/>
                </a:cxn>
                <a:cxn ang="0">
                  <a:pos x="156" y="102"/>
                </a:cxn>
                <a:cxn ang="0">
                  <a:pos x="163" y="120"/>
                </a:cxn>
                <a:cxn ang="0">
                  <a:pos x="163" y="124"/>
                </a:cxn>
                <a:cxn ang="0">
                  <a:pos x="161" y="124"/>
                </a:cxn>
                <a:cxn ang="0">
                  <a:pos x="161" y="126"/>
                </a:cxn>
                <a:cxn ang="0">
                  <a:pos x="154" y="126"/>
                </a:cxn>
                <a:cxn ang="0">
                  <a:pos x="153" y="123"/>
                </a:cxn>
                <a:cxn ang="0">
                  <a:pos x="147" y="109"/>
                </a:cxn>
                <a:cxn ang="0">
                  <a:pos x="115" y="89"/>
                </a:cxn>
                <a:cxn ang="0">
                  <a:pos x="107" y="64"/>
                </a:cxn>
                <a:cxn ang="0">
                  <a:pos x="101" y="61"/>
                </a:cxn>
                <a:cxn ang="0">
                  <a:pos x="94" y="58"/>
                </a:cxn>
                <a:cxn ang="0">
                  <a:pos x="84" y="72"/>
                </a:cxn>
                <a:cxn ang="0">
                  <a:pos x="101" y="88"/>
                </a:cxn>
                <a:cxn ang="0">
                  <a:pos x="108" y="106"/>
                </a:cxn>
                <a:cxn ang="0">
                  <a:pos x="108" y="110"/>
                </a:cxn>
                <a:cxn ang="0">
                  <a:pos x="107" y="111"/>
                </a:cxn>
                <a:cxn ang="0">
                  <a:pos x="100" y="111"/>
                </a:cxn>
                <a:cxn ang="0">
                  <a:pos x="98" y="109"/>
                </a:cxn>
                <a:cxn ang="0">
                  <a:pos x="93" y="92"/>
                </a:cxn>
                <a:cxn ang="0">
                  <a:pos x="72" y="73"/>
                </a:cxn>
                <a:cxn ang="0">
                  <a:pos x="83" y="51"/>
                </a:cxn>
                <a:cxn ang="0">
                  <a:pos x="81" y="50"/>
                </a:cxn>
                <a:cxn ang="0">
                  <a:pos x="79" y="48"/>
                </a:cxn>
                <a:cxn ang="0">
                  <a:pos x="55" y="51"/>
                </a:cxn>
                <a:cxn ang="0">
                  <a:pos x="22" y="31"/>
                </a:cxn>
                <a:cxn ang="0">
                  <a:pos x="5" y="31"/>
                </a:cxn>
                <a:cxn ang="0">
                  <a:pos x="3" y="30"/>
                </a:cxn>
                <a:cxn ang="0">
                  <a:pos x="1" y="28"/>
                </a:cxn>
                <a:cxn ang="0">
                  <a:pos x="0" y="26"/>
                </a:cxn>
                <a:cxn ang="0">
                  <a:pos x="0" y="24"/>
                </a:cxn>
                <a:cxn ang="0">
                  <a:pos x="1" y="23"/>
                </a:cxn>
                <a:cxn ang="0">
                  <a:pos x="4" y="21"/>
                </a:cxn>
                <a:cxn ang="0">
                  <a:pos x="25" y="21"/>
                </a:cxn>
                <a:cxn ang="0">
                  <a:pos x="55" y="38"/>
                </a:cxn>
                <a:cxn ang="0">
                  <a:pos x="63" y="38"/>
                </a:cxn>
                <a:cxn ang="0">
                  <a:pos x="86" y="0"/>
                </a:cxn>
              </a:cxnLst>
              <a:rect l="0" t="0" r="r" b="b"/>
              <a:pathLst>
                <a:path w="204" h="126">
                  <a:moveTo>
                    <a:pt x="86" y="0"/>
                  </a:moveTo>
                  <a:lnTo>
                    <a:pt x="204" y="71"/>
                  </a:lnTo>
                  <a:lnTo>
                    <a:pt x="191" y="79"/>
                  </a:lnTo>
                  <a:lnTo>
                    <a:pt x="176" y="83"/>
                  </a:lnTo>
                  <a:lnTo>
                    <a:pt x="160" y="83"/>
                  </a:lnTo>
                  <a:lnTo>
                    <a:pt x="143" y="81"/>
                  </a:lnTo>
                  <a:lnTo>
                    <a:pt x="126" y="73"/>
                  </a:lnTo>
                  <a:lnTo>
                    <a:pt x="128" y="85"/>
                  </a:lnTo>
                  <a:lnTo>
                    <a:pt x="156" y="102"/>
                  </a:lnTo>
                  <a:lnTo>
                    <a:pt x="163" y="120"/>
                  </a:lnTo>
                  <a:lnTo>
                    <a:pt x="163" y="124"/>
                  </a:lnTo>
                  <a:lnTo>
                    <a:pt x="161" y="124"/>
                  </a:lnTo>
                  <a:lnTo>
                    <a:pt x="161" y="126"/>
                  </a:lnTo>
                  <a:lnTo>
                    <a:pt x="154" y="126"/>
                  </a:lnTo>
                  <a:lnTo>
                    <a:pt x="153" y="123"/>
                  </a:lnTo>
                  <a:lnTo>
                    <a:pt x="147" y="109"/>
                  </a:lnTo>
                  <a:lnTo>
                    <a:pt x="115" y="89"/>
                  </a:lnTo>
                  <a:lnTo>
                    <a:pt x="107" y="64"/>
                  </a:lnTo>
                  <a:lnTo>
                    <a:pt x="101" y="61"/>
                  </a:lnTo>
                  <a:lnTo>
                    <a:pt x="94" y="58"/>
                  </a:lnTo>
                  <a:lnTo>
                    <a:pt x="84" y="72"/>
                  </a:lnTo>
                  <a:lnTo>
                    <a:pt x="101" y="88"/>
                  </a:lnTo>
                  <a:lnTo>
                    <a:pt x="108" y="106"/>
                  </a:lnTo>
                  <a:lnTo>
                    <a:pt x="108" y="110"/>
                  </a:lnTo>
                  <a:lnTo>
                    <a:pt x="107" y="111"/>
                  </a:lnTo>
                  <a:lnTo>
                    <a:pt x="100" y="111"/>
                  </a:lnTo>
                  <a:lnTo>
                    <a:pt x="98" y="109"/>
                  </a:lnTo>
                  <a:lnTo>
                    <a:pt x="93" y="92"/>
                  </a:lnTo>
                  <a:lnTo>
                    <a:pt x="72" y="73"/>
                  </a:lnTo>
                  <a:lnTo>
                    <a:pt x="83" y="51"/>
                  </a:lnTo>
                  <a:lnTo>
                    <a:pt x="81" y="50"/>
                  </a:lnTo>
                  <a:lnTo>
                    <a:pt x="79" y="48"/>
                  </a:lnTo>
                  <a:lnTo>
                    <a:pt x="55" y="51"/>
                  </a:lnTo>
                  <a:lnTo>
                    <a:pt x="22" y="31"/>
                  </a:lnTo>
                  <a:lnTo>
                    <a:pt x="5" y="31"/>
                  </a:lnTo>
                  <a:lnTo>
                    <a:pt x="3" y="30"/>
                  </a:lnTo>
                  <a:lnTo>
                    <a:pt x="1" y="28"/>
                  </a:lnTo>
                  <a:lnTo>
                    <a:pt x="0" y="26"/>
                  </a:lnTo>
                  <a:lnTo>
                    <a:pt x="0" y="24"/>
                  </a:lnTo>
                  <a:lnTo>
                    <a:pt x="1" y="23"/>
                  </a:lnTo>
                  <a:lnTo>
                    <a:pt x="4" y="21"/>
                  </a:lnTo>
                  <a:lnTo>
                    <a:pt x="25" y="21"/>
                  </a:lnTo>
                  <a:lnTo>
                    <a:pt x="55" y="38"/>
                  </a:lnTo>
                  <a:lnTo>
                    <a:pt x="63" y="38"/>
                  </a:lnTo>
                  <a:lnTo>
                    <a:pt x="8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0" name="Freeform 19">
              <a:extLst>
                <a:ext uri="{FF2B5EF4-FFF2-40B4-BE49-F238E27FC236}">
                  <a16:creationId xmlns:a16="http://schemas.microsoft.com/office/drawing/2014/main" xmlns="" id="{8D704E86-2E47-4DB5-A473-7F3DD53D30E9}"/>
                </a:ext>
              </a:extLst>
            </p:cNvPr>
            <p:cNvSpPr>
              <a:spLocks/>
            </p:cNvSpPr>
            <p:nvPr/>
          </p:nvSpPr>
          <p:spPr bwMode="auto">
            <a:xfrm>
              <a:off x="6842126" y="4430713"/>
              <a:ext cx="261938" cy="252413"/>
            </a:xfrm>
            <a:custGeom>
              <a:avLst/>
              <a:gdLst/>
              <a:ahLst/>
              <a:cxnLst>
                <a:cxn ang="0">
                  <a:pos x="4" y="0"/>
                </a:cxn>
                <a:cxn ang="0">
                  <a:pos x="6" y="0"/>
                </a:cxn>
                <a:cxn ang="0">
                  <a:pos x="9" y="2"/>
                </a:cxn>
                <a:cxn ang="0">
                  <a:pos x="17" y="18"/>
                </a:cxn>
                <a:cxn ang="0">
                  <a:pos x="49" y="38"/>
                </a:cxn>
                <a:cxn ang="0">
                  <a:pos x="58" y="59"/>
                </a:cxn>
                <a:cxn ang="0">
                  <a:pos x="61" y="62"/>
                </a:cxn>
                <a:cxn ang="0">
                  <a:pos x="63" y="63"/>
                </a:cxn>
                <a:cxn ang="0">
                  <a:pos x="77" y="42"/>
                </a:cxn>
                <a:cxn ang="0">
                  <a:pos x="104" y="52"/>
                </a:cxn>
                <a:cxn ang="0">
                  <a:pos x="122" y="49"/>
                </a:cxn>
                <a:cxn ang="0">
                  <a:pos x="125" y="49"/>
                </a:cxn>
                <a:cxn ang="0">
                  <a:pos x="127" y="50"/>
                </a:cxn>
                <a:cxn ang="0">
                  <a:pos x="128" y="53"/>
                </a:cxn>
                <a:cxn ang="0">
                  <a:pos x="128" y="54"/>
                </a:cxn>
                <a:cxn ang="0">
                  <a:pos x="124" y="59"/>
                </a:cxn>
                <a:cxn ang="0">
                  <a:pos x="104" y="62"/>
                </a:cxn>
                <a:cxn ang="0">
                  <a:pos x="82" y="53"/>
                </a:cxn>
                <a:cxn ang="0">
                  <a:pos x="75" y="69"/>
                </a:cxn>
                <a:cxn ang="0">
                  <a:pos x="86" y="77"/>
                </a:cxn>
                <a:cxn ang="0">
                  <a:pos x="111" y="73"/>
                </a:cxn>
                <a:cxn ang="0">
                  <a:pos x="144" y="92"/>
                </a:cxn>
                <a:cxn ang="0">
                  <a:pos x="160" y="91"/>
                </a:cxn>
                <a:cxn ang="0">
                  <a:pos x="163" y="91"/>
                </a:cxn>
                <a:cxn ang="0">
                  <a:pos x="165" y="92"/>
                </a:cxn>
                <a:cxn ang="0">
                  <a:pos x="165" y="98"/>
                </a:cxn>
                <a:cxn ang="0">
                  <a:pos x="162" y="101"/>
                </a:cxn>
                <a:cxn ang="0">
                  <a:pos x="160" y="101"/>
                </a:cxn>
                <a:cxn ang="0">
                  <a:pos x="142" y="102"/>
                </a:cxn>
                <a:cxn ang="0">
                  <a:pos x="114" y="85"/>
                </a:cxn>
                <a:cxn ang="0">
                  <a:pos x="104" y="90"/>
                </a:cxn>
                <a:cxn ang="0">
                  <a:pos x="120" y="105"/>
                </a:cxn>
                <a:cxn ang="0">
                  <a:pos x="131" y="122"/>
                </a:cxn>
                <a:cxn ang="0">
                  <a:pos x="136" y="139"/>
                </a:cxn>
                <a:cxn ang="0">
                  <a:pos x="135" y="159"/>
                </a:cxn>
                <a:cxn ang="0">
                  <a:pos x="20" y="88"/>
                </a:cxn>
                <a:cxn ang="0">
                  <a:pos x="42" y="50"/>
                </a:cxn>
                <a:cxn ang="0">
                  <a:pos x="39" y="43"/>
                </a:cxn>
                <a:cxn ang="0">
                  <a:pos x="10" y="25"/>
                </a:cxn>
                <a:cxn ang="0">
                  <a:pos x="0" y="7"/>
                </a:cxn>
                <a:cxn ang="0">
                  <a:pos x="0" y="4"/>
                </a:cxn>
                <a:cxn ang="0">
                  <a:pos x="4" y="0"/>
                </a:cxn>
              </a:cxnLst>
              <a:rect l="0" t="0" r="r" b="b"/>
              <a:pathLst>
                <a:path w="165" h="159">
                  <a:moveTo>
                    <a:pt x="4" y="0"/>
                  </a:moveTo>
                  <a:lnTo>
                    <a:pt x="6" y="0"/>
                  </a:lnTo>
                  <a:lnTo>
                    <a:pt x="9" y="2"/>
                  </a:lnTo>
                  <a:lnTo>
                    <a:pt x="17" y="18"/>
                  </a:lnTo>
                  <a:lnTo>
                    <a:pt x="49" y="38"/>
                  </a:lnTo>
                  <a:lnTo>
                    <a:pt x="58" y="59"/>
                  </a:lnTo>
                  <a:lnTo>
                    <a:pt x="61" y="62"/>
                  </a:lnTo>
                  <a:lnTo>
                    <a:pt x="63" y="63"/>
                  </a:lnTo>
                  <a:lnTo>
                    <a:pt x="77" y="42"/>
                  </a:lnTo>
                  <a:lnTo>
                    <a:pt x="104" y="52"/>
                  </a:lnTo>
                  <a:lnTo>
                    <a:pt x="122" y="49"/>
                  </a:lnTo>
                  <a:lnTo>
                    <a:pt x="125" y="49"/>
                  </a:lnTo>
                  <a:lnTo>
                    <a:pt x="127" y="50"/>
                  </a:lnTo>
                  <a:lnTo>
                    <a:pt x="128" y="53"/>
                  </a:lnTo>
                  <a:lnTo>
                    <a:pt x="128" y="54"/>
                  </a:lnTo>
                  <a:lnTo>
                    <a:pt x="124" y="59"/>
                  </a:lnTo>
                  <a:lnTo>
                    <a:pt x="104" y="62"/>
                  </a:lnTo>
                  <a:lnTo>
                    <a:pt x="82" y="53"/>
                  </a:lnTo>
                  <a:lnTo>
                    <a:pt x="75" y="69"/>
                  </a:lnTo>
                  <a:lnTo>
                    <a:pt x="86" y="77"/>
                  </a:lnTo>
                  <a:lnTo>
                    <a:pt x="111" y="73"/>
                  </a:lnTo>
                  <a:lnTo>
                    <a:pt x="144" y="92"/>
                  </a:lnTo>
                  <a:lnTo>
                    <a:pt x="160" y="91"/>
                  </a:lnTo>
                  <a:lnTo>
                    <a:pt x="163" y="91"/>
                  </a:lnTo>
                  <a:lnTo>
                    <a:pt x="165" y="92"/>
                  </a:lnTo>
                  <a:lnTo>
                    <a:pt x="165" y="98"/>
                  </a:lnTo>
                  <a:lnTo>
                    <a:pt x="162" y="101"/>
                  </a:lnTo>
                  <a:lnTo>
                    <a:pt x="160" y="101"/>
                  </a:lnTo>
                  <a:lnTo>
                    <a:pt x="142" y="102"/>
                  </a:lnTo>
                  <a:lnTo>
                    <a:pt x="114" y="85"/>
                  </a:lnTo>
                  <a:lnTo>
                    <a:pt x="104" y="90"/>
                  </a:lnTo>
                  <a:lnTo>
                    <a:pt x="120" y="105"/>
                  </a:lnTo>
                  <a:lnTo>
                    <a:pt x="131" y="122"/>
                  </a:lnTo>
                  <a:lnTo>
                    <a:pt x="136" y="139"/>
                  </a:lnTo>
                  <a:lnTo>
                    <a:pt x="135" y="159"/>
                  </a:lnTo>
                  <a:lnTo>
                    <a:pt x="20" y="88"/>
                  </a:lnTo>
                  <a:lnTo>
                    <a:pt x="42" y="50"/>
                  </a:lnTo>
                  <a:lnTo>
                    <a:pt x="39" y="43"/>
                  </a:lnTo>
                  <a:lnTo>
                    <a:pt x="10" y="25"/>
                  </a:lnTo>
                  <a:lnTo>
                    <a:pt x="0" y="7"/>
                  </a:lnTo>
                  <a:lnTo>
                    <a:pt x="0" y="4"/>
                  </a:lnTo>
                  <a:lnTo>
                    <a:pt x="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1" name="Freeform 20">
              <a:extLst>
                <a:ext uri="{FF2B5EF4-FFF2-40B4-BE49-F238E27FC236}">
                  <a16:creationId xmlns:a16="http://schemas.microsoft.com/office/drawing/2014/main" xmlns="" id="{267F1D60-7A46-4034-9F77-CBEED11AAE53}"/>
                </a:ext>
              </a:extLst>
            </p:cNvPr>
            <p:cNvSpPr>
              <a:spLocks/>
            </p:cNvSpPr>
            <p:nvPr/>
          </p:nvSpPr>
          <p:spPr bwMode="auto">
            <a:xfrm>
              <a:off x="6780213" y="4565651"/>
              <a:ext cx="77788" cy="69850"/>
            </a:xfrm>
            <a:custGeom>
              <a:avLst/>
              <a:gdLst/>
              <a:ahLst/>
              <a:cxnLst>
                <a:cxn ang="0">
                  <a:pos x="0" y="0"/>
                </a:cxn>
                <a:cxn ang="0">
                  <a:pos x="49" y="6"/>
                </a:cxn>
                <a:cxn ang="0">
                  <a:pos x="26" y="44"/>
                </a:cxn>
                <a:cxn ang="0">
                  <a:pos x="12" y="31"/>
                </a:cxn>
                <a:cxn ang="0">
                  <a:pos x="4" y="16"/>
                </a:cxn>
                <a:cxn ang="0">
                  <a:pos x="0" y="0"/>
                </a:cxn>
              </a:cxnLst>
              <a:rect l="0" t="0" r="r" b="b"/>
              <a:pathLst>
                <a:path w="49" h="44">
                  <a:moveTo>
                    <a:pt x="0" y="0"/>
                  </a:moveTo>
                  <a:lnTo>
                    <a:pt x="49" y="6"/>
                  </a:lnTo>
                  <a:lnTo>
                    <a:pt x="26" y="44"/>
                  </a:lnTo>
                  <a:lnTo>
                    <a:pt x="12" y="31"/>
                  </a:lnTo>
                  <a:lnTo>
                    <a:pt x="4" y="16"/>
                  </a:lnTo>
                  <a:lnTo>
                    <a:pt x="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2" name="Freeform 21">
              <a:extLst>
                <a:ext uri="{FF2B5EF4-FFF2-40B4-BE49-F238E27FC236}">
                  <a16:creationId xmlns:a16="http://schemas.microsoft.com/office/drawing/2014/main" xmlns="" id="{A47040A5-D3BD-4551-8C35-FAA3B4B02F27}"/>
                </a:ext>
              </a:extLst>
            </p:cNvPr>
            <p:cNvSpPr>
              <a:spLocks/>
            </p:cNvSpPr>
            <p:nvPr/>
          </p:nvSpPr>
          <p:spPr bwMode="auto">
            <a:xfrm>
              <a:off x="6780213" y="4508501"/>
              <a:ext cx="66675" cy="53975"/>
            </a:xfrm>
            <a:custGeom>
              <a:avLst/>
              <a:gdLst/>
              <a:ahLst/>
              <a:cxnLst>
                <a:cxn ang="0">
                  <a:pos x="18" y="0"/>
                </a:cxn>
                <a:cxn ang="0">
                  <a:pos x="42" y="34"/>
                </a:cxn>
                <a:cxn ang="0">
                  <a:pos x="0" y="29"/>
                </a:cxn>
                <a:cxn ang="0">
                  <a:pos x="5" y="13"/>
                </a:cxn>
                <a:cxn ang="0">
                  <a:pos x="18" y="0"/>
                </a:cxn>
              </a:cxnLst>
              <a:rect l="0" t="0" r="r" b="b"/>
              <a:pathLst>
                <a:path w="42" h="34">
                  <a:moveTo>
                    <a:pt x="18" y="0"/>
                  </a:moveTo>
                  <a:lnTo>
                    <a:pt x="42" y="34"/>
                  </a:lnTo>
                  <a:lnTo>
                    <a:pt x="0" y="29"/>
                  </a:lnTo>
                  <a:lnTo>
                    <a:pt x="5" y="13"/>
                  </a:lnTo>
                  <a:lnTo>
                    <a:pt x="1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3" name="Freeform 22">
              <a:extLst>
                <a:ext uri="{FF2B5EF4-FFF2-40B4-BE49-F238E27FC236}">
                  <a16:creationId xmlns:a16="http://schemas.microsoft.com/office/drawing/2014/main" xmlns="" id="{A30623C1-CA76-4453-AF92-9E69BEE4071F}"/>
                </a:ext>
              </a:extLst>
            </p:cNvPr>
            <p:cNvSpPr>
              <a:spLocks/>
            </p:cNvSpPr>
            <p:nvPr/>
          </p:nvSpPr>
          <p:spPr bwMode="auto">
            <a:xfrm>
              <a:off x="6819901" y="4494213"/>
              <a:ext cx="80963" cy="71438"/>
            </a:xfrm>
            <a:custGeom>
              <a:avLst/>
              <a:gdLst/>
              <a:ahLst/>
              <a:cxnLst>
                <a:cxn ang="0">
                  <a:pos x="16" y="0"/>
                </a:cxn>
                <a:cxn ang="0">
                  <a:pos x="32" y="2"/>
                </a:cxn>
                <a:cxn ang="0">
                  <a:pos x="51" y="7"/>
                </a:cxn>
                <a:cxn ang="0">
                  <a:pos x="27" y="45"/>
                </a:cxn>
                <a:cxn ang="0">
                  <a:pos x="0" y="5"/>
                </a:cxn>
                <a:cxn ang="0">
                  <a:pos x="16" y="0"/>
                </a:cxn>
              </a:cxnLst>
              <a:rect l="0" t="0" r="r" b="b"/>
              <a:pathLst>
                <a:path w="51" h="45">
                  <a:moveTo>
                    <a:pt x="16" y="0"/>
                  </a:moveTo>
                  <a:lnTo>
                    <a:pt x="32" y="2"/>
                  </a:lnTo>
                  <a:lnTo>
                    <a:pt x="51" y="7"/>
                  </a:lnTo>
                  <a:lnTo>
                    <a:pt x="27" y="45"/>
                  </a:lnTo>
                  <a:lnTo>
                    <a:pt x="0" y="5"/>
                  </a:lnTo>
                  <a:lnTo>
                    <a:pt x="1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4" name="Freeform 23">
              <a:extLst>
                <a:ext uri="{FF2B5EF4-FFF2-40B4-BE49-F238E27FC236}">
                  <a16:creationId xmlns:a16="http://schemas.microsoft.com/office/drawing/2014/main" xmlns="" id="{C7156FCB-D6A0-4499-BB3A-88D7E6662868}"/>
                </a:ext>
              </a:extLst>
            </p:cNvPr>
            <p:cNvSpPr>
              <a:spLocks/>
            </p:cNvSpPr>
            <p:nvPr/>
          </p:nvSpPr>
          <p:spPr bwMode="auto">
            <a:xfrm>
              <a:off x="6318251" y="3533776"/>
              <a:ext cx="211138" cy="142875"/>
            </a:xfrm>
            <a:custGeom>
              <a:avLst/>
              <a:gdLst/>
              <a:ahLst/>
              <a:cxnLst>
                <a:cxn ang="0">
                  <a:pos x="19" y="0"/>
                </a:cxn>
                <a:cxn ang="0">
                  <a:pos x="31" y="2"/>
                </a:cxn>
                <a:cxn ang="0">
                  <a:pos x="43" y="4"/>
                </a:cxn>
                <a:cxn ang="0">
                  <a:pos x="55" y="11"/>
                </a:cxn>
                <a:cxn ang="0">
                  <a:pos x="62" y="20"/>
                </a:cxn>
                <a:cxn ang="0">
                  <a:pos x="67" y="28"/>
                </a:cxn>
                <a:cxn ang="0">
                  <a:pos x="73" y="35"/>
                </a:cxn>
                <a:cxn ang="0">
                  <a:pos x="80" y="37"/>
                </a:cxn>
                <a:cxn ang="0">
                  <a:pos x="90" y="37"/>
                </a:cxn>
                <a:cxn ang="0">
                  <a:pos x="101" y="40"/>
                </a:cxn>
                <a:cxn ang="0">
                  <a:pos x="114" y="45"/>
                </a:cxn>
                <a:cxn ang="0">
                  <a:pos x="125" y="57"/>
                </a:cxn>
                <a:cxn ang="0">
                  <a:pos x="130" y="69"/>
                </a:cxn>
                <a:cxn ang="0">
                  <a:pos x="133" y="78"/>
                </a:cxn>
                <a:cxn ang="0">
                  <a:pos x="133" y="82"/>
                </a:cxn>
                <a:cxn ang="0">
                  <a:pos x="97" y="90"/>
                </a:cxn>
                <a:cxn ang="0">
                  <a:pos x="11" y="41"/>
                </a:cxn>
                <a:cxn ang="0">
                  <a:pos x="0" y="4"/>
                </a:cxn>
                <a:cxn ang="0">
                  <a:pos x="2" y="3"/>
                </a:cxn>
                <a:cxn ang="0">
                  <a:pos x="10" y="2"/>
                </a:cxn>
                <a:cxn ang="0">
                  <a:pos x="19" y="0"/>
                </a:cxn>
              </a:cxnLst>
              <a:rect l="0" t="0" r="r" b="b"/>
              <a:pathLst>
                <a:path w="133" h="90">
                  <a:moveTo>
                    <a:pt x="19" y="0"/>
                  </a:moveTo>
                  <a:lnTo>
                    <a:pt x="31" y="2"/>
                  </a:lnTo>
                  <a:lnTo>
                    <a:pt x="43" y="4"/>
                  </a:lnTo>
                  <a:lnTo>
                    <a:pt x="55" y="11"/>
                  </a:lnTo>
                  <a:lnTo>
                    <a:pt x="62" y="20"/>
                  </a:lnTo>
                  <a:lnTo>
                    <a:pt x="67" y="28"/>
                  </a:lnTo>
                  <a:lnTo>
                    <a:pt x="73" y="35"/>
                  </a:lnTo>
                  <a:lnTo>
                    <a:pt x="80" y="37"/>
                  </a:lnTo>
                  <a:lnTo>
                    <a:pt x="90" y="37"/>
                  </a:lnTo>
                  <a:lnTo>
                    <a:pt x="101" y="40"/>
                  </a:lnTo>
                  <a:lnTo>
                    <a:pt x="114" y="45"/>
                  </a:lnTo>
                  <a:lnTo>
                    <a:pt x="125" y="57"/>
                  </a:lnTo>
                  <a:lnTo>
                    <a:pt x="130" y="69"/>
                  </a:lnTo>
                  <a:lnTo>
                    <a:pt x="133" y="78"/>
                  </a:lnTo>
                  <a:lnTo>
                    <a:pt x="133" y="82"/>
                  </a:lnTo>
                  <a:lnTo>
                    <a:pt x="97" y="90"/>
                  </a:lnTo>
                  <a:lnTo>
                    <a:pt x="11" y="41"/>
                  </a:lnTo>
                  <a:lnTo>
                    <a:pt x="0" y="4"/>
                  </a:lnTo>
                  <a:lnTo>
                    <a:pt x="2" y="3"/>
                  </a:lnTo>
                  <a:lnTo>
                    <a:pt x="10" y="2"/>
                  </a:lnTo>
                  <a:lnTo>
                    <a:pt x="1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5" name="Freeform 24">
              <a:extLst>
                <a:ext uri="{FF2B5EF4-FFF2-40B4-BE49-F238E27FC236}">
                  <a16:creationId xmlns:a16="http://schemas.microsoft.com/office/drawing/2014/main" xmlns="" id="{C656D916-B455-4EFC-89A7-713D1696ED02}"/>
                </a:ext>
              </a:extLst>
            </p:cNvPr>
            <p:cNvSpPr>
              <a:spLocks noEditPoints="1"/>
            </p:cNvSpPr>
            <p:nvPr/>
          </p:nvSpPr>
          <p:spPr bwMode="auto">
            <a:xfrm>
              <a:off x="6164263" y="3616326"/>
              <a:ext cx="314325" cy="301625"/>
            </a:xfrm>
            <a:custGeom>
              <a:avLst/>
              <a:gdLst/>
              <a:ahLst/>
              <a:cxnLst>
                <a:cxn ang="0">
                  <a:pos x="73" y="102"/>
                </a:cxn>
                <a:cxn ang="0">
                  <a:pos x="85" y="117"/>
                </a:cxn>
                <a:cxn ang="0">
                  <a:pos x="111" y="117"/>
                </a:cxn>
                <a:cxn ang="0">
                  <a:pos x="102" y="114"/>
                </a:cxn>
                <a:cxn ang="0">
                  <a:pos x="90" y="102"/>
                </a:cxn>
                <a:cxn ang="0">
                  <a:pos x="60" y="96"/>
                </a:cxn>
                <a:cxn ang="0">
                  <a:pos x="39" y="109"/>
                </a:cxn>
                <a:cxn ang="0">
                  <a:pos x="64" y="107"/>
                </a:cxn>
                <a:cxn ang="0">
                  <a:pos x="63" y="99"/>
                </a:cxn>
                <a:cxn ang="0">
                  <a:pos x="60" y="96"/>
                </a:cxn>
                <a:cxn ang="0">
                  <a:pos x="98" y="95"/>
                </a:cxn>
                <a:cxn ang="0">
                  <a:pos x="101" y="107"/>
                </a:cxn>
                <a:cxn ang="0">
                  <a:pos x="128" y="113"/>
                </a:cxn>
                <a:cxn ang="0">
                  <a:pos x="136" y="110"/>
                </a:cxn>
                <a:cxn ang="0">
                  <a:pos x="112" y="96"/>
                </a:cxn>
                <a:cxn ang="0">
                  <a:pos x="125" y="86"/>
                </a:cxn>
                <a:cxn ang="0">
                  <a:pos x="119" y="92"/>
                </a:cxn>
                <a:cxn ang="0">
                  <a:pos x="132" y="104"/>
                </a:cxn>
                <a:cxn ang="0">
                  <a:pos x="157" y="104"/>
                </a:cxn>
                <a:cxn ang="0">
                  <a:pos x="149" y="102"/>
                </a:cxn>
                <a:cxn ang="0">
                  <a:pos x="132" y="88"/>
                </a:cxn>
                <a:cxn ang="0">
                  <a:pos x="150" y="71"/>
                </a:cxn>
                <a:cxn ang="0">
                  <a:pos x="135" y="83"/>
                </a:cxn>
                <a:cxn ang="0">
                  <a:pos x="152" y="86"/>
                </a:cxn>
                <a:cxn ang="0">
                  <a:pos x="167" y="71"/>
                </a:cxn>
                <a:cxn ang="0">
                  <a:pos x="98" y="62"/>
                </a:cxn>
                <a:cxn ang="0">
                  <a:pos x="77" y="73"/>
                </a:cxn>
                <a:cxn ang="0">
                  <a:pos x="70" y="93"/>
                </a:cxn>
                <a:cxn ang="0">
                  <a:pos x="81" y="93"/>
                </a:cxn>
                <a:cxn ang="0">
                  <a:pos x="88" y="75"/>
                </a:cxn>
                <a:cxn ang="0">
                  <a:pos x="101" y="62"/>
                </a:cxn>
                <a:cxn ang="0">
                  <a:pos x="122" y="57"/>
                </a:cxn>
                <a:cxn ang="0">
                  <a:pos x="99" y="66"/>
                </a:cxn>
                <a:cxn ang="0">
                  <a:pos x="92" y="88"/>
                </a:cxn>
                <a:cxn ang="0">
                  <a:pos x="99" y="90"/>
                </a:cxn>
                <a:cxn ang="0">
                  <a:pos x="109" y="81"/>
                </a:cxn>
                <a:cxn ang="0">
                  <a:pos x="122" y="57"/>
                </a:cxn>
                <a:cxn ang="0">
                  <a:pos x="146" y="50"/>
                </a:cxn>
                <a:cxn ang="0">
                  <a:pos x="133" y="55"/>
                </a:cxn>
                <a:cxn ang="0">
                  <a:pos x="115" y="78"/>
                </a:cxn>
                <a:cxn ang="0">
                  <a:pos x="122" y="83"/>
                </a:cxn>
                <a:cxn ang="0">
                  <a:pos x="136" y="58"/>
                </a:cxn>
                <a:cxn ang="0">
                  <a:pos x="147" y="50"/>
                </a:cxn>
                <a:cxn ang="0">
                  <a:pos x="94" y="0"/>
                </a:cxn>
                <a:cxn ang="0">
                  <a:pos x="197" y="71"/>
                </a:cxn>
                <a:cxn ang="0">
                  <a:pos x="192" y="131"/>
                </a:cxn>
                <a:cxn ang="0">
                  <a:pos x="161" y="183"/>
                </a:cxn>
                <a:cxn ang="0">
                  <a:pos x="136" y="190"/>
                </a:cxn>
                <a:cxn ang="0">
                  <a:pos x="7" y="114"/>
                </a:cxn>
                <a:cxn ang="0">
                  <a:pos x="1" y="90"/>
                </a:cxn>
                <a:cxn ang="0">
                  <a:pos x="25" y="41"/>
                </a:cxn>
                <a:cxn ang="0">
                  <a:pos x="71" y="7"/>
                </a:cxn>
              </a:cxnLst>
              <a:rect l="0" t="0" r="r" b="b"/>
              <a:pathLst>
                <a:path w="198" h="190">
                  <a:moveTo>
                    <a:pt x="77" y="99"/>
                  </a:moveTo>
                  <a:lnTo>
                    <a:pt x="74" y="100"/>
                  </a:lnTo>
                  <a:lnTo>
                    <a:pt x="73" y="102"/>
                  </a:lnTo>
                  <a:lnTo>
                    <a:pt x="73" y="107"/>
                  </a:lnTo>
                  <a:lnTo>
                    <a:pt x="77" y="114"/>
                  </a:lnTo>
                  <a:lnTo>
                    <a:pt x="85" y="117"/>
                  </a:lnTo>
                  <a:lnTo>
                    <a:pt x="94" y="119"/>
                  </a:lnTo>
                  <a:lnTo>
                    <a:pt x="104" y="119"/>
                  </a:lnTo>
                  <a:lnTo>
                    <a:pt x="111" y="117"/>
                  </a:lnTo>
                  <a:lnTo>
                    <a:pt x="115" y="116"/>
                  </a:lnTo>
                  <a:lnTo>
                    <a:pt x="107" y="116"/>
                  </a:lnTo>
                  <a:lnTo>
                    <a:pt x="102" y="114"/>
                  </a:lnTo>
                  <a:lnTo>
                    <a:pt x="98" y="111"/>
                  </a:lnTo>
                  <a:lnTo>
                    <a:pt x="94" y="106"/>
                  </a:lnTo>
                  <a:lnTo>
                    <a:pt x="90" y="102"/>
                  </a:lnTo>
                  <a:lnTo>
                    <a:pt x="85" y="99"/>
                  </a:lnTo>
                  <a:lnTo>
                    <a:pt x="77" y="99"/>
                  </a:lnTo>
                  <a:close/>
                  <a:moveTo>
                    <a:pt x="60" y="96"/>
                  </a:moveTo>
                  <a:lnTo>
                    <a:pt x="40" y="103"/>
                  </a:lnTo>
                  <a:lnTo>
                    <a:pt x="39" y="103"/>
                  </a:lnTo>
                  <a:lnTo>
                    <a:pt x="39" y="109"/>
                  </a:lnTo>
                  <a:lnTo>
                    <a:pt x="40" y="110"/>
                  </a:lnTo>
                  <a:lnTo>
                    <a:pt x="43" y="110"/>
                  </a:lnTo>
                  <a:lnTo>
                    <a:pt x="64" y="107"/>
                  </a:lnTo>
                  <a:lnTo>
                    <a:pt x="64" y="104"/>
                  </a:lnTo>
                  <a:lnTo>
                    <a:pt x="63" y="103"/>
                  </a:lnTo>
                  <a:lnTo>
                    <a:pt x="63" y="99"/>
                  </a:lnTo>
                  <a:lnTo>
                    <a:pt x="62" y="97"/>
                  </a:lnTo>
                  <a:lnTo>
                    <a:pt x="62" y="96"/>
                  </a:lnTo>
                  <a:lnTo>
                    <a:pt x="60" y="96"/>
                  </a:lnTo>
                  <a:close/>
                  <a:moveTo>
                    <a:pt x="105" y="92"/>
                  </a:moveTo>
                  <a:lnTo>
                    <a:pt x="101" y="93"/>
                  </a:lnTo>
                  <a:lnTo>
                    <a:pt x="98" y="95"/>
                  </a:lnTo>
                  <a:lnTo>
                    <a:pt x="97" y="96"/>
                  </a:lnTo>
                  <a:lnTo>
                    <a:pt x="97" y="102"/>
                  </a:lnTo>
                  <a:lnTo>
                    <a:pt x="101" y="107"/>
                  </a:lnTo>
                  <a:lnTo>
                    <a:pt x="108" y="111"/>
                  </a:lnTo>
                  <a:lnTo>
                    <a:pt x="118" y="113"/>
                  </a:lnTo>
                  <a:lnTo>
                    <a:pt x="128" y="113"/>
                  </a:lnTo>
                  <a:lnTo>
                    <a:pt x="135" y="111"/>
                  </a:lnTo>
                  <a:lnTo>
                    <a:pt x="139" y="110"/>
                  </a:lnTo>
                  <a:lnTo>
                    <a:pt x="136" y="110"/>
                  </a:lnTo>
                  <a:lnTo>
                    <a:pt x="128" y="109"/>
                  </a:lnTo>
                  <a:lnTo>
                    <a:pt x="116" y="100"/>
                  </a:lnTo>
                  <a:lnTo>
                    <a:pt x="112" y="96"/>
                  </a:lnTo>
                  <a:lnTo>
                    <a:pt x="108" y="93"/>
                  </a:lnTo>
                  <a:lnTo>
                    <a:pt x="105" y="92"/>
                  </a:lnTo>
                  <a:close/>
                  <a:moveTo>
                    <a:pt x="125" y="86"/>
                  </a:moveTo>
                  <a:lnTo>
                    <a:pt x="122" y="88"/>
                  </a:lnTo>
                  <a:lnTo>
                    <a:pt x="121" y="89"/>
                  </a:lnTo>
                  <a:lnTo>
                    <a:pt x="119" y="92"/>
                  </a:lnTo>
                  <a:lnTo>
                    <a:pt x="119" y="95"/>
                  </a:lnTo>
                  <a:lnTo>
                    <a:pt x="123" y="102"/>
                  </a:lnTo>
                  <a:lnTo>
                    <a:pt x="132" y="104"/>
                  </a:lnTo>
                  <a:lnTo>
                    <a:pt x="140" y="106"/>
                  </a:lnTo>
                  <a:lnTo>
                    <a:pt x="150" y="106"/>
                  </a:lnTo>
                  <a:lnTo>
                    <a:pt x="157" y="104"/>
                  </a:lnTo>
                  <a:lnTo>
                    <a:pt x="161" y="103"/>
                  </a:lnTo>
                  <a:lnTo>
                    <a:pt x="153" y="103"/>
                  </a:lnTo>
                  <a:lnTo>
                    <a:pt x="149" y="102"/>
                  </a:lnTo>
                  <a:lnTo>
                    <a:pt x="144" y="99"/>
                  </a:lnTo>
                  <a:lnTo>
                    <a:pt x="136" y="90"/>
                  </a:lnTo>
                  <a:lnTo>
                    <a:pt x="132" y="88"/>
                  </a:lnTo>
                  <a:lnTo>
                    <a:pt x="128" y="86"/>
                  </a:lnTo>
                  <a:lnTo>
                    <a:pt x="125" y="86"/>
                  </a:lnTo>
                  <a:close/>
                  <a:moveTo>
                    <a:pt x="150" y="71"/>
                  </a:moveTo>
                  <a:lnTo>
                    <a:pt x="142" y="72"/>
                  </a:lnTo>
                  <a:lnTo>
                    <a:pt x="136" y="76"/>
                  </a:lnTo>
                  <a:lnTo>
                    <a:pt x="135" y="83"/>
                  </a:lnTo>
                  <a:lnTo>
                    <a:pt x="139" y="88"/>
                  </a:lnTo>
                  <a:lnTo>
                    <a:pt x="144" y="89"/>
                  </a:lnTo>
                  <a:lnTo>
                    <a:pt x="152" y="86"/>
                  </a:lnTo>
                  <a:lnTo>
                    <a:pt x="166" y="78"/>
                  </a:lnTo>
                  <a:lnTo>
                    <a:pt x="171" y="72"/>
                  </a:lnTo>
                  <a:lnTo>
                    <a:pt x="167" y="71"/>
                  </a:lnTo>
                  <a:lnTo>
                    <a:pt x="150" y="71"/>
                  </a:lnTo>
                  <a:close/>
                  <a:moveTo>
                    <a:pt x="99" y="62"/>
                  </a:moveTo>
                  <a:lnTo>
                    <a:pt x="98" y="62"/>
                  </a:lnTo>
                  <a:lnTo>
                    <a:pt x="95" y="64"/>
                  </a:lnTo>
                  <a:lnTo>
                    <a:pt x="87" y="66"/>
                  </a:lnTo>
                  <a:lnTo>
                    <a:pt x="77" y="73"/>
                  </a:lnTo>
                  <a:lnTo>
                    <a:pt x="70" y="82"/>
                  </a:lnTo>
                  <a:lnTo>
                    <a:pt x="69" y="90"/>
                  </a:lnTo>
                  <a:lnTo>
                    <a:pt x="70" y="93"/>
                  </a:lnTo>
                  <a:lnTo>
                    <a:pt x="73" y="96"/>
                  </a:lnTo>
                  <a:lnTo>
                    <a:pt x="76" y="96"/>
                  </a:lnTo>
                  <a:lnTo>
                    <a:pt x="81" y="93"/>
                  </a:lnTo>
                  <a:lnTo>
                    <a:pt x="83" y="90"/>
                  </a:lnTo>
                  <a:lnTo>
                    <a:pt x="85" y="86"/>
                  </a:lnTo>
                  <a:lnTo>
                    <a:pt x="88" y="75"/>
                  </a:lnTo>
                  <a:lnTo>
                    <a:pt x="90" y="71"/>
                  </a:lnTo>
                  <a:lnTo>
                    <a:pt x="98" y="62"/>
                  </a:lnTo>
                  <a:lnTo>
                    <a:pt x="101" y="62"/>
                  </a:lnTo>
                  <a:lnTo>
                    <a:pt x="99" y="62"/>
                  </a:lnTo>
                  <a:close/>
                  <a:moveTo>
                    <a:pt x="123" y="57"/>
                  </a:moveTo>
                  <a:lnTo>
                    <a:pt x="122" y="57"/>
                  </a:lnTo>
                  <a:lnTo>
                    <a:pt x="119" y="58"/>
                  </a:lnTo>
                  <a:lnTo>
                    <a:pt x="109" y="61"/>
                  </a:lnTo>
                  <a:lnTo>
                    <a:pt x="99" y="66"/>
                  </a:lnTo>
                  <a:lnTo>
                    <a:pt x="92" y="75"/>
                  </a:lnTo>
                  <a:lnTo>
                    <a:pt x="91" y="85"/>
                  </a:lnTo>
                  <a:lnTo>
                    <a:pt x="92" y="88"/>
                  </a:lnTo>
                  <a:lnTo>
                    <a:pt x="94" y="89"/>
                  </a:lnTo>
                  <a:lnTo>
                    <a:pt x="97" y="90"/>
                  </a:lnTo>
                  <a:lnTo>
                    <a:pt x="99" y="90"/>
                  </a:lnTo>
                  <a:lnTo>
                    <a:pt x="102" y="89"/>
                  </a:lnTo>
                  <a:lnTo>
                    <a:pt x="107" y="85"/>
                  </a:lnTo>
                  <a:lnTo>
                    <a:pt x="109" y="81"/>
                  </a:lnTo>
                  <a:lnTo>
                    <a:pt x="112" y="69"/>
                  </a:lnTo>
                  <a:lnTo>
                    <a:pt x="114" y="65"/>
                  </a:lnTo>
                  <a:lnTo>
                    <a:pt x="122" y="57"/>
                  </a:lnTo>
                  <a:lnTo>
                    <a:pt x="125" y="57"/>
                  </a:lnTo>
                  <a:lnTo>
                    <a:pt x="123" y="57"/>
                  </a:lnTo>
                  <a:close/>
                  <a:moveTo>
                    <a:pt x="146" y="50"/>
                  </a:moveTo>
                  <a:lnTo>
                    <a:pt x="144" y="51"/>
                  </a:lnTo>
                  <a:lnTo>
                    <a:pt x="142" y="51"/>
                  </a:lnTo>
                  <a:lnTo>
                    <a:pt x="133" y="55"/>
                  </a:lnTo>
                  <a:lnTo>
                    <a:pt x="123" y="61"/>
                  </a:lnTo>
                  <a:lnTo>
                    <a:pt x="116" y="69"/>
                  </a:lnTo>
                  <a:lnTo>
                    <a:pt x="115" y="78"/>
                  </a:lnTo>
                  <a:lnTo>
                    <a:pt x="116" y="81"/>
                  </a:lnTo>
                  <a:lnTo>
                    <a:pt x="119" y="83"/>
                  </a:lnTo>
                  <a:lnTo>
                    <a:pt x="122" y="83"/>
                  </a:lnTo>
                  <a:lnTo>
                    <a:pt x="130" y="79"/>
                  </a:lnTo>
                  <a:lnTo>
                    <a:pt x="132" y="75"/>
                  </a:lnTo>
                  <a:lnTo>
                    <a:pt x="136" y="58"/>
                  </a:lnTo>
                  <a:lnTo>
                    <a:pt x="143" y="51"/>
                  </a:lnTo>
                  <a:lnTo>
                    <a:pt x="144" y="51"/>
                  </a:lnTo>
                  <a:lnTo>
                    <a:pt x="147" y="50"/>
                  </a:lnTo>
                  <a:lnTo>
                    <a:pt x="146" y="50"/>
                  </a:lnTo>
                  <a:close/>
                  <a:moveTo>
                    <a:pt x="91" y="0"/>
                  </a:moveTo>
                  <a:lnTo>
                    <a:pt x="94" y="0"/>
                  </a:lnTo>
                  <a:lnTo>
                    <a:pt x="192" y="57"/>
                  </a:lnTo>
                  <a:lnTo>
                    <a:pt x="194" y="61"/>
                  </a:lnTo>
                  <a:lnTo>
                    <a:pt x="197" y="71"/>
                  </a:lnTo>
                  <a:lnTo>
                    <a:pt x="198" y="86"/>
                  </a:lnTo>
                  <a:lnTo>
                    <a:pt x="198" y="107"/>
                  </a:lnTo>
                  <a:lnTo>
                    <a:pt x="192" y="131"/>
                  </a:lnTo>
                  <a:lnTo>
                    <a:pt x="181" y="157"/>
                  </a:lnTo>
                  <a:lnTo>
                    <a:pt x="163" y="182"/>
                  </a:lnTo>
                  <a:lnTo>
                    <a:pt x="161" y="183"/>
                  </a:lnTo>
                  <a:lnTo>
                    <a:pt x="156" y="187"/>
                  </a:lnTo>
                  <a:lnTo>
                    <a:pt x="147" y="190"/>
                  </a:lnTo>
                  <a:lnTo>
                    <a:pt x="136" y="190"/>
                  </a:lnTo>
                  <a:lnTo>
                    <a:pt x="122" y="185"/>
                  </a:lnTo>
                  <a:lnTo>
                    <a:pt x="18" y="124"/>
                  </a:lnTo>
                  <a:lnTo>
                    <a:pt x="7" y="114"/>
                  </a:lnTo>
                  <a:lnTo>
                    <a:pt x="1" y="106"/>
                  </a:lnTo>
                  <a:lnTo>
                    <a:pt x="0" y="96"/>
                  </a:lnTo>
                  <a:lnTo>
                    <a:pt x="1" y="90"/>
                  </a:lnTo>
                  <a:lnTo>
                    <a:pt x="1" y="88"/>
                  </a:lnTo>
                  <a:lnTo>
                    <a:pt x="12" y="62"/>
                  </a:lnTo>
                  <a:lnTo>
                    <a:pt x="25" y="41"/>
                  </a:lnTo>
                  <a:lnTo>
                    <a:pt x="40" y="26"/>
                  </a:lnTo>
                  <a:lnTo>
                    <a:pt x="56" y="14"/>
                  </a:lnTo>
                  <a:lnTo>
                    <a:pt x="71" y="7"/>
                  </a:lnTo>
                  <a:lnTo>
                    <a:pt x="83" y="3"/>
                  </a:lnTo>
                  <a:lnTo>
                    <a:pt x="9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6" name="Freeform 25">
              <a:extLst>
                <a:ext uri="{FF2B5EF4-FFF2-40B4-BE49-F238E27FC236}">
                  <a16:creationId xmlns:a16="http://schemas.microsoft.com/office/drawing/2014/main" xmlns="" id="{5080AC0E-1A5D-4895-985C-39645B3B211D}"/>
                </a:ext>
              </a:extLst>
            </p:cNvPr>
            <p:cNvSpPr>
              <a:spLocks noEditPoints="1"/>
            </p:cNvSpPr>
            <p:nvPr/>
          </p:nvSpPr>
          <p:spPr bwMode="auto">
            <a:xfrm>
              <a:off x="5637213" y="4240213"/>
              <a:ext cx="227013" cy="404813"/>
            </a:xfrm>
            <a:custGeom>
              <a:avLst/>
              <a:gdLst/>
              <a:ahLst/>
              <a:cxnLst>
                <a:cxn ang="0">
                  <a:pos x="112" y="136"/>
                </a:cxn>
                <a:cxn ang="0">
                  <a:pos x="119" y="158"/>
                </a:cxn>
                <a:cxn ang="0">
                  <a:pos x="122" y="176"/>
                </a:cxn>
                <a:cxn ang="0">
                  <a:pos x="121" y="193"/>
                </a:cxn>
                <a:cxn ang="0">
                  <a:pos x="117" y="207"/>
                </a:cxn>
                <a:cxn ang="0">
                  <a:pos x="112" y="217"/>
                </a:cxn>
                <a:cxn ang="0">
                  <a:pos x="108" y="224"/>
                </a:cxn>
                <a:cxn ang="0">
                  <a:pos x="107" y="227"/>
                </a:cxn>
                <a:cxn ang="0">
                  <a:pos x="121" y="215"/>
                </a:cxn>
                <a:cxn ang="0">
                  <a:pos x="128" y="203"/>
                </a:cxn>
                <a:cxn ang="0">
                  <a:pos x="131" y="189"/>
                </a:cxn>
                <a:cxn ang="0">
                  <a:pos x="131" y="176"/>
                </a:cxn>
                <a:cxn ang="0">
                  <a:pos x="126" y="163"/>
                </a:cxn>
                <a:cxn ang="0">
                  <a:pos x="122" y="152"/>
                </a:cxn>
                <a:cxn ang="0">
                  <a:pos x="117" y="144"/>
                </a:cxn>
                <a:cxn ang="0">
                  <a:pos x="112" y="136"/>
                </a:cxn>
                <a:cxn ang="0">
                  <a:pos x="72" y="0"/>
                </a:cxn>
                <a:cxn ang="0">
                  <a:pos x="79" y="35"/>
                </a:cxn>
                <a:cxn ang="0">
                  <a:pos x="90" y="66"/>
                </a:cxn>
                <a:cxn ang="0">
                  <a:pos x="104" y="96"/>
                </a:cxn>
                <a:cxn ang="0">
                  <a:pos x="118" y="121"/>
                </a:cxn>
                <a:cxn ang="0">
                  <a:pos x="131" y="144"/>
                </a:cxn>
                <a:cxn ang="0">
                  <a:pos x="140" y="165"/>
                </a:cxn>
                <a:cxn ang="0">
                  <a:pos x="143" y="183"/>
                </a:cxn>
                <a:cxn ang="0">
                  <a:pos x="139" y="205"/>
                </a:cxn>
                <a:cxn ang="0">
                  <a:pos x="129" y="225"/>
                </a:cxn>
                <a:cxn ang="0">
                  <a:pos x="114" y="241"/>
                </a:cxn>
                <a:cxn ang="0">
                  <a:pos x="94" y="250"/>
                </a:cxn>
                <a:cxn ang="0">
                  <a:pos x="72" y="255"/>
                </a:cxn>
                <a:cxn ang="0">
                  <a:pos x="49" y="250"/>
                </a:cxn>
                <a:cxn ang="0">
                  <a:pos x="29" y="241"/>
                </a:cxn>
                <a:cxn ang="0">
                  <a:pos x="14" y="225"/>
                </a:cxn>
                <a:cxn ang="0">
                  <a:pos x="4" y="205"/>
                </a:cxn>
                <a:cxn ang="0">
                  <a:pos x="0" y="183"/>
                </a:cxn>
                <a:cxn ang="0">
                  <a:pos x="3" y="165"/>
                </a:cxn>
                <a:cxn ang="0">
                  <a:pos x="12" y="144"/>
                </a:cxn>
                <a:cxn ang="0">
                  <a:pos x="25" y="121"/>
                </a:cxn>
                <a:cxn ang="0">
                  <a:pos x="39" y="96"/>
                </a:cxn>
                <a:cxn ang="0">
                  <a:pos x="52" y="66"/>
                </a:cxn>
                <a:cxn ang="0">
                  <a:pos x="64" y="35"/>
                </a:cxn>
                <a:cxn ang="0">
                  <a:pos x="72" y="0"/>
                </a:cxn>
              </a:cxnLst>
              <a:rect l="0" t="0" r="r" b="b"/>
              <a:pathLst>
                <a:path w="143" h="255">
                  <a:moveTo>
                    <a:pt x="112" y="136"/>
                  </a:moveTo>
                  <a:lnTo>
                    <a:pt x="119" y="158"/>
                  </a:lnTo>
                  <a:lnTo>
                    <a:pt x="122" y="176"/>
                  </a:lnTo>
                  <a:lnTo>
                    <a:pt x="121" y="193"/>
                  </a:lnTo>
                  <a:lnTo>
                    <a:pt x="117" y="207"/>
                  </a:lnTo>
                  <a:lnTo>
                    <a:pt x="112" y="217"/>
                  </a:lnTo>
                  <a:lnTo>
                    <a:pt x="108" y="224"/>
                  </a:lnTo>
                  <a:lnTo>
                    <a:pt x="107" y="227"/>
                  </a:lnTo>
                  <a:lnTo>
                    <a:pt x="121" y="215"/>
                  </a:lnTo>
                  <a:lnTo>
                    <a:pt x="128" y="203"/>
                  </a:lnTo>
                  <a:lnTo>
                    <a:pt x="131" y="189"/>
                  </a:lnTo>
                  <a:lnTo>
                    <a:pt x="131" y="176"/>
                  </a:lnTo>
                  <a:lnTo>
                    <a:pt x="126" y="163"/>
                  </a:lnTo>
                  <a:lnTo>
                    <a:pt x="122" y="152"/>
                  </a:lnTo>
                  <a:lnTo>
                    <a:pt x="117" y="144"/>
                  </a:lnTo>
                  <a:lnTo>
                    <a:pt x="112" y="136"/>
                  </a:lnTo>
                  <a:close/>
                  <a:moveTo>
                    <a:pt x="72" y="0"/>
                  </a:moveTo>
                  <a:lnTo>
                    <a:pt x="79" y="35"/>
                  </a:lnTo>
                  <a:lnTo>
                    <a:pt x="90" y="66"/>
                  </a:lnTo>
                  <a:lnTo>
                    <a:pt x="104" y="96"/>
                  </a:lnTo>
                  <a:lnTo>
                    <a:pt x="118" y="121"/>
                  </a:lnTo>
                  <a:lnTo>
                    <a:pt x="131" y="144"/>
                  </a:lnTo>
                  <a:lnTo>
                    <a:pt x="140" y="165"/>
                  </a:lnTo>
                  <a:lnTo>
                    <a:pt x="143" y="183"/>
                  </a:lnTo>
                  <a:lnTo>
                    <a:pt x="139" y="205"/>
                  </a:lnTo>
                  <a:lnTo>
                    <a:pt x="129" y="225"/>
                  </a:lnTo>
                  <a:lnTo>
                    <a:pt x="114" y="241"/>
                  </a:lnTo>
                  <a:lnTo>
                    <a:pt x="94" y="250"/>
                  </a:lnTo>
                  <a:lnTo>
                    <a:pt x="72" y="255"/>
                  </a:lnTo>
                  <a:lnTo>
                    <a:pt x="49" y="250"/>
                  </a:lnTo>
                  <a:lnTo>
                    <a:pt x="29" y="241"/>
                  </a:lnTo>
                  <a:lnTo>
                    <a:pt x="14" y="225"/>
                  </a:lnTo>
                  <a:lnTo>
                    <a:pt x="4" y="205"/>
                  </a:lnTo>
                  <a:lnTo>
                    <a:pt x="0" y="183"/>
                  </a:lnTo>
                  <a:lnTo>
                    <a:pt x="3" y="165"/>
                  </a:lnTo>
                  <a:lnTo>
                    <a:pt x="12" y="144"/>
                  </a:lnTo>
                  <a:lnTo>
                    <a:pt x="25" y="121"/>
                  </a:lnTo>
                  <a:lnTo>
                    <a:pt x="39" y="96"/>
                  </a:lnTo>
                  <a:lnTo>
                    <a:pt x="52" y="66"/>
                  </a:lnTo>
                  <a:lnTo>
                    <a:pt x="64" y="35"/>
                  </a:lnTo>
                  <a:lnTo>
                    <a:pt x="7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7" name="Freeform 26">
              <a:extLst>
                <a:ext uri="{FF2B5EF4-FFF2-40B4-BE49-F238E27FC236}">
                  <a16:creationId xmlns:a16="http://schemas.microsoft.com/office/drawing/2014/main" xmlns="" id="{F3CB5370-D5C3-4FCB-AE00-538C7DEC4270}"/>
                </a:ext>
              </a:extLst>
            </p:cNvPr>
            <p:cNvSpPr>
              <a:spLocks/>
            </p:cNvSpPr>
            <p:nvPr/>
          </p:nvSpPr>
          <p:spPr bwMode="auto">
            <a:xfrm>
              <a:off x="5616576" y="3851276"/>
              <a:ext cx="92075" cy="77788"/>
            </a:xfrm>
            <a:custGeom>
              <a:avLst/>
              <a:gdLst/>
              <a:ahLst/>
              <a:cxnLst>
                <a:cxn ang="0">
                  <a:pos x="9" y="0"/>
                </a:cxn>
                <a:cxn ang="0">
                  <a:pos x="58" y="30"/>
                </a:cxn>
                <a:cxn ang="0">
                  <a:pos x="58" y="31"/>
                </a:cxn>
                <a:cxn ang="0">
                  <a:pos x="56" y="34"/>
                </a:cxn>
                <a:cxn ang="0">
                  <a:pos x="47" y="44"/>
                </a:cxn>
                <a:cxn ang="0">
                  <a:pos x="37" y="49"/>
                </a:cxn>
                <a:cxn ang="0">
                  <a:pos x="27" y="49"/>
                </a:cxn>
                <a:cxn ang="0">
                  <a:pos x="16" y="47"/>
                </a:cxn>
                <a:cxn ang="0">
                  <a:pos x="7" y="38"/>
                </a:cxn>
                <a:cxn ang="0">
                  <a:pos x="2" y="28"/>
                </a:cxn>
                <a:cxn ang="0">
                  <a:pos x="0" y="17"/>
                </a:cxn>
                <a:cxn ang="0">
                  <a:pos x="4" y="6"/>
                </a:cxn>
                <a:cxn ang="0">
                  <a:pos x="6" y="3"/>
                </a:cxn>
                <a:cxn ang="0">
                  <a:pos x="9" y="0"/>
                </a:cxn>
              </a:cxnLst>
              <a:rect l="0" t="0" r="r" b="b"/>
              <a:pathLst>
                <a:path w="58" h="49">
                  <a:moveTo>
                    <a:pt x="9" y="0"/>
                  </a:moveTo>
                  <a:lnTo>
                    <a:pt x="58" y="30"/>
                  </a:lnTo>
                  <a:lnTo>
                    <a:pt x="58" y="31"/>
                  </a:lnTo>
                  <a:lnTo>
                    <a:pt x="56" y="34"/>
                  </a:lnTo>
                  <a:lnTo>
                    <a:pt x="47" y="44"/>
                  </a:lnTo>
                  <a:lnTo>
                    <a:pt x="37" y="49"/>
                  </a:lnTo>
                  <a:lnTo>
                    <a:pt x="27" y="49"/>
                  </a:lnTo>
                  <a:lnTo>
                    <a:pt x="16" y="47"/>
                  </a:lnTo>
                  <a:lnTo>
                    <a:pt x="7" y="38"/>
                  </a:lnTo>
                  <a:lnTo>
                    <a:pt x="2" y="28"/>
                  </a:lnTo>
                  <a:lnTo>
                    <a:pt x="0" y="17"/>
                  </a:lnTo>
                  <a:lnTo>
                    <a:pt x="4" y="6"/>
                  </a:lnTo>
                  <a:lnTo>
                    <a:pt x="6" y="3"/>
                  </a:lnTo>
                  <a:lnTo>
                    <a:pt x="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8" name="Freeform 27">
              <a:extLst>
                <a:ext uri="{FF2B5EF4-FFF2-40B4-BE49-F238E27FC236}">
                  <a16:creationId xmlns:a16="http://schemas.microsoft.com/office/drawing/2014/main" xmlns="" id="{5C2BDDBC-8370-4E14-9CD7-A92AB0B2D333}"/>
                </a:ext>
              </a:extLst>
            </p:cNvPr>
            <p:cNvSpPr>
              <a:spLocks/>
            </p:cNvSpPr>
            <p:nvPr/>
          </p:nvSpPr>
          <p:spPr bwMode="auto">
            <a:xfrm>
              <a:off x="5362576" y="3900488"/>
              <a:ext cx="347663" cy="458788"/>
            </a:xfrm>
            <a:custGeom>
              <a:avLst/>
              <a:gdLst/>
              <a:ahLst/>
              <a:cxnLst>
                <a:cxn ang="0">
                  <a:pos x="145" y="4"/>
                </a:cxn>
                <a:cxn ang="0">
                  <a:pos x="131" y="62"/>
                </a:cxn>
                <a:cxn ang="0">
                  <a:pos x="122" y="68"/>
                </a:cxn>
                <a:cxn ang="0">
                  <a:pos x="124" y="73"/>
                </a:cxn>
                <a:cxn ang="0">
                  <a:pos x="131" y="76"/>
                </a:cxn>
                <a:cxn ang="0">
                  <a:pos x="136" y="70"/>
                </a:cxn>
                <a:cxn ang="0">
                  <a:pos x="136" y="69"/>
                </a:cxn>
                <a:cxn ang="0">
                  <a:pos x="135" y="63"/>
                </a:cxn>
                <a:cxn ang="0">
                  <a:pos x="185" y="28"/>
                </a:cxn>
                <a:cxn ang="0">
                  <a:pos x="155" y="76"/>
                </a:cxn>
                <a:cxn ang="0">
                  <a:pos x="150" y="79"/>
                </a:cxn>
                <a:cxn ang="0">
                  <a:pos x="149" y="86"/>
                </a:cxn>
                <a:cxn ang="0">
                  <a:pos x="152" y="90"/>
                </a:cxn>
                <a:cxn ang="0">
                  <a:pos x="157" y="92"/>
                </a:cxn>
                <a:cxn ang="0">
                  <a:pos x="162" y="87"/>
                </a:cxn>
                <a:cxn ang="0">
                  <a:pos x="162" y="79"/>
                </a:cxn>
                <a:cxn ang="0">
                  <a:pos x="202" y="38"/>
                </a:cxn>
                <a:cxn ang="0">
                  <a:pos x="218" y="56"/>
                </a:cxn>
                <a:cxn ang="0">
                  <a:pos x="216" y="77"/>
                </a:cxn>
                <a:cxn ang="0">
                  <a:pos x="167" y="166"/>
                </a:cxn>
                <a:cxn ang="0">
                  <a:pos x="162" y="172"/>
                </a:cxn>
                <a:cxn ang="0">
                  <a:pos x="155" y="173"/>
                </a:cxn>
                <a:cxn ang="0">
                  <a:pos x="146" y="168"/>
                </a:cxn>
                <a:cxn ang="0">
                  <a:pos x="148" y="155"/>
                </a:cxn>
                <a:cxn ang="0">
                  <a:pos x="185" y="75"/>
                </a:cxn>
                <a:cxn ang="0">
                  <a:pos x="60" y="287"/>
                </a:cxn>
                <a:cxn ang="0">
                  <a:pos x="43" y="287"/>
                </a:cxn>
                <a:cxn ang="0">
                  <a:pos x="35" y="273"/>
                </a:cxn>
                <a:cxn ang="0">
                  <a:pos x="83" y="186"/>
                </a:cxn>
                <a:cxn ang="0">
                  <a:pos x="31" y="262"/>
                </a:cxn>
                <a:cxn ang="0">
                  <a:pos x="17" y="269"/>
                </a:cxn>
                <a:cxn ang="0">
                  <a:pos x="3" y="262"/>
                </a:cxn>
                <a:cxn ang="0">
                  <a:pos x="3" y="245"/>
                </a:cxn>
                <a:cxn ang="0">
                  <a:pos x="110" y="55"/>
                </a:cxn>
                <a:cxn ang="0">
                  <a:pos x="111" y="51"/>
                </a:cxn>
                <a:cxn ang="0">
                  <a:pos x="115" y="49"/>
                </a:cxn>
                <a:cxn ang="0">
                  <a:pos x="115" y="34"/>
                </a:cxn>
                <a:cxn ang="0">
                  <a:pos x="66" y="117"/>
                </a:cxn>
                <a:cxn ang="0">
                  <a:pos x="58" y="117"/>
                </a:cxn>
                <a:cxn ang="0">
                  <a:pos x="49" y="111"/>
                </a:cxn>
                <a:cxn ang="0">
                  <a:pos x="50" y="99"/>
                </a:cxn>
                <a:cxn ang="0">
                  <a:pos x="105" y="10"/>
                </a:cxn>
                <a:cxn ang="0">
                  <a:pos x="131" y="0"/>
                </a:cxn>
              </a:cxnLst>
              <a:rect l="0" t="0" r="r" b="b"/>
              <a:pathLst>
                <a:path w="219" h="289">
                  <a:moveTo>
                    <a:pt x="131" y="0"/>
                  </a:moveTo>
                  <a:lnTo>
                    <a:pt x="145" y="4"/>
                  </a:lnTo>
                  <a:lnTo>
                    <a:pt x="159" y="13"/>
                  </a:lnTo>
                  <a:lnTo>
                    <a:pt x="131" y="62"/>
                  </a:lnTo>
                  <a:lnTo>
                    <a:pt x="125" y="62"/>
                  </a:lnTo>
                  <a:lnTo>
                    <a:pt x="122" y="68"/>
                  </a:lnTo>
                  <a:lnTo>
                    <a:pt x="122" y="70"/>
                  </a:lnTo>
                  <a:lnTo>
                    <a:pt x="124" y="73"/>
                  </a:lnTo>
                  <a:lnTo>
                    <a:pt x="129" y="76"/>
                  </a:lnTo>
                  <a:lnTo>
                    <a:pt x="131" y="76"/>
                  </a:lnTo>
                  <a:lnTo>
                    <a:pt x="136" y="73"/>
                  </a:lnTo>
                  <a:lnTo>
                    <a:pt x="136" y="70"/>
                  </a:lnTo>
                  <a:lnTo>
                    <a:pt x="138" y="70"/>
                  </a:lnTo>
                  <a:lnTo>
                    <a:pt x="136" y="69"/>
                  </a:lnTo>
                  <a:lnTo>
                    <a:pt x="136" y="65"/>
                  </a:lnTo>
                  <a:lnTo>
                    <a:pt x="135" y="63"/>
                  </a:lnTo>
                  <a:lnTo>
                    <a:pt x="163" y="16"/>
                  </a:lnTo>
                  <a:lnTo>
                    <a:pt x="185" y="28"/>
                  </a:lnTo>
                  <a:lnTo>
                    <a:pt x="157" y="76"/>
                  </a:lnTo>
                  <a:lnTo>
                    <a:pt x="155" y="76"/>
                  </a:lnTo>
                  <a:lnTo>
                    <a:pt x="153" y="77"/>
                  </a:lnTo>
                  <a:lnTo>
                    <a:pt x="150" y="79"/>
                  </a:lnTo>
                  <a:lnTo>
                    <a:pt x="149" y="80"/>
                  </a:lnTo>
                  <a:lnTo>
                    <a:pt x="149" y="86"/>
                  </a:lnTo>
                  <a:lnTo>
                    <a:pt x="150" y="89"/>
                  </a:lnTo>
                  <a:lnTo>
                    <a:pt x="152" y="90"/>
                  </a:lnTo>
                  <a:lnTo>
                    <a:pt x="155" y="92"/>
                  </a:lnTo>
                  <a:lnTo>
                    <a:pt x="157" y="92"/>
                  </a:lnTo>
                  <a:lnTo>
                    <a:pt x="160" y="90"/>
                  </a:lnTo>
                  <a:lnTo>
                    <a:pt x="162" y="87"/>
                  </a:lnTo>
                  <a:lnTo>
                    <a:pt x="163" y="83"/>
                  </a:lnTo>
                  <a:lnTo>
                    <a:pt x="162" y="79"/>
                  </a:lnTo>
                  <a:lnTo>
                    <a:pt x="190" y="30"/>
                  </a:lnTo>
                  <a:lnTo>
                    <a:pt x="202" y="38"/>
                  </a:lnTo>
                  <a:lnTo>
                    <a:pt x="212" y="46"/>
                  </a:lnTo>
                  <a:lnTo>
                    <a:pt x="218" y="56"/>
                  </a:lnTo>
                  <a:lnTo>
                    <a:pt x="219" y="66"/>
                  </a:lnTo>
                  <a:lnTo>
                    <a:pt x="216" y="77"/>
                  </a:lnTo>
                  <a:lnTo>
                    <a:pt x="212" y="89"/>
                  </a:lnTo>
                  <a:lnTo>
                    <a:pt x="167" y="166"/>
                  </a:lnTo>
                  <a:lnTo>
                    <a:pt x="164" y="170"/>
                  </a:lnTo>
                  <a:lnTo>
                    <a:pt x="162" y="172"/>
                  </a:lnTo>
                  <a:lnTo>
                    <a:pt x="157" y="173"/>
                  </a:lnTo>
                  <a:lnTo>
                    <a:pt x="155" y="173"/>
                  </a:lnTo>
                  <a:lnTo>
                    <a:pt x="150" y="172"/>
                  </a:lnTo>
                  <a:lnTo>
                    <a:pt x="146" y="168"/>
                  </a:lnTo>
                  <a:lnTo>
                    <a:pt x="146" y="159"/>
                  </a:lnTo>
                  <a:lnTo>
                    <a:pt x="148" y="155"/>
                  </a:lnTo>
                  <a:lnTo>
                    <a:pt x="191" y="79"/>
                  </a:lnTo>
                  <a:lnTo>
                    <a:pt x="185" y="75"/>
                  </a:lnTo>
                  <a:lnTo>
                    <a:pt x="66" y="282"/>
                  </a:lnTo>
                  <a:lnTo>
                    <a:pt x="60" y="287"/>
                  </a:lnTo>
                  <a:lnTo>
                    <a:pt x="52" y="289"/>
                  </a:lnTo>
                  <a:lnTo>
                    <a:pt x="43" y="287"/>
                  </a:lnTo>
                  <a:lnTo>
                    <a:pt x="36" y="282"/>
                  </a:lnTo>
                  <a:lnTo>
                    <a:pt x="35" y="273"/>
                  </a:lnTo>
                  <a:lnTo>
                    <a:pt x="38" y="265"/>
                  </a:lnTo>
                  <a:lnTo>
                    <a:pt x="83" y="186"/>
                  </a:lnTo>
                  <a:lnTo>
                    <a:pt x="76" y="183"/>
                  </a:lnTo>
                  <a:lnTo>
                    <a:pt x="31" y="262"/>
                  </a:lnTo>
                  <a:lnTo>
                    <a:pt x="25" y="267"/>
                  </a:lnTo>
                  <a:lnTo>
                    <a:pt x="17" y="269"/>
                  </a:lnTo>
                  <a:lnTo>
                    <a:pt x="8" y="267"/>
                  </a:lnTo>
                  <a:lnTo>
                    <a:pt x="3" y="262"/>
                  </a:lnTo>
                  <a:lnTo>
                    <a:pt x="0" y="253"/>
                  </a:lnTo>
                  <a:lnTo>
                    <a:pt x="3" y="245"/>
                  </a:lnTo>
                  <a:lnTo>
                    <a:pt x="111" y="55"/>
                  </a:lnTo>
                  <a:lnTo>
                    <a:pt x="110" y="55"/>
                  </a:lnTo>
                  <a:lnTo>
                    <a:pt x="110" y="52"/>
                  </a:lnTo>
                  <a:lnTo>
                    <a:pt x="111" y="51"/>
                  </a:lnTo>
                  <a:lnTo>
                    <a:pt x="111" y="49"/>
                  </a:lnTo>
                  <a:lnTo>
                    <a:pt x="115" y="49"/>
                  </a:lnTo>
                  <a:lnTo>
                    <a:pt x="122" y="38"/>
                  </a:lnTo>
                  <a:lnTo>
                    <a:pt x="115" y="34"/>
                  </a:lnTo>
                  <a:lnTo>
                    <a:pt x="72" y="111"/>
                  </a:lnTo>
                  <a:lnTo>
                    <a:pt x="66" y="117"/>
                  </a:lnTo>
                  <a:lnTo>
                    <a:pt x="62" y="118"/>
                  </a:lnTo>
                  <a:lnTo>
                    <a:pt x="58" y="117"/>
                  </a:lnTo>
                  <a:lnTo>
                    <a:pt x="52" y="114"/>
                  </a:lnTo>
                  <a:lnTo>
                    <a:pt x="49" y="111"/>
                  </a:lnTo>
                  <a:lnTo>
                    <a:pt x="49" y="103"/>
                  </a:lnTo>
                  <a:lnTo>
                    <a:pt x="50" y="99"/>
                  </a:lnTo>
                  <a:lnTo>
                    <a:pt x="97" y="21"/>
                  </a:lnTo>
                  <a:lnTo>
                    <a:pt x="105" y="10"/>
                  </a:lnTo>
                  <a:lnTo>
                    <a:pt x="118" y="3"/>
                  </a:lnTo>
                  <a:lnTo>
                    <a:pt x="13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29" name="Freeform 28">
              <a:extLst>
                <a:ext uri="{FF2B5EF4-FFF2-40B4-BE49-F238E27FC236}">
                  <a16:creationId xmlns:a16="http://schemas.microsoft.com/office/drawing/2014/main" xmlns="" id="{77E99FBB-8BD0-40D3-B522-9A1288CC7590}"/>
                </a:ext>
              </a:extLst>
            </p:cNvPr>
            <p:cNvSpPr>
              <a:spLocks/>
            </p:cNvSpPr>
            <p:nvPr/>
          </p:nvSpPr>
          <p:spPr bwMode="auto">
            <a:xfrm>
              <a:off x="5589588" y="3813176"/>
              <a:ext cx="165100" cy="107950"/>
            </a:xfrm>
            <a:custGeom>
              <a:avLst/>
              <a:gdLst/>
              <a:ahLst/>
              <a:cxnLst>
                <a:cxn ang="0">
                  <a:pos x="52" y="0"/>
                </a:cxn>
                <a:cxn ang="0">
                  <a:pos x="61" y="6"/>
                </a:cxn>
                <a:cxn ang="0">
                  <a:pos x="64" y="7"/>
                </a:cxn>
                <a:cxn ang="0">
                  <a:pos x="82" y="18"/>
                </a:cxn>
                <a:cxn ang="0">
                  <a:pos x="75" y="41"/>
                </a:cxn>
                <a:cxn ang="0">
                  <a:pos x="97" y="52"/>
                </a:cxn>
                <a:cxn ang="0">
                  <a:pos x="102" y="55"/>
                </a:cxn>
                <a:cxn ang="0">
                  <a:pos x="103" y="59"/>
                </a:cxn>
                <a:cxn ang="0">
                  <a:pos x="104" y="62"/>
                </a:cxn>
                <a:cxn ang="0">
                  <a:pos x="104" y="65"/>
                </a:cxn>
                <a:cxn ang="0">
                  <a:pos x="99" y="68"/>
                </a:cxn>
                <a:cxn ang="0">
                  <a:pos x="90" y="65"/>
                </a:cxn>
                <a:cxn ang="0">
                  <a:pos x="79" y="59"/>
                </a:cxn>
                <a:cxn ang="0">
                  <a:pos x="80" y="55"/>
                </a:cxn>
                <a:cxn ang="0">
                  <a:pos x="80" y="51"/>
                </a:cxn>
                <a:cxn ang="0">
                  <a:pos x="73" y="47"/>
                </a:cxn>
                <a:cxn ang="0">
                  <a:pos x="50" y="33"/>
                </a:cxn>
                <a:cxn ang="0">
                  <a:pos x="45" y="31"/>
                </a:cxn>
                <a:cxn ang="0">
                  <a:pos x="24" y="18"/>
                </a:cxn>
                <a:cxn ang="0">
                  <a:pos x="21" y="20"/>
                </a:cxn>
                <a:cxn ang="0">
                  <a:pos x="17" y="24"/>
                </a:cxn>
                <a:cxn ang="0">
                  <a:pos x="7" y="16"/>
                </a:cxn>
                <a:cxn ang="0">
                  <a:pos x="3" y="13"/>
                </a:cxn>
                <a:cxn ang="0">
                  <a:pos x="0" y="7"/>
                </a:cxn>
                <a:cxn ang="0">
                  <a:pos x="0" y="4"/>
                </a:cxn>
                <a:cxn ang="0">
                  <a:pos x="3" y="3"/>
                </a:cxn>
                <a:cxn ang="0">
                  <a:pos x="10" y="3"/>
                </a:cxn>
                <a:cxn ang="0">
                  <a:pos x="14" y="4"/>
                </a:cxn>
                <a:cxn ang="0">
                  <a:pos x="35" y="18"/>
                </a:cxn>
                <a:cxn ang="0">
                  <a:pos x="52" y="0"/>
                </a:cxn>
              </a:cxnLst>
              <a:rect l="0" t="0" r="r" b="b"/>
              <a:pathLst>
                <a:path w="104" h="68">
                  <a:moveTo>
                    <a:pt x="52" y="0"/>
                  </a:moveTo>
                  <a:lnTo>
                    <a:pt x="61" y="6"/>
                  </a:lnTo>
                  <a:lnTo>
                    <a:pt x="64" y="7"/>
                  </a:lnTo>
                  <a:lnTo>
                    <a:pt x="82" y="18"/>
                  </a:lnTo>
                  <a:lnTo>
                    <a:pt x="75" y="41"/>
                  </a:lnTo>
                  <a:lnTo>
                    <a:pt x="97" y="52"/>
                  </a:lnTo>
                  <a:lnTo>
                    <a:pt x="102" y="55"/>
                  </a:lnTo>
                  <a:lnTo>
                    <a:pt x="103" y="59"/>
                  </a:lnTo>
                  <a:lnTo>
                    <a:pt x="104" y="62"/>
                  </a:lnTo>
                  <a:lnTo>
                    <a:pt x="104" y="65"/>
                  </a:lnTo>
                  <a:lnTo>
                    <a:pt x="99" y="68"/>
                  </a:lnTo>
                  <a:lnTo>
                    <a:pt x="90" y="65"/>
                  </a:lnTo>
                  <a:lnTo>
                    <a:pt x="79" y="59"/>
                  </a:lnTo>
                  <a:lnTo>
                    <a:pt x="80" y="55"/>
                  </a:lnTo>
                  <a:lnTo>
                    <a:pt x="80" y="51"/>
                  </a:lnTo>
                  <a:lnTo>
                    <a:pt x="73" y="47"/>
                  </a:lnTo>
                  <a:lnTo>
                    <a:pt x="50" y="33"/>
                  </a:lnTo>
                  <a:lnTo>
                    <a:pt x="45" y="31"/>
                  </a:lnTo>
                  <a:lnTo>
                    <a:pt x="24" y="18"/>
                  </a:lnTo>
                  <a:lnTo>
                    <a:pt x="21" y="20"/>
                  </a:lnTo>
                  <a:lnTo>
                    <a:pt x="17" y="24"/>
                  </a:lnTo>
                  <a:lnTo>
                    <a:pt x="7" y="16"/>
                  </a:lnTo>
                  <a:lnTo>
                    <a:pt x="3" y="13"/>
                  </a:lnTo>
                  <a:lnTo>
                    <a:pt x="0" y="7"/>
                  </a:lnTo>
                  <a:lnTo>
                    <a:pt x="0" y="4"/>
                  </a:lnTo>
                  <a:lnTo>
                    <a:pt x="3" y="3"/>
                  </a:lnTo>
                  <a:lnTo>
                    <a:pt x="10" y="3"/>
                  </a:lnTo>
                  <a:lnTo>
                    <a:pt x="14" y="4"/>
                  </a:lnTo>
                  <a:lnTo>
                    <a:pt x="35" y="18"/>
                  </a:lnTo>
                  <a:lnTo>
                    <a:pt x="5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0" name="Freeform 29">
              <a:extLst>
                <a:ext uri="{FF2B5EF4-FFF2-40B4-BE49-F238E27FC236}">
                  <a16:creationId xmlns:a16="http://schemas.microsoft.com/office/drawing/2014/main" xmlns="" id="{5E62CEC2-572E-4EE0-996E-68CE6BE7D1C9}"/>
                </a:ext>
              </a:extLst>
            </p:cNvPr>
            <p:cNvSpPr>
              <a:spLocks/>
            </p:cNvSpPr>
            <p:nvPr/>
          </p:nvSpPr>
          <p:spPr bwMode="auto">
            <a:xfrm>
              <a:off x="6610351" y="4962526"/>
              <a:ext cx="203200" cy="204788"/>
            </a:xfrm>
            <a:custGeom>
              <a:avLst/>
              <a:gdLst/>
              <a:ahLst/>
              <a:cxnLst>
                <a:cxn ang="0">
                  <a:pos x="63" y="0"/>
                </a:cxn>
                <a:cxn ang="0">
                  <a:pos x="84" y="2"/>
                </a:cxn>
                <a:cxn ang="0">
                  <a:pos x="101" y="12"/>
                </a:cxn>
                <a:cxn ang="0">
                  <a:pos x="115" y="26"/>
                </a:cxn>
                <a:cxn ang="0">
                  <a:pos x="125" y="45"/>
                </a:cxn>
                <a:cxn ang="0">
                  <a:pos x="128" y="64"/>
                </a:cxn>
                <a:cxn ang="0">
                  <a:pos x="125" y="84"/>
                </a:cxn>
                <a:cxn ang="0">
                  <a:pos x="115" y="102"/>
                </a:cxn>
                <a:cxn ang="0">
                  <a:pos x="101" y="116"/>
                </a:cxn>
                <a:cxn ang="0">
                  <a:pos x="84" y="126"/>
                </a:cxn>
                <a:cxn ang="0">
                  <a:pos x="63" y="129"/>
                </a:cxn>
                <a:cxn ang="0">
                  <a:pos x="43" y="126"/>
                </a:cxn>
                <a:cxn ang="0">
                  <a:pos x="25" y="116"/>
                </a:cxn>
                <a:cxn ang="0">
                  <a:pos x="13" y="102"/>
                </a:cxn>
                <a:cxn ang="0">
                  <a:pos x="3" y="84"/>
                </a:cxn>
                <a:cxn ang="0">
                  <a:pos x="0" y="64"/>
                </a:cxn>
                <a:cxn ang="0">
                  <a:pos x="3" y="45"/>
                </a:cxn>
                <a:cxn ang="0">
                  <a:pos x="13" y="26"/>
                </a:cxn>
                <a:cxn ang="0">
                  <a:pos x="25" y="12"/>
                </a:cxn>
                <a:cxn ang="0">
                  <a:pos x="43" y="2"/>
                </a:cxn>
                <a:cxn ang="0">
                  <a:pos x="63" y="0"/>
                </a:cxn>
              </a:cxnLst>
              <a:rect l="0" t="0" r="r" b="b"/>
              <a:pathLst>
                <a:path w="128" h="129">
                  <a:moveTo>
                    <a:pt x="63" y="0"/>
                  </a:moveTo>
                  <a:lnTo>
                    <a:pt x="84" y="2"/>
                  </a:lnTo>
                  <a:lnTo>
                    <a:pt x="101" y="12"/>
                  </a:lnTo>
                  <a:lnTo>
                    <a:pt x="115" y="26"/>
                  </a:lnTo>
                  <a:lnTo>
                    <a:pt x="125" y="45"/>
                  </a:lnTo>
                  <a:lnTo>
                    <a:pt x="128" y="64"/>
                  </a:lnTo>
                  <a:lnTo>
                    <a:pt x="125" y="84"/>
                  </a:lnTo>
                  <a:lnTo>
                    <a:pt x="115" y="102"/>
                  </a:lnTo>
                  <a:lnTo>
                    <a:pt x="101" y="116"/>
                  </a:lnTo>
                  <a:lnTo>
                    <a:pt x="84" y="126"/>
                  </a:lnTo>
                  <a:lnTo>
                    <a:pt x="63" y="129"/>
                  </a:lnTo>
                  <a:lnTo>
                    <a:pt x="43" y="126"/>
                  </a:lnTo>
                  <a:lnTo>
                    <a:pt x="25" y="116"/>
                  </a:lnTo>
                  <a:lnTo>
                    <a:pt x="13" y="102"/>
                  </a:lnTo>
                  <a:lnTo>
                    <a:pt x="3" y="84"/>
                  </a:lnTo>
                  <a:lnTo>
                    <a:pt x="0" y="64"/>
                  </a:lnTo>
                  <a:lnTo>
                    <a:pt x="3" y="45"/>
                  </a:lnTo>
                  <a:lnTo>
                    <a:pt x="13" y="26"/>
                  </a:lnTo>
                  <a:lnTo>
                    <a:pt x="25" y="12"/>
                  </a:lnTo>
                  <a:lnTo>
                    <a:pt x="43" y="2"/>
                  </a:lnTo>
                  <a:lnTo>
                    <a:pt x="6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1" name="Freeform 30">
              <a:extLst>
                <a:ext uri="{FF2B5EF4-FFF2-40B4-BE49-F238E27FC236}">
                  <a16:creationId xmlns:a16="http://schemas.microsoft.com/office/drawing/2014/main" xmlns="" id="{438A2255-750F-4EAB-B0C8-BA4DE6460C68}"/>
                </a:ext>
              </a:extLst>
            </p:cNvPr>
            <p:cNvSpPr>
              <a:spLocks/>
            </p:cNvSpPr>
            <p:nvPr/>
          </p:nvSpPr>
          <p:spPr bwMode="auto">
            <a:xfrm>
              <a:off x="6697663" y="4875213"/>
              <a:ext cx="28575" cy="57150"/>
            </a:xfrm>
            <a:custGeom>
              <a:avLst/>
              <a:gdLst/>
              <a:ahLst/>
              <a:cxnLst>
                <a:cxn ang="0">
                  <a:pos x="8" y="0"/>
                </a:cxn>
                <a:cxn ang="0">
                  <a:pos x="12" y="1"/>
                </a:cxn>
                <a:cxn ang="0">
                  <a:pos x="15" y="2"/>
                </a:cxn>
                <a:cxn ang="0">
                  <a:pos x="17" y="5"/>
                </a:cxn>
                <a:cxn ang="0">
                  <a:pos x="18" y="10"/>
                </a:cxn>
                <a:cxn ang="0">
                  <a:pos x="18" y="28"/>
                </a:cxn>
                <a:cxn ang="0">
                  <a:pos x="15" y="33"/>
                </a:cxn>
                <a:cxn ang="0">
                  <a:pos x="12" y="35"/>
                </a:cxn>
                <a:cxn ang="0">
                  <a:pos x="8" y="36"/>
                </a:cxn>
                <a:cxn ang="0">
                  <a:pos x="3" y="33"/>
                </a:cxn>
                <a:cxn ang="0">
                  <a:pos x="0" y="28"/>
                </a:cxn>
                <a:cxn ang="0">
                  <a:pos x="0" y="10"/>
                </a:cxn>
                <a:cxn ang="0">
                  <a:pos x="1" y="5"/>
                </a:cxn>
                <a:cxn ang="0">
                  <a:pos x="3" y="2"/>
                </a:cxn>
                <a:cxn ang="0">
                  <a:pos x="8" y="0"/>
                </a:cxn>
              </a:cxnLst>
              <a:rect l="0" t="0" r="r" b="b"/>
              <a:pathLst>
                <a:path w="18" h="36">
                  <a:moveTo>
                    <a:pt x="8" y="0"/>
                  </a:moveTo>
                  <a:lnTo>
                    <a:pt x="12" y="1"/>
                  </a:lnTo>
                  <a:lnTo>
                    <a:pt x="15" y="2"/>
                  </a:lnTo>
                  <a:lnTo>
                    <a:pt x="17" y="5"/>
                  </a:lnTo>
                  <a:lnTo>
                    <a:pt x="18" y="10"/>
                  </a:lnTo>
                  <a:lnTo>
                    <a:pt x="18" y="28"/>
                  </a:lnTo>
                  <a:lnTo>
                    <a:pt x="15" y="33"/>
                  </a:lnTo>
                  <a:lnTo>
                    <a:pt x="12" y="35"/>
                  </a:lnTo>
                  <a:lnTo>
                    <a:pt x="8" y="36"/>
                  </a:lnTo>
                  <a:lnTo>
                    <a:pt x="3" y="33"/>
                  </a:lnTo>
                  <a:lnTo>
                    <a:pt x="0" y="28"/>
                  </a:lnTo>
                  <a:lnTo>
                    <a:pt x="0" y="10"/>
                  </a:lnTo>
                  <a:lnTo>
                    <a:pt x="1" y="5"/>
                  </a:lnTo>
                  <a:lnTo>
                    <a:pt x="3" y="2"/>
                  </a:lnTo>
                  <a:lnTo>
                    <a:pt x="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2" name="Freeform 31">
              <a:extLst>
                <a:ext uri="{FF2B5EF4-FFF2-40B4-BE49-F238E27FC236}">
                  <a16:creationId xmlns:a16="http://schemas.microsoft.com/office/drawing/2014/main" xmlns="" id="{D41F5F1F-47EF-4AC2-93A4-21B6899D136D}"/>
                </a:ext>
              </a:extLst>
            </p:cNvPr>
            <p:cNvSpPr>
              <a:spLocks/>
            </p:cNvSpPr>
            <p:nvPr/>
          </p:nvSpPr>
          <p:spPr bwMode="auto">
            <a:xfrm>
              <a:off x="6697663" y="5195888"/>
              <a:ext cx="28575" cy="58738"/>
            </a:xfrm>
            <a:custGeom>
              <a:avLst/>
              <a:gdLst/>
              <a:ahLst/>
              <a:cxnLst>
                <a:cxn ang="0">
                  <a:pos x="8" y="0"/>
                </a:cxn>
                <a:cxn ang="0">
                  <a:pos x="12" y="2"/>
                </a:cxn>
                <a:cxn ang="0">
                  <a:pos x="15" y="3"/>
                </a:cxn>
                <a:cxn ang="0">
                  <a:pos x="18" y="9"/>
                </a:cxn>
                <a:cxn ang="0">
                  <a:pos x="18" y="27"/>
                </a:cxn>
                <a:cxn ang="0">
                  <a:pos x="17" y="31"/>
                </a:cxn>
                <a:cxn ang="0">
                  <a:pos x="15" y="34"/>
                </a:cxn>
                <a:cxn ang="0">
                  <a:pos x="12" y="36"/>
                </a:cxn>
                <a:cxn ang="0">
                  <a:pos x="8" y="37"/>
                </a:cxn>
                <a:cxn ang="0">
                  <a:pos x="3" y="34"/>
                </a:cxn>
                <a:cxn ang="0">
                  <a:pos x="1" y="31"/>
                </a:cxn>
                <a:cxn ang="0">
                  <a:pos x="0" y="27"/>
                </a:cxn>
                <a:cxn ang="0">
                  <a:pos x="0" y="9"/>
                </a:cxn>
                <a:cxn ang="0">
                  <a:pos x="3" y="3"/>
                </a:cxn>
                <a:cxn ang="0">
                  <a:pos x="8" y="0"/>
                </a:cxn>
              </a:cxnLst>
              <a:rect l="0" t="0" r="r" b="b"/>
              <a:pathLst>
                <a:path w="18" h="37">
                  <a:moveTo>
                    <a:pt x="8" y="0"/>
                  </a:moveTo>
                  <a:lnTo>
                    <a:pt x="12" y="2"/>
                  </a:lnTo>
                  <a:lnTo>
                    <a:pt x="15" y="3"/>
                  </a:lnTo>
                  <a:lnTo>
                    <a:pt x="18" y="9"/>
                  </a:lnTo>
                  <a:lnTo>
                    <a:pt x="18" y="27"/>
                  </a:lnTo>
                  <a:lnTo>
                    <a:pt x="17" y="31"/>
                  </a:lnTo>
                  <a:lnTo>
                    <a:pt x="15" y="34"/>
                  </a:lnTo>
                  <a:lnTo>
                    <a:pt x="12" y="36"/>
                  </a:lnTo>
                  <a:lnTo>
                    <a:pt x="8" y="37"/>
                  </a:lnTo>
                  <a:lnTo>
                    <a:pt x="3" y="34"/>
                  </a:lnTo>
                  <a:lnTo>
                    <a:pt x="1" y="31"/>
                  </a:lnTo>
                  <a:lnTo>
                    <a:pt x="0" y="27"/>
                  </a:lnTo>
                  <a:lnTo>
                    <a:pt x="0" y="9"/>
                  </a:lnTo>
                  <a:lnTo>
                    <a:pt x="3" y="3"/>
                  </a:lnTo>
                  <a:lnTo>
                    <a:pt x="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3" name="Freeform 32">
              <a:extLst>
                <a:ext uri="{FF2B5EF4-FFF2-40B4-BE49-F238E27FC236}">
                  <a16:creationId xmlns:a16="http://schemas.microsoft.com/office/drawing/2014/main" xmlns="" id="{580D194E-7E20-44A5-A8B2-B3ACCF44EE31}"/>
                </a:ext>
              </a:extLst>
            </p:cNvPr>
            <p:cNvSpPr>
              <a:spLocks/>
            </p:cNvSpPr>
            <p:nvPr/>
          </p:nvSpPr>
          <p:spPr bwMode="auto">
            <a:xfrm>
              <a:off x="6799263" y="4926013"/>
              <a:ext cx="49213" cy="49213"/>
            </a:xfrm>
            <a:custGeom>
              <a:avLst/>
              <a:gdLst/>
              <a:ahLst/>
              <a:cxnLst>
                <a:cxn ang="0">
                  <a:pos x="19" y="0"/>
                </a:cxn>
                <a:cxn ang="0">
                  <a:pos x="26" y="0"/>
                </a:cxn>
                <a:cxn ang="0">
                  <a:pos x="31" y="6"/>
                </a:cxn>
                <a:cxn ang="0">
                  <a:pos x="31" y="13"/>
                </a:cxn>
                <a:cxn ang="0">
                  <a:pos x="13" y="31"/>
                </a:cxn>
                <a:cxn ang="0">
                  <a:pos x="6" y="31"/>
                </a:cxn>
                <a:cxn ang="0">
                  <a:pos x="0" y="25"/>
                </a:cxn>
                <a:cxn ang="0">
                  <a:pos x="0" y="18"/>
                </a:cxn>
                <a:cxn ang="0">
                  <a:pos x="19" y="0"/>
                </a:cxn>
              </a:cxnLst>
              <a:rect l="0" t="0" r="r" b="b"/>
              <a:pathLst>
                <a:path w="31" h="31">
                  <a:moveTo>
                    <a:pt x="19" y="0"/>
                  </a:moveTo>
                  <a:lnTo>
                    <a:pt x="26" y="0"/>
                  </a:lnTo>
                  <a:lnTo>
                    <a:pt x="31" y="6"/>
                  </a:lnTo>
                  <a:lnTo>
                    <a:pt x="31" y="13"/>
                  </a:lnTo>
                  <a:lnTo>
                    <a:pt x="13" y="31"/>
                  </a:lnTo>
                  <a:lnTo>
                    <a:pt x="6" y="31"/>
                  </a:lnTo>
                  <a:lnTo>
                    <a:pt x="0" y="25"/>
                  </a:lnTo>
                  <a:lnTo>
                    <a:pt x="0" y="18"/>
                  </a:lnTo>
                  <a:lnTo>
                    <a:pt x="1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4" name="Freeform 33">
              <a:extLst>
                <a:ext uri="{FF2B5EF4-FFF2-40B4-BE49-F238E27FC236}">
                  <a16:creationId xmlns:a16="http://schemas.microsoft.com/office/drawing/2014/main" xmlns="" id="{DD2942FC-7251-4C64-AE68-AD20797753DD}"/>
                </a:ext>
              </a:extLst>
            </p:cNvPr>
            <p:cNvSpPr>
              <a:spLocks/>
            </p:cNvSpPr>
            <p:nvPr/>
          </p:nvSpPr>
          <p:spPr bwMode="auto">
            <a:xfrm>
              <a:off x="6573838" y="5154613"/>
              <a:ext cx="49213" cy="49213"/>
            </a:xfrm>
            <a:custGeom>
              <a:avLst/>
              <a:gdLst/>
              <a:ahLst/>
              <a:cxnLst>
                <a:cxn ang="0">
                  <a:pos x="19" y="0"/>
                </a:cxn>
                <a:cxn ang="0">
                  <a:pos x="26" y="0"/>
                </a:cxn>
                <a:cxn ang="0">
                  <a:pos x="28" y="1"/>
                </a:cxn>
                <a:cxn ang="0">
                  <a:pos x="30" y="4"/>
                </a:cxn>
                <a:cxn ang="0">
                  <a:pos x="31" y="8"/>
                </a:cxn>
                <a:cxn ang="0">
                  <a:pos x="30" y="12"/>
                </a:cxn>
                <a:cxn ang="0">
                  <a:pos x="28" y="15"/>
                </a:cxn>
                <a:cxn ang="0">
                  <a:pos x="16" y="28"/>
                </a:cxn>
                <a:cxn ang="0">
                  <a:pos x="13" y="29"/>
                </a:cxn>
                <a:cxn ang="0">
                  <a:pos x="9" y="31"/>
                </a:cxn>
                <a:cxn ang="0">
                  <a:pos x="5" y="29"/>
                </a:cxn>
                <a:cxn ang="0">
                  <a:pos x="2" y="28"/>
                </a:cxn>
                <a:cxn ang="0">
                  <a:pos x="0" y="25"/>
                </a:cxn>
                <a:cxn ang="0">
                  <a:pos x="0" y="18"/>
                </a:cxn>
                <a:cxn ang="0">
                  <a:pos x="2" y="15"/>
                </a:cxn>
                <a:cxn ang="0">
                  <a:pos x="16" y="1"/>
                </a:cxn>
                <a:cxn ang="0">
                  <a:pos x="19" y="0"/>
                </a:cxn>
              </a:cxnLst>
              <a:rect l="0" t="0" r="r" b="b"/>
              <a:pathLst>
                <a:path w="31" h="31">
                  <a:moveTo>
                    <a:pt x="19" y="0"/>
                  </a:moveTo>
                  <a:lnTo>
                    <a:pt x="26" y="0"/>
                  </a:lnTo>
                  <a:lnTo>
                    <a:pt x="28" y="1"/>
                  </a:lnTo>
                  <a:lnTo>
                    <a:pt x="30" y="4"/>
                  </a:lnTo>
                  <a:lnTo>
                    <a:pt x="31" y="8"/>
                  </a:lnTo>
                  <a:lnTo>
                    <a:pt x="30" y="12"/>
                  </a:lnTo>
                  <a:lnTo>
                    <a:pt x="28" y="15"/>
                  </a:lnTo>
                  <a:lnTo>
                    <a:pt x="16" y="28"/>
                  </a:lnTo>
                  <a:lnTo>
                    <a:pt x="13" y="29"/>
                  </a:lnTo>
                  <a:lnTo>
                    <a:pt x="9" y="31"/>
                  </a:lnTo>
                  <a:lnTo>
                    <a:pt x="5" y="29"/>
                  </a:lnTo>
                  <a:lnTo>
                    <a:pt x="2" y="28"/>
                  </a:lnTo>
                  <a:lnTo>
                    <a:pt x="0" y="25"/>
                  </a:lnTo>
                  <a:lnTo>
                    <a:pt x="0" y="18"/>
                  </a:lnTo>
                  <a:lnTo>
                    <a:pt x="2" y="15"/>
                  </a:lnTo>
                  <a:lnTo>
                    <a:pt x="16" y="1"/>
                  </a:lnTo>
                  <a:lnTo>
                    <a:pt x="1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5" name="Freeform 34">
              <a:extLst>
                <a:ext uri="{FF2B5EF4-FFF2-40B4-BE49-F238E27FC236}">
                  <a16:creationId xmlns:a16="http://schemas.microsoft.com/office/drawing/2014/main" xmlns="" id="{318B6C9E-6C3F-47A8-9D5E-A29A471A6991}"/>
                </a:ext>
              </a:extLst>
            </p:cNvPr>
            <p:cNvSpPr>
              <a:spLocks/>
            </p:cNvSpPr>
            <p:nvPr/>
          </p:nvSpPr>
          <p:spPr bwMode="auto">
            <a:xfrm>
              <a:off x="6523038" y="5048251"/>
              <a:ext cx="58738" cy="30163"/>
            </a:xfrm>
            <a:custGeom>
              <a:avLst/>
              <a:gdLst/>
              <a:ahLst/>
              <a:cxnLst>
                <a:cxn ang="0">
                  <a:pos x="8" y="0"/>
                </a:cxn>
                <a:cxn ang="0">
                  <a:pos x="27" y="0"/>
                </a:cxn>
                <a:cxn ang="0">
                  <a:pos x="31" y="2"/>
                </a:cxn>
                <a:cxn ang="0">
                  <a:pos x="34" y="3"/>
                </a:cxn>
                <a:cxn ang="0">
                  <a:pos x="35" y="6"/>
                </a:cxn>
                <a:cxn ang="0">
                  <a:pos x="37" y="10"/>
                </a:cxn>
                <a:cxn ang="0">
                  <a:pos x="35" y="15"/>
                </a:cxn>
                <a:cxn ang="0">
                  <a:pos x="34" y="17"/>
                </a:cxn>
                <a:cxn ang="0">
                  <a:pos x="31" y="19"/>
                </a:cxn>
                <a:cxn ang="0">
                  <a:pos x="6" y="19"/>
                </a:cxn>
                <a:cxn ang="0">
                  <a:pos x="3" y="17"/>
                </a:cxn>
                <a:cxn ang="0">
                  <a:pos x="1" y="15"/>
                </a:cxn>
                <a:cxn ang="0">
                  <a:pos x="0" y="10"/>
                </a:cxn>
                <a:cxn ang="0">
                  <a:pos x="1" y="6"/>
                </a:cxn>
                <a:cxn ang="0">
                  <a:pos x="3" y="3"/>
                </a:cxn>
                <a:cxn ang="0">
                  <a:pos x="8" y="0"/>
                </a:cxn>
              </a:cxnLst>
              <a:rect l="0" t="0" r="r" b="b"/>
              <a:pathLst>
                <a:path w="37" h="19">
                  <a:moveTo>
                    <a:pt x="8" y="0"/>
                  </a:moveTo>
                  <a:lnTo>
                    <a:pt x="27" y="0"/>
                  </a:lnTo>
                  <a:lnTo>
                    <a:pt x="31" y="2"/>
                  </a:lnTo>
                  <a:lnTo>
                    <a:pt x="34" y="3"/>
                  </a:lnTo>
                  <a:lnTo>
                    <a:pt x="35" y="6"/>
                  </a:lnTo>
                  <a:lnTo>
                    <a:pt x="37" y="10"/>
                  </a:lnTo>
                  <a:lnTo>
                    <a:pt x="35" y="15"/>
                  </a:lnTo>
                  <a:lnTo>
                    <a:pt x="34" y="17"/>
                  </a:lnTo>
                  <a:lnTo>
                    <a:pt x="31" y="19"/>
                  </a:lnTo>
                  <a:lnTo>
                    <a:pt x="6" y="19"/>
                  </a:lnTo>
                  <a:lnTo>
                    <a:pt x="3" y="17"/>
                  </a:lnTo>
                  <a:lnTo>
                    <a:pt x="1" y="15"/>
                  </a:lnTo>
                  <a:lnTo>
                    <a:pt x="0" y="10"/>
                  </a:lnTo>
                  <a:lnTo>
                    <a:pt x="1" y="6"/>
                  </a:lnTo>
                  <a:lnTo>
                    <a:pt x="3" y="3"/>
                  </a:lnTo>
                  <a:lnTo>
                    <a:pt x="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6" name="Freeform 35">
              <a:extLst>
                <a:ext uri="{FF2B5EF4-FFF2-40B4-BE49-F238E27FC236}">
                  <a16:creationId xmlns:a16="http://schemas.microsoft.com/office/drawing/2014/main" xmlns="" id="{602D7E76-1E08-4A24-88EB-C64DC5C6E7D7}"/>
                </a:ext>
              </a:extLst>
            </p:cNvPr>
            <p:cNvSpPr>
              <a:spLocks/>
            </p:cNvSpPr>
            <p:nvPr/>
          </p:nvSpPr>
          <p:spPr bwMode="auto">
            <a:xfrm>
              <a:off x="6842126" y="5048251"/>
              <a:ext cx="58738" cy="30163"/>
            </a:xfrm>
            <a:custGeom>
              <a:avLst/>
              <a:gdLst/>
              <a:ahLst/>
              <a:cxnLst>
                <a:cxn ang="0">
                  <a:pos x="10" y="0"/>
                </a:cxn>
                <a:cxn ang="0">
                  <a:pos x="28" y="0"/>
                </a:cxn>
                <a:cxn ang="0">
                  <a:pos x="34" y="3"/>
                </a:cxn>
                <a:cxn ang="0">
                  <a:pos x="35" y="6"/>
                </a:cxn>
                <a:cxn ang="0">
                  <a:pos x="37" y="10"/>
                </a:cxn>
                <a:cxn ang="0">
                  <a:pos x="35" y="15"/>
                </a:cxn>
                <a:cxn ang="0">
                  <a:pos x="34" y="17"/>
                </a:cxn>
                <a:cxn ang="0">
                  <a:pos x="31" y="19"/>
                </a:cxn>
                <a:cxn ang="0">
                  <a:pos x="6" y="19"/>
                </a:cxn>
                <a:cxn ang="0">
                  <a:pos x="3" y="17"/>
                </a:cxn>
                <a:cxn ang="0">
                  <a:pos x="2" y="15"/>
                </a:cxn>
                <a:cxn ang="0">
                  <a:pos x="0" y="10"/>
                </a:cxn>
                <a:cxn ang="0">
                  <a:pos x="2" y="6"/>
                </a:cxn>
                <a:cxn ang="0">
                  <a:pos x="3" y="3"/>
                </a:cxn>
                <a:cxn ang="0">
                  <a:pos x="6" y="2"/>
                </a:cxn>
                <a:cxn ang="0">
                  <a:pos x="10" y="0"/>
                </a:cxn>
              </a:cxnLst>
              <a:rect l="0" t="0" r="r" b="b"/>
              <a:pathLst>
                <a:path w="37" h="19">
                  <a:moveTo>
                    <a:pt x="10" y="0"/>
                  </a:moveTo>
                  <a:lnTo>
                    <a:pt x="28" y="0"/>
                  </a:lnTo>
                  <a:lnTo>
                    <a:pt x="34" y="3"/>
                  </a:lnTo>
                  <a:lnTo>
                    <a:pt x="35" y="6"/>
                  </a:lnTo>
                  <a:lnTo>
                    <a:pt x="37" y="10"/>
                  </a:lnTo>
                  <a:lnTo>
                    <a:pt x="35" y="15"/>
                  </a:lnTo>
                  <a:lnTo>
                    <a:pt x="34" y="17"/>
                  </a:lnTo>
                  <a:lnTo>
                    <a:pt x="31" y="19"/>
                  </a:lnTo>
                  <a:lnTo>
                    <a:pt x="6" y="19"/>
                  </a:lnTo>
                  <a:lnTo>
                    <a:pt x="3" y="17"/>
                  </a:lnTo>
                  <a:lnTo>
                    <a:pt x="2" y="15"/>
                  </a:lnTo>
                  <a:lnTo>
                    <a:pt x="0" y="10"/>
                  </a:lnTo>
                  <a:lnTo>
                    <a:pt x="2" y="6"/>
                  </a:lnTo>
                  <a:lnTo>
                    <a:pt x="3" y="3"/>
                  </a:lnTo>
                  <a:lnTo>
                    <a:pt x="6" y="2"/>
                  </a:lnTo>
                  <a:lnTo>
                    <a:pt x="1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7" name="Freeform 36">
              <a:extLst>
                <a:ext uri="{FF2B5EF4-FFF2-40B4-BE49-F238E27FC236}">
                  <a16:creationId xmlns:a16="http://schemas.microsoft.com/office/drawing/2014/main" xmlns="" id="{8264CBE3-C719-4CA0-890F-EA77667A9651}"/>
                </a:ext>
              </a:extLst>
            </p:cNvPr>
            <p:cNvSpPr>
              <a:spLocks/>
            </p:cNvSpPr>
            <p:nvPr/>
          </p:nvSpPr>
          <p:spPr bwMode="auto">
            <a:xfrm>
              <a:off x="6573838" y="4926013"/>
              <a:ext cx="49213" cy="49213"/>
            </a:xfrm>
            <a:custGeom>
              <a:avLst/>
              <a:gdLst/>
              <a:ahLst/>
              <a:cxnLst>
                <a:cxn ang="0">
                  <a:pos x="5" y="0"/>
                </a:cxn>
                <a:cxn ang="0">
                  <a:pos x="13" y="0"/>
                </a:cxn>
                <a:cxn ang="0">
                  <a:pos x="28" y="16"/>
                </a:cxn>
                <a:cxn ang="0">
                  <a:pos x="30" y="18"/>
                </a:cxn>
                <a:cxn ang="0">
                  <a:pos x="31" y="23"/>
                </a:cxn>
                <a:cxn ang="0">
                  <a:pos x="28" y="28"/>
                </a:cxn>
                <a:cxn ang="0">
                  <a:pos x="26" y="31"/>
                </a:cxn>
                <a:cxn ang="0">
                  <a:pos x="19" y="31"/>
                </a:cxn>
                <a:cxn ang="0">
                  <a:pos x="16" y="28"/>
                </a:cxn>
                <a:cxn ang="0">
                  <a:pos x="2" y="16"/>
                </a:cxn>
                <a:cxn ang="0">
                  <a:pos x="0" y="13"/>
                </a:cxn>
                <a:cxn ang="0">
                  <a:pos x="0" y="6"/>
                </a:cxn>
                <a:cxn ang="0">
                  <a:pos x="2" y="3"/>
                </a:cxn>
                <a:cxn ang="0">
                  <a:pos x="5" y="0"/>
                </a:cxn>
              </a:cxnLst>
              <a:rect l="0" t="0" r="r" b="b"/>
              <a:pathLst>
                <a:path w="31" h="31">
                  <a:moveTo>
                    <a:pt x="5" y="0"/>
                  </a:moveTo>
                  <a:lnTo>
                    <a:pt x="13" y="0"/>
                  </a:lnTo>
                  <a:lnTo>
                    <a:pt x="28" y="16"/>
                  </a:lnTo>
                  <a:lnTo>
                    <a:pt x="30" y="18"/>
                  </a:lnTo>
                  <a:lnTo>
                    <a:pt x="31" y="23"/>
                  </a:lnTo>
                  <a:lnTo>
                    <a:pt x="28" y="28"/>
                  </a:lnTo>
                  <a:lnTo>
                    <a:pt x="26" y="31"/>
                  </a:lnTo>
                  <a:lnTo>
                    <a:pt x="19" y="31"/>
                  </a:lnTo>
                  <a:lnTo>
                    <a:pt x="16" y="28"/>
                  </a:lnTo>
                  <a:lnTo>
                    <a:pt x="2" y="16"/>
                  </a:lnTo>
                  <a:lnTo>
                    <a:pt x="0" y="13"/>
                  </a:lnTo>
                  <a:lnTo>
                    <a:pt x="0" y="6"/>
                  </a:lnTo>
                  <a:lnTo>
                    <a:pt x="2" y="3"/>
                  </a:lnTo>
                  <a:lnTo>
                    <a:pt x="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8" name="Freeform 37">
              <a:extLst>
                <a:ext uri="{FF2B5EF4-FFF2-40B4-BE49-F238E27FC236}">
                  <a16:creationId xmlns:a16="http://schemas.microsoft.com/office/drawing/2014/main" xmlns="" id="{2BB3D5FC-9FD9-41B8-B465-F32D577411CE}"/>
                </a:ext>
              </a:extLst>
            </p:cNvPr>
            <p:cNvSpPr>
              <a:spLocks/>
            </p:cNvSpPr>
            <p:nvPr/>
          </p:nvSpPr>
          <p:spPr bwMode="auto">
            <a:xfrm>
              <a:off x="6799263" y="5154613"/>
              <a:ext cx="49213" cy="49213"/>
            </a:xfrm>
            <a:custGeom>
              <a:avLst/>
              <a:gdLst/>
              <a:ahLst/>
              <a:cxnLst>
                <a:cxn ang="0">
                  <a:pos x="6" y="0"/>
                </a:cxn>
                <a:cxn ang="0">
                  <a:pos x="13" y="0"/>
                </a:cxn>
                <a:cxn ang="0">
                  <a:pos x="16" y="1"/>
                </a:cxn>
                <a:cxn ang="0">
                  <a:pos x="29" y="15"/>
                </a:cxn>
                <a:cxn ang="0">
                  <a:pos x="31" y="18"/>
                </a:cxn>
                <a:cxn ang="0">
                  <a:pos x="31" y="25"/>
                </a:cxn>
                <a:cxn ang="0">
                  <a:pos x="29" y="28"/>
                </a:cxn>
                <a:cxn ang="0">
                  <a:pos x="23" y="31"/>
                </a:cxn>
                <a:cxn ang="0">
                  <a:pos x="19" y="29"/>
                </a:cxn>
                <a:cxn ang="0">
                  <a:pos x="16" y="28"/>
                </a:cxn>
                <a:cxn ang="0">
                  <a:pos x="0" y="12"/>
                </a:cxn>
                <a:cxn ang="0">
                  <a:pos x="0" y="4"/>
                </a:cxn>
                <a:cxn ang="0">
                  <a:pos x="3" y="1"/>
                </a:cxn>
                <a:cxn ang="0">
                  <a:pos x="6" y="0"/>
                </a:cxn>
              </a:cxnLst>
              <a:rect l="0" t="0" r="r" b="b"/>
              <a:pathLst>
                <a:path w="31" h="31">
                  <a:moveTo>
                    <a:pt x="6" y="0"/>
                  </a:moveTo>
                  <a:lnTo>
                    <a:pt x="13" y="0"/>
                  </a:lnTo>
                  <a:lnTo>
                    <a:pt x="16" y="1"/>
                  </a:lnTo>
                  <a:lnTo>
                    <a:pt x="29" y="15"/>
                  </a:lnTo>
                  <a:lnTo>
                    <a:pt x="31" y="18"/>
                  </a:lnTo>
                  <a:lnTo>
                    <a:pt x="31" y="25"/>
                  </a:lnTo>
                  <a:lnTo>
                    <a:pt x="29" y="28"/>
                  </a:lnTo>
                  <a:lnTo>
                    <a:pt x="23" y="31"/>
                  </a:lnTo>
                  <a:lnTo>
                    <a:pt x="19" y="29"/>
                  </a:lnTo>
                  <a:lnTo>
                    <a:pt x="16" y="28"/>
                  </a:lnTo>
                  <a:lnTo>
                    <a:pt x="0" y="12"/>
                  </a:lnTo>
                  <a:lnTo>
                    <a:pt x="0" y="4"/>
                  </a:lnTo>
                  <a:lnTo>
                    <a:pt x="3" y="1"/>
                  </a:lnTo>
                  <a:lnTo>
                    <a:pt x="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39" name="Freeform 38">
              <a:extLst>
                <a:ext uri="{FF2B5EF4-FFF2-40B4-BE49-F238E27FC236}">
                  <a16:creationId xmlns:a16="http://schemas.microsoft.com/office/drawing/2014/main" xmlns="" id="{2D84FCA3-7BE7-428C-9798-32C3FBF2E512}"/>
                </a:ext>
              </a:extLst>
            </p:cNvPr>
            <p:cNvSpPr>
              <a:spLocks/>
            </p:cNvSpPr>
            <p:nvPr/>
          </p:nvSpPr>
          <p:spPr bwMode="auto">
            <a:xfrm>
              <a:off x="6072188" y="4065588"/>
              <a:ext cx="361950" cy="225425"/>
            </a:xfrm>
            <a:custGeom>
              <a:avLst/>
              <a:gdLst/>
              <a:ahLst/>
              <a:cxnLst>
                <a:cxn ang="0">
                  <a:pos x="114" y="0"/>
                </a:cxn>
                <a:cxn ang="0">
                  <a:pos x="135" y="4"/>
                </a:cxn>
                <a:cxn ang="0">
                  <a:pos x="155" y="13"/>
                </a:cxn>
                <a:cxn ang="0">
                  <a:pos x="170" y="28"/>
                </a:cxn>
                <a:cxn ang="0">
                  <a:pos x="177" y="28"/>
                </a:cxn>
                <a:cxn ang="0">
                  <a:pos x="197" y="33"/>
                </a:cxn>
                <a:cxn ang="0">
                  <a:pos x="214" y="42"/>
                </a:cxn>
                <a:cxn ang="0">
                  <a:pos x="224" y="59"/>
                </a:cxn>
                <a:cxn ang="0">
                  <a:pos x="228" y="78"/>
                </a:cxn>
                <a:cxn ang="0">
                  <a:pos x="224" y="97"/>
                </a:cxn>
                <a:cxn ang="0">
                  <a:pos x="214" y="114"/>
                </a:cxn>
                <a:cxn ang="0">
                  <a:pos x="197" y="124"/>
                </a:cxn>
                <a:cxn ang="0">
                  <a:pos x="177" y="128"/>
                </a:cxn>
                <a:cxn ang="0">
                  <a:pos x="169" y="127"/>
                </a:cxn>
                <a:cxn ang="0">
                  <a:pos x="160" y="124"/>
                </a:cxn>
                <a:cxn ang="0">
                  <a:pos x="146" y="134"/>
                </a:cxn>
                <a:cxn ang="0">
                  <a:pos x="131" y="140"/>
                </a:cxn>
                <a:cxn ang="0">
                  <a:pos x="114" y="142"/>
                </a:cxn>
                <a:cxn ang="0">
                  <a:pos x="97" y="140"/>
                </a:cxn>
                <a:cxn ang="0">
                  <a:pos x="82" y="134"/>
                </a:cxn>
                <a:cxn ang="0">
                  <a:pos x="67" y="124"/>
                </a:cxn>
                <a:cxn ang="0">
                  <a:pos x="62" y="127"/>
                </a:cxn>
                <a:cxn ang="0">
                  <a:pos x="56" y="128"/>
                </a:cxn>
                <a:cxn ang="0">
                  <a:pos x="49" y="128"/>
                </a:cxn>
                <a:cxn ang="0">
                  <a:pos x="31" y="124"/>
                </a:cxn>
                <a:cxn ang="0">
                  <a:pos x="13" y="114"/>
                </a:cxn>
                <a:cxn ang="0">
                  <a:pos x="4" y="97"/>
                </a:cxn>
                <a:cxn ang="0">
                  <a:pos x="0" y="78"/>
                </a:cxn>
                <a:cxn ang="0">
                  <a:pos x="4" y="59"/>
                </a:cxn>
                <a:cxn ang="0">
                  <a:pos x="13" y="42"/>
                </a:cxn>
                <a:cxn ang="0">
                  <a:pos x="31" y="33"/>
                </a:cxn>
                <a:cxn ang="0">
                  <a:pos x="49" y="28"/>
                </a:cxn>
                <a:cxn ang="0">
                  <a:pos x="56" y="28"/>
                </a:cxn>
                <a:cxn ang="0">
                  <a:pos x="73" y="13"/>
                </a:cxn>
                <a:cxn ang="0">
                  <a:pos x="91" y="4"/>
                </a:cxn>
                <a:cxn ang="0">
                  <a:pos x="114" y="0"/>
                </a:cxn>
              </a:cxnLst>
              <a:rect l="0" t="0" r="r" b="b"/>
              <a:pathLst>
                <a:path w="228" h="142">
                  <a:moveTo>
                    <a:pt x="114" y="0"/>
                  </a:moveTo>
                  <a:lnTo>
                    <a:pt x="135" y="4"/>
                  </a:lnTo>
                  <a:lnTo>
                    <a:pt x="155" y="13"/>
                  </a:lnTo>
                  <a:lnTo>
                    <a:pt x="170" y="28"/>
                  </a:lnTo>
                  <a:lnTo>
                    <a:pt x="177" y="28"/>
                  </a:lnTo>
                  <a:lnTo>
                    <a:pt x="197" y="33"/>
                  </a:lnTo>
                  <a:lnTo>
                    <a:pt x="214" y="42"/>
                  </a:lnTo>
                  <a:lnTo>
                    <a:pt x="224" y="59"/>
                  </a:lnTo>
                  <a:lnTo>
                    <a:pt x="228" y="78"/>
                  </a:lnTo>
                  <a:lnTo>
                    <a:pt x="224" y="97"/>
                  </a:lnTo>
                  <a:lnTo>
                    <a:pt x="214" y="114"/>
                  </a:lnTo>
                  <a:lnTo>
                    <a:pt x="197" y="124"/>
                  </a:lnTo>
                  <a:lnTo>
                    <a:pt x="177" y="128"/>
                  </a:lnTo>
                  <a:lnTo>
                    <a:pt x="169" y="127"/>
                  </a:lnTo>
                  <a:lnTo>
                    <a:pt x="160" y="124"/>
                  </a:lnTo>
                  <a:lnTo>
                    <a:pt x="146" y="134"/>
                  </a:lnTo>
                  <a:lnTo>
                    <a:pt x="131" y="140"/>
                  </a:lnTo>
                  <a:lnTo>
                    <a:pt x="114" y="142"/>
                  </a:lnTo>
                  <a:lnTo>
                    <a:pt x="97" y="140"/>
                  </a:lnTo>
                  <a:lnTo>
                    <a:pt x="82" y="134"/>
                  </a:lnTo>
                  <a:lnTo>
                    <a:pt x="67" y="124"/>
                  </a:lnTo>
                  <a:lnTo>
                    <a:pt x="62" y="127"/>
                  </a:lnTo>
                  <a:lnTo>
                    <a:pt x="56" y="128"/>
                  </a:lnTo>
                  <a:lnTo>
                    <a:pt x="49" y="128"/>
                  </a:lnTo>
                  <a:lnTo>
                    <a:pt x="31" y="124"/>
                  </a:lnTo>
                  <a:lnTo>
                    <a:pt x="13" y="114"/>
                  </a:lnTo>
                  <a:lnTo>
                    <a:pt x="4" y="97"/>
                  </a:lnTo>
                  <a:lnTo>
                    <a:pt x="0" y="78"/>
                  </a:lnTo>
                  <a:lnTo>
                    <a:pt x="4" y="59"/>
                  </a:lnTo>
                  <a:lnTo>
                    <a:pt x="13" y="42"/>
                  </a:lnTo>
                  <a:lnTo>
                    <a:pt x="31" y="33"/>
                  </a:lnTo>
                  <a:lnTo>
                    <a:pt x="49" y="28"/>
                  </a:lnTo>
                  <a:lnTo>
                    <a:pt x="56" y="28"/>
                  </a:lnTo>
                  <a:lnTo>
                    <a:pt x="73" y="13"/>
                  </a:lnTo>
                  <a:lnTo>
                    <a:pt x="91" y="4"/>
                  </a:lnTo>
                  <a:lnTo>
                    <a:pt x="11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0" name="Freeform 39">
              <a:extLst>
                <a:ext uri="{FF2B5EF4-FFF2-40B4-BE49-F238E27FC236}">
                  <a16:creationId xmlns:a16="http://schemas.microsoft.com/office/drawing/2014/main" xmlns="" id="{D4692829-F6A9-438C-A51F-DDBD1D13EF0B}"/>
                </a:ext>
              </a:extLst>
            </p:cNvPr>
            <p:cNvSpPr>
              <a:spLocks/>
            </p:cNvSpPr>
            <p:nvPr/>
          </p:nvSpPr>
          <p:spPr bwMode="auto">
            <a:xfrm>
              <a:off x="6230938" y="4359276"/>
              <a:ext cx="44450" cy="66675"/>
            </a:xfrm>
            <a:custGeom>
              <a:avLst/>
              <a:gdLst/>
              <a:ahLst/>
              <a:cxnLst>
                <a:cxn ang="0">
                  <a:pos x="14" y="0"/>
                </a:cxn>
                <a:cxn ang="0">
                  <a:pos x="15" y="2"/>
                </a:cxn>
                <a:cxn ang="0">
                  <a:pos x="20" y="8"/>
                </a:cxn>
                <a:cxn ang="0">
                  <a:pos x="22" y="15"/>
                </a:cxn>
                <a:cxn ang="0">
                  <a:pos x="27" y="22"/>
                </a:cxn>
                <a:cxn ang="0">
                  <a:pos x="28" y="28"/>
                </a:cxn>
                <a:cxn ang="0">
                  <a:pos x="28" y="32"/>
                </a:cxn>
                <a:cxn ang="0">
                  <a:pos x="25" y="36"/>
                </a:cxn>
                <a:cxn ang="0">
                  <a:pos x="22" y="39"/>
                </a:cxn>
                <a:cxn ang="0">
                  <a:pos x="18" y="42"/>
                </a:cxn>
                <a:cxn ang="0">
                  <a:pos x="10" y="42"/>
                </a:cxn>
                <a:cxn ang="0">
                  <a:pos x="5" y="39"/>
                </a:cxn>
                <a:cxn ang="0">
                  <a:pos x="3" y="36"/>
                </a:cxn>
                <a:cxn ang="0">
                  <a:pos x="0" y="28"/>
                </a:cxn>
                <a:cxn ang="0">
                  <a:pos x="1" y="22"/>
                </a:cxn>
                <a:cxn ang="0">
                  <a:pos x="5" y="15"/>
                </a:cxn>
                <a:cxn ang="0">
                  <a:pos x="8" y="8"/>
                </a:cxn>
                <a:cxn ang="0">
                  <a:pos x="12" y="2"/>
                </a:cxn>
                <a:cxn ang="0">
                  <a:pos x="14" y="0"/>
                </a:cxn>
              </a:cxnLst>
              <a:rect l="0" t="0" r="r" b="b"/>
              <a:pathLst>
                <a:path w="28" h="42">
                  <a:moveTo>
                    <a:pt x="14" y="0"/>
                  </a:moveTo>
                  <a:lnTo>
                    <a:pt x="15" y="2"/>
                  </a:lnTo>
                  <a:lnTo>
                    <a:pt x="20" y="8"/>
                  </a:lnTo>
                  <a:lnTo>
                    <a:pt x="22" y="15"/>
                  </a:lnTo>
                  <a:lnTo>
                    <a:pt x="27" y="22"/>
                  </a:lnTo>
                  <a:lnTo>
                    <a:pt x="28" y="28"/>
                  </a:lnTo>
                  <a:lnTo>
                    <a:pt x="28" y="32"/>
                  </a:lnTo>
                  <a:lnTo>
                    <a:pt x="25" y="36"/>
                  </a:lnTo>
                  <a:lnTo>
                    <a:pt x="22" y="39"/>
                  </a:lnTo>
                  <a:lnTo>
                    <a:pt x="18" y="42"/>
                  </a:lnTo>
                  <a:lnTo>
                    <a:pt x="10" y="42"/>
                  </a:lnTo>
                  <a:lnTo>
                    <a:pt x="5" y="39"/>
                  </a:lnTo>
                  <a:lnTo>
                    <a:pt x="3" y="36"/>
                  </a:lnTo>
                  <a:lnTo>
                    <a:pt x="0" y="28"/>
                  </a:lnTo>
                  <a:lnTo>
                    <a:pt x="1" y="22"/>
                  </a:lnTo>
                  <a:lnTo>
                    <a:pt x="5" y="15"/>
                  </a:lnTo>
                  <a:lnTo>
                    <a:pt x="8" y="8"/>
                  </a:lnTo>
                  <a:lnTo>
                    <a:pt x="12" y="2"/>
                  </a:lnTo>
                  <a:lnTo>
                    <a:pt x="1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1" name="Freeform 40">
              <a:extLst>
                <a:ext uri="{FF2B5EF4-FFF2-40B4-BE49-F238E27FC236}">
                  <a16:creationId xmlns:a16="http://schemas.microsoft.com/office/drawing/2014/main" xmlns="" id="{2C23B439-12F1-4CDF-B631-00DAD28703F2}"/>
                </a:ext>
              </a:extLst>
            </p:cNvPr>
            <p:cNvSpPr>
              <a:spLocks/>
            </p:cNvSpPr>
            <p:nvPr/>
          </p:nvSpPr>
          <p:spPr bwMode="auto">
            <a:xfrm>
              <a:off x="6319838" y="4335463"/>
              <a:ext cx="44450" cy="68263"/>
            </a:xfrm>
            <a:custGeom>
              <a:avLst/>
              <a:gdLst/>
              <a:ahLst/>
              <a:cxnLst>
                <a:cxn ang="0">
                  <a:pos x="14" y="0"/>
                </a:cxn>
                <a:cxn ang="0">
                  <a:pos x="16" y="3"/>
                </a:cxn>
                <a:cxn ang="0">
                  <a:pos x="20" y="9"/>
                </a:cxn>
                <a:cxn ang="0">
                  <a:pos x="23" y="16"/>
                </a:cxn>
                <a:cxn ang="0">
                  <a:pos x="27" y="23"/>
                </a:cxn>
                <a:cxn ang="0">
                  <a:pos x="28" y="29"/>
                </a:cxn>
                <a:cxn ang="0">
                  <a:pos x="28" y="33"/>
                </a:cxn>
                <a:cxn ang="0">
                  <a:pos x="25" y="37"/>
                </a:cxn>
                <a:cxn ang="0">
                  <a:pos x="23" y="40"/>
                </a:cxn>
                <a:cxn ang="0">
                  <a:pos x="18" y="43"/>
                </a:cxn>
                <a:cxn ang="0">
                  <a:pos x="10" y="43"/>
                </a:cxn>
                <a:cxn ang="0">
                  <a:pos x="6" y="40"/>
                </a:cxn>
                <a:cxn ang="0">
                  <a:pos x="3" y="37"/>
                </a:cxn>
                <a:cxn ang="0">
                  <a:pos x="0" y="29"/>
                </a:cxn>
                <a:cxn ang="0">
                  <a:pos x="1" y="23"/>
                </a:cxn>
                <a:cxn ang="0">
                  <a:pos x="6" y="16"/>
                </a:cxn>
                <a:cxn ang="0">
                  <a:pos x="9" y="9"/>
                </a:cxn>
                <a:cxn ang="0">
                  <a:pos x="13" y="3"/>
                </a:cxn>
                <a:cxn ang="0">
                  <a:pos x="14" y="0"/>
                </a:cxn>
              </a:cxnLst>
              <a:rect l="0" t="0" r="r" b="b"/>
              <a:pathLst>
                <a:path w="28" h="43">
                  <a:moveTo>
                    <a:pt x="14" y="0"/>
                  </a:moveTo>
                  <a:lnTo>
                    <a:pt x="16" y="3"/>
                  </a:lnTo>
                  <a:lnTo>
                    <a:pt x="20" y="9"/>
                  </a:lnTo>
                  <a:lnTo>
                    <a:pt x="23" y="16"/>
                  </a:lnTo>
                  <a:lnTo>
                    <a:pt x="27" y="23"/>
                  </a:lnTo>
                  <a:lnTo>
                    <a:pt x="28" y="29"/>
                  </a:lnTo>
                  <a:lnTo>
                    <a:pt x="28" y="33"/>
                  </a:lnTo>
                  <a:lnTo>
                    <a:pt x="25" y="37"/>
                  </a:lnTo>
                  <a:lnTo>
                    <a:pt x="23" y="40"/>
                  </a:lnTo>
                  <a:lnTo>
                    <a:pt x="18" y="43"/>
                  </a:lnTo>
                  <a:lnTo>
                    <a:pt x="10" y="43"/>
                  </a:lnTo>
                  <a:lnTo>
                    <a:pt x="6" y="40"/>
                  </a:lnTo>
                  <a:lnTo>
                    <a:pt x="3" y="37"/>
                  </a:lnTo>
                  <a:lnTo>
                    <a:pt x="0" y="29"/>
                  </a:lnTo>
                  <a:lnTo>
                    <a:pt x="1" y="23"/>
                  </a:lnTo>
                  <a:lnTo>
                    <a:pt x="6" y="16"/>
                  </a:lnTo>
                  <a:lnTo>
                    <a:pt x="9" y="9"/>
                  </a:lnTo>
                  <a:lnTo>
                    <a:pt x="13" y="3"/>
                  </a:lnTo>
                  <a:lnTo>
                    <a:pt x="1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2" name="Freeform 41">
              <a:extLst>
                <a:ext uri="{FF2B5EF4-FFF2-40B4-BE49-F238E27FC236}">
                  <a16:creationId xmlns:a16="http://schemas.microsoft.com/office/drawing/2014/main" xmlns="" id="{7079D3E4-6B16-4447-9B46-114C5549FB3D}"/>
                </a:ext>
              </a:extLst>
            </p:cNvPr>
            <p:cNvSpPr>
              <a:spLocks/>
            </p:cNvSpPr>
            <p:nvPr/>
          </p:nvSpPr>
          <p:spPr bwMode="auto">
            <a:xfrm>
              <a:off x="6138863" y="4291013"/>
              <a:ext cx="47625" cy="68263"/>
            </a:xfrm>
            <a:custGeom>
              <a:avLst/>
              <a:gdLst/>
              <a:ahLst/>
              <a:cxnLst>
                <a:cxn ang="0">
                  <a:pos x="16" y="0"/>
                </a:cxn>
                <a:cxn ang="0">
                  <a:pos x="17" y="3"/>
                </a:cxn>
                <a:cxn ang="0">
                  <a:pos x="21" y="7"/>
                </a:cxn>
                <a:cxn ang="0">
                  <a:pos x="24" y="14"/>
                </a:cxn>
                <a:cxn ang="0">
                  <a:pos x="28" y="23"/>
                </a:cxn>
                <a:cxn ang="0">
                  <a:pos x="30" y="28"/>
                </a:cxn>
                <a:cxn ang="0">
                  <a:pos x="27" y="37"/>
                </a:cxn>
                <a:cxn ang="0">
                  <a:pos x="24" y="40"/>
                </a:cxn>
                <a:cxn ang="0">
                  <a:pos x="20" y="43"/>
                </a:cxn>
                <a:cxn ang="0">
                  <a:pos x="11" y="43"/>
                </a:cxn>
                <a:cxn ang="0">
                  <a:pos x="3" y="37"/>
                </a:cxn>
                <a:cxn ang="0">
                  <a:pos x="0" y="28"/>
                </a:cxn>
                <a:cxn ang="0">
                  <a:pos x="2" y="23"/>
                </a:cxn>
                <a:cxn ang="0">
                  <a:pos x="6" y="14"/>
                </a:cxn>
                <a:cxn ang="0">
                  <a:pos x="10" y="7"/>
                </a:cxn>
                <a:cxn ang="0">
                  <a:pos x="14" y="3"/>
                </a:cxn>
                <a:cxn ang="0">
                  <a:pos x="16" y="0"/>
                </a:cxn>
              </a:cxnLst>
              <a:rect l="0" t="0" r="r" b="b"/>
              <a:pathLst>
                <a:path w="30" h="43">
                  <a:moveTo>
                    <a:pt x="16" y="0"/>
                  </a:moveTo>
                  <a:lnTo>
                    <a:pt x="17" y="3"/>
                  </a:lnTo>
                  <a:lnTo>
                    <a:pt x="21" y="7"/>
                  </a:lnTo>
                  <a:lnTo>
                    <a:pt x="24" y="14"/>
                  </a:lnTo>
                  <a:lnTo>
                    <a:pt x="28" y="23"/>
                  </a:lnTo>
                  <a:lnTo>
                    <a:pt x="30" y="28"/>
                  </a:lnTo>
                  <a:lnTo>
                    <a:pt x="27" y="37"/>
                  </a:lnTo>
                  <a:lnTo>
                    <a:pt x="24" y="40"/>
                  </a:lnTo>
                  <a:lnTo>
                    <a:pt x="20" y="43"/>
                  </a:lnTo>
                  <a:lnTo>
                    <a:pt x="11" y="43"/>
                  </a:lnTo>
                  <a:lnTo>
                    <a:pt x="3" y="37"/>
                  </a:lnTo>
                  <a:lnTo>
                    <a:pt x="0" y="28"/>
                  </a:lnTo>
                  <a:lnTo>
                    <a:pt x="2" y="23"/>
                  </a:lnTo>
                  <a:lnTo>
                    <a:pt x="6" y="14"/>
                  </a:lnTo>
                  <a:lnTo>
                    <a:pt x="10" y="7"/>
                  </a:lnTo>
                  <a:lnTo>
                    <a:pt x="14" y="3"/>
                  </a:lnTo>
                  <a:lnTo>
                    <a:pt x="1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3" name="Freeform 42">
              <a:extLst>
                <a:ext uri="{FF2B5EF4-FFF2-40B4-BE49-F238E27FC236}">
                  <a16:creationId xmlns:a16="http://schemas.microsoft.com/office/drawing/2014/main" xmlns="" id="{26138EEB-F81A-40AE-A764-93B715078EAD}"/>
                </a:ext>
              </a:extLst>
            </p:cNvPr>
            <p:cNvSpPr>
              <a:spLocks noEditPoints="1"/>
            </p:cNvSpPr>
            <p:nvPr/>
          </p:nvSpPr>
          <p:spPr bwMode="auto">
            <a:xfrm>
              <a:off x="5287963" y="2654301"/>
              <a:ext cx="315913" cy="215900"/>
            </a:xfrm>
            <a:custGeom>
              <a:avLst/>
              <a:gdLst/>
              <a:ahLst/>
              <a:cxnLst>
                <a:cxn ang="0">
                  <a:pos x="83" y="19"/>
                </a:cxn>
                <a:cxn ang="0">
                  <a:pos x="58" y="38"/>
                </a:cxn>
                <a:cxn ang="0">
                  <a:pos x="54" y="36"/>
                </a:cxn>
                <a:cxn ang="0">
                  <a:pos x="29" y="48"/>
                </a:cxn>
                <a:cxn ang="0">
                  <a:pos x="17" y="73"/>
                </a:cxn>
                <a:cxn ang="0">
                  <a:pos x="29" y="98"/>
                </a:cxn>
                <a:cxn ang="0">
                  <a:pos x="54" y="109"/>
                </a:cxn>
                <a:cxn ang="0">
                  <a:pos x="67" y="107"/>
                </a:cxn>
                <a:cxn ang="0">
                  <a:pos x="88" y="118"/>
                </a:cxn>
                <a:cxn ang="0">
                  <a:pos x="112" y="118"/>
                </a:cxn>
                <a:cxn ang="0">
                  <a:pos x="133" y="107"/>
                </a:cxn>
                <a:cxn ang="0">
                  <a:pos x="147" y="109"/>
                </a:cxn>
                <a:cxn ang="0">
                  <a:pos x="172" y="98"/>
                </a:cxn>
                <a:cxn ang="0">
                  <a:pos x="182" y="73"/>
                </a:cxn>
                <a:cxn ang="0">
                  <a:pos x="172" y="48"/>
                </a:cxn>
                <a:cxn ang="0">
                  <a:pos x="147" y="36"/>
                </a:cxn>
                <a:cxn ang="0">
                  <a:pos x="142" y="38"/>
                </a:cxn>
                <a:cxn ang="0">
                  <a:pos x="130" y="26"/>
                </a:cxn>
                <a:cxn ang="0">
                  <a:pos x="100" y="17"/>
                </a:cxn>
                <a:cxn ang="0">
                  <a:pos x="119" y="2"/>
                </a:cxn>
                <a:cxn ang="0">
                  <a:pos x="148" y="19"/>
                </a:cxn>
                <a:cxn ang="0">
                  <a:pos x="183" y="36"/>
                </a:cxn>
                <a:cxn ang="0">
                  <a:pos x="199" y="73"/>
                </a:cxn>
                <a:cxn ang="0">
                  <a:pos x="183" y="111"/>
                </a:cxn>
                <a:cxn ang="0">
                  <a:pos x="147" y="126"/>
                </a:cxn>
                <a:cxn ang="0">
                  <a:pos x="137" y="125"/>
                </a:cxn>
                <a:cxn ang="0">
                  <a:pos x="100" y="136"/>
                </a:cxn>
                <a:cxn ang="0">
                  <a:pos x="62" y="125"/>
                </a:cxn>
                <a:cxn ang="0">
                  <a:pos x="54" y="126"/>
                </a:cxn>
                <a:cxn ang="0">
                  <a:pos x="16" y="111"/>
                </a:cxn>
                <a:cxn ang="0">
                  <a:pos x="0" y="73"/>
                </a:cxn>
                <a:cxn ang="0">
                  <a:pos x="15" y="36"/>
                </a:cxn>
                <a:cxn ang="0">
                  <a:pos x="51" y="19"/>
                </a:cxn>
                <a:cxn ang="0">
                  <a:pos x="82" y="2"/>
                </a:cxn>
              </a:cxnLst>
              <a:rect l="0" t="0" r="r" b="b"/>
              <a:pathLst>
                <a:path w="199" h="136">
                  <a:moveTo>
                    <a:pt x="100" y="17"/>
                  </a:moveTo>
                  <a:lnTo>
                    <a:pt x="83" y="19"/>
                  </a:lnTo>
                  <a:lnTo>
                    <a:pt x="69" y="26"/>
                  </a:lnTo>
                  <a:lnTo>
                    <a:pt x="58" y="38"/>
                  </a:lnTo>
                  <a:lnTo>
                    <a:pt x="55" y="36"/>
                  </a:lnTo>
                  <a:lnTo>
                    <a:pt x="54" y="36"/>
                  </a:lnTo>
                  <a:lnTo>
                    <a:pt x="40" y="39"/>
                  </a:lnTo>
                  <a:lnTo>
                    <a:pt x="29" y="48"/>
                  </a:lnTo>
                  <a:lnTo>
                    <a:pt x="20" y="59"/>
                  </a:lnTo>
                  <a:lnTo>
                    <a:pt x="17" y="73"/>
                  </a:lnTo>
                  <a:lnTo>
                    <a:pt x="20" y="87"/>
                  </a:lnTo>
                  <a:lnTo>
                    <a:pt x="29" y="98"/>
                  </a:lnTo>
                  <a:lnTo>
                    <a:pt x="40" y="107"/>
                  </a:lnTo>
                  <a:lnTo>
                    <a:pt x="54" y="109"/>
                  </a:lnTo>
                  <a:lnTo>
                    <a:pt x="60" y="108"/>
                  </a:lnTo>
                  <a:lnTo>
                    <a:pt x="67" y="107"/>
                  </a:lnTo>
                  <a:lnTo>
                    <a:pt x="76" y="114"/>
                  </a:lnTo>
                  <a:lnTo>
                    <a:pt x="88" y="118"/>
                  </a:lnTo>
                  <a:lnTo>
                    <a:pt x="100" y="119"/>
                  </a:lnTo>
                  <a:lnTo>
                    <a:pt x="112" y="118"/>
                  </a:lnTo>
                  <a:lnTo>
                    <a:pt x="123" y="114"/>
                  </a:lnTo>
                  <a:lnTo>
                    <a:pt x="133" y="107"/>
                  </a:lnTo>
                  <a:lnTo>
                    <a:pt x="141" y="109"/>
                  </a:lnTo>
                  <a:lnTo>
                    <a:pt x="147" y="109"/>
                  </a:lnTo>
                  <a:lnTo>
                    <a:pt x="161" y="107"/>
                  </a:lnTo>
                  <a:lnTo>
                    <a:pt x="172" y="98"/>
                  </a:lnTo>
                  <a:lnTo>
                    <a:pt x="179" y="87"/>
                  </a:lnTo>
                  <a:lnTo>
                    <a:pt x="182" y="73"/>
                  </a:lnTo>
                  <a:lnTo>
                    <a:pt x="179" y="59"/>
                  </a:lnTo>
                  <a:lnTo>
                    <a:pt x="172" y="48"/>
                  </a:lnTo>
                  <a:lnTo>
                    <a:pt x="161" y="39"/>
                  </a:lnTo>
                  <a:lnTo>
                    <a:pt x="147" y="36"/>
                  </a:lnTo>
                  <a:lnTo>
                    <a:pt x="144" y="36"/>
                  </a:lnTo>
                  <a:lnTo>
                    <a:pt x="142" y="38"/>
                  </a:lnTo>
                  <a:lnTo>
                    <a:pt x="141" y="38"/>
                  </a:lnTo>
                  <a:lnTo>
                    <a:pt x="130" y="26"/>
                  </a:lnTo>
                  <a:lnTo>
                    <a:pt x="116" y="19"/>
                  </a:lnTo>
                  <a:lnTo>
                    <a:pt x="100" y="17"/>
                  </a:lnTo>
                  <a:close/>
                  <a:moveTo>
                    <a:pt x="100" y="0"/>
                  </a:moveTo>
                  <a:lnTo>
                    <a:pt x="119" y="2"/>
                  </a:lnTo>
                  <a:lnTo>
                    <a:pt x="134" y="8"/>
                  </a:lnTo>
                  <a:lnTo>
                    <a:pt x="148" y="19"/>
                  </a:lnTo>
                  <a:lnTo>
                    <a:pt x="168" y="25"/>
                  </a:lnTo>
                  <a:lnTo>
                    <a:pt x="183" y="36"/>
                  </a:lnTo>
                  <a:lnTo>
                    <a:pt x="195" y="53"/>
                  </a:lnTo>
                  <a:lnTo>
                    <a:pt x="199" y="73"/>
                  </a:lnTo>
                  <a:lnTo>
                    <a:pt x="195" y="94"/>
                  </a:lnTo>
                  <a:lnTo>
                    <a:pt x="183" y="111"/>
                  </a:lnTo>
                  <a:lnTo>
                    <a:pt x="166" y="122"/>
                  </a:lnTo>
                  <a:lnTo>
                    <a:pt x="147" y="126"/>
                  </a:lnTo>
                  <a:lnTo>
                    <a:pt x="141" y="126"/>
                  </a:lnTo>
                  <a:lnTo>
                    <a:pt x="137" y="125"/>
                  </a:lnTo>
                  <a:lnTo>
                    <a:pt x="119" y="133"/>
                  </a:lnTo>
                  <a:lnTo>
                    <a:pt x="100" y="136"/>
                  </a:lnTo>
                  <a:lnTo>
                    <a:pt x="81" y="133"/>
                  </a:lnTo>
                  <a:lnTo>
                    <a:pt x="62" y="125"/>
                  </a:lnTo>
                  <a:lnTo>
                    <a:pt x="58" y="126"/>
                  </a:lnTo>
                  <a:lnTo>
                    <a:pt x="54" y="126"/>
                  </a:lnTo>
                  <a:lnTo>
                    <a:pt x="33" y="122"/>
                  </a:lnTo>
                  <a:lnTo>
                    <a:pt x="16" y="111"/>
                  </a:lnTo>
                  <a:lnTo>
                    <a:pt x="5" y="94"/>
                  </a:lnTo>
                  <a:lnTo>
                    <a:pt x="0" y="73"/>
                  </a:lnTo>
                  <a:lnTo>
                    <a:pt x="5" y="53"/>
                  </a:lnTo>
                  <a:lnTo>
                    <a:pt x="15" y="36"/>
                  </a:lnTo>
                  <a:lnTo>
                    <a:pt x="31" y="25"/>
                  </a:lnTo>
                  <a:lnTo>
                    <a:pt x="51" y="19"/>
                  </a:lnTo>
                  <a:lnTo>
                    <a:pt x="65" y="8"/>
                  </a:lnTo>
                  <a:lnTo>
                    <a:pt x="82" y="2"/>
                  </a:lnTo>
                  <a:lnTo>
                    <a:pt x="10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4" name="Freeform 43">
              <a:extLst>
                <a:ext uri="{FF2B5EF4-FFF2-40B4-BE49-F238E27FC236}">
                  <a16:creationId xmlns:a16="http://schemas.microsoft.com/office/drawing/2014/main" xmlns="" id="{9D059B16-D9B4-4AE5-9D89-80C79087003E}"/>
                </a:ext>
              </a:extLst>
            </p:cNvPr>
            <p:cNvSpPr>
              <a:spLocks/>
            </p:cNvSpPr>
            <p:nvPr/>
          </p:nvSpPr>
          <p:spPr bwMode="auto">
            <a:xfrm>
              <a:off x="5172076" y="2843213"/>
              <a:ext cx="134938" cy="26988"/>
            </a:xfrm>
            <a:custGeom>
              <a:avLst/>
              <a:gdLst/>
              <a:ahLst/>
              <a:cxnLst>
                <a:cxn ang="0">
                  <a:pos x="5" y="0"/>
                </a:cxn>
                <a:cxn ang="0">
                  <a:pos x="79" y="0"/>
                </a:cxn>
                <a:cxn ang="0">
                  <a:pos x="82" y="2"/>
                </a:cxn>
                <a:cxn ang="0">
                  <a:pos x="83" y="5"/>
                </a:cxn>
                <a:cxn ang="0">
                  <a:pos x="85" y="9"/>
                </a:cxn>
                <a:cxn ang="0">
                  <a:pos x="82" y="14"/>
                </a:cxn>
                <a:cxn ang="0">
                  <a:pos x="76" y="17"/>
                </a:cxn>
                <a:cxn ang="0">
                  <a:pos x="9" y="17"/>
                </a:cxn>
                <a:cxn ang="0">
                  <a:pos x="5" y="16"/>
                </a:cxn>
                <a:cxn ang="0">
                  <a:pos x="2" y="14"/>
                </a:cxn>
                <a:cxn ang="0">
                  <a:pos x="0" y="12"/>
                </a:cxn>
                <a:cxn ang="0">
                  <a:pos x="0" y="5"/>
                </a:cxn>
                <a:cxn ang="0">
                  <a:pos x="2" y="2"/>
                </a:cxn>
                <a:cxn ang="0">
                  <a:pos x="5" y="0"/>
                </a:cxn>
              </a:cxnLst>
              <a:rect l="0" t="0" r="r" b="b"/>
              <a:pathLst>
                <a:path w="85" h="17">
                  <a:moveTo>
                    <a:pt x="5" y="0"/>
                  </a:moveTo>
                  <a:lnTo>
                    <a:pt x="79" y="0"/>
                  </a:lnTo>
                  <a:lnTo>
                    <a:pt x="82" y="2"/>
                  </a:lnTo>
                  <a:lnTo>
                    <a:pt x="83" y="5"/>
                  </a:lnTo>
                  <a:lnTo>
                    <a:pt x="85" y="9"/>
                  </a:lnTo>
                  <a:lnTo>
                    <a:pt x="82" y="14"/>
                  </a:lnTo>
                  <a:lnTo>
                    <a:pt x="76" y="17"/>
                  </a:lnTo>
                  <a:lnTo>
                    <a:pt x="9" y="17"/>
                  </a:lnTo>
                  <a:lnTo>
                    <a:pt x="5" y="16"/>
                  </a:lnTo>
                  <a:lnTo>
                    <a:pt x="2" y="14"/>
                  </a:lnTo>
                  <a:lnTo>
                    <a:pt x="0" y="12"/>
                  </a:lnTo>
                  <a:lnTo>
                    <a:pt x="0" y="5"/>
                  </a:lnTo>
                  <a:lnTo>
                    <a:pt x="2" y="2"/>
                  </a:lnTo>
                  <a:lnTo>
                    <a:pt x="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5" name="Freeform 44">
              <a:extLst>
                <a:ext uri="{FF2B5EF4-FFF2-40B4-BE49-F238E27FC236}">
                  <a16:creationId xmlns:a16="http://schemas.microsoft.com/office/drawing/2014/main" xmlns="" id="{01D36B78-7241-4447-ABCC-DE90CD7F8B86}"/>
                </a:ext>
              </a:extLst>
            </p:cNvPr>
            <p:cNvSpPr>
              <a:spLocks/>
            </p:cNvSpPr>
            <p:nvPr/>
          </p:nvSpPr>
          <p:spPr bwMode="auto">
            <a:xfrm>
              <a:off x="5172076" y="2787651"/>
              <a:ext cx="80963" cy="28575"/>
            </a:xfrm>
            <a:custGeom>
              <a:avLst/>
              <a:gdLst/>
              <a:ahLst/>
              <a:cxnLst>
                <a:cxn ang="0">
                  <a:pos x="9" y="0"/>
                </a:cxn>
                <a:cxn ang="0">
                  <a:pos x="43" y="0"/>
                </a:cxn>
                <a:cxn ang="0">
                  <a:pos x="48" y="3"/>
                </a:cxn>
                <a:cxn ang="0">
                  <a:pos x="50" y="6"/>
                </a:cxn>
                <a:cxn ang="0">
                  <a:pos x="51" y="10"/>
                </a:cxn>
                <a:cxn ang="0">
                  <a:pos x="48" y="16"/>
                </a:cxn>
                <a:cxn ang="0">
                  <a:pos x="43" y="18"/>
                </a:cxn>
                <a:cxn ang="0">
                  <a:pos x="9" y="18"/>
                </a:cxn>
                <a:cxn ang="0">
                  <a:pos x="5" y="17"/>
                </a:cxn>
                <a:cxn ang="0">
                  <a:pos x="2" y="16"/>
                </a:cxn>
                <a:cxn ang="0">
                  <a:pos x="0" y="13"/>
                </a:cxn>
                <a:cxn ang="0">
                  <a:pos x="0" y="6"/>
                </a:cxn>
                <a:cxn ang="0">
                  <a:pos x="2" y="3"/>
                </a:cxn>
                <a:cxn ang="0">
                  <a:pos x="5" y="2"/>
                </a:cxn>
                <a:cxn ang="0">
                  <a:pos x="9" y="0"/>
                </a:cxn>
              </a:cxnLst>
              <a:rect l="0" t="0" r="r" b="b"/>
              <a:pathLst>
                <a:path w="51" h="18">
                  <a:moveTo>
                    <a:pt x="9" y="0"/>
                  </a:moveTo>
                  <a:lnTo>
                    <a:pt x="43" y="0"/>
                  </a:lnTo>
                  <a:lnTo>
                    <a:pt x="48" y="3"/>
                  </a:lnTo>
                  <a:lnTo>
                    <a:pt x="50" y="6"/>
                  </a:lnTo>
                  <a:lnTo>
                    <a:pt x="51" y="10"/>
                  </a:lnTo>
                  <a:lnTo>
                    <a:pt x="48" y="16"/>
                  </a:lnTo>
                  <a:lnTo>
                    <a:pt x="43" y="18"/>
                  </a:lnTo>
                  <a:lnTo>
                    <a:pt x="9" y="18"/>
                  </a:lnTo>
                  <a:lnTo>
                    <a:pt x="5" y="17"/>
                  </a:lnTo>
                  <a:lnTo>
                    <a:pt x="2" y="16"/>
                  </a:lnTo>
                  <a:lnTo>
                    <a:pt x="0" y="13"/>
                  </a:lnTo>
                  <a:lnTo>
                    <a:pt x="0" y="6"/>
                  </a:lnTo>
                  <a:lnTo>
                    <a:pt x="2" y="3"/>
                  </a:lnTo>
                  <a:lnTo>
                    <a:pt x="5" y="2"/>
                  </a:lnTo>
                  <a:lnTo>
                    <a:pt x="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6" name="Freeform 45">
              <a:extLst>
                <a:ext uri="{FF2B5EF4-FFF2-40B4-BE49-F238E27FC236}">
                  <a16:creationId xmlns:a16="http://schemas.microsoft.com/office/drawing/2014/main" xmlns="" id="{42B2D935-64E9-4E23-A68F-5118B10FF47C}"/>
                </a:ext>
              </a:extLst>
            </p:cNvPr>
            <p:cNvSpPr>
              <a:spLocks/>
            </p:cNvSpPr>
            <p:nvPr/>
          </p:nvSpPr>
          <p:spPr bwMode="auto">
            <a:xfrm>
              <a:off x="5199063" y="2733676"/>
              <a:ext cx="80963" cy="26988"/>
            </a:xfrm>
            <a:custGeom>
              <a:avLst/>
              <a:gdLst/>
              <a:ahLst/>
              <a:cxnLst>
                <a:cxn ang="0">
                  <a:pos x="9" y="0"/>
                </a:cxn>
                <a:cxn ang="0">
                  <a:pos x="42" y="0"/>
                </a:cxn>
                <a:cxn ang="0">
                  <a:pos x="48" y="3"/>
                </a:cxn>
                <a:cxn ang="0">
                  <a:pos x="51" y="9"/>
                </a:cxn>
                <a:cxn ang="0">
                  <a:pos x="49" y="13"/>
                </a:cxn>
                <a:cxn ang="0">
                  <a:pos x="45" y="17"/>
                </a:cxn>
                <a:cxn ang="0">
                  <a:pos x="4" y="17"/>
                </a:cxn>
                <a:cxn ang="0">
                  <a:pos x="0" y="13"/>
                </a:cxn>
                <a:cxn ang="0">
                  <a:pos x="0" y="6"/>
                </a:cxn>
                <a:cxn ang="0">
                  <a:pos x="2" y="3"/>
                </a:cxn>
                <a:cxn ang="0">
                  <a:pos x="4" y="2"/>
                </a:cxn>
                <a:cxn ang="0">
                  <a:pos x="9" y="0"/>
                </a:cxn>
              </a:cxnLst>
              <a:rect l="0" t="0" r="r" b="b"/>
              <a:pathLst>
                <a:path w="51" h="17">
                  <a:moveTo>
                    <a:pt x="9" y="0"/>
                  </a:moveTo>
                  <a:lnTo>
                    <a:pt x="42" y="0"/>
                  </a:lnTo>
                  <a:lnTo>
                    <a:pt x="48" y="3"/>
                  </a:lnTo>
                  <a:lnTo>
                    <a:pt x="51" y="9"/>
                  </a:lnTo>
                  <a:lnTo>
                    <a:pt x="49" y="13"/>
                  </a:lnTo>
                  <a:lnTo>
                    <a:pt x="45" y="17"/>
                  </a:lnTo>
                  <a:lnTo>
                    <a:pt x="4" y="17"/>
                  </a:lnTo>
                  <a:lnTo>
                    <a:pt x="0" y="13"/>
                  </a:lnTo>
                  <a:lnTo>
                    <a:pt x="0" y="6"/>
                  </a:lnTo>
                  <a:lnTo>
                    <a:pt x="2" y="3"/>
                  </a:lnTo>
                  <a:lnTo>
                    <a:pt x="4" y="2"/>
                  </a:lnTo>
                  <a:lnTo>
                    <a:pt x="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7" name="Freeform 46">
              <a:extLst>
                <a:ext uri="{FF2B5EF4-FFF2-40B4-BE49-F238E27FC236}">
                  <a16:creationId xmlns:a16="http://schemas.microsoft.com/office/drawing/2014/main" xmlns="" id="{AB6AFE04-7EC3-4364-8055-51599C82D0C8}"/>
                </a:ext>
              </a:extLst>
            </p:cNvPr>
            <p:cNvSpPr>
              <a:spLocks/>
            </p:cNvSpPr>
            <p:nvPr/>
          </p:nvSpPr>
          <p:spPr bwMode="auto">
            <a:xfrm>
              <a:off x="5060951" y="3503613"/>
              <a:ext cx="401638" cy="760413"/>
            </a:xfrm>
            <a:custGeom>
              <a:avLst/>
              <a:gdLst/>
              <a:ahLst/>
              <a:cxnLst>
                <a:cxn ang="0">
                  <a:pos x="166" y="1"/>
                </a:cxn>
                <a:cxn ang="0">
                  <a:pos x="184" y="15"/>
                </a:cxn>
                <a:cxn ang="0">
                  <a:pos x="193" y="29"/>
                </a:cxn>
                <a:cxn ang="0">
                  <a:pos x="211" y="32"/>
                </a:cxn>
                <a:cxn ang="0">
                  <a:pos x="229" y="50"/>
                </a:cxn>
                <a:cxn ang="0">
                  <a:pos x="232" y="71"/>
                </a:cxn>
                <a:cxn ang="0">
                  <a:pos x="229" y="84"/>
                </a:cxn>
                <a:cxn ang="0">
                  <a:pos x="242" y="97"/>
                </a:cxn>
                <a:cxn ang="0">
                  <a:pos x="253" y="128"/>
                </a:cxn>
                <a:cxn ang="0">
                  <a:pos x="240" y="161"/>
                </a:cxn>
                <a:cxn ang="0">
                  <a:pos x="207" y="175"/>
                </a:cxn>
                <a:cxn ang="0">
                  <a:pos x="179" y="166"/>
                </a:cxn>
                <a:cxn ang="0">
                  <a:pos x="167" y="159"/>
                </a:cxn>
                <a:cxn ang="0">
                  <a:pos x="146" y="170"/>
                </a:cxn>
                <a:cxn ang="0">
                  <a:pos x="145" y="474"/>
                </a:cxn>
                <a:cxn ang="0">
                  <a:pos x="141" y="478"/>
                </a:cxn>
                <a:cxn ang="0">
                  <a:pos x="117" y="479"/>
                </a:cxn>
                <a:cxn ang="0">
                  <a:pos x="110" y="477"/>
                </a:cxn>
                <a:cxn ang="0">
                  <a:pos x="107" y="470"/>
                </a:cxn>
                <a:cxn ang="0">
                  <a:pos x="100" y="174"/>
                </a:cxn>
                <a:cxn ang="0">
                  <a:pos x="89" y="170"/>
                </a:cxn>
                <a:cxn ang="0">
                  <a:pos x="59" y="185"/>
                </a:cxn>
                <a:cxn ang="0">
                  <a:pos x="31" y="174"/>
                </a:cxn>
                <a:cxn ang="0">
                  <a:pos x="20" y="146"/>
                </a:cxn>
                <a:cxn ang="0">
                  <a:pos x="17" y="130"/>
                </a:cxn>
                <a:cxn ang="0">
                  <a:pos x="3" y="106"/>
                </a:cxn>
                <a:cxn ang="0">
                  <a:pos x="4" y="71"/>
                </a:cxn>
                <a:cxn ang="0">
                  <a:pos x="32" y="43"/>
                </a:cxn>
                <a:cxn ang="0">
                  <a:pos x="48" y="39"/>
                </a:cxn>
                <a:cxn ang="0">
                  <a:pos x="53" y="23"/>
                </a:cxn>
                <a:cxn ang="0">
                  <a:pos x="75" y="4"/>
                </a:cxn>
                <a:cxn ang="0">
                  <a:pos x="107" y="5"/>
                </a:cxn>
                <a:cxn ang="0">
                  <a:pos x="122" y="14"/>
                </a:cxn>
                <a:cxn ang="0">
                  <a:pos x="136" y="2"/>
                </a:cxn>
              </a:cxnLst>
              <a:rect l="0" t="0" r="r" b="b"/>
              <a:pathLst>
                <a:path w="253" h="479">
                  <a:moveTo>
                    <a:pt x="153" y="0"/>
                  </a:moveTo>
                  <a:lnTo>
                    <a:pt x="166" y="1"/>
                  </a:lnTo>
                  <a:lnTo>
                    <a:pt x="177" y="7"/>
                  </a:lnTo>
                  <a:lnTo>
                    <a:pt x="184" y="15"/>
                  </a:lnTo>
                  <a:lnTo>
                    <a:pt x="190" y="26"/>
                  </a:lnTo>
                  <a:lnTo>
                    <a:pt x="193" y="29"/>
                  </a:lnTo>
                  <a:lnTo>
                    <a:pt x="198" y="29"/>
                  </a:lnTo>
                  <a:lnTo>
                    <a:pt x="211" y="32"/>
                  </a:lnTo>
                  <a:lnTo>
                    <a:pt x="222" y="39"/>
                  </a:lnTo>
                  <a:lnTo>
                    <a:pt x="229" y="50"/>
                  </a:lnTo>
                  <a:lnTo>
                    <a:pt x="232" y="63"/>
                  </a:lnTo>
                  <a:lnTo>
                    <a:pt x="232" y="71"/>
                  </a:lnTo>
                  <a:lnTo>
                    <a:pt x="231" y="78"/>
                  </a:lnTo>
                  <a:lnTo>
                    <a:pt x="229" y="84"/>
                  </a:lnTo>
                  <a:lnTo>
                    <a:pt x="229" y="87"/>
                  </a:lnTo>
                  <a:lnTo>
                    <a:pt x="242" y="97"/>
                  </a:lnTo>
                  <a:lnTo>
                    <a:pt x="250" y="111"/>
                  </a:lnTo>
                  <a:lnTo>
                    <a:pt x="253" y="128"/>
                  </a:lnTo>
                  <a:lnTo>
                    <a:pt x="250" y="146"/>
                  </a:lnTo>
                  <a:lnTo>
                    <a:pt x="240" y="161"/>
                  </a:lnTo>
                  <a:lnTo>
                    <a:pt x="225" y="171"/>
                  </a:lnTo>
                  <a:lnTo>
                    <a:pt x="207" y="175"/>
                  </a:lnTo>
                  <a:lnTo>
                    <a:pt x="191" y="173"/>
                  </a:lnTo>
                  <a:lnTo>
                    <a:pt x="179" y="166"/>
                  </a:lnTo>
                  <a:lnTo>
                    <a:pt x="169" y="157"/>
                  </a:lnTo>
                  <a:lnTo>
                    <a:pt x="167" y="159"/>
                  </a:lnTo>
                  <a:lnTo>
                    <a:pt x="160" y="163"/>
                  </a:lnTo>
                  <a:lnTo>
                    <a:pt x="146" y="170"/>
                  </a:lnTo>
                  <a:lnTo>
                    <a:pt x="146" y="470"/>
                  </a:lnTo>
                  <a:lnTo>
                    <a:pt x="145" y="474"/>
                  </a:lnTo>
                  <a:lnTo>
                    <a:pt x="143" y="477"/>
                  </a:lnTo>
                  <a:lnTo>
                    <a:pt x="141" y="478"/>
                  </a:lnTo>
                  <a:lnTo>
                    <a:pt x="136" y="479"/>
                  </a:lnTo>
                  <a:lnTo>
                    <a:pt x="117" y="479"/>
                  </a:lnTo>
                  <a:lnTo>
                    <a:pt x="113" y="478"/>
                  </a:lnTo>
                  <a:lnTo>
                    <a:pt x="110" y="477"/>
                  </a:lnTo>
                  <a:lnTo>
                    <a:pt x="108" y="474"/>
                  </a:lnTo>
                  <a:lnTo>
                    <a:pt x="107" y="470"/>
                  </a:lnTo>
                  <a:lnTo>
                    <a:pt x="107" y="174"/>
                  </a:lnTo>
                  <a:lnTo>
                    <a:pt x="100" y="174"/>
                  </a:lnTo>
                  <a:lnTo>
                    <a:pt x="91" y="171"/>
                  </a:lnTo>
                  <a:lnTo>
                    <a:pt x="89" y="170"/>
                  </a:lnTo>
                  <a:lnTo>
                    <a:pt x="76" y="181"/>
                  </a:lnTo>
                  <a:lnTo>
                    <a:pt x="59" y="185"/>
                  </a:lnTo>
                  <a:lnTo>
                    <a:pt x="44" y="182"/>
                  </a:lnTo>
                  <a:lnTo>
                    <a:pt x="31" y="174"/>
                  </a:lnTo>
                  <a:lnTo>
                    <a:pt x="23" y="161"/>
                  </a:lnTo>
                  <a:lnTo>
                    <a:pt x="20" y="146"/>
                  </a:lnTo>
                  <a:lnTo>
                    <a:pt x="20" y="133"/>
                  </a:lnTo>
                  <a:lnTo>
                    <a:pt x="17" y="130"/>
                  </a:lnTo>
                  <a:lnTo>
                    <a:pt x="8" y="119"/>
                  </a:lnTo>
                  <a:lnTo>
                    <a:pt x="3" y="106"/>
                  </a:lnTo>
                  <a:lnTo>
                    <a:pt x="0" y="91"/>
                  </a:lnTo>
                  <a:lnTo>
                    <a:pt x="4" y="71"/>
                  </a:lnTo>
                  <a:lnTo>
                    <a:pt x="16" y="54"/>
                  </a:lnTo>
                  <a:lnTo>
                    <a:pt x="32" y="43"/>
                  </a:lnTo>
                  <a:lnTo>
                    <a:pt x="53" y="39"/>
                  </a:lnTo>
                  <a:lnTo>
                    <a:pt x="48" y="39"/>
                  </a:lnTo>
                  <a:lnTo>
                    <a:pt x="48" y="38"/>
                  </a:lnTo>
                  <a:lnTo>
                    <a:pt x="53" y="23"/>
                  </a:lnTo>
                  <a:lnTo>
                    <a:pt x="62" y="11"/>
                  </a:lnTo>
                  <a:lnTo>
                    <a:pt x="75" y="4"/>
                  </a:lnTo>
                  <a:lnTo>
                    <a:pt x="90" y="1"/>
                  </a:lnTo>
                  <a:lnTo>
                    <a:pt x="107" y="5"/>
                  </a:lnTo>
                  <a:lnTo>
                    <a:pt x="120" y="14"/>
                  </a:lnTo>
                  <a:lnTo>
                    <a:pt x="122" y="14"/>
                  </a:lnTo>
                  <a:lnTo>
                    <a:pt x="124" y="12"/>
                  </a:lnTo>
                  <a:lnTo>
                    <a:pt x="136" y="2"/>
                  </a:lnTo>
                  <a:lnTo>
                    <a:pt x="15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8" name="Freeform 47">
              <a:extLst>
                <a:ext uri="{FF2B5EF4-FFF2-40B4-BE49-F238E27FC236}">
                  <a16:creationId xmlns:a16="http://schemas.microsoft.com/office/drawing/2014/main" xmlns="" id="{6F697A42-8F90-4197-BD34-A685A5DBA7A9}"/>
                </a:ext>
              </a:extLst>
            </p:cNvPr>
            <p:cNvSpPr>
              <a:spLocks/>
            </p:cNvSpPr>
            <p:nvPr/>
          </p:nvSpPr>
          <p:spPr bwMode="auto">
            <a:xfrm>
              <a:off x="4165601" y="3543301"/>
              <a:ext cx="41275" cy="39688"/>
            </a:xfrm>
            <a:custGeom>
              <a:avLst/>
              <a:gdLst/>
              <a:ahLst/>
              <a:cxnLst>
                <a:cxn ang="0">
                  <a:pos x="13" y="0"/>
                </a:cxn>
                <a:cxn ang="0">
                  <a:pos x="18" y="1"/>
                </a:cxn>
                <a:cxn ang="0">
                  <a:pos x="24" y="7"/>
                </a:cxn>
                <a:cxn ang="0">
                  <a:pos x="26" y="13"/>
                </a:cxn>
                <a:cxn ang="0">
                  <a:pos x="24" y="18"/>
                </a:cxn>
                <a:cxn ang="0">
                  <a:pos x="18" y="24"/>
                </a:cxn>
                <a:cxn ang="0">
                  <a:pos x="13" y="25"/>
                </a:cxn>
                <a:cxn ang="0">
                  <a:pos x="7" y="24"/>
                </a:cxn>
                <a:cxn ang="0">
                  <a:pos x="2" y="18"/>
                </a:cxn>
                <a:cxn ang="0">
                  <a:pos x="0" y="13"/>
                </a:cxn>
                <a:cxn ang="0">
                  <a:pos x="2" y="7"/>
                </a:cxn>
                <a:cxn ang="0">
                  <a:pos x="7" y="1"/>
                </a:cxn>
                <a:cxn ang="0">
                  <a:pos x="13" y="0"/>
                </a:cxn>
              </a:cxnLst>
              <a:rect l="0" t="0" r="r" b="b"/>
              <a:pathLst>
                <a:path w="26" h="25">
                  <a:moveTo>
                    <a:pt x="13" y="0"/>
                  </a:moveTo>
                  <a:lnTo>
                    <a:pt x="18" y="1"/>
                  </a:lnTo>
                  <a:lnTo>
                    <a:pt x="24" y="7"/>
                  </a:lnTo>
                  <a:lnTo>
                    <a:pt x="26" y="13"/>
                  </a:lnTo>
                  <a:lnTo>
                    <a:pt x="24" y="18"/>
                  </a:lnTo>
                  <a:lnTo>
                    <a:pt x="18" y="24"/>
                  </a:lnTo>
                  <a:lnTo>
                    <a:pt x="13" y="25"/>
                  </a:lnTo>
                  <a:lnTo>
                    <a:pt x="7" y="24"/>
                  </a:lnTo>
                  <a:lnTo>
                    <a:pt x="2" y="18"/>
                  </a:lnTo>
                  <a:lnTo>
                    <a:pt x="0" y="13"/>
                  </a:lnTo>
                  <a:lnTo>
                    <a:pt x="2" y="7"/>
                  </a:lnTo>
                  <a:lnTo>
                    <a:pt x="7" y="1"/>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49" name="Freeform 48">
              <a:extLst>
                <a:ext uri="{FF2B5EF4-FFF2-40B4-BE49-F238E27FC236}">
                  <a16:creationId xmlns:a16="http://schemas.microsoft.com/office/drawing/2014/main" xmlns="" id="{770CA4B5-496C-43F3-918E-077101B7FE57}"/>
                </a:ext>
              </a:extLst>
            </p:cNvPr>
            <p:cNvSpPr>
              <a:spLocks/>
            </p:cNvSpPr>
            <p:nvPr/>
          </p:nvSpPr>
          <p:spPr bwMode="auto">
            <a:xfrm>
              <a:off x="4165601" y="3600451"/>
              <a:ext cx="41275" cy="38100"/>
            </a:xfrm>
            <a:custGeom>
              <a:avLst/>
              <a:gdLst/>
              <a:ahLst/>
              <a:cxnLst>
                <a:cxn ang="0">
                  <a:pos x="13" y="0"/>
                </a:cxn>
                <a:cxn ang="0">
                  <a:pos x="18" y="2"/>
                </a:cxn>
                <a:cxn ang="0">
                  <a:pos x="24" y="7"/>
                </a:cxn>
                <a:cxn ang="0">
                  <a:pos x="26" y="13"/>
                </a:cxn>
                <a:cxn ang="0">
                  <a:pos x="24" y="17"/>
                </a:cxn>
                <a:cxn ang="0">
                  <a:pos x="21" y="22"/>
                </a:cxn>
                <a:cxn ang="0">
                  <a:pos x="18" y="23"/>
                </a:cxn>
                <a:cxn ang="0">
                  <a:pos x="13" y="24"/>
                </a:cxn>
                <a:cxn ang="0">
                  <a:pos x="7" y="23"/>
                </a:cxn>
                <a:cxn ang="0">
                  <a:pos x="4" y="22"/>
                </a:cxn>
                <a:cxn ang="0">
                  <a:pos x="2" y="17"/>
                </a:cxn>
                <a:cxn ang="0">
                  <a:pos x="0" y="13"/>
                </a:cxn>
                <a:cxn ang="0">
                  <a:pos x="2" y="7"/>
                </a:cxn>
                <a:cxn ang="0">
                  <a:pos x="7" y="2"/>
                </a:cxn>
                <a:cxn ang="0">
                  <a:pos x="13" y="0"/>
                </a:cxn>
              </a:cxnLst>
              <a:rect l="0" t="0" r="r" b="b"/>
              <a:pathLst>
                <a:path w="26" h="24">
                  <a:moveTo>
                    <a:pt x="13" y="0"/>
                  </a:moveTo>
                  <a:lnTo>
                    <a:pt x="18" y="2"/>
                  </a:lnTo>
                  <a:lnTo>
                    <a:pt x="24" y="7"/>
                  </a:lnTo>
                  <a:lnTo>
                    <a:pt x="26" y="13"/>
                  </a:lnTo>
                  <a:lnTo>
                    <a:pt x="24" y="17"/>
                  </a:lnTo>
                  <a:lnTo>
                    <a:pt x="21" y="22"/>
                  </a:lnTo>
                  <a:lnTo>
                    <a:pt x="18" y="23"/>
                  </a:lnTo>
                  <a:lnTo>
                    <a:pt x="13" y="24"/>
                  </a:lnTo>
                  <a:lnTo>
                    <a:pt x="7" y="23"/>
                  </a:lnTo>
                  <a:lnTo>
                    <a:pt x="4" y="22"/>
                  </a:lnTo>
                  <a:lnTo>
                    <a:pt x="2" y="17"/>
                  </a:lnTo>
                  <a:lnTo>
                    <a:pt x="0" y="13"/>
                  </a:lnTo>
                  <a:lnTo>
                    <a:pt x="2" y="7"/>
                  </a:lnTo>
                  <a:lnTo>
                    <a:pt x="7" y="2"/>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0" name="Freeform 49">
              <a:extLst>
                <a:ext uri="{FF2B5EF4-FFF2-40B4-BE49-F238E27FC236}">
                  <a16:creationId xmlns:a16="http://schemas.microsoft.com/office/drawing/2014/main" xmlns="" id="{B5A4AF18-1AB8-4501-BD3B-9E2B1E0A49AF}"/>
                </a:ext>
              </a:extLst>
            </p:cNvPr>
            <p:cNvSpPr>
              <a:spLocks/>
            </p:cNvSpPr>
            <p:nvPr/>
          </p:nvSpPr>
          <p:spPr bwMode="auto">
            <a:xfrm>
              <a:off x="4108451" y="3600451"/>
              <a:ext cx="39688" cy="38100"/>
            </a:xfrm>
            <a:custGeom>
              <a:avLst/>
              <a:gdLst/>
              <a:ahLst/>
              <a:cxnLst>
                <a:cxn ang="0">
                  <a:pos x="12" y="0"/>
                </a:cxn>
                <a:cxn ang="0">
                  <a:pos x="18" y="2"/>
                </a:cxn>
                <a:cxn ang="0">
                  <a:pos x="24" y="7"/>
                </a:cxn>
                <a:cxn ang="0">
                  <a:pos x="25" y="13"/>
                </a:cxn>
                <a:cxn ang="0">
                  <a:pos x="24" y="17"/>
                </a:cxn>
                <a:cxn ang="0">
                  <a:pos x="21" y="22"/>
                </a:cxn>
                <a:cxn ang="0">
                  <a:pos x="18" y="23"/>
                </a:cxn>
                <a:cxn ang="0">
                  <a:pos x="12" y="24"/>
                </a:cxn>
                <a:cxn ang="0">
                  <a:pos x="7" y="23"/>
                </a:cxn>
                <a:cxn ang="0">
                  <a:pos x="4" y="22"/>
                </a:cxn>
                <a:cxn ang="0">
                  <a:pos x="1" y="17"/>
                </a:cxn>
                <a:cxn ang="0">
                  <a:pos x="0" y="13"/>
                </a:cxn>
                <a:cxn ang="0">
                  <a:pos x="1" y="7"/>
                </a:cxn>
                <a:cxn ang="0">
                  <a:pos x="7" y="2"/>
                </a:cxn>
                <a:cxn ang="0">
                  <a:pos x="12" y="0"/>
                </a:cxn>
              </a:cxnLst>
              <a:rect l="0" t="0" r="r" b="b"/>
              <a:pathLst>
                <a:path w="25" h="24">
                  <a:moveTo>
                    <a:pt x="12" y="0"/>
                  </a:moveTo>
                  <a:lnTo>
                    <a:pt x="18" y="2"/>
                  </a:lnTo>
                  <a:lnTo>
                    <a:pt x="24" y="7"/>
                  </a:lnTo>
                  <a:lnTo>
                    <a:pt x="25" y="13"/>
                  </a:lnTo>
                  <a:lnTo>
                    <a:pt x="24" y="17"/>
                  </a:lnTo>
                  <a:lnTo>
                    <a:pt x="21" y="22"/>
                  </a:lnTo>
                  <a:lnTo>
                    <a:pt x="18" y="23"/>
                  </a:lnTo>
                  <a:lnTo>
                    <a:pt x="12" y="24"/>
                  </a:lnTo>
                  <a:lnTo>
                    <a:pt x="7" y="23"/>
                  </a:lnTo>
                  <a:lnTo>
                    <a:pt x="4" y="22"/>
                  </a:lnTo>
                  <a:lnTo>
                    <a:pt x="1" y="17"/>
                  </a:lnTo>
                  <a:lnTo>
                    <a:pt x="0" y="13"/>
                  </a:lnTo>
                  <a:lnTo>
                    <a:pt x="1" y="7"/>
                  </a:lnTo>
                  <a:lnTo>
                    <a:pt x="7" y="2"/>
                  </a:lnTo>
                  <a:lnTo>
                    <a:pt x="1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1" name="Freeform 50">
              <a:extLst>
                <a:ext uri="{FF2B5EF4-FFF2-40B4-BE49-F238E27FC236}">
                  <a16:creationId xmlns:a16="http://schemas.microsoft.com/office/drawing/2014/main" xmlns="" id="{465164BB-6E31-40DD-8CEF-DDA41FD00275}"/>
                </a:ext>
              </a:extLst>
            </p:cNvPr>
            <p:cNvSpPr>
              <a:spLocks/>
            </p:cNvSpPr>
            <p:nvPr/>
          </p:nvSpPr>
          <p:spPr bwMode="auto">
            <a:xfrm>
              <a:off x="4221163" y="3600451"/>
              <a:ext cx="41275" cy="38100"/>
            </a:xfrm>
            <a:custGeom>
              <a:avLst/>
              <a:gdLst/>
              <a:ahLst/>
              <a:cxnLst>
                <a:cxn ang="0">
                  <a:pos x="13" y="0"/>
                </a:cxn>
                <a:cxn ang="0">
                  <a:pos x="19" y="2"/>
                </a:cxn>
                <a:cxn ang="0">
                  <a:pos x="24" y="7"/>
                </a:cxn>
                <a:cxn ang="0">
                  <a:pos x="26" y="13"/>
                </a:cxn>
                <a:cxn ang="0">
                  <a:pos x="24" y="17"/>
                </a:cxn>
                <a:cxn ang="0">
                  <a:pos x="21" y="22"/>
                </a:cxn>
                <a:cxn ang="0">
                  <a:pos x="19" y="23"/>
                </a:cxn>
                <a:cxn ang="0">
                  <a:pos x="13" y="24"/>
                </a:cxn>
                <a:cxn ang="0">
                  <a:pos x="7" y="23"/>
                </a:cxn>
                <a:cxn ang="0">
                  <a:pos x="5" y="22"/>
                </a:cxn>
                <a:cxn ang="0">
                  <a:pos x="2" y="17"/>
                </a:cxn>
                <a:cxn ang="0">
                  <a:pos x="0" y="13"/>
                </a:cxn>
                <a:cxn ang="0">
                  <a:pos x="2" y="7"/>
                </a:cxn>
                <a:cxn ang="0">
                  <a:pos x="7" y="2"/>
                </a:cxn>
                <a:cxn ang="0">
                  <a:pos x="13" y="0"/>
                </a:cxn>
              </a:cxnLst>
              <a:rect l="0" t="0" r="r" b="b"/>
              <a:pathLst>
                <a:path w="26" h="24">
                  <a:moveTo>
                    <a:pt x="13" y="0"/>
                  </a:moveTo>
                  <a:lnTo>
                    <a:pt x="19" y="2"/>
                  </a:lnTo>
                  <a:lnTo>
                    <a:pt x="24" y="7"/>
                  </a:lnTo>
                  <a:lnTo>
                    <a:pt x="26" y="13"/>
                  </a:lnTo>
                  <a:lnTo>
                    <a:pt x="24" y="17"/>
                  </a:lnTo>
                  <a:lnTo>
                    <a:pt x="21" y="22"/>
                  </a:lnTo>
                  <a:lnTo>
                    <a:pt x="19" y="23"/>
                  </a:lnTo>
                  <a:lnTo>
                    <a:pt x="13" y="24"/>
                  </a:lnTo>
                  <a:lnTo>
                    <a:pt x="7" y="23"/>
                  </a:lnTo>
                  <a:lnTo>
                    <a:pt x="5" y="22"/>
                  </a:lnTo>
                  <a:lnTo>
                    <a:pt x="2" y="17"/>
                  </a:lnTo>
                  <a:lnTo>
                    <a:pt x="0" y="13"/>
                  </a:lnTo>
                  <a:lnTo>
                    <a:pt x="2" y="7"/>
                  </a:lnTo>
                  <a:lnTo>
                    <a:pt x="7" y="2"/>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2" name="Freeform 51">
              <a:extLst>
                <a:ext uri="{FF2B5EF4-FFF2-40B4-BE49-F238E27FC236}">
                  <a16:creationId xmlns:a16="http://schemas.microsoft.com/office/drawing/2014/main" xmlns="" id="{E7F8117F-DF6D-450B-934B-5B5A8B8F710F}"/>
                </a:ext>
              </a:extLst>
            </p:cNvPr>
            <p:cNvSpPr>
              <a:spLocks/>
            </p:cNvSpPr>
            <p:nvPr/>
          </p:nvSpPr>
          <p:spPr bwMode="auto">
            <a:xfrm>
              <a:off x="4165601" y="3657601"/>
              <a:ext cx="41275" cy="39688"/>
            </a:xfrm>
            <a:custGeom>
              <a:avLst/>
              <a:gdLst/>
              <a:ahLst/>
              <a:cxnLst>
                <a:cxn ang="0">
                  <a:pos x="13" y="0"/>
                </a:cxn>
                <a:cxn ang="0">
                  <a:pos x="18" y="1"/>
                </a:cxn>
                <a:cxn ang="0">
                  <a:pos x="24" y="7"/>
                </a:cxn>
                <a:cxn ang="0">
                  <a:pos x="26" y="12"/>
                </a:cxn>
                <a:cxn ang="0">
                  <a:pos x="24" y="18"/>
                </a:cxn>
                <a:cxn ang="0">
                  <a:pos x="18" y="24"/>
                </a:cxn>
                <a:cxn ang="0">
                  <a:pos x="13" y="25"/>
                </a:cxn>
                <a:cxn ang="0">
                  <a:pos x="7" y="24"/>
                </a:cxn>
                <a:cxn ang="0">
                  <a:pos x="2" y="18"/>
                </a:cxn>
                <a:cxn ang="0">
                  <a:pos x="0" y="12"/>
                </a:cxn>
                <a:cxn ang="0">
                  <a:pos x="2" y="7"/>
                </a:cxn>
                <a:cxn ang="0">
                  <a:pos x="7" y="1"/>
                </a:cxn>
                <a:cxn ang="0">
                  <a:pos x="13" y="0"/>
                </a:cxn>
              </a:cxnLst>
              <a:rect l="0" t="0" r="r" b="b"/>
              <a:pathLst>
                <a:path w="26" h="25">
                  <a:moveTo>
                    <a:pt x="13" y="0"/>
                  </a:moveTo>
                  <a:lnTo>
                    <a:pt x="18" y="1"/>
                  </a:lnTo>
                  <a:lnTo>
                    <a:pt x="24" y="7"/>
                  </a:lnTo>
                  <a:lnTo>
                    <a:pt x="26" y="12"/>
                  </a:lnTo>
                  <a:lnTo>
                    <a:pt x="24" y="18"/>
                  </a:lnTo>
                  <a:lnTo>
                    <a:pt x="18" y="24"/>
                  </a:lnTo>
                  <a:lnTo>
                    <a:pt x="13" y="25"/>
                  </a:lnTo>
                  <a:lnTo>
                    <a:pt x="7" y="24"/>
                  </a:lnTo>
                  <a:lnTo>
                    <a:pt x="2" y="18"/>
                  </a:lnTo>
                  <a:lnTo>
                    <a:pt x="0" y="12"/>
                  </a:lnTo>
                  <a:lnTo>
                    <a:pt x="2" y="7"/>
                  </a:lnTo>
                  <a:lnTo>
                    <a:pt x="7" y="1"/>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3" name="Freeform 52">
              <a:extLst>
                <a:ext uri="{FF2B5EF4-FFF2-40B4-BE49-F238E27FC236}">
                  <a16:creationId xmlns:a16="http://schemas.microsoft.com/office/drawing/2014/main" xmlns="" id="{F363CAFE-FBD4-4ED1-BF84-FAEA0E97FD0A}"/>
                </a:ext>
              </a:extLst>
            </p:cNvPr>
            <p:cNvSpPr>
              <a:spLocks/>
            </p:cNvSpPr>
            <p:nvPr/>
          </p:nvSpPr>
          <p:spPr bwMode="auto">
            <a:xfrm>
              <a:off x="4108451" y="3657601"/>
              <a:ext cx="39688" cy="39688"/>
            </a:xfrm>
            <a:custGeom>
              <a:avLst/>
              <a:gdLst/>
              <a:ahLst/>
              <a:cxnLst>
                <a:cxn ang="0">
                  <a:pos x="12" y="0"/>
                </a:cxn>
                <a:cxn ang="0">
                  <a:pos x="18" y="1"/>
                </a:cxn>
                <a:cxn ang="0">
                  <a:pos x="24" y="7"/>
                </a:cxn>
                <a:cxn ang="0">
                  <a:pos x="25" y="12"/>
                </a:cxn>
                <a:cxn ang="0">
                  <a:pos x="24" y="18"/>
                </a:cxn>
                <a:cxn ang="0">
                  <a:pos x="18" y="24"/>
                </a:cxn>
                <a:cxn ang="0">
                  <a:pos x="12" y="25"/>
                </a:cxn>
                <a:cxn ang="0">
                  <a:pos x="7" y="24"/>
                </a:cxn>
                <a:cxn ang="0">
                  <a:pos x="1" y="18"/>
                </a:cxn>
                <a:cxn ang="0">
                  <a:pos x="0" y="12"/>
                </a:cxn>
                <a:cxn ang="0">
                  <a:pos x="1" y="7"/>
                </a:cxn>
                <a:cxn ang="0">
                  <a:pos x="7" y="1"/>
                </a:cxn>
                <a:cxn ang="0">
                  <a:pos x="12" y="0"/>
                </a:cxn>
              </a:cxnLst>
              <a:rect l="0" t="0" r="r" b="b"/>
              <a:pathLst>
                <a:path w="25" h="25">
                  <a:moveTo>
                    <a:pt x="12" y="0"/>
                  </a:moveTo>
                  <a:lnTo>
                    <a:pt x="18" y="1"/>
                  </a:lnTo>
                  <a:lnTo>
                    <a:pt x="24" y="7"/>
                  </a:lnTo>
                  <a:lnTo>
                    <a:pt x="25" y="12"/>
                  </a:lnTo>
                  <a:lnTo>
                    <a:pt x="24" y="18"/>
                  </a:lnTo>
                  <a:lnTo>
                    <a:pt x="18" y="24"/>
                  </a:lnTo>
                  <a:lnTo>
                    <a:pt x="12" y="25"/>
                  </a:lnTo>
                  <a:lnTo>
                    <a:pt x="7" y="24"/>
                  </a:lnTo>
                  <a:lnTo>
                    <a:pt x="1" y="18"/>
                  </a:lnTo>
                  <a:lnTo>
                    <a:pt x="0" y="12"/>
                  </a:lnTo>
                  <a:lnTo>
                    <a:pt x="1" y="7"/>
                  </a:lnTo>
                  <a:lnTo>
                    <a:pt x="7" y="1"/>
                  </a:lnTo>
                  <a:lnTo>
                    <a:pt x="1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4" name="Freeform 53">
              <a:extLst>
                <a:ext uri="{FF2B5EF4-FFF2-40B4-BE49-F238E27FC236}">
                  <a16:creationId xmlns:a16="http://schemas.microsoft.com/office/drawing/2014/main" xmlns="" id="{137B34ED-FDD6-4E9C-A910-AF780AC241F0}"/>
                </a:ext>
              </a:extLst>
            </p:cNvPr>
            <p:cNvSpPr>
              <a:spLocks/>
            </p:cNvSpPr>
            <p:nvPr/>
          </p:nvSpPr>
          <p:spPr bwMode="auto">
            <a:xfrm>
              <a:off x="4221163" y="3657601"/>
              <a:ext cx="41275" cy="39688"/>
            </a:xfrm>
            <a:custGeom>
              <a:avLst/>
              <a:gdLst/>
              <a:ahLst/>
              <a:cxnLst>
                <a:cxn ang="0">
                  <a:pos x="13" y="0"/>
                </a:cxn>
                <a:cxn ang="0">
                  <a:pos x="19" y="1"/>
                </a:cxn>
                <a:cxn ang="0">
                  <a:pos x="24" y="7"/>
                </a:cxn>
                <a:cxn ang="0">
                  <a:pos x="26" y="12"/>
                </a:cxn>
                <a:cxn ang="0">
                  <a:pos x="24" y="18"/>
                </a:cxn>
                <a:cxn ang="0">
                  <a:pos x="19" y="24"/>
                </a:cxn>
                <a:cxn ang="0">
                  <a:pos x="13" y="25"/>
                </a:cxn>
                <a:cxn ang="0">
                  <a:pos x="7" y="24"/>
                </a:cxn>
                <a:cxn ang="0">
                  <a:pos x="2" y="18"/>
                </a:cxn>
                <a:cxn ang="0">
                  <a:pos x="0" y="12"/>
                </a:cxn>
                <a:cxn ang="0">
                  <a:pos x="2" y="7"/>
                </a:cxn>
                <a:cxn ang="0">
                  <a:pos x="7" y="1"/>
                </a:cxn>
                <a:cxn ang="0">
                  <a:pos x="13" y="0"/>
                </a:cxn>
              </a:cxnLst>
              <a:rect l="0" t="0" r="r" b="b"/>
              <a:pathLst>
                <a:path w="26" h="25">
                  <a:moveTo>
                    <a:pt x="13" y="0"/>
                  </a:moveTo>
                  <a:lnTo>
                    <a:pt x="19" y="1"/>
                  </a:lnTo>
                  <a:lnTo>
                    <a:pt x="24" y="7"/>
                  </a:lnTo>
                  <a:lnTo>
                    <a:pt x="26" y="12"/>
                  </a:lnTo>
                  <a:lnTo>
                    <a:pt x="24" y="18"/>
                  </a:lnTo>
                  <a:lnTo>
                    <a:pt x="19" y="24"/>
                  </a:lnTo>
                  <a:lnTo>
                    <a:pt x="13" y="25"/>
                  </a:lnTo>
                  <a:lnTo>
                    <a:pt x="7" y="24"/>
                  </a:lnTo>
                  <a:lnTo>
                    <a:pt x="2" y="18"/>
                  </a:lnTo>
                  <a:lnTo>
                    <a:pt x="0" y="12"/>
                  </a:lnTo>
                  <a:lnTo>
                    <a:pt x="2" y="7"/>
                  </a:lnTo>
                  <a:lnTo>
                    <a:pt x="7" y="1"/>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5" name="Freeform 54">
              <a:extLst>
                <a:ext uri="{FF2B5EF4-FFF2-40B4-BE49-F238E27FC236}">
                  <a16:creationId xmlns:a16="http://schemas.microsoft.com/office/drawing/2014/main" xmlns="" id="{8CC8BECB-C2C7-4336-A191-E6F28F24199D}"/>
                </a:ext>
              </a:extLst>
            </p:cNvPr>
            <p:cNvSpPr>
              <a:spLocks/>
            </p:cNvSpPr>
            <p:nvPr/>
          </p:nvSpPr>
          <p:spPr bwMode="auto">
            <a:xfrm>
              <a:off x="4165601" y="3714751"/>
              <a:ext cx="41275" cy="38100"/>
            </a:xfrm>
            <a:custGeom>
              <a:avLst/>
              <a:gdLst/>
              <a:ahLst/>
              <a:cxnLst>
                <a:cxn ang="0">
                  <a:pos x="13" y="0"/>
                </a:cxn>
                <a:cxn ang="0">
                  <a:pos x="18" y="2"/>
                </a:cxn>
                <a:cxn ang="0">
                  <a:pos x="24" y="7"/>
                </a:cxn>
                <a:cxn ang="0">
                  <a:pos x="26" y="11"/>
                </a:cxn>
                <a:cxn ang="0">
                  <a:pos x="24" y="17"/>
                </a:cxn>
                <a:cxn ang="0">
                  <a:pos x="18" y="23"/>
                </a:cxn>
                <a:cxn ang="0">
                  <a:pos x="13" y="24"/>
                </a:cxn>
                <a:cxn ang="0">
                  <a:pos x="7" y="23"/>
                </a:cxn>
                <a:cxn ang="0">
                  <a:pos x="2" y="17"/>
                </a:cxn>
                <a:cxn ang="0">
                  <a:pos x="0" y="11"/>
                </a:cxn>
                <a:cxn ang="0">
                  <a:pos x="2" y="7"/>
                </a:cxn>
                <a:cxn ang="0">
                  <a:pos x="7" y="2"/>
                </a:cxn>
                <a:cxn ang="0">
                  <a:pos x="13" y="0"/>
                </a:cxn>
              </a:cxnLst>
              <a:rect l="0" t="0" r="r" b="b"/>
              <a:pathLst>
                <a:path w="26" h="24">
                  <a:moveTo>
                    <a:pt x="13" y="0"/>
                  </a:moveTo>
                  <a:lnTo>
                    <a:pt x="18" y="2"/>
                  </a:lnTo>
                  <a:lnTo>
                    <a:pt x="24" y="7"/>
                  </a:lnTo>
                  <a:lnTo>
                    <a:pt x="26" y="11"/>
                  </a:lnTo>
                  <a:lnTo>
                    <a:pt x="24" y="17"/>
                  </a:lnTo>
                  <a:lnTo>
                    <a:pt x="18" y="23"/>
                  </a:lnTo>
                  <a:lnTo>
                    <a:pt x="13" y="24"/>
                  </a:lnTo>
                  <a:lnTo>
                    <a:pt x="7" y="23"/>
                  </a:lnTo>
                  <a:lnTo>
                    <a:pt x="2" y="17"/>
                  </a:lnTo>
                  <a:lnTo>
                    <a:pt x="0" y="11"/>
                  </a:lnTo>
                  <a:lnTo>
                    <a:pt x="2" y="7"/>
                  </a:lnTo>
                  <a:lnTo>
                    <a:pt x="7" y="2"/>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6" name="Freeform 55">
              <a:extLst>
                <a:ext uri="{FF2B5EF4-FFF2-40B4-BE49-F238E27FC236}">
                  <a16:creationId xmlns:a16="http://schemas.microsoft.com/office/drawing/2014/main" xmlns="" id="{CCDC0BC9-714B-447E-AF44-8401D9E385C7}"/>
                </a:ext>
              </a:extLst>
            </p:cNvPr>
            <p:cNvSpPr>
              <a:spLocks/>
            </p:cNvSpPr>
            <p:nvPr/>
          </p:nvSpPr>
          <p:spPr bwMode="auto">
            <a:xfrm>
              <a:off x="4108451" y="3714751"/>
              <a:ext cx="39688" cy="38100"/>
            </a:xfrm>
            <a:custGeom>
              <a:avLst/>
              <a:gdLst/>
              <a:ahLst/>
              <a:cxnLst>
                <a:cxn ang="0">
                  <a:pos x="12" y="0"/>
                </a:cxn>
                <a:cxn ang="0">
                  <a:pos x="18" y="2"/>
                </a:cxn>
                <a:cxn ang="0">
                  <a:pos x="24" y="7"/>
                </a:cxn>
                <a:cxn ang="0">
                  <a:pos x="25" y="11"/>
                </a:cxn>
                <a:cxn ang="0">
                  <a:pos x="24" y="17"/>
                </a:cxn>
                <a:cxn ang="0">
                  <a:pos x="18" y="23"/>
                </a:cxn>
                <a:cxn ang="0">
                  <a:pos x="12" y="24"/>
                </a:cxn>
                <a:cxn ang="0">
                  <a:pos x="7" y="23"/>
                </a:cxn>
                <a:cxn ang="0">
                  <a:pos x="1" y="17"/>
                </a:cxn>
                <a:cxn ang="0">
                  <a:pos x="0" y="11"/>
                </a:cxn>
                <a:cxn ang="0">
                  <a:pos x="1" y="7"/>
                </a:cxn>
                <a:cxn ang="0">
                  <a:pos x="7" y="2"/>
                </a:cxn>
                <a:cxn ang="0">
                  <a:pos x="12" y="0"/>
                </a:cxn>
              </a:cxnLst>
              <a:rect l="0" t="0" r="r" b="b"/>
              <a:pathLst>
                <a:path w="25" h="24">
                  <a:moveTo>
                    <a:pt x="12" y="0"/>
                  </a:moveTo>
                  <a:lnTo>
                    <a:pt x="18" y="2"/>
                  </a:lnTo>
                  <a:lnTo>
                    <a:pt x="24" y="7"/>
                  </a:lnTo>
                  <a:lnTo>
                    <a:pt x="25" y="11"/>
                  </a:lnTo>
                  <a:lnTo>
                    <a:pt x="24" y="17"/>
                  </a:lnTo>
                  <a:lnTo>
                    <a:pt x="18" y="23"/>
                  </a:lnTo>
                  <a:lnTo>
                    <a:pt x="12" y="24"/>
                  </a:lnTo>
                  <a:lnTo>
                    <a:pt x="7" y="23"/>
                  </a:lnTo>
                  <a:lnTo>
                    <a:pt x="1" y="17"/>
                  </a:lnTo>
                  <a:lnTo>
                    <a:pt x="0" y="11"/>
                  </a:lnTo>
                  <a:lnTo>
                    <a:pt x="1" y="7"/>
                  </a:lnTo>
                  <a:lnTo>
                    <a:pt x="7" y="2"/>
                  </a:lnTo>
                  <a:lnTo>
                    <a:pt x="1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7" name="Freeform 56">
              <a:extLst>
                <a:ext uri="{FF2B5EF4-FFF2-40B4-BE49-F238E27FC236}">
                  <a16:creationId xmlns:a16="http://schemas.microsoft.com/office/drawing/2014/main" xmlns="" id="{B7B26E60-6A00-4568-866A-3F498E1045E4}"/>
                </a:ext>
              </a:extLst>
            </p:cNvPr>
            <p:cNvSpPr>
              <a:spLocks/>
            </p:cNvSpPr>
            <p:nvPr/>
          </p:nvSpPr>
          <p:spPr bwMode="auto">
            <a:xfrm>
              <a:off x="4221163" y="3714751"/>
              <a:ext cx="41275" cy="38100"/>
            </a:xfrm>
            <a:custGeom>
              <a:avLst/>
              <a:gdLst/>
              <a:ahLst/>
              <a:cxnLst>
                <a:cxn ang="0">
                  <a:pos x="13" y="0"/>
                </a:cxn>
                <a:cxn ang="0">
                  <a:pos x="19" y="2"/>
                </a:cxn>
                <a:cxn ang="0">
                  <a:pos x="24" y="7"/>
                </a:cxn>
                <a:cxn ang="0">
                  <a:pos x="26" y="11"/>
                </a:cxn>
                <a:cxn ang="0">
                  <a:pos x="24" y="17"/>
                </a:cxn>
                <a:cxn ang="0">
                  <a:pos x="19" y="23"/>
                </a:cxn>
                <a:cxn ang="0">
                  <a:pos x="13" y="24"/>
                </a:cxn>
                <a:cxn ang="0">
                  <a:pos x="7" y="23"/>
                </a:cxn>
                <a:cxn ang="0">
                  <a:pos x="2" y="17"/>
                </a:cxn>
                <a:cxn ang="0">
                  <a:pos x="0" y="11"/>
                </a:cxn>
                <a:cxn ang="0">
                  <a:pos x="2" y="7"/>
                </a:cxn>
                <a:cxn ang="0">
                  <a:pos x="7" y="2"/>
                </a:cxn>
                <a:cxn ang="0">
                  <a:pos x="13" y="0"/>
                </a:cxn>
              </a:cxnLst>
              <a:rect l="0" t="0" r="r" b="b"/>
              <a:pathLst>
                <a:path w="26" h="24">
                  <a:moveTo>
                    <a:pt x="13" y="0"/>
                  </a:moveTo>
                  <a:lnTo>
                    <a:pt x="19" y="2"/>
                  </a:lnTo>
                  <a:lnTo>
                    <a:pt x="24" y="7"/>
                  </a:lnTo>
                  <a:lnTo>
                    <a:pt x="26" y="11"/>
                  </a:lnTo>
                  <a:lnTo>
                    <a:pt x="24" y="17"/>
                  </a:lnTo>
                  <a:lnTo>
                    <a:pt x="19" y="23"/>
                  </a:lnTo>
                  <a:lnTo>
                    <a:pt x="13" y="24"/>
                  </a:lnTo>
                  <a:lnTo>
                    <a:pt x="7" y="23"/>
                  </a:lnTo>
                  <a:lnTo>
                    <a:pt x="2" y="17"/>
                  </a:lnTo>
                  <a:lnTo>
                    <a:pt x="0" y="11"/>
                  </a:lnTo>
                  <a:lnTo>
                    <a:pt x="2" y="7"/>
                  </a:lnTo>
                  <a:lnTo>
                    <a:pt x="7" y="2"/>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8" name="Freeform 57">
              <a:extLst>
                <a:ext uri="{FF2B5EF4-FFF2-40B4-BE49-F238E27FC236}">
                  <a16:creationId xmlns:a16="http://schemas.microsoft.com/office/drawing/2014/main" xmlns="" id="{2A2E1EA8-ACFE-4188-A21D-8C84334187C4}"/>
                </a:ext>
              </a:extLst>
            </p:cNvPr>
            <p:cNvSpPr>
              <a:spLocks/>
            </p:cNvSpPr>
            <p:nvPr/>
          </p:nvSpPr>
          <p:spPr bwMode="auto">
            <a:xfrm>
              <a:off x="4165601" y="3770313"/>
              <a:ext cx="41275" cy="41275"/>
            </a:xfrm>
            <a:custGeom>
              <a:avLst/>
              <a:gdLst/>
              <a:ahLst/>
              <a:cxnLst>
                <a:cxn ang="0">
                  <a:pos x="13" y="0"/>
                </a:cxn>
                <a:cxn ang="0">
                  <a:pos x="18" y="2"/>
                </a:cxn>
                <a:cxn ang="0">
                  <a:pos x="24" y="7"/>
                </a:cxn>
                <a:cxn ang="0">
                  <a:pos x="26" y="13"/>
                </a:cxn>
                <a:cxn ang="0">
                  <a:pos x="24" y="19"/>
                </a:cxn>
                <a:cxn ang="0">
                  <a:pos x="18" y="24"/>
                </a:cxn>
                <a:cxn ang="0">
                  <a:pos x="13" y="26"/>
                </a:cxn>
                <a:cxn ang="0">
                  <a:pos x="7" y="24"/>
                </a:cxn>
                <a:cxn ang="0">
                  <a:pos x="2" y="19"/>
                </a:cxn>
                <a:cxn ang="0">
                  <a:pos x="0" y="13"/>
                </a:cxn>
                <a:cxn ang="0">
                  <a:pos x="2" y="7"/>
                </a:cxn>
                <a:cxn ang="0">
                  <a:pos x="7" y="2"/>
                </a:cxn>
                <a:cxn ang="0">
                  <a:pos x="13" y="0"/>
                </a:cxn>
              </a:cxnLst>
              <a:rect l="0" t="0" r="r" b="b"/>
              <a:pathLst>
                <a:path w="26" h="26">
                  <a:moveTo>
                    <a:pt x="13" y="0"/>
                  </a:moveTo>
                  <a:lnTo>
                    <a:pt x="18" y="2"/>
                  </a:lnTo>
                  <a:lnTo>
                    <a:pt x="24" y="7"/>
                  </a:lnTo>
                  <a:lnTo>
                    <a:pt x="26" y="13"/>
                  </a:lnTo>
                  <a:lnTo>
                    <a:pt x="24" y="19"/>
                  </a:lnTo>
                  <a:lnTo>
                    <a:pt x="18" y="24"/>
                  </a:lnTo>
                  <a:lnTo>
                    <a:pt x="13" y="26"/>
                  </a:lnTo>
                  <a:lnTo>
                    <a:pt x="7" y="24"/>
                  </a:lnTo>
                  <a:lnTo>
                    <a:pt x="2" y="19"/>
                  </a:lnTo>
                  <a:lnTo>
                    <a:pt x="0" y="13"/>
                  </a:lnTo>
                  <a:lnTo>
                    <a:pt x="2" y="7"/>
                  </a:lnTo>
                  <a:lnTo>
                    <a:pt x="7" y="2"/>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59" name="Freeform 58">
              <a:extLst>
                <a:ext uri="{FF2B5EF4-FFF2-40B4-BE49-F238E27FC236}">
                  <a16:creationId xmlns:a16="http://schemas.microsoft.com/office/drawing/2014/main" xmlns="" id="{1FE20509-D60D-44B9-BAE3-3052BA11DC85}"/>
                </a:ext>
              </a:extLst>
            </p:cNvPr>
            <p:cNvSpPr>
              <a:spLocks/>
            </p:cNvSpPr>
            <p:nvPr/>
          </p:nvSpPr>
          <p:spPr bwMode="auto">
            <a:xfrm>
              <a:off x="4221163" y="3770313"/>
              <a:ext cx="41275" cy="41275"/>
            </a:xfrm>
            <a:custGeom>
              <a:avLst/>
              <a:gdLst/>
              <a:ahLst/>
              <a:cxnLst>
                <a:cxn ang="0">
                  <a:pos x="13" y="0"/>
                </a:cxn>
                <a:cxn ang="0">
                  <a:pos x="19" y="2"/>
                </a:cxn>
                <a:cxn ang="0">
                  <a:pos x="24" y="7"/>
                </a:cxn>
                <a:cxn ang="0">
                  <a:pos x="26" y="13"/>
                </a:cxn>
                <a:cxn ang="0">
                  <a:pos x="24" y="19"/>
                </a:cxn>
                <a:cxn ang="0">
                  <a:pos x="19" y="24"/>
                </a:cxn>
                <a:cxn ang="0">
                  <a:pos x="13" y="26"/>
                </a:cxn>
                <a:cxn ang="0">
                  <a:pos x="7" y="24"/>
                </a:cxn>
                <a:cxn ang="0">
                  <a:pos x="2" y="19"/>
                </a:cxn>
                <a:cxn ang="0">
                  <a:pos x="0" y="13"/>
                </a:cxn>
                <a:cxn ang="0">
                  <a:pos x="2" y="7"/>
                </a:cxn>
                <a:cxn ang="0">
                  <a:pos x="7" y="2"/>
                </a:cxn>
                <a:cxn ang="0">
                  <a:pos x="13" y="0"/>
                </a:cxn>
              </a:cxnLst>
              <a:rect l="0" t="0" r="r" b="b"/>
              <a:pathLst>
                <a:path w="26" h="26">
                  <a:moveTo>
                    <a:pt x="13" y="0"/>
                  </a:moveTo>
                  <a:lnTo>
                    <a:pt x="19" y="2"/>
                  </a:lnTo>
                  <a:lnTo>
                    <a:pt x="24" y="7"/>
                  </a:lnTo>
                  <a:lnTo>
                    <a:pt x="26" y="13"/>
                  </a:lnTo>
                  <a:lnTo>
                    <a:pt x="24" y="19"/>
                  </a:lnTo>
                  <a:lnTo>
                    <a:pt x="19" y="24"/>
                  </a:lnTo>
                  <a:lnTo>
                    <a:pt x="13" y="26"/>
                  </a:lnTo>
                  <a:lnTo>
                    <a:pt x="7" y="24"/>
                  </a:lnTo>
                  <a:lnTo>
                    <a:pt x="2" y="19"/>
                  </a:lnTo>
                  <a:lnTo>
                    <a:pt x="0" y="13"/>
                  </a:lnTo>
                  <a:lnTo>
                    <a:pt x="2" y="7"/>
                  </a:lnTo>
                  <a:lnTo>
                    <a:pt x="7" y="2"/>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0" name="Freeform 59">
              <a:extLst>
                <a:ext uri="{FF2B5EF4-FFF2-40B4-BE49-F238E27FC236}">
                  <a16:creationId xmlns:a16="http://schemas.microsoft.com/office/drawing/2014/main" xmlns="" id="{3CD30AF7-500A-43B3-B25C-259C107A3492}"/>
                </a:ext>
              </a:extLst>
            </p:cNvPr>
            <p:cNvSpPr>
              <a:spLocks/>
            </p:cNvSpPr>
            <p:nvPr/>
          </p:nvSpPr>
          <p:spPr bwMode="auto">
            <a:xfrm>
              <a:off x="4221163" y="3829051"/>
              <a:ext cx="41275" cy="38100"/>
            </a:xfrm>
            <a:custGeom>
              <a:avLst/>
              <a:gdLst/>
              <a:ahLst/>
              <a:cxnLst>
                <a:cxn ang="0">
                  <a:pos x="9" y="0"/>
                </a:cxn>
                <a:cxn ang="0">
                  <a:pos x="17" y="0"/>
                </a:cxn>
                <a:cxn ang="0">
                  <a:pos x="20" y="1"/>
                </a:cxn>
                <a:cxn ang="0">
                  <a:pos x="26" y="7"/>
                </a:cxn>
                <a:cxn ang="0">
                  <a:pos x="26" y="11"/>
                </a:cxn>
                <a:cxn ang="0">
                  <a:pos x="24" y="17"/>
                </a:cxn>
                <a:cxn ang="0">
                  <a:pos x="19" y="23"/>
                </a:cxn>
                <a:cxn ang="0">
                  <a:pos x="13" y="24"/>
                </a:cxn>
                <a:cxn ang="0">
                  <a:pos x="7" y="23"/>
                </a:cxn>
                <a:cxn ang="0">
                  <a:pos x="2" y="17"/>
                </a:cxn>
                <a:cxn ang="0">
                  <a:pos x="0" y="11"/>
                </a:cxn>
                <a:cxn ang="0">
                  <a:pos x="0" y="7"/>
                </a:cxn>
                <a:cxn ang="0">
                  <a:pos x="6" y="1"/>
                </a:cxn>
                <a:cxn ang="0">
                  <a:pos x="9" y="0"/>
                </a:cxn>
              </a:cxnLst>
              <a:rect l="0" t="0" r="r" b="b"/>
              <a:pathLst>
                <a:path w="26" h="24">
                  <a:moveTo>
                    <a:pt x="9" y="0"/>
                  </a:moveTo>
                  <a:lnTo>
                    <a:pt x="17" y="0"/>
                  </a:lnTo>
                  <a:lnTo>
                    <a:pt x="20" y="1"/>
                  </a:lnTo>
                  <a:lnTo>
                    <a:pt x="26" y="7"/>
                  </a:lnTo>
                  <a:lnTo>
                    <a:pt x="26" y="11"/>
                  </a:lnTo>
                  <a:lnTo>
                    <a:pt x="24" y="17"/>
                  </a:lnTo>
                  <a:lnTo>
                    <a:pt x="19" y="23"/>
                  </a:lnTo>
                  <a:lnTo>
                    <a:pt x="13" y="24"/>
                  </a:lnTo>
                  <a:lnTo>
                    <a:pt x="7" y="23"/>
                  </a:lnTo>
                  <a:lnTo>
                    <a:pt x="2" y="17"/>
                  </a:lnTo>
                  <a:lnTo>
                    <a:pt x="0" y="11"/>
                  </a:lnTo>
                  <a:lnTo>
                    <a:pt x="0" y="7"/>
                  </a:lnTo>
                  <a:lnTo>
                    <a:pt x="6" y="1"/>
                  </a:lnTo>
                  <a:lnTo>
                    <a:pt x="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1" name="Freeform 60">
              <a:extLst>
                <a:ext uri="{FF2B5EF4-FFF2-40B4-BE49-F238E27FC236}">
                  <a16:creationId xmlns:a16="http://schemas.microsoft.com/office/drawing/2014/main" xmlns="" id="{18A2C2AD-D512-4A20-8BFD-DA2CB34C01BD}"/>
                </a:ext>
              </a:extLst>
            </p:cNvPr>
            <p:cNvSpPr>
              <a:spLocks/>
            </p:cNvSpPr>
            <p:nvPr/>
          </p:nvSpPr>
          <p:spPr bwMode="auto">
            <a:xfrm>
              <a:off x="4067176" y="3732213"/>
              <a:ext cx="195263" cy="311150"/>
            </a:xfrm>
            <a:custGeom>
              <a:avLst/>
              <a:gdLst/>
              <a:ahLst/>
              <a:cxnLst>
                <a:cxn ang="0">
                  <a:pos x="7" y="0"/>
                </a:cxn>
                <a:cxn ang="0">
                  <a:pos x="31" y="27"/>
                </a:cxn>
                <a:cxn ang="0">
                  <a:pos x="34" y="26"/>
                </a:cxn>
                <a:cxn ang="0">
                  <a:pos x="38" y="24"/>
                </a:cxn>
                <a:cxn ang="0">
                  <a:pos x="44" y="26"/>
                </a:cxn>
                <a:cxn ang="0">
                  <a:pos x="50" y="31"/>
                </a:cxn>
                <a:cxn ang="0">
                  <a:pos x="51" y="37"/>
                </a:cxn>
                <a:cxn ang="0">
                  <a:pos x="48" y="46"/>
                </a:cxn>
                <a:cxn ang="0">
                  <a:pos x="65" y="65"/>
                </a:cxn>
                <a:cxn ang="0">
                  <a:pos x="66" y="64"/>
                </a:cxn>
                <a:cxn ang="0">
                  <a:pos x="72" y="61"/>
                </a:cxn>
                <a:cxn ang="0">
                  <a:pos x="79" y="61"/>
                </a:cxn>
                <a:cxn ang="0">
                  <a:pos x="82" y="62"/>
                </a:cxn>
                <a:cxn ang="0">
                  <a:pos x="88" y="68"/>
                </a:cxn>
                <a:cxn ang="0">
                  <a:pos x="88" y="76"/>
                </a:cxn>
                <a:cxn ang="0">
                  <a:pos x="86" y="79"/>
                </a:cxn>
                <a:cxn ang="0">
                  <a:pos x="83" y="81"/>
                </a:cxn>
                <a:cxn ang="0">
                  <a:pos x="80" y="84"/>
                </a:cxn>
                <a:cxn ang="0">
                  <a:pos x="99" y="103"/>
                </a:cxn>
                <a:cxn ang="0">
                  <a:pos x="100" y="100"/>
                </a:cxn>
                <a:cxn ang="0">
                  <a:pos x="103" y="98"/>
                </a:cxn>
                <a:cxn ang="0">
                  <a:pos x="107" y="96"/>
                </a:cxn>
                <a:cxn ang="0">
                  <a:pos x="110" y="96"/>
                </a:cxn>
                <a:cxn ang="0">
                  <a:pos x="116" y="98"/>
                </a:cxn>
                <a:cxn ang="0">
                  <a:pos x="121" y="103"/>
                </a:cxn>
                <a:cxn ang="0">
                  <a:pos x="123" y="109"/>
                </a:cxn>
                <a:cxn ang="0">
                  <a:pos x="121" y="113"/>
                </a:cxn>
                <a:cxn ang="0">
                  <a:pos x="120" y="116"/>
                </a:cxn>
                <a:cxn ang="0">
                  <a:pos x="117" y="119"/>
                </a:cxn>
                <a:cxn ang="0">
                  <a:pos x="114" y="120"/>
                </a:cxn>
                <a:cxn ang="0">
                  <a:pos x="116" y="124"/>
                </a:cxn>
                <a:cxn ang="0">
                  <a:pos x="118" y="129"/>
                </a:cxn>
                <a:cxn ang="0">
                  <a:pos x="121" y="140"/>
                </a:cxn>
                <a:cxn ang="0">
                  <a:pos x="123" y="140"/>
                </a:cxn>
                <a:cxn ang="0">
                  <a:pos x="123" y="148"/>
                </a:cxn>
                <a:cxn ang="0">
                  <a:pos x="118" y="167"/>
                </a:cxn>
                <a:cxn ang="0">
                  <a:pos x="109" y="182"/>
                </a:cxn>
                <a:cxn ang="0">
                  <a:pos x="93" y="192"/>
                </a:cxn>
                <a:cxn ang="0">
                  <a:pos x="75" y="196"/>
                </a:cxn>
                <a:cxn ang="0">
                  <a:pos x="57" y="192"/>
                </a:cxn>
                <a:cxn ang="0">
                  <a:pos x="41" y="182"/>
                </a:cxn>
                <a:cxn ang="0">
                  <a:pos x="30" y="168"/>
                </a:cxn>
                <a:cxn ang="0">
                  <a:pos x="26" y="150"/>
                </a:cxn>
                <a:cxn ang="0">
                  <a:pos x="26" y="148"/>
                </a:cxn>
                <a:cxn ang="0">
                  <a:pos x="0" y="9"/>
                </a:cxn>
                <a:cxn ang="0">
                  <a:pos x="0" y="6"/>
                </a:cxn>
                <a:cxn ang="0">
                  <a:pos x="5" y="2"/>
                </a:cxn>
                <a:cxn ang="0">
                  <a:pos x="7" y="0"/>
                </a:cxn>
              </a:cxnLst>
              <a:rect l="0" t="0" r="r" b="b"/>
              <a:pathLst>
                <a:path w="123" h="196">
                  <a:moveTo>
                    <a:pt x="7" y="0"/>
                  </a:moveTo>
                  <a:lnTo>
                    <a:pt x="31" y="27"/>
                  </a:lnTo>
                  <a:lnTo>
                    <a:pt x="34" y="26"/>
                  </a:lnTo>
                  <a:lnTo>
                    <a:pt x="38" y="24"/>
                  </a:lnTo>
                  <a:lnTo>
                    <a:pt x="44" y="26"/>
                  </a:lnTo>
                  <a:lnTo>
                    <a:pt x="50" y="31"/>
                  </a:lnTo>
                  <a:lnTo>
                    <a:pt x="51" y="37"/>
                  </a:lnTo>
                  <a:lnTo>
                    <a:pt x="48" y="46"/>
                  </a:lnTo>
                  <a:lnTo>
                    <a:pt x="65" y="65"/>
                  </a:lnTo>
                  <a:lnTo>
                    <a:pt x="66" y="64"/>
                  </a:lnTo>
                  <a:lnTo>
                    <a:pt x="72" y="61"/>
                  </a:lnTo>
                  <a:lnTo>
                    <a:pt x="79" y="61"/>
                  </a:lnTo>
                  <a:lnTo>
                    <a:pt x="82" y="62"/>
                  </a:lnTo>
                  <a:lnTo>
                    <a:pt x="88" y="68"/>
                  </a:lnTo>
                  <a:lnTo>
                    <a:pt x="88" y="76"/>
                  </a:lnTo>
                  <a:lnTo>
                    <a:pt x="86" y="79"/>
                  </a:lnTo>
                  <a:lnTo>
                    <a:pt x="83" y="81"/>
                  </a:lnTo>
                  <a:lnTo>
                    <a:pt x="80" y="84"/>
                  </a:lnTo>
                  <a:lnTo>
                    <a:pt x="99" y="103"/>
                  </a:lnTo>
                  <a:lnTo>
                    <a:pt x="100" y="100"/>
                  </a:lnTo>
                  <a:lnTo>
                    <a:pt x="103" y="98"/>
                  </a:lnTo>
                  <a:lnTo>
                    <a:pt x="107" y="96"/>
                  </a:lnTo>
                  <a:lnTo>
                    <a:pt x="110" y="96"/>
                  </a:lnTo>
                  <a:lnTo>
                    <a:pt x="116" y="98"/>
                  </a:lnTo>
                  <a:lnTo>
                    <a:pt x="121" y="103"/>
                  </a:lnTo>
                  <a:lnTo>
                    <a:pt x="123" y="109"/>
                  </a:lnTo>
                  <a:lnTo>
                    <a:pt x="121" y="113"/>
                  </a:lnTo>
                  <a:lnTo>
                    <a:pt x="120" y="116"/>
                  </a:lnTo>
                  <a:lnTo>
                    <a:pt x="117" y="119"/>
                  </a:lnTo>
                  <a:lnTo>
                    <a:pt x="114" y="120"/>
                  </a:lnTo>
                  <a:lnTo>
                    <a:pt x="116" y="124"/>
                  </a:lnTo>
                  <a:lnTo>
                    <a:pt x="118" y="129"/>
                  </a:lnTo>
                  <a:lnTo>
                    <a:pt x="121" y="140"/>
                  </a:lnTo>
                  <a:lnTo>
                    <a:pt x="123" y="140"/>
                  </a:lnTo>
                  <a:lnTo>
                    <a:pt x="123" y="148"/>
                  </a:lnTo>
                  <a:lnTo>
                    <a:pt x="118" y="167"/>
                  </a:lnTo>
                  <a:lnTo>
                    <a:pt x="109" y="182"/>
                  </a:lnTo>
                  <a:lnTo>
                    <a:pt x="93" y="192"/>
                  </a:lnTo>
                  <a:lnTo>
                    <a:pt x="75" y="196"/>
                  </a:lnTo>
                  <a:lnTo>
                    <a:pt x="57" y="192"/>
                  </a:lnTo>
                  <a:lnTo>
                    <a:pt x="41" y="182"/>
                  </a:lnTo>
                  <a:lnTo>
                    <a:pt x="30" y="168"/>
                  </a:lnTo>
                  <a:lnTo>
                    <a:pt x="26" y="150"/>
                  </a:lnTo>
                  <a:lnTo>
                    <a:pt x="26" y="148"/>
                  </a:lnTo>
                  <a:lnTo>
                    <a:pt x="0" y="9"/>
                  </a:lnTo>
                  <a:lnTo>
                    <a:pt x="0" y="6"/>
                  </a:lnTo>
                  <a:lnTo>
                    <a:pt x="5" y="2"/>
                  </a:lnTo>
                  <a:lnTo>
                    <a:pt x="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2" name="Freeform 61">
              <a:extLst>
                <a:ext uri="{FF2B5EF4-FFF2-40B4-BE49-F238E27FC236}">
                  <a16:creationId xmlns:a16="http://schemas.microsoft.com/office/drawing/2014/main" xmlns="" id="{452DB282-0A34-49A7-83D7-06B719721D53}"/>
                </a:ext>
              </a:extLst>
            </p:cNvPr>
            <p:cNvSpPr>
              <a:spLocks/>
            </p:cNvSpPr>
            <p:nvPr/>
          </p:nvSpPr>
          <p:spPr bwMode="auto">
            <a:xfrm>
              <a:off x="4262438" y="3732213"/>
              <a:ext cx="39688" cy="146050"/>
            </a:xfrm>
            <a:custGeom>
              <a:avLst/>
              <a:gdLst/>
              <a:ahLst/>
              <a:cxnLst>
                <a:cxn ang="0">
                  <a:pos x="18" y="0"/>
                </a:cxn>
                <a:cxn ang="0">
                  <a:pos x="24" y="3"/>
                </a:cxn>
                <a:cxn ang="0">
                  <a:pos x="25" y="6"/>
                </a:cxn>
                <a:cxn ang="0">
                  <a:pos x="25" y="9"/>
                </a:cxn>
                <a:cxn ang="0">
                  <a:pos x="24" y="13"/>
                </a:cxn>
                <a:cxn ang="0">
                  <a:pos x="22" y="24"/>
                </a:cxn>
                <a:cxn ang="0">
                  <a:pos x="19" y="40"/>
                </a:cxn>
                <a:cxn ang="0">
                  <a:pos x="11" y="74"/>
                </a:cxn>
                <a:cxn ang="0">
                  <a:pos x="7" y="85"/>
                </a:cxn>
                <a:cxn ang="0">
                  <a:pos x="4" y="92"/>
                </a:cxn>
                <a:cxn ang="0">
                  <a:pos x="4" y="78"/>
                </a:cxn>
                <a:cxn ang="0">
                  <a:pos x="5" y="68"/>
                </a:cxn>
                <a:cxn ang="0">
                  <a:pos x="5" y="54"/>
                </a:cxn>
                <a:cxn ang="0">
                  <a:pos x="0" y="23"/>
                </a:cxn>
                <a:cxn ang="0">
                  <a:pos x="18" y="0"/>
                </a:cxn>
              </a:cxnLst>
              <a:rect l="0" t="0" r="r" b="b"/>
              <a:pathLst>
                <a:path w="25" h="92">
                  <a:moveTo>
                    <a:pt x="18" y="0"/>
                  </a:moveTo>
                  <a:lnTo>
                    <a:pt x="24" y="3"/>
                  </a:lnTo>
                  <a:lnTo>
                    <a:pt x="25" y="6"/>
                  </a:lnTo>
                  <a:lnTo>
                    <a:pt x="25" y="9"/>
                  </a:lnTo>
                  <a:lnTo>
                    <a:pt x="24" y="13"/>
                  </a:lnTo>
                  <a:lnTo>
                    <a:pt x="22" y="24"/>
                  </a:lnTo>
                  <a:lnTo>
                    <a:pt x="19" y="40"/>
                  </a:lnTo>
                  <a:lnTo>
                    <a:pt x="11" y="74"/>
                  </a:lnTo>
                  <a:lnTo>
                    <a:pt x="7" y="85"/>
                  </a:lnTo>
                  <a:lnTo>
                    <a:pt x="4" y="92"/>
                  </a:lnTo>
                  <a:lnTo>
                    <a:pt x="4" y="78"/>
                  </a:lnTo>
                  <a:lnTo>
                    <a:pt x="5" y="68"/>
                  </a:lnTo>
                  <a:lnTo>
                    <a:pt x="5" y="54"/>
                  </a:lnTo>
                  <a:lnTo>
                    <a:pt x="0" y="23"/>
                  </a:lnTo>
                  <a:lnTo>
                    <a:pt x="1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3" name="Freeform 62">
              <a:extLst>
                <a:ext uri="{FF2B5EF4-FFF2-40B4-BE49-F238E27FC236}">
                  <a16:creationId xmlns:a16="http://schemas.microsoft.com/office/drawing/2014/main" xmlns="" id="{A09B1F39-A4BB-4C45-9560-17328566179A}"/>
                </a:ext>
              </a:extLst>
            </p:cNvPr>
            <p:cNvSpPr>
              <a:spLocks/>
            </p:cNvSpPr>
            <p:nvPr/>
          </p:nvSpPr>
          <p:spPr bwMode="auto">
            <a:xfrm>
              <a:off x="4589463" y="3322638"/>
              <a:ext cx="355600" cy="211138"/>
            </a:xfrm>
            <a:custGeom>
              <a:avLst/>
              <a:gdLst/>
              <a:ahLst/>
              <a:cxnLst>
                <a:cxn ang="0">
                  <a:pos x="109" y="0"/>
                </a:cxn>
                <a:cxn ang="0">
                  <a:pos x="121" y="1"/>
                </a:cxn>
                <a:cxn ang="0">
                  <a:pos x="134" y="5"/>
                </a:cxn>
                <a:cxn ang="0">
                  <a:pos x="145" y="12"/>
                </a:cxn>
                <a:cxn ang="0">
                  <a:pos x="154" y="22"/>
                </a:cxn>
                <a:cxn ang="0">
                  <a:pos x="156" y="35"/>
                </a:cxn>
                <a:cxn ang="0">
                  <a:pos x="158" y="45"/>
                </a:cxn>
                <a:cxn ang="0">
                  <a:pos x="158" y="53"/>
                </a:cxn>
                <a:cxn ang="0">
                  <a:pos x="156" y="59"/>
                </a:cxn>
                <a:cxn ang="0">
                  <a:pos x="156" y="61"/>
                </a:cxn>
                <a:cxn ang="0">
                  <a:pos x="161" y="53"/>
                </a:cxn>
                <a:cxn ang="0">
                  <a:pos x="163" y="45"/>
                </a:cxn>
                <a:cxn ang="0">
                  <a:pos x="162" y="35"/>
                </a:cxn>
                <a:cxn ang="0">
                  <a:pos x="161" y="29"/>
                </a:cxn>
                <a:cxn ang="0">
                  <a:pos x="161" y="26"/>
                </a:cxn>
                <a:cxn ang="0">
                  <a:pos x="165" y="23"/>
                </a:cxn>
                <a:cxn ang="0">
                  <a:pos x="170" y="22"/>
                </a:cxn>
                <a:cxn ang="0">
                  <a:pos x="175" y="22"/>
                </a:cxn>
                <a:cxn ang="0">
                  <a:pos x="190" y="25"/>
                </a:cxn>
                <a:cxn ang="0">
                  <a:pos x="204" y="33"/>
                </a:cxn>
                <a:cxn ang="0">
                  <a:pos x="214" y="45"/>
                </a:cxn>
                <a:cxn ang="0">
                  <a:pos x="221" y="59"/>
                </a:cxn>
                <a:cxn ang="0">
                  <a:pos x="224" y="74"/>
                </a:cxn>
                <a:cxn ang="0">
                  <a:pos x="223" y="88"/>
                </a:cxn>
                <a:cxn ang="0">
                  <a:pos x="217" y="102"/>
                </a:cxn>
                <a:cxn ang="0">
                  <a:pos x="207" y="115"/>
                </a:cxn>
                <a:cxn ang="0">
                  <a:pos x="194" y="125"/>
                </a:cxn>
                <a:cxn ang="0">
                  <a:pos x="179" y="130"/>
                </a:cxn>
                <a:cxn ang="0">
                  <a:pos x="158" y="133"/>
                </a:cxn>
                <a:cxn ang="0">
                  <a:pos x="141" y="130"/>
                </a:cxn>
                <a:cxn ang="0">
                  <a:pos x="131" y="128"/>
                </a:cxn>
                <a:cxn ang="0">
                  <a:pos x="118" y="126"/>
                </a:cxn>
                <a:cxn ang="0">
                  <a:pos x="99" y="126"/>
                </a:cxn>
                <a:cxn ang="0">
                  <a:pos x="83" y="130"/>
                </a:cxn>
                <a:cxn ang="0">
                  <a:pos x="69" y="133"/>
                </a:cxn>
                <a:cxn ang="0">
                  <a:pos x="52" y="133"/>
                </a:cxn>
                <a:cxn ang="0">
                  <a:pos x="33" y="129"/>
                </a:cxn>
                <a:cxn ang="0">
                  <a:pos x="16" y="118"/>
                </a:cxn>
                <a:cxn ang="0">
                  <a:pos x="5" y="101"/>
                </a:cxn>
                <a:cxn ang="0">
                  <a:pos x="0" y="81"/>
                </a:cxn>
                <a:cxn ang="0">
                  <a:pos x="3" y="64"/>
                </a:cxn>
                <a:cxn ang="0">
                  <a:pos x="9" y="50"/>
                </a:cxn>
                <a:cxn ang="0">
                  <a:pos x="19" y="39"/>
                </a:cxn>
                <a:cxn ang="0">
                  <a:pos x="33" y="32"/>
                </a:cxn>
                <a:cxn ang="0">
                  <a:pos x="48" y="29"/>
                </a:cxn>
                <a:cxn ang="0">
                  <a:pos x="48" y="30"/>
                </a:cxn>
                <a:cxn ang="0">
                  <a:pos x="47" y="35"/>
                </a:cxn>
                <a:cxn ang="0">
                  <a:pos x="45" y="43"/>
                </a:cxn>
                <a:cxn ang="0">
                  <a:pos x="45" y="59"/>
                </a:cxn>
                <a:cxn ang="0">
                  <a:pos x="50" y="46"/>
                </a:cxn>
                <a:cxn ang="0">
                  <a:pos x="52" y="39"/>
                </a:cxn>
                <a:cxn ang="0">
                  <a:pos x="54" y="36"/>
                </a:cxn>
                <a:cxn ang="0">
                  <a:pos x="65" y="18"/>
                </a:cxn>
                <a:cxn ang="0">
                  <a:pos x="78" y="7"/>
                </a:cxn>
                <a:cxn ang="0">
                  <a:pos x="93" y="1"/>
                </a:cxn>
                <a:cxn ang="0">
                  <a:pos x="109" y="0"/>
                </a:cxn>
              </a:cxnLst>
              <a:rect l="0" t="0" r="r" b="b"/>
              <a:pathLst>
                <a:path w="224" h="133">
                  <a:moveTo>
                    <a:pt x="109" y="0"/>
                  </a:moveTo>
                  <a:lnTo>
                    <a:pt x="121" y="1"/>
                  </a:lnTo>
                  <a:lnTo>
                    <a:pt x="134" y="5"/>
                  </a:lnTo>
                  <a:lnTo>
                    <a:pt x="145" y="12"/>
                  </a:lnTo>
                  <a:lnTo>
                    <a:pt x="154" y="22"/>
                  </a:lnTo>
                  <a:lnTo>
                    <a:pt x="156" y="35"/>
                  </a:lnTo>
                  <a:lnTo>
                    <a:pt x="158" y="45"/>
                  </a:lnTo>
                  <a:lnTo>
                    <a:pt x="158" y="53"/>
                  </a:lnTo>
                  <a:lnTo>
                    <a:pt x="156" y="59"/>
                  </a:lnTo>
                  <a:lnTo>
                    <a:pt x="156" y="61"/>
                  </a:lnTo>
                  <a:lnTo>
                    <a:pt x="161" y="53"/>
                  </a:lnTo>
                  <a:lnTo>
                    <a:pt x="163" y="45"/>
                  </a:lnTo>
                  <a:lnTo>
                    <a:pt x="162" y="35"/>
                  </a:lnTo>
                  <a:lnTo>
                    <a:pt x="161" y="29"/>
                  </a:lnTo>
                  <a:lnTo>
                    <a:pt x="161" y="26"/>
                  </a:lnTo>
                  <a:lnTo>
                    <a:pt x="165" y="23"/>
                  </a:lnTo>
                  <a:lnTo>
                    <a:pt x="170" y="22"/>
                  </a:lnTo>
                  <a:lnTo>
                    <a:pt x="175" y="22"/>
                  </a:lnTo>
                  <a:lnTo>
                    <a:pt x="190" y="25"/>
                  </a:lnTo>
                  <a:lnTo>
                    <a:pt x="204" y="33"/>
                  </a:lnTo>
                  <a:lnTo>
                    <a:pt x="214" y="45"/>
                  </a:lnTo>
                  <a:lnTo>
                    <a:pt x="221" y="59"/>
                  </a:lnTo>
                  <a:lnTo>
                    <a:pt x="224" y="74"/>
                  </a:lnTo>
                  <a:lnTo>
                    <a:pt x="223" y="88"/>
                  </a:lnTo>
                  <a:lnTo>
                    <a:pt x="217" y="102"/>
                  </a:lnTo>
                  <a:lnTo>
                    <a:pt x="207" y="115"/>
                  </a:lnTo>
                  <a:lnTo>
                    <a:pt x="194" y="125"/>
                  </a:lnTo>
                  <a:lnTo>
                    <a:pt x="179" y="130"/>
                  </a:lnTo>
                  <a:lnTo>
                    <a:pt x="158" y="133"/>
                  </a:lnTo>
                  <a:lnTo>
                    <a:pt x="141" y="130"/>
                  </a:lnTo>
                  <a:lnTo>
                    <a:pt x="131" y="128"/>
                  </a:lnTo>
                  <a:lnTo>
                    <a:pt x="118" y="126"/>
                  </a:lnTo>
                  <a:lnTo>
                    <a:pt x="99" y="126"/>
                  </a:lnTo>
                  <a:lnTo>
                    <a:pt x="83" y="130"/>
                  </a:lnTo>
                  <a:lnTo>
                    <a:pt x="69" y="133"/>
                  </a:lnTo>
                  <a:lnTo>
                    <a:pt x="52" y="133"/>
                  </a:lnTo>
                  <a:lnTo>
                    <a:pt x="33" y="129"/>
                  </a:lnTo>
                  <a:lnTo>
                    <a:pt x="16" y="118"/>
                  </a:lnTo>
                  <a:lnTo>
                    <a:pt x="5" y="101"/>
                  </a:lnTo>
                  <a:lnTo>
                    <a:pt x="0" y="81"/>
                  </a:lnTo>
                  <a:lnTo>
                    <a:pt x="3" y="64"/>
                  </a:lnTo>
                  <a:lnTo>
                    <a:pt x="9" y="50"/>
                  </a:lnTo>
                  <a:lnTo>
                    <a:pt x="19" y="39"/>
                  </a:lnTo>
                  <a:lnTo>
                    <a:pt x="33" y="32"/>
                  </a:lnTo>
                  <a:lnTo>
                    <a:pt x="48" y="29"/>
                  </a:lnTo>
                  <a:lnTo>
                    <a:pt x="48" y="30"/>
                  </a:lnTo>
                  <a:lnTo>
                    <a:pt x="47" y="35"/>
                  </a:lnTo>
                  <a:lnTo>
                    <a:pt x="45" y="43"/>
                  </a:lnTo>
                  <a:lnTo>
                    <a:pt x="45" y="59"/>
                  </a:lnTo>
                  <a:lnTo>
                    <a:pt x="50" y="46"/>
                  </a:lnTo>
                  <a:lnTo>
                    <a:pt x="52" y="39"/>
                  </a:lnTo>
                  <a:lnTo>
                    <a:pt x="54" y="36"/>
                  </a:lnTo>
                  <a:lnTo>
                    <a:pt x="65" y="18"/>
                  </a:lnTo>
                  <a:lnTo>
                    <a:pt x="78" y="7"/>
                  </a:lnTo>
                  <a:lnTo>
                    <a:pt x="93" y="1"/>
                  </a:lnTo>
                  <a:lnTo>
                    <a:pt x="10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4" name="Freeform 63">
              <a:extLst>
                <a:ext uri="{FF2B5EF4-FFF2-40B4-BE49-F238E27FC236}">
                  <a16:creationId xmlns:a16="http://schemas.microsoft.com/office/drawing/2014/main" xmlns="" id="{C2661A7A-DDC7-4BC9-8AC6-4DB6949C0B64}"/>
                </a:ext>
              </a:extLst>
            </p:cNvPr>
            <p:cNvSpPr>
              <a:spLocks/>
            </p:cNvSpPr>
            <p:nvPr/>
          </p:nvSpPr>
          <p:spPr bwMode="auto">
            <a:xfrm>
              <a:off x="4730751" y="3616326"/>
              <a:ext cx="236538" cy="25400"/>
            </a:xfrm>
            <a:custGeom>
              <a:avLst/>
              <a:gdLst/>
              <a:ahLst/>
              <a:cxnLst>
                <a:cxn ang="0">
                  <a:pos x="4" y="0"/>
                </a:cxn>
                <a:cxn ang="0">
                  <a:pos x="145" y="0"/>
                </a:cxn>
                <a:cxn ang="0">
                  <a:pos x="148" y="2"/>
                </a:cxn>
                <a:cxn ang="0">
                  <a:pos x="149" y="5"/>
                </a:cxn>
                <a:cxn ang="0">
                  <a:pos x="149" y="10"/>
                </a:cxn>
                <a:cxn ang="0">
                  <a:pos x="148" y="13"/>
                </a:cxn>
                <a:cxn ang="0">
                  <a:pos x="142" y="16"/>
                </a:cxn>
                <a:cxn ang="0">
                  <a:pos x="7" y="16"/>
                </a:cxn>
                <a:cxn ang="0">
                  <a:pos x="1" y="13"/>
                </a:cxn>
                <a:cxn ang="0">
                  <a:pos x="0" y="10"/>
                </a:cxn>
                <a:cxn ang="0">
                  <a:pos x="0" y="5"/>
                </a:cxn>
                <a:cxn ang="0">
                  <a:pos x="1" y="2"/>
                </a:cxn>
                <a:cxn ang="0">
                  <a:pos x="4" y="0"/>
                </a:cxn>
              </a:cxnLst>
              <a:rect l="0" t="0" r="r" b="b"/>
              <a:pathLst>
                <a:path w="149" h="16">
                  <a:moveTo>
                    <a:pt x="4" y="0"/>
                  </a:moveTo>
                  <a:lnTo>
                    <a:pt x="145" y="0"/>
                  </a:lnTo>
                  <a:lnTo>
                    <a:pt x="148" y="2"/>
                  </a:lnTo>
                  <a:lnTo>
                    <a:pt x="149" y="5"/>
                  </a:lnTo>
                  <a:lnTo>
                    <a:pt x="149" y="10"/>
                  </a:lnTo>
                  <a:lnTo>
                    <a:pt x="148" y="13"/>
                  </a:lnTo>
                  <a:lnTo>
                    <a:pt x="142" y="16"/>
                  </a:lnTo>
                  <a:lnTo>
                    <a:pt x="7" y="16"/>
                  </a:lnTo>
                  <a:lnTo>
                    <a:pt x="1" y="13"/>
                  </a:lnTo>
                  <a:lnTo>
                    <a:pt x="0" y="10"/>
                  </a:lnTo>
                  <a:lnTo>
                    <a:pt x="0" y="5"/>
                  </a:lnTo>
                  <a:lnTo>
                    <a:pt x="1" y="2"/>
                  </a:lnTo>
                  <a:lnTo>
                    <a:pt x="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5" name="Freeform 64">
              <a:extLst>
                <a:ext uri="{FF2B5EF4-FFF2-40B4-BE49-F238E27FC236}">
                  <a16:creationId xmlns:a16="http://schemas.microsoft.com/office/drawing/2014/main" xmlns="" id="{275D78CC-A6D8-466F-B28A-C15876ABF81C}"/>
                </a:ext>
              </a:extLst>
            </p:cNvPr>
            <p:cNvSpPr>
              <a:spLocks/>
            </p:cNvSpPr>
            <p:nvPr/>
          </p:nvSpPr>
          <p:spPr bwMode="auto">
            <a:xfrm>
              <a:off x="4637088" y="3570288"/>
              <a:ext cx="271463" cy="22225"/>
            </a:xfrm>
            <a:custGeom>
              <a:avLst/>
              <a:gdLst/>
              <a:ahLst/>
              <a:cxnLst>
                <a:cxn ang="0">
                  <a:pos x="4" y="0"/>
                </a:cxn>
                <a:cxn ang="0">
                  <a:pos x="167" y="0"/>
                </a:cxn>
                <a:cxn ang="0">
                  <a:pos x="170" y="1"/>
                </a:cxn>
                <a:cxn ang="0">
                  <a:pos x="171" y="4"/>
                </a:cxn>
                <a:cxn ang="0">
                  <a:pos x="171" y="10"/>
                </a:cxn>
                <a:cxn ang="0">
                  <a:pos x="170" y="12"/>
                </a:cxn>
                <a:cxn ang="0">
                  <a:pos x="167" y="14"/>
                </a:cxn>
                <a:cxn ang="0">
                  <a:pos x="4" y="14"/>
                </a:cxn>
                <a:cxn ang="0">
                  <a:pos x="1" y="12"/>
                </a:cxn>
                <a:cxn ang="0">
                  <a:pos x="0" y="10"/>
                </a:cxn>
                <a:cxn ang="0">
                  <a:pos x="0" y="4"/>
                </a:cxn>
                <a:cxn ang="0">
                  <a:pos x="1" y="1"/>
                </a:cxn>
                <a:cxn ang="0">
                  <a:pos x="4" y="0"/>
                </a:cxn>
              </a:cxnLst>
              <a:rect l="0" t="0" r="r" b="b"/>
              <a:pathLst>
                <a:path w="171" h="14">
                  <a:moveTo>
                    <a:pt x="4" y="0"/>
                  </a:moveTo>
                  <a:lnTo>
                    <a:pt x="167" y="0"/>
                  </a:lnTo>
                  <a:lnTo>
                    <a:pt x="170" y="1"/>
                  </a:lnTo>
                  <a:lnTo>
                    <a:pt x="171" y="4"/>
                  </a:lnTo>
                  <a:lnTo>
                    <a:pt x="171" y="10"/>
                  </a:lnTo>
                  <a:lnTo>
                    <a:pt x="170" y="12"/>
                  </a:lnTo>
                  <a:lnTo>
                    <a:pt x="167" y="14"/>
                  </a:lnTo>
                  <a:lnTo>
                    <a:pt x="4" y="14"/>
                  </a:lnTo>
                  <a:lnTo>
                    <a:pt x="1" y="12"/>
                  </a:lnTo>
                  <a:lnTo>
                    <a:pt x="0" y="10"/>
                  </a:lnTo>
                  <a:lnTo>
                    <a:pt x="0" y="4"/>
                  </a:lnTo>
                  <a:lnTo>
                    <a:pt x="1" y="1"/>
                  </a:lnTo>
                  <a:lnTo>
                    <a:pt x="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6" name="Freeform 65">
              <a:extLst>
                <a:ext uri="{FF2B5EF4-FFF2-40B4-BE49-F238E27FC236}">
                  <a16:creationId xmlns:a16="http://schemas.microsoft.com/office/drawing/2014/main" xmlns="" id="{D82FA6E2-DC82-4449-9585-A89F278D10CC}"/>
                </a:ext>
              </a:extLst>
            </p:cNvPr>
            <p:cNvSpPr>
              <a:spLocks/>
            </p:cNvSpPr>
            <p:nvPr/>
          </p:nvSpPr>
          <p:spPr bwMode="auto">
            <a:xfrm>
              <a:off x="4800601" y="3663951"/>
              <a:ext cx="190500" cy="23813"/>
            </a:xfrm>
            <a:custGeom>
              <a:avLst/>
              <a:gdLst/>
              <a:ahLst/>
              <a:cxnLst>
                <a:cxn ang="0">
                  <a:pos x="5" y="0"/>
                </a:cxn>
                <a:cxn ang="0">
                  <a:pos x="115" y="0"/>
                </a:cxn>
                <a:cxn ang="0">
                  <a:pos x="118" y="1"/>
                </a:cxn>
                <a:cxn ang="0">
                  <a:pos x="120" y="7"/>
                </a:cxn>
                <a:cxn ang="0">
                  <a:pos x="118" y="13"/>
                </a:cxn>
                <a:cxn ang="0">
                  <a:pos x="112" y="15"/>
                </a:cxn>
                <a:cxn ang="0">
                  <a:pos x="8" y="15"/>
                </a:cxn>
                <a:cxn ang="0">
                  <a:pos x="2" y="13"/>
                </a:cxn>
                <a:cxn ang="0">
                  <a:pos x="0" y="7"/>
                </a:cxn>
                <a:cxn ang="0">
                  <a:pos x="2" y="1"/>
                </a:cxn>
                <a:cxn ang="0">
                  <a:pos x="5" y="0"/>
                </a:cxn>
              </a:cxnLst>
              <a:rect l="0" t="0" r="r" b="b"/>
              <a:pathLst>
                <a:path w="120" h="15">
                  <a:moveTo>
                    <a:pt x="5" y="0"/>
                  </a:moveTo>
                  <a:lnTo>
                    <a:pt x="115" y="0"/>
                  </a:lnTo>
                  <a:lnTo>
                    <a:pt x="118" y="1"/>
                  </a:lnTo>
                  <a:lnTo>
                    <a:pt x="120" y="7"/>
                  </a:lnTo>
                  <a:lnTo>
                    <a:pt x="118" y="13"/>
                  </a:lnTo>
                  <a:lnTo>
                    <a:pt x="112" y="15"/>
                  </a:lnTo>
                  <a:lnTo>
                    <a:pt x="8" y="15"/>
                  </a:lnTo>
                  <a:lnTo>
                    <a:pt x="2" y="13"/>
                  </a:lnTo>
                  <a:lnTo>
                    <a:pt x="0" y="7"/>
                  </a:lnTo>
                  <a:lnTo>
                    <a:pt x="2" y="1"/>
                  </a:lnTo>
                  <a:lnTo>
                    <a:pt x="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7" name="Freeform 66">
              <a:extLst>
                <a:ext uri="{FF2B5EF4-FFF2-40B4-BE49-F238E27FC236}">
                  <a16:creationId xmlns:a16="http://schemas.microsoft.com/office/drawing/2014/main" xmlns="" id="{B7B71DD1-6781-4347-B21C-9E57942B23EA}"/>
                </a:ext>
              </a:extLst>
            </p:cNvPr>
            <p:cNvSpPr>
              <a:spLocks/>
            </p:cNvSpPr>
            <p:nvPr/>
          </p:nvSpPr>
          <p:spPr bwMode="auto">
            <a:xfrm>
              <a:off x="4776788" y="3709988"/>
              <a:ext cx="179388" cy="25400"/>
            </a:xfrm>
            <a:custGeom>
              <a:avLst/>
              <a:gdLst/>
              <a:ahLst/>
              <a:cxnLst>
                <a:cxn ang="0">
                  <a:pos x="5" y="0"/>
                </a:cxn>
                <a:cxn ang="0">
                  <a:pos x="109" y="0"/>
                </a:cxn>
                <a:cxn ang="0">
                  <a:pos x="112" y="2"/>
                </a:cxn>
                <a:cxn ang="0">
                  <a:pos x="113" y="5"/>
                </a:cxn>
                <a:cxn ang="0">
                  <a:pos x="113" y="10"/>
                </a:cxn>
                <a:cxn ang="0">
                  <a:pos x="112" y="13"/>
                </a:cxn>
                <a:cxn ang="0">
                  <a:pos x="106" y="16"/>
                </a:cxn>
                <a:cxn ang="0">
                  <a:pos x="8" y="16"/>
                </a:cxn>
                <a:cxn ang="0">
                  <a:pos x="2" y="13"/>
                </a:cxn>
                <a:cxn ang="0">
                  <a:pos x="0" y="10"/>
                </a:cxn>
                <a:cxn ang="0">
                  <a:pos x="0" y="5"/>
                </a:cxn>
                <a:cxn ang="0">
                  <a:pos x="2" y="2"/>
                </a:cxn>
                <a:cxn ang="0">
                  <a:pos x="5" y="0"/>
                </a:cxn>
              </a:cxnLst>
              <a:rect l="0" t="0" r="r" b="b"/>
              <a:pathLst>
                <a:path w="113" h="16">
                  <a:moveTo>
                    <a:pt x="5" y="0"/>
                  </a:moveTo>
                  <a:lnTo>
                    <a:pt x="109" y="0"/>
                  </a:lnTo>
                  <a:lnTo>
                    <a:pt x="112" y="2"/>
                  </a:lnTo>
                  <a:lnTo>
                    <a:pt x="113" y="5"/>
                  </a:lnTo>
                  <a:lnTo>
                    <a:pt x="113" y="10"/>
                  </a:lnTo>
                  <a:lnTo>
                    <a:pt x="112" y="13"/>
                  </a:lnTo>
                  <a:lnTo>
                    <a:pt x="106" y="16"/>
                  </a:lnTo>
                  <a:lnTo>
                    <a:pt x="8" y="16"/>
                  </a:lnTo>
                  <a:lnTo>
                    <a:pt x="2" y="13"/>
                  </a:lnTo>
                  <a:lnTo>
                    <a:pt x="0" y="10"/>
                  </a:lnTo>
                  <a:lnTo>
                    <a:pt x="0" y="5"/>
                  </a:lnTo>
                  <a:lnTo>
                    <a:pt x="2" y="2"/>
                  </a:lnTo>
                  <a:lnTo>
                    <a:pt x="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8" name="Freeform 67">
              <a:extLst>
                <a:ext uri="{FF2B5EF4-FFF2-40B4-BE49-F238E27FC236}">
                  <a16:creationId xmlns:a16="http://schemas.microsoft.com/office/drawing/2014/main" xmlns="" id="{D050BCD6-448E-404D-8CEC-228C357B7FB2}"/>
                </a:ext>
              </a:extLst>
            </p:cNvPr>
            <p:cNvSpPr>
              <a:spLocks/>
            </p:cNvSpPr>
            <p:nvPr/>
          </p:nvSpPr>
          <p:spPr bwMode="auto">
            <a:xfrm>
              <a:off x="4741863" y="3757613"/>
              <a:ext cx="131763" cy="23813"/>
            </a:xfrm>
            <a:custGeom>
              <a:avLst/>
              <a:gdLst/>
              <a:ahLst/>
              <a:cxnLst>
                <a:cxn ang="0">
                  <a:pos x="7" y="0"/>
                </a:cxn>
                <a:cxn ang="0">
                  <a:pos x="76" y="0"/>
                </a:cxn>
                <a:cxn ang="0">
                  <a:pos x="82" y="3"/>
                </a:cxn>
                <a:cxn ang="0">
                  <a:pos x="83" y="4"/>
                </a:cxn>
                <a:cxn ang="0">
                  <a:pos x="83" y="10"/>
                </a:cxn>
                <a:cxn ang="0">
                  <a:pos x="82" y="13"/>
                </a:cxn>
                <a:cxn ang="0">
                  <a:pos x="76" y="15"/>
                </a:cxn>
                <a:cxn ang="0">
                  <a:pos x="7" y="15"/>
                </a:cxn>
                <a:cxn ang="0">
                  <a:pos x="1" y="13"/>
                </a:cxn>
                <a:cxn ang="0">
                  <a:pos x="0" y="10"/>
                </a:cxn>
                <a:cxn ang="0">
                  <a:pos x="0" y="4"/>
                </a:cxn>
                <a:cxn ang="0">
                  <a:pos x="1" y="3"/>
                </a:cxn>
                <a:cxn ang="0">
                  <a:pos x="7" y="0"/>
                </a:cxn>
              </a:cxnLst>
              <a:rect l="0" t="0" r="r" b="b"/>
              <a:pathLst>
                <a:path w="83" h="15">
                  <a:moveTo>
                    <a:pt x="7" y="0"/>
                  </a:moveTo>
                  <a:lnTo>
                    <a:pt x="76" y="0"/>
                  </a:lnTo>
                  <a:lnTo>
                    <a:pt x="82" y="3"/>
                  </a:lnTo>
                  <a:lnTo>
                    <a:pt x="83" y="4"/>
                  </a:lnTo>
                  <a:lnTo>
                    <a:pt x="83" y="10"/>
                  </a:lnTo>
                  <a:lnTo>
                    <a:pt x="82" y="13"/>
                  </a:lnTo>
                  <a:lnTo>
                    <a:pt x="76" y="15"/>
                  </a:lnTo>
                  <a:lnTo>
                    <a:pt x="7" y="15"/>
                  </a:lnTo>
                  <a:lnTo>
                    <a:pt x="1" y="13"/>
                  </a:lnTo>
                  <a:lnTo>
                    <a:pt x="0" y="10"/>
                  </a:lnTo>
                  <a:lnTo>
                    <a:pt x="0" y="4"/>
                  </a:lnTo>
                  <a:lnTo>
                    <a:pt x="1" y="3"/>
                  </a:lnTo>
                  <a:lnTo>
                    <a:pt x="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69" name="Freeform 68">
              <a:extLst>
                <a:ext uri="{FF2B5EF4-FFF2-40B4-BE49-F238E27FC236}">
                  <a16:creationId xmlns:a16="http://schemas.microsoft.com/office/drawing/2014/main" xmlns="" id="{03D50FC8-BF54-4E12-A3A4-DD24B77A21EC}"/>
                </a:ext>
              </a:extLst>
            </p:cNvPr>
            <p:cNvSpPr>
              <a:spLocks/>
            </p:cNvSpPr>
            <p:nvPr/>
          </p:nvSpPr>
          <p:spPr bwMode="auto">
            <a:xfrm>
              <a:off x="4789488" y="3805238"/>
              <a:ext cx="73025" cy="23813"/>
            </a:xfrm>
            <a:custGeom>
              <a:avLst/>
              <a:gdLst/>
              <a:ahLst/>
              <a:cxnLst>
                <a:cxn ang="0">
                  <a:pos x="7" y="0"/>
                </a:cxn>
                <a:cxn ang="0">
                  <a:pos x="39" y="0"/>
                </a:cxn>
                <a:cxn ang="0">
                  <a:pos x="42" y="1"/>
                </a:cxn>
                <a:cxn ang="0">
                  <a:pos x="44" y="4"/>
                </a:cxn>
                <a:cxn ang="0">
                  <a:pos x="46" y="7"/>
                </a:cxn>
                <a:cxn ang="0">
                  <a:pos x="43" y="12"/>
                </a:cxn>
                <a:cxn ang="0">
                  <a:pos x="42" y="14"/>
                </a:cxn>
                <a:cxn ang="0">
                  <a:pos x="39" y="15"/>
                </a:cxn>
                <a:cxn ang="0">
                  <a:pos x="7" y="15"/>
                </a:cxn>
                <a:cxn ang="0">
                  <a:pos x="1" y="12"/>
                </a:cxn>
                <a:cxn ang="0">
                  <a:pos x="0" y="9"/>
                </a:cxn>
                <a:cxn ang="0">
                  <a:pos x="0" y="4"/>
                </a:cxn>
                <a:cxn ang="0">
                  <a:pos x="1" y="2"/>
                </a:cxn>
                <a:cxn ang="0">
                  <a:pos x="7" y="0"/>
                </a:cxn>
              </a:cxnLst>
              <a:rect l="0" t="0" r="r" b="b"/>
              <a:pathLst>
                <a:path w="46" h="15">
                  <a:moveTo>
                    <a:pt x="7" y="0"/>
                  </a:moveTo>
                  <a:lnTo>
                    <a:pt x="39" y="0"/>
                  </a:lnTo>
                  <a:lnTo>
                    <a:pt x="42" y="1"/>
                  </a:lnTo>
                  <a:lnTo>
                    <a:pt x="44" y="4"/>
                  </a:lnTo>
                  <a:lnTo>
                    <a:pt x="46" y="7"/>
                  </a:lnTo>
                  <a:lnTo>
                    <a:pt x="43" y="12"/>
                  </a:lnTo>
                  <a:lnTo>
                    <a:pt x="42" y="14"/>
                  </a:lnTo>
                  <a:lnTo>
                    <a:pt x="39" y="15"/>
                  </a:lnTo>
                  <a:lnTo>
                    <a:pt x="7" y="15"/>
                  </a:lnTo>
                  <a:lnTo>
                    <a:pt x="1" y="12"/>
                  </a:lnTo>
                  <a:lnTo>
                    <a:pt x="0" y="9"/>
                  </a:lnTo>
                  <a:lnTo>
                    <a:pt x="0" y="4"/>
                  </a:lnTo>
                  <a:lnTo>
                    <a:pt x="1" y="2"/>
                  </a:lnTo>
                  <a:lnTo>
                    <a:pt x="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0" name="Freeform 69">
              <a:extLst>
                <a:ext uri="{FF2B5EF4-FFF2-40B4-BE49-F238E27FC236}">
                  <a16:creationId xmlns:a16="http://schemas.microsoft.com/office/drawing/2014/main" xmlns="" id="{0969619F-C45B-4C3D-AD63-2664A677CA4C}"/>
                </a:ext>
              </a:extLst>
            </p:cNvPr>
            <p:cNvSpPr>
              <a:spLocks/>
            </p:cNvSpPr>
            <p:nvPr/>
          </p:nvSpPr>
          <p:spPr bwMode="auto">
            <a:xfrm>
              <a:off x="4846638" y="3851276"/>
              <a:ext cx="26988" cy="25400"/>
            </a:xfrm>
            <a:custGeom>
              <a:avLst/>
              <a:gdLst/>
              <a:ahLst/>
              <a:cxnLst>
                <a:cxn ang="0">
                  <a:pos x="8" y="0"/>
                </a:cxn>
                <a:cxn ang="0">
                  <a:pos x="10" y="0"/>
                </a:cxn>
                <a:cxn ang="0">
                  <a:pos x="16" y="3"/>
                </a:cxn>
                <a:cxn ang="0">
                  <a:pos x="17" y="6"/>
                </a:cxn>
                <a:cxn ang="0">
                  <a:pos x="17" y="11"/>
                </a:cxn>
                <a:cxn ang="0">
                  <a:pos x="13" y="16"/>
                </a:cxn>
                <a:cxn ang="0">
                  <a:pos x="6" y="16"/>
                </a:cxn>
                <a:cxn ang="0">
                  <a:pos x="1" y="11"/>
                </a:cxn>
                <a:cxn ang="0">
                  <a:pos x="0" y="9"/>
                </a:cxn>
                <a:cxn ang="0">
                  <a:pos x="3" y="3"/>
                </a:cxn>
                <a:cxn ang="0">
                  <a:pos x="8" y="0"/>
                </a:cxn>
              </a:cxnLst>
              <a:rect l="0" t="0" r="r" b="b"/>
              <a:pathLst>
                <a:path w="17" h="16">
                  <a:moveTo>
                    <a:pt x="8" y="0"/>
                  </a:moveTo>
                  <a:lnTo>
                    <a:pt x="10" y="0"/>
                  </a:lnTo>
                  <a:lnTo>
                    <a:pt x="16" y="3"/>
                  </a:lnTo>
                  <a:lnTo>
                    <a:pt x="17" y="6"/>
                  </a:lnTo>
                  <a:lnTo>
                    <a:pt x="17" y="11"/>
                  </a:lnTo>
                  <a:lnTo>
                    <a:pt x="13" y="16"/>
                  </a:lnTo>
                  <a:lnTo>
                    <a:pt x="6" y="16"/>
                  </a:lnTo>
                  <a:lnTo>
                    <a:pt x="1" y="11"/>
                  </a:lnTo>
                  <a:lnTo>
                    <a:pt x="0" y="9"/>
                  </a:lnTo>
                  <a:lnTo>
                    <a:pt x="3" y="3"/>
                  </a:lnTo>
                  <a:lnTo>
                    <a:pt x="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1" name="Freeform 70">
              <a:extLst>
                <a:ext uri="{FF2B5EF4-FFF2-40B4-BE49-F238E27FC236}">
                  <a16:creationId xmlns:a16="http://schemas.microsoft.com/office/drawing/2014/main" xmlns="" id="{8D2634B8-4E0C-425D-AA2B-D700E0FFB0BB}"/>
                </a:ext>
              </a:extLst>
            </p:cNvPr>
            <p:cNvSpPr>
              <a:spLocks/>
            </p:cNvSpPr>
            <p:nvPr/>
          </p:nvSpPr>
          <p:spPr bwMode="auto">
            <a:xfrm>
              <a:off x="5848351" y="4694238"/>
              <a:ext cx="258763" cy="215900"/>
            </a:xfrm>
            <a:custGeom>
              <a:avLst/>
              <a:gdLst/>
              <a:ahLst/>
              <a:cxnLst>
                <a:cxn ang="0">
                  <a:pos x="126" y="0"/>
                </a:cxn>
                <a:cxn ang="0">
                  <a:pos x="135" y="8"/>
                </a:cxn>
                <a:cxn ang="0">
                  <a:pos x="131" y="19"/>
                </a:cxn>
                <a:cxn ang="0">
                  <a:pos x="149" y="29"/>
                </a:cxn>
                <a:cxn ang="0">
                  <a:pos x="138" y="50"/>
                </a:cxn>
                <a:cxn ang="0">
                  <a:pos x="154" y="69"/>
                </a:cxn>
                <a:cxn ang="0">
                  <a:pos x="147" y="86"/>
                </a:cxn>
                <a:cxn ang="0">
                  <a:pos x="149" y="88"/>
                </a:cxn>
                <a:cxn ang="0">
                  <a:pos x="152" y="90"/>
                </a:cxn>
                <a:cxn ang="0">
                  <a:pos x="154" y="90"/>
                </a:cxn>
                <a:cxn ang="0">
                  <a:pos x="156" y="91"/>
                </a:cxn>
                <a:cxn ang="0">
                  <a:pos x="158" y="93"/>
                </a:cxn>
                <a:cxn ang="0">
                  <a:pos x="156" y="97"/>
                </a:cxn>
                <a:cxn ang="0">
                  <a:pos x="156" y="104"/>
                </a:cxn>
                <a:cxn ang="0">
                  <a:pos x="163" y="111"/>
                </a:cxn>
                <a:cxn ang="0">
                  <a:pos x="161" y="121"/>
                </a:cxn>
                <a:cxn ang="0">
                  <a:pos x="163" y="136"/>
                </a:cxn>
                <a:cxn ang="0">
                  <a:pos x="0" y="42"/>
                </a:cxn>
                <a:cxn ang="0">
                  <a:pos x="10" y="29"/>
                </a:cxn>
                <a:cxn ang="0">
                  <a:pos x="33" y="31"/>
                </a:cxn>
                <a:cxn ang="0">
                  <a:pos x="43" y="8"/>
                </a:cxn>
                <a:cxn ang="0">
                  <a:pos x="68" y="19"/>
                </a:cxn>
                <a:cxn ang="0">
                  <a:pos x="75" y="8"/>
                </a:cxn>
                <a:cxn ang="0">
                  <a:pos x="104" y="22"/>
                </a:cxn>
                <a:cxn ang="0">
                  <a:pos x="117" y="4"/>
                </a:cxn>
                <a:cxn ang="0">
                  <a:pos x="126" y="0"/>
                </a:cxn>
              </a:cxnLst>
              <a:rect l="0" t="0" r="r" b="b"/>
              <a:pathLst>
                <a:path w="163" h="136">
                  <a:moveTo>
                    <a:pt x="126" y="0"/>
                  </a:moveTo>
                  <a:lnTo>
                    <a:pt x="135" y="8"/>
                  </a:lnTo>
                  <a:lnTo>
                    <a:pt x="131" y="19"/>
                  </a:lnTo>
                  <a:lnTo>
                    <a:pt x="149" y="29"/>
                  </a:lnTo>
                  <a:lnTo>
                    <a:pt x="138" y="50"/>
                  </a:lnTo>
                  <a:lnTo>
                    <a:pt x="154" y="69"/>
                  </a:lnTo>
                  <a:lnTo>
                    <a:pt x="147" y="86"/>
                  </a:lnTo>
                  <a:lnTo>
                    <a:pt x="149" y="88"/>
                  </a:lnTo>
                  <a:lnTo>
                    <a:pt x="152" y="90"/>
                  </a:lnTo>
                  <a:lnTo>
                    <a:pt x="154" y="90"/>
                  </a:lnTo>
                  <a:lnTo>
                    <a:pt x="156" y="91"/>
                  </a:lnTo>
                  <a:lnTo>
                    <a:pt x="158" y="93"/>
                  </a:lnTo>
                  <a:lnTo>
                    <a:pt x="156" y="97"/>
                  </a:lnTo>
                  <a:lnTo>
                    <a:pt x="156" y="104"/>
                  </a:lnTo>
                  <a:lnTo>
                    <a:pt x="163" y="111"/>
                  </a:lnTo>
                  <a:lnTo>
                    <a:pt x="161" y="121"/>
                  </a:lnTo>
                  <a:lnTo>
                    <a:pt x="163" y="136"/>
                  </a:lnTo>
                  <a:lnTo>
                    <a:pt x="0" y="42"/>
                  </a:lnTo>
                  <a:lnTo>
                    <a:pt x="10" y="29"/>
                  </a:lnTo>
                  <a:lnTo>
                    <a:pt x="33" y="31"/>
                  </a:lnTo>
                  <a:lnTo>
                    <a:pt x="43" y="8"/>
                  </a:lnTo>
                  <a:lnTo>
                    <a:pt x="68" y="19"/>
                  </a:lnTo>
                  <a:lnTo>
                    <a:pt x="75" y="8"/>
                  </a:lnTo>
                  <a:lnTo>
                    <a:pt x="104" y="22"/>
                  </a:lnTo>
                  <a:lnTo>
                    <a:pt x="117" y="4"/>
                  </a:lnTo>
                  <a:lnTo>
                    <a:pt x="12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2" name="Freeform 71">
              <a:extLst>
                <a:ext uri="{FF2B5EF4-FFF2-40B4-BE49-F238E27FC236}">
                  <a16:creationId xmlns:a16="http://schemas.microsoft.com/office/drawing/2014/main" xmlns="" id="{29CD07D6-1FA2-439D-B823-CA79D4AD4D15}"/>
                </a:ext>
              </a:extLst>
            </p:cNvPr>
            <p:cNvSpPr>
              <a:spLocks/>
            </p:cNvSpPr>
            <p:nvPr/>
          </p:nvSpPr>
          <p:spPr bwMode="auto">
            <a:xfrm>
              <a:off x="6107113" y="4746626"/>
              <a:ext cx="23813" cy="23813"/>
            </a:xfrm>
            <a:custGeom>
              <a:avLst/>
              <a:gdLst/>
              <a:ahLst/>
              <a:cxnLst>
                <a:cxn ang="0">
                  <a:pos x="8" y="0"/>
                </a:cxn>
                <a:cxn ang="0">
                  <a:pos x="15" y="9"/>
                </a:cxn>
                <a:cxn ang="0">
                  <a:pos x="15" y="13"/>
                </a:cxn>
                <a:cxn ang="0">
                  <a:pos x="13" y="15"/>
                </a:cxn>
                <a:cxn ang="0">
                  <a:pos x="10" y="15"/>
                </a:cxn>
                <a:cxn ang="0">
                  <a:pos x="2" y="13"/>
                </a:cxn>
                <a:cxn ang="0">
                  <a:pos x="0" y="6"/>
                </a:cxn>
                <a:cxn ang="0">
                  <a:pos x="2" y="3"/>
                </a:cxn>
                <a:cxn ang="0">
                  <a:pos x="8" y="0"/>
                </a:cxn>
              </a:cxnLst>
              <a:rect l="0" t="0" r="r" b="b"/>
              <a:pathLst>
                <a:path w="15" h="15">
                  <a:moveTo>
                    <a:pt x="8" y="0"/>
                  </a:moveTo>
                  <a:lnTo>
                    <a:pt x="15" y="9"/>
                  </a:lnTo>
                  <a:lnTo>
                    <a:pt x="15" y="13"/>
                  </a:lnTo>
                  <a:lnTo>
                    <a:pt x="13" y="15"/>
                  </a:lnTo>
                  <a:lnTo>
                    <a:pt x="10" y="15"/>
                  </a:lnTo>
                  <a:lnTo>
                    <a:pt x="2" y="13"/>
                  </a:lnTo>
                  <a:lnTo>
                    <a:pt x="0" y="6"/>
                  </a:lnTo>
                  <a:lnTo>
                    <a:pt x="2" y="3"/>
                  </a:lnTo>
                  <a:lnTo>
                    <a:pt x="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3" name="Freeform 72">
              <a:extLst>
                <a:ext uri="{FF2B5EF4-FFF2-40B4-BE49-F238E27FC236}">
                  <a16:creationId xmlns:a16="http://schemas.microsoft.com/office/drawing/2014/main" xmlns="" id="{55AF094C-2B5C-4569-B880-D4E98BB16224}"/>
                </a:ext>
              </a:extLst>
            </p:cNvPr>
            <p:cNvSpPr>
              <a:spLocks/>
            </p:cNvSpPr>
            <p:nvPr/>
          </p:nvSpPr>
          <p:spPr bwMode="auto">
            <a:xfrm>
              <a:off x="6116638" y="4713288"/>
              <a:ext cx="28575" cy="22225"/>
            </a:xfrm>
            <a:custGeom>
              <a:avLst/>
              <a:gdLst/>
              <a:ahLst/>
              <a:cxnLst>
                <a:cxn ang="0">
                  <a:pos x="6" y="0"/>
                </a:cxn>
                <a:cxn ang="0">
                  <a:pos x="13" y="0"/>
                </a:cxn>
                <a:cxn ang="0">
                  <a:pos x="16" y="2"/>
                </a:cxn>
                <a:cxn ang="0">
                  <a:pos x="17" y="5"/>
                </a:cxn>
                <a:cxn ang="0">
                  <a:pos x="17" y="6"/>
                </a:cxn>
                <a:cxn ang="0">
                  <a:pos x="18" y="7"/>
                </a:cxn>
                <a:cxn ang="0">
                  <a:pos x="18" y="10"/>
                </a:cxn>
                <a:cxn ang="0">
                  <a:pos x="17" y="12"/>
                </a:cxn>
                <a:cxn ang="0">
                  <a:pos x="11" y="14"/>
                </a:cxn>
                <a:cxn ang="0">
                  <a:pos x="0" y="10"/>
                </a:cxn>
                <a:cxn ang="0">
                  <a:pos x="6" y="0"/>
                </a:cxn>
              </a:cxnLst>
              <a:rect l="0" t="0" r="r" b="b"/>
              <a:pathLst>
                <a:path w="18" h="14">
                  <a:moveTo>
                    <a:pt x="6" y="0"/>
                  </a:moveTo>
                  <a:lnTo>
                    <a:pt x="13" y="0"/>
                  </a:lnTo>
                  <a:lnTo>
                    <a:pt x="16" y="2"/>
                  </a:lnTo>
                  <a:lnTo>
                    <a:pt x="17" y="5"/>
                  </a:lnTo>
                  <a:lnTo>
                    <a:pt x="17" y="6"/>
                  </a:lnTo>
                  <a:lnTo>
                    <a:pt x="18" y="7"/>
                  </a:lnTo>
                  <a:lnTo>
                    <a:pt x="18" y="10"/>
                  </a:lnTo>
                  <a:lnTo>
                    <a:pt x="17" y="12"/>
                  </a:lnTo>
                  <a:lnTo>
                    <a:pt x="11" y="14"/>
                  </a:lnTo>
                  <a:lnTo>
                    <a:pt x="0" y="10"/>
                  </a:lnTo>
                  <a:lnTo>
                    <a:pt x="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4" name="Freeform 73">
              <a:extLst>
                <a:ext uri="{FF2B5EF4-FFF2-40B4-BE49-F238E27FC236}">
                  <a16:creationId xmlns:a16="http://schemas.microsoft.com/office/drawing/2014/main" xmlns="" id="{B628E9AD-525B-4B10-9CC8-933EA07E5154}"/>
                </a:ext>
              </a:extLst>
            </p:cNvPr>
            <p:cNvSpPr>
              <a:spLocks/>
            </p:cNvSpPr>
            <p:nvPr/>
          </p:nvSpPr>
          <p:spPr bwMode="auto">
            <a:xfrm>
              <a:off x="6143626" y="4756151"/>
              <a:ext cx="34925" cy="39688"/>
            </a:xfrm>
            <a:custGeom>
              <a:avLst/>
              <a:gdLst/>
              <a:ahLst/>
              <a:cxnLst>
                <a:cxn ang="0">
                  <a:pos x="7" y="0"/>
                </a:cxn>
                <a:cxn ang="0">
                  <a:pos x="13" y="0"/>
                </a:cxn>
                <a:cxn ang="0">
                  <a:pos x="21" y="9"/>
                </a:cxn>
                <a:cxn ang="0">
                  <a:pos x="22" y="9"/>
                </a:cxn>
                <a:cxn ang="0">
                  <a:pos x="22" y="14"/>
                </a:cxn>
                <a:cxn ang="0">
                  <a:pos x="21" y="18"/>
                </a:cxn>
                <a:cxn ang="0">
                  <a:pos x="20" y="21"/>
                </a:cxn>
                <a:cxn ang="0">
                  <a:pos x="15" y="25"/>
                </a:cxn>
                <a:cxn ang="0">
                  <a:pos x="8" y="25"/>
                </a:cxn>
                <a:cxn ang="0">
                  <a:pos x="4" y="24"/>
                </a:cxn>
                <a:cxn ang="0">
                  <a:pos x="1" y="23"/>
                </a:cxn>
                <a:cxn ang="0">
                  <a:pos x="0" y="20"/>
                </a:cxn>
                <a:cxn ang="0">
                  <a:pos x="0" y="16"/>
                </a:cxn>
                <a:cxn ang="0">
                  <a:pos x="4" y="3"/>
                </a:cxn>
                <a:cxn ang="0">
                  <a:pos x="7" y="0"/>
                </a:cxn>
              </a:cxnLst>
              <a:rect l="0" t="0" r="r" b="b"/>
              <a:pathLst>
                <a:path w="22" h="25">
                  <a:moveTo>
                    <a:pt x="7" y="0"/>
                  </a:moveTo>
                  <a:lnTo>
                    <a:pt x="13" y="0"/>
                  </a:lnTo>
                  <a:lnTo>
                    <a:pt x="21" y="9"/>
                  </a:lnTo>
                  <a:lnTo>
                    <a:pt x="22" y="9"/>
                  </a:lnTo>
                  <a:lnTo>
                    <a:pt x="22" y="14"/>
                  </a:lnTo>
                  <a:lnTo>
                    <a:pt x="21" y="18"/>
                  </a:lnTo>
                  <a:lnTo>
                    <a:pt x="20" y="21"/>
                  </a:lnTo>
                  <a:lnTo>
                    <a:pt x="15" y="25"/>
                  </a:lnTo>
                  <a:lnTo>
                    <a:pt x="8" y="25"/>
                  </a:lnTo>
                  <a:lnTo>
                    <a:pt x="4" y="24"/>
                  </a:lnTo>
                  <a:lnTo>
                    <a:pt x="1" y="23"/>
                  </a:lnTo>
                  <a:lnTo>
                    <a:pt x="0" y="20"/>
                  </a:lnTo>
                  <a:lnTo>
                    <a:pt x="0" y="16"/>
                  </a:lnTo>
                  <a:lnTo>
                    <a:pt x="4" y="3"/>
                  </a:lnTo>
                  <a:lnTo>
                    <a:pt x="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5" name="Freeform 74">
              <a:extLst>
                <a:ext uri="{FF2B5EF4-FFF2-40B4-BE49-F238E27FC236}">
                  <a16:creationId xmlns:a16="http://schemas.microsoft.com/office/drawing/2014/main" xmlns="" id="{570D26D7-3168-472D-9C7C-0D24E5DF7B31}"/>
                </a:ext>
              </a:extLst>
            </p:cNvPr>
            <p:cNvSpPr>
              <a:spLocks/>
            </p:cNvSpPr>
            <p:nvPr/>
          </p:nvSpPr>
          <p:spPr bwMode="auto">
            <a:xfrm>
              <a:off x="6115051" y="4800601"/>
              <a:ext cx="26988" cy="22225"/>
            </a:xfrm>
            <a:custGeom>
              <a:avLst/>
              <a:gdLst/>
              <a:ahLst/>
              <a:cxnLst>
                <a:cxn ang="0">
                  <a:pos x="7" y="0"/>
                </a:cxn>
                <a:cxn ang="0">
                  <a:pos x="17" y="3"/>
                </a:cxn>
                <a:cxn ang="0">
                  <a:pos x="14" y="14"/>
                </a:cxn>
                <a:cxn ang="0">
                  <a:pos x="5" y="13"/>
                </a:cxn>
                <a:cxn ang="0">
                  <a:pos x="3" y="11"/>
                </a:cxn>
                <a:cxn ang="0">
                  <a:pos x="1" y="9"/>
                </a:cxn>
                <a:cxn ang="0">
                  <a:pos x="0" y="7"/>
                </a:cxn>
                <a:cxn ang="0">
                  <a:pos x="7" y="0"/>
                </a:cxn>
              </a:cxnLst>
              <a:rect l="0" t="0" r="r" b="b"/>
              <a:pathLst>
                <a:path w="17" h="14">
                  <a:moveTo>
                    <a:pt x="7" y="0"/>
                  </a:moveTo>
                  <a:lnTo>
                    <a:pt x="17" y="3"/>
                  </a:lnTo>
                  <a:lnTo>
                    <a:pt x="14" y="14"/>
                  </a:lnTo>
                  <a:lnTo>
                    <a:pt x="5" y="13"/>
                  </a:lnTo>
                  <a:lnTo>
                    <a:pt x="3" y="11"/>
                  </a:lnTo>
                  <a:lnTo>
                    <a:pt x="1" y="9"/>
                  </a:lnTo>
                  <a:lnTo>
                    <a:pt x="0" y="7"/>
                  </a:lnTo>
                  <a:lnTo>
                    <a:pt x="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6" name="Freeform 75">
              <a:extLst>
                <a:ext uri="{FF2B5EF4-FFF2-40B4-BE49-F238E27FC236}">
                  <a16:creationId xmlns:a16="http://schemas.microsoft.com/office/drawing/2014/main" xmlns="" id="{10844E0E-B8E1-4D9D-98F6-E6714770A229}"/>
                </a:ext>
              </a:extLst>
            </p:cNvPr>
            <p:cNvSpPr>
              <a:spLocks/>
            </p:cNvSpPr>
            <p:nvPr/>
          </p:nvSpPr>
          <p:spPr bwMode="auto">
            <a:xfrm>
              <a:off x="6183313" y="4811713"/>
              <a:ext cx="25400" cy="25400"/>
            </a:xfrm>
            <a:custGeom>
              <a:avLst/>
              <a:gdLst/>
              <a:ahLst/>
              <a:cxnLst>
                <a:cxn ang="0">
                  <a:pos x="7" y="0"/>
                </a:cxn>
                <a:cxn ang="0">
                  <a:pos x="16" y="2"/>
                </a:cxn>
                <a:cxn ang="0">
                  <a:pos x="14" y="16"/>
                </a:cxn>
                <a:cxn ang="0">
                  <a:pos x="6" y="13"/>
                </a:cxn>
                <a:cxn ang="0">
                  <a:pos x="3" y="12"/>
                </a:cxn>
                <a:cxn ang="0">
                  <a:pos x="2" y="9"/>
                </a:cxn>
                <a:cxn ang="0">
                  <a:pos x="0" y="7"/>
                </a:cxn>
                <a:cxn ang="0">
                  <a:pos x="7" y="0"/>
                </a:cxn>
              </a:cxnLst>
              <a:rect l="0" t="0" r="r" b="b"/>
              <a:pathLst>
                <a:path w="16" h="16">
                  <a:moveTo>
                    <a:pt x="7" y="0"/>
                  </a:moveTo>
                  <a:lnTo>
                    <a:pt x="16" y="2"/>
                  </a:lnTo>
                  <a:lnTo>
                    <a:pt x="14" y="16"/>
                  </a:lnTo>
                  <a:lnTo>
                    <a:pt x="6" y="13"/>
                  </a:lnTo>
                  <a:lnTo>
                    <a:pt x="3" y="12"/>
                  </a:lnTo>
                  <a:lnTo>
                    <a:pt x="2" y="9"/>
                  </a:lnTo>
                  <a:lnTo>
                    <a:pt x="0" y="7"/>
                  </a:lnTo>
                  <a:lnTo>
                    <a:pt x="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7" name="Freeform 76">
              <a:extLst>
                <a:ext uri="{FF2B5EF4-FFF2-40B4-BE49-F238E27FC236}">
                  <a16:creationId xmlns:a16="http://schemas.microsoft.com/office/drawing/2014/main" xmlns="" id="{B7E3777E-7176-41A5-8172-DD178AAE2CEA}"/>
                </a:ext>
              </a:extLst>
            </p:cNvPr>
            <p:cNvSpPr>
              <a:spLocks/>
            </p:cNvSpPr>
            <p:nvPr/>
          </p:nvSpPr>
          <p:spPr bwMode="auto">
            <a:xfrm>
              <a:off x="6142038" y="4905376"/>
              <a:ext cx="23813" cy="25400"/>
            </a:xfrm>
            <a:custGeom>
              <a:avLst/>
              <a:gdLst/>
              <a:ahLst/>
              <a:cxnLst>
                <a:cxn ang="0">
                  <a:pos x="5" y="0"/>
                </a:cxn>
                <a:cxn ang="0">
                  <a:pos x="15" y="3"/>
                </a:cxn>
                <a:cxn ang="0">
                  <a:pos x="12" y="16"/>
                </a:cxn>
                <a:cxn ang="0">
                  <a:pos x="4" y="14"/>
                </a:cxn>
                <a:cxn ang="0">
                  <a:pos x="1" y="12"/>
                </a:cxn>
                <a:cxn ang="0">
                  <a:pos x="0" y="9"/>
                </a:cxn>
                <a:cxn ang="0">
                  <a:pos x="0" y="7"/>
                </a:cxn>
                <a:cxn ang="0">
                  <a:pos x="5" y="0"/>
                </a:cxn>
              </a:cxnLst>
              <a:rect l="0" t="0" r="r" b="b"/>
              <a:pathLst>
                <a:path w="15" h="16">
                  <a:moveTo>
                    <a:pt x="5" y="0"/>
                  </a:moveTo>
                  <a:lnTo>
                    <a:pt x="15" y="3"/>
                  </a:lnTo>
                  <a:lnTo>
                    <a:pt x="12" y="16"/>
                  </a:lnTo>
                  <a:lnTo>
                    <a:pt x="4" y="14"/>
                  </a:lnTo>
                  <a:lnTo>
                    <a:pt x="1" y="12"/>
                  </a:lnTo>
                  <a:lnTo>
                    <a:pt x="0" y="9"/>
                  </a:lnTo>
                  <a:lnTo>
                    <a:pt x="0" y="7"/>
                  </a:lnTo>
                  <a:lnTo>
                    <a:pt x="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8" name="Freeform 77">
              <a:extLst>
                <a:ext uri="{FF2B5EF4-FFF2-40B4-BE49-F238E27FC236}">
                  <a16:creationId xmlns:a16="http://schemas.microsoft.com/office/drawing/2014/main" xmlns="" id="{88848188-3833-4B31-A68D-352DAE6D2692}"/>
                </a:ext>
              </a:extLst>
            </p:cNvPr>
            <p:cNvSpPr>
              <a:spLocks/>
            </p:cNvSpPr>
            <p:nvPr/>
          </p:nvSpPr>
          <p:spPr bwMode="auto">
            <a:xfrm>
              <a:off x="6121401" y="4832351"/>
              <a:ext cx="57150" cy="60325"/>
            </a:xfrm>
            <a:custGeom>
              <a:avLst/>
              <a:gdLst/>
              <a:ahLst/>
              <a:cxnLst>
                <a:cxn ang="0">
                  <a:pos x="21" y="0"/>
                </a:cxn>
                <a:cxn ang="0">
                  <a:pos x="22" y="0"/>
                </a:cxn>
                <a:cxn ang="0">
                  <a:pos x="27" y="1"/>
                </a:cxn>
                <a:cxn ang="0">
                  <a:pos x="31" y="4"/>
                </a:cxn>
                <a:cxn ang="0">
                  <a:pos x="34" y="8"/>
                </a:cxn>
                <a:cxn ang="0">
                  <a:pos x="35" y="13"/>
                </a:cxn>
                <a:cxn ang="0">
                  <a:pos x="36" y="15"/>
                </a:cxn>
                <a:cxn ang="0">
                  <a:pos x="36" y="21"/>
                </a:cxn>
                <a:cxn ang="0">
                  <a:pos x="35" y="25"/>
                </a:cxn>
                <a:cxn ang="0">
                  <a:pos x="34" y="32"/>
                </a:cxn>
                <a:cxn ang="0">
                  <a:pos x="34" y="34"/>
                </a:cxn>
                <a:cxn ang="0">
                  <a:pos x="32" y="35"/>
                </a:cxn>
                <a:cxn ang="0">
                  <a:pos x="31" y="35"/>
                </a:cxn>
                <a:cxn ang="0">
                  <a:pos x="31" y="37"/>
                </a:cxn>
                <a:cxn ang="0">
                  <a:pos x="28" y="37"/>
                </a:cxn>
                <a:cxn ang="0">
                  <a:pos x="27" y="38"/>
                </a:cxn>
                <a:cxn ang="0">
                  <a:pos x="20" y="38"/>
                </a:cxn>
                <a:cxn ang="0">
                  <a:pos x="6" y="35"/>
                </a:cxn>
                <a:cxn ang="0">
                  <a:pos x="6" y="31"/>
                </a:cxn>
                <a:cxn ang="0">
                  <a:pos x="4" y="28"/>
                </a:cxn>
                <a:cxn ang="0">
                  <a:pos x="3" y="24"/>
                </a:cxn>
                <a:cxn ang="0">
                  <a:pos x="1" y="21"/>
                </a:cxn>
                <a:cxn ang="0">
                  <a:pos x="1" y="18"/>
                </a:cxn>
                <a:cxn ang="0">
                  <a:pos x="0" y="17"/>
                </a:cxn>
                <a:cxn ang="0">
                  <a:pos x="1" y="13"/>
                </a:cxn>
                <a:cxn ang="0">
                  <a:pos x="4" y="10"/>
                </a:cxn>
                <a:cxn ang="0">
                  <a:pos x="8" y="7"/>
                </a:cxn>
                <a:cxn ang="0">
                  <a:pos x="13" y="3"/>
                </a:cxn>
                <a:cxn ang="0">
                  <a:pos x="21" y="0"/>
                </a:cxn>
              </a:cxnLst>
              <a:rect l="0" t="0" r="r" b="b"/>
              <a:pathLst>
                <a:path w="36" h="38">
                  <a:moveTo>
                    <a:pt x="21" y="0"/>
                  </a:moveTo>
                  <a:lnTo>
                    <a:pt x="22" y="0"/>
                  </a:lnTo>
                  <a:lnTo>
                    <a:pt x="27" y="1"/>
                  </a:lnTo>
                  <a:lnTo>
                    <a:pt x="31" y="4"/>
                  </a:lnTo>
                  <a:lnTo>
                    <a:pt x="34" y="8"/>
                  </a:lnTo>
                  <a:lnTo>
                    <a:pt x="35" y="13"/>
                  </a:lnTo>
                  <a:lnTo>
                    <a:pt x="36" y="15"/>
                  </a:lnTo>
                  <a:lnTo>
                    <a:pt x="36" y="21"/>
                  </a:lnTo>
                  <a:lnTo>
                    <a:pt x="35" y="25"/>
                  </a:lnTo>
                  <a:lnTo>
                    <a:pt x="34" y="32"/>
                  </a:lnTo>
                  <a:lnTo>
                    <a:pt x="34" y="34"/>
                  </a:lnTo>
                  <a:lnTo>
                    <a:pt x="32" y="35"/>
                  </a:lnTo>
                  <a:lnTo>
                    <a:pt x="31" y="35"/>
                  </a:lnTo>
                  <a:lnTo>
                    <a:pt x="31" y="37"/>
                  </a:lnTo>
                  <a:lnTo>
                    <a:pt x="28" y="37"/>
                  </a:lnTo>
                  <a:lnTo>
                    <a:pt x="27" y="38"/>
                  </a:lnTo>
                  <a:lnTo>
                    <a:pt x="20" y="38"/>
                  </a:lnTo>
                  <a:lnTo>
                    <a:pt x="6" y="35"/>
                  </a:lnTo>
                  <a:lnTo>
                    <a:pt x="6" y="31"/>
                  </a:lnTo>
                  <a:lnTo>
                    <a:pt x="4" y="28"/>
                  </a:lnTo>
                  <a:lnTo>
                    <a:pt x="3" y="24"/>
                  </a:lnTo>
                  <a:lnTo>
                    <a:pt x="1" y="21"/>
                  </a:lnTo>
                  <a:lnTo>
                    <a:pt x="1" y="18"/>
                  </a:lnTo>
                  <a:lnTo>
                    <a:pt x="0" y="17"/>
                  </a:lnTo>
                  <a:lnTo>
                    <a:pt x="1" y="13"/>
                  </a:lnTo>
                  <a:lnTo>
                    <a:pt x="4" y="10"/>
                  </a:lnTo>
                  <a:lnTo>
                    <a:pt x="8" y="7"/>
                  </a:lnTo>
                  <a:lnTo>
                    <a:pt x="13" y="3"/>
                  </a:lnTo>
                  <a:lnTo>
                    <a:pt x="2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79" name="Freeform 78">
              <a:extLst>
                <a:ext uri="{FF2B5EF4-FFF2-40B4-BE49-F238E27FC236}">
                  <a16:creationId xmlns:a16="http://schemas.microsoft.com/office/drawing/2014/main" xmlns="" id="{64223843-9B0D-4017-B2AD-FCDEE6EE603A}"/>
                </a:ext>
              </a:extLst>
            </p:cNvPr>
            <p:cNvSpPr>
              <a:spLocks noEditPoints="1"/>
            </p:cNvSpPr>
            <p:nvPr/>
          </p:nvSpPr>
          <p:spPr bwMode="auto">
            <a:xfrm>
              <a:off x="5956301" y="4456113"/>
              <a:ext cx="92075" cy="239713"/>
            </a:xfrm>
            <a:custGeom>
              <a:avLst/>
              <a:gdLst/>
              <a:ahLst/>
              <a:cxnLst>
                <a:cxn ang="0">
                  <a:pos x="38" y="10"/>
                </a:cxn>
                <a:cxn ang="0">
                  <a:pos x="14" y="12"/>
                </a:cxn>
                <a:cxn ang="0">
                  <a:pos x="14" y="24"/>
                </a:cxn>
                <a:cxn ang="0">
                  <a:pos x="28" y="36"/>
                </a:cxn>
                <a:cxn ang="0">
                  <a:pos x="39" y="23"/>
                </a:cxn>
                <a:cxn ang="0">
                  <a:pos x="38" y="10"/>
                </a:cxn>
                <a:cxn ang="0">
                  <a:pos x="49" y="0"/>
                </a:cxn>
                <a:cxn ang="0">
                  <a:pos x="49" y="10"/>
                </a:cxn>
                <a:cxn ang="0">
                  <a:pos x="45" y="10"/>
                </a:cxn>
                <a:cxn ang="0">
                  <a:pos x="46" y="26"/>
                </a:cxn>
                <a:cxn ang="0">
                  <a:pos x="32" y="40"/>
                </a:cxn>
                <a:cxn ang="0">
                  <a:pos x="34" y="88"/>
                </a:cxn>
                <a:cxn ang="0">
                  <a:pos x="58" y="86"/>
                </a:cxn>
                <a:cxn ang="0">
                  <a:pos x="58" y="113"/>
                </a:cxn>
                <a:cxn ang="0">
                  <a:pos x="56" y="126"/>
                </a:cxn>
                <a:cxn ang="0">
                  <a:pos x="52" y="134"/>
                </a:cxn>
                <a:cxn ang="0">
                  <a:pos x="48" y="138"/>
                </a:cxn>
                <a:cxn ang="0">
                  <a:pos x="43" y="141"/>
                </a:cxn>
                <a:cxn ang="0">
                  <a:pos x="41" y="145"/>
                </a:cxn>
                <a:cxn ang="0">
                  <a:pos x="36" y="147"/>
                </a:cxn>
                <a:cxn ang="0">
                  <a:pos x="32" y="151"/>
                </a:cxn>
                <a:cxn ang="0">
                  <a:pos x="29" y="151"/>
                </a:cxn>
                <a:cxn ang="0">
                  <a:pos x="28" y="150"/>
                </a:cxn>
                <a:cxn ang="0">
                  <a:pos x="25" y="148"/>
                </a:cxn>
                <a:cxn ang="0">
                  <a:pos x="21" y="145"/>
                </a:cxn>
                <a:cxn ang="0">
                  <a:pos x="18" y="143"/>
                </a:cxn>
                <a:cxn ang="0">
                  <a:pos x="14" y="140"/>
                </a:cxn>
                <a:cxn ang="0">
                  <a:pos x="10" y="136"/>
                </a:cxn>
                <a:cxn ang="0">
                  <a:pos x="6" y="127"/>
                </a:cxn>
                <a:cxn ang="0">
                  <a:pos x="3" y="116"/>
                </a:cxn>
                <a:cxn ang="0">
                  <a:pos x="0" y="103"/>
                </a:cxn>
                <a:cxn ang="0">
                  <a:pos x="0" y="89"/>
                </a:cxn>
                <a:cxn ang="0">
                  <a:pos x="24" y="88"/>
                </a:cxn>
                <a:cxn ang="0">
                  <a:pos x="22" y="40"/>
                </a:cxn>
                <a:cxn ang="0">
                  <a:pos x="8" y="27"/>
                </a:cxn>
                <a:cxn ang="0">
                  <a:pos x="7" y="12"/>
                </a:cxn>
                <a:cxn ang="0">
                  <a:pos x="3" y="12"/>
                </a:cxn>
                <a:cxn ang="0">
                  <a:pos x="3" y="3"/>
                </a:cxn>
                <a:cxn ang="0">
                  <a:pos x="49" y="0"/>
                </a:cxn>
              </a:cxnLst>
              <a:rect l="0" t="0" r="r" b="b"/>
              <a:pathLst>
                <a:path w="58" h="151">
                  <a:moveTo>
                    <a:pt x="38" y="10"/>
                  </a:moveTo>
                  <a:lnTo>
                    <a:pt x="14" y="12"/>
                  </a:lnTo>
                  <a:lnTo>
                    <a:pt x="14" y="24"/>
                  </a:lnTo>
                  <a:lnTo>
                    <a:pt x="28" y="36"/>
                  </a:lnTo>
                  <a:lnTo>
                    <a:pt x="39" y="23"/>
                  </a:lnTo>
                  <a:lnTo>
                    <a:pt x="38" y="10"/>
                  </a:lnTo>
                  <a:close/>
                  <a:moveTo>
                    <a:pt x="49" y="0"/>
                  </a:moveTo>
                  <a:lnTo>
                    <a:pt x="49" y="10"/>
                  </a:lnTo>
                  <a:lnTo>
                    <a:pt x="45" y="10"/>
                  </a:lnTo>
                  <a:lnTo>
                    <a:pt x="46" y="26"/>
                  </a:lnTo>
                  <a:lnTo>
                    <a:pt x="32" y="40"/>
                  </a:lnTo>
                  <a:lnTo>
                    <a:pt x="34" y="88"/>
                  </a:lnTo>
                  <a:lnTo>
                    <a:pt x="58" y="86"/>
                  </a:lnTo>
                  <a:lnTo>
                    <a:pt x="58" y="113"/>
                  </a:lnTo>
                  <a:lnTo>
                    <a:pt x="56" y="126"/>
                  </a:lnTo>
                  <a:lnTo>
                    <a:pt x="52" y="134"/>
                  </a:lnTo>
                  <a:lnTo>
                    <a:pt x="48" y="138"/>
                  </a:lnTo>
                  <a:lnTo>
                    <a:pt x="43" y="141"/>
                  </a:lnTo>
                  <a:lnTo>
                    <a:pt x="41" y="145"/>
                  </a:lnTo>
                  <a:lnTo>
                    <a:pt x="36" y="147"/>
                  </a:lnTo>
                  <a:lnTo>
                    <a:pt x="32" y="151"/>
                  </a:lnTo>
                  <a:lnTo>
                    <a:pt x="29" y="151"/>
                  </a:lnTo>
                  <a:lnTo>
                    <a:pt x="28" y="150"/>
                  </a:lnTo>
                  <a:lnTo>
                    <a:pt x="25" y="148"/>
                  </a:lnTo>
                  <a:lnTo>
                    <a:pt x="21" y="145"/>
                  </a:lnTo>
                  <a:lnTo>
                    <a:pt x="18" y="143"/>
                  </a:lnTo>
                  <a:lnTo>
                    <a:pt x="14" y="140"/>
                  </a:lnTo>
                  <a:lnTo>
                    <a:pt x="10" y="136"/>
                  </a:lnTo>
                  <a:lnTo>
                    <a:pt x="6" y="127"/>
                  </a:lnTo>
                  <a:lnTo>
                    <a:pt x="3" y="116"/>
                  </a:lnTo>
                  <a:lnTo>
                    <a:pt x="0" y="103"/>
                  </a:lnTo>
                  <a:lnTo>
                    <a:pt x="0" y="89"/>
                  </a:lnTo>
                  <a:lnTo>
                    <a:pt x="24" y="88"/>
                  </a:lnTo>
                  <a:lnTo>
                    <a:pt x="22" y="40"/>
                  </a:lnTo>
                  <a:lnTo>
                    <a:pt x="8" y="27"/>
                  </a:lnTo>
                  <a:lnTo>
                    <a:pt x="7" y="12"/>
                  </a:lnTo>
                  <a:lnTo>
                    <a:pt x="3" y="12"/>
                  </a:lnTo>
                  <a:lnTo>
                    <a:pt x="3" y="3"/>
                  </a:lnTo>
                  <a:lnTo>
                    <a:pt x="4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0" name="Freeform 79">
              <a:extLst>
                <a:ext uri="{FF2B5EF4-FFF2-40B4-BE49-F238E27FC236}">
                  <a16:creationId xmlns:a16="http://schemas.microsoft.com/office/drawing/2014/main" xmlns="" id="{2CEF040C-3409-4343-8CAC-45D2CDCEE802}"/>
                </a:ext>
              </a:extLst>
            </p:cNvPr>
            <p:cNvSpPr>
              <a:spLocks/>
            </p:cNvSpPr>
            <p:nvPr/>
          </p:nvSpPr>
          <p:spPr bwMode="auto">
            <a:xfrm>
              <a:off x="6227763" y="4689476"/>
              <a:ext cx="323850" cy="355600"/>
            </a:xfrm>
            <a:custGeom>
              <a:avLst/>
              <a:gdLst/>
              <a:ahLst/>
              <a:cxnLst>
                <a:cxn ang="0">
                  <a:pos x="106" y="0"/>
                </a:cxn>
                <a:cxn ang="0">
                  <a:pos x="112" y="10"/>
                </a:cxn>
                <a:cxn ang="0">
                  <a:pos x="147" y="28"/>
                </a:cxn>
                <a:cxn ang="0">
                  <a:pos x="155" y="28"/>
                </a:cxn>
                <a:cxn ang="0">
                  <a:pos x="158" y="35"/>
                </a:cxn>
                <a:cxn ang="0">
                  <a:pos x="192" y="56"/>
                </a:cxn>
                <a:cxn ang="0">
                  <a:pos x="201" y="55"/>
                </a:cxn>
                <a:cxn ang="0">
                  <a:pos x="204" y="60"/>
                </a:cxn>
                <a:cxn ang="0">
                  <a:pos x="186" y="93"/>
                </a:cxn>
                <a:cxn ang="0">
                  <a:pos x="164" y="110"/>
                </a:cxn>
                <a:cxn ang="0">
                  <a:pos x="135" y="107"/>
                </a:cxn>
                <a:cxn ang="0">
                  <a:pos x="68" y="193"/>
                </a:cxn>
                <a:cxn ang="0">
                  <a:pos x="95" y="180"/>
                </a:cxn>
                <a:cxn ang="0">
                  <a:pos x="128" y="174"/>
                </a:cxn>
                <a:cxn ang="0">
                  <a:pos x="161" y="181"/>
                </a:cxn>
                <a:cxn ang="0">
                  <a:pos x="172" y="194"/>
                </a:cxn>
                <a:cxn ang="0">
                  <a:pos x="155" y="205"/>
                </a:cxn>
                <a:cxn ang="0">
                  <a:pos x="124" y="218"/>
                </a:cxn>
                <a:cxn ang="0">
                  <a:pos x="88" y="224"/>
                </a:cxn>
                <a:cxn ang="0">
                  <a:pos x="48" y="212"/>
                </a:cxn>
                <a:cxn ang="0">
                  <a:pos x="19" y="184"/>
                </a:cxn>
                <a:cxn ang="0">
                  <a:pos x="5" y="149"/>
                </a:cxn>
                <a:cxn ang="0">
                  <a:pos x="0" y="117"/>
                </a:cxn>
                <a:cxn ang="0">
                  <a:pos x="2" y="96"/>
                </a:cxn>
                <a:cxn ang="0">
                  <a:pos x="17" y="98"/>
                </a:cxn>
                <a:cxn ang="0">
                  <a:pos x="41" y="124"/>
                </a:cxn>
                <a:cxn ang="0">
                  <a:pos x="52" y="156"/>
                </a:cxn>
                <a:cxn ang="0">
                  <a:pos x="55" y="186"/>
                </a:cxn>
                <a:cxn ang="0">
                  <a:pos x="96" y="86"/>
                </a:cxn>
                <a:cxn ang="0">
                  <a:pos x="79" y="60"/>
                </a:cxn>
                <a:cxn ang="0">
                  <a:pos x="83" y="32"/>
                </a:cxn>
                <a:cxn ang="0">
                  <a:pos x="97" y="7"/>
                </a:cxn>
                <a:cxn ang="0">
                  <a:pos x="102" y="1"/>
                </a:cxn>
              </a:cxnLst>
              <a:rect l="0" t="0" r="r" b="b"/>
              <a:pathLst>
                <a:path w="204" h="224">
                  <a:moveTo>
                    <a:pt x="104" y="0"/>
                  </a:moveTo>
                  <a:lnTo>
                    <a:pt x="106" y="0"/>
                  </a:lnTo>
                  <a:lnTo>
                    <a:pt x="107" y="1"/>
                  </a:lnTo>
                  <a:lnTo>
                    <a:pt x="112" y="10"/>
                  </a:lnTo>
                  <a:lnTo>
                    <a:pt x="119" y="38"/>
                  </a:lnTo>
                  <a:lnTo>
                    <a:pt x="147" y="28"/>
                  </a:lnTo>
                  <a:lnTo>
                    <a:pt x="151" y="27"/>
                  </a:lnTo>
                  <a:lnTo>
                    <a:pt x="155" y="28"/>
                  </a:lnTo>
                  <a:lnTo>
                    <a:pt x="158" y="31"/>
                  </a:lnTo>
                  <a:lnTo>
                    <a:pt x="158" y="35"/>
                  </a:lnTo>
                  <a:lnTo>
                    <a:pt x="165" y="65"/>
                  </a:lnTo>
                  <a:lnTo>
                    <a:pt x="192" y="56"/>
                  </a:lnTo>
                  <a:lnTo>
                    <a:pt x="196" y="55"/>
                  </a:lnTo>
                  <a:lnTo>
                    <a:pt x="201" y="55"/>
                  </a:lnTo>
                  <a:lnTo>
                    <a:pt x="204" y="58"/>
                  </a:lnTo>
                  <a:lnTo>
                    <a:pt x="204" y="60"/>
                  </a:lnTo>
                  <a:lnTo>
                    <a:pt x="200" y="69"/>
                  </a:lnTo>
                  <a:lnTo>
                    <a:pt x="186" y="93"/>
                  </a:lnTo>
                  <a:lnTo>
                    <a:pt x="176" y="104"/>
                  </a:lnTo>
                  <a:lnTo>
                    <a:pt x="164" y="110"/>
                  </a:lnTo>
                  <a:lnTo>
                    <a:pt x="149" y="110"/>
                  </a:lnTo>
                  <a:lnTo>
                    <a:pt x="135" y="107"/>
                  </a:lnTo>
                  <a:lnTo>
                    <a:pt x="120" y="100"/>
                  </a:lnTo>
                  <a:lnTo>
                    <a:pt x="68" y="193"/>
                  </a:lnTo>
                  <a:lnTo>
                    <a:pt x="81" y="186"/>
                  </a:lnTo>
                  <a:lnTo>
                    <a:pt x="95" y="180"/>
                  </a:lnTo>
                  <a:lnTo>
                    <a:pt x="112" y="176"/>
                  </a:lnTo>
                  <a:lnTo>
                    <a:pt x="128" y="174"/>
                  </a:lnTo>
                  <a:lnTo>
                    <a:pt x="145" y="176"/>
                  </a:lnTo>
                  <a:lnTo>
                    <a:pt x="161" y="181"/>
                  </a:lnTo>
                  <a:lnTo>
                    <a:pt x="175" y="193"/>
                  </a:lnTo>
                  <a:lnTo>
                    <a:pt x="172" y="194"/>
                  </a:lnTo>
                  <a:lnTo>
                    <a:pt x="165" y="200"/>
                  </a:lnTo>
                  <a:lnTo>
                    <a:pt x="155" y="205"/>
                  </a:lnTo>
                  <a:lnTo>
                    <a:pt x="141" y="212"/>
                  </a:lnTo>
                  <a:lnTo>
                    <a:pt x="124" y="218"/>
                  </a:lnTo>
                  <a:lnTo>
                    <a:pt x="107" y="222"/>
                  </a:lnTo>
                  <a:lnTo>
                    <a:pt x="88" y="224"/>
                  </a:lnTo>
                  <a:lnTo>
                    <a:pt x="68" y="221"/>
                  </a:lnTo>
                  <a:lnTo>
                    <a:pt x="48" y="212"/>
                  </a:lnTo>
                  <a:lnTo>
                    <a:pt x="31" y="200"/>
                  </a:lnTo>
                  <a:lnTo>
                    <a:pt x="19" y="184"/>
                  </a:lnTo>
                  <a:lnTo>
                    <a:pt x="10" y="166"/>
                  </a:lnTo>
                  <a:lnTo>
                    <a:pt x="5" y="149"/>
                  </a:lnTo>
                  <a:lnTo>
                    <a:pt x="2" y="132"/>
                  </a:lnTo>
                  <a:lnTo>
                    <a:pt x="0" y="117"/>
                  </a:lnTo>
                  <a:lnTo>
                    <a:pt x="0" y="104"/>
                  </a:lnTo>
                  <a:lnTo>
                    <a:pt x="2" y="96"/>
                  </a:lnTo>
                  <a:lnTo>
                    <a:pt x="2" y="93"/>
                  </a:lnTo>
                  <a:lnTo>
                    <a:pt x="17" y="98"/>
                  </a:lnTo>
                  <a:lnTo>
                    <a:pt x="31" y="110"/>
                  </a:lnTo>
                  <a:lnTo>
                    <a:pt x="41" y="124"/>
                  </a:lnTo>
                  <a:lnTo>
                    <a:pt x="48" y="139"/>
                  </a:lnTo>
                  <a:lnTo>
                    <a:pt x="52" y="156"/>
                  </a:lnTo>
                  <a:lnTo>
                    <a:pt x="55" y="172"/>
                  </a:lnTo>
                  <a:lnTo>
                    <a:pt x="55" y="186"/>
                  </a:lnTo>
                  <a:lnTo>
                    <a:pt x="109" y="94"/>
                  </a:lnTo>
                  <a:lnTo>
                    <a:pt x="96" y="86"/>
                  </a:lnTo>
                  <a:lnTo>
                    <a:pt x="86" y="74"/>
                  </a:lnTo>
                  <a:lnTo>
                    <a:pt x="79" y="60"/>
                  </a:lnTo>
                  <a:lnTo>
                    <a:pt x="78" y="46"/>
                  </a:lnTo>
                  <a:lnTo>
                    <a:pt x="83" y="32"/>
                  </a:lnTo>
                  <a:lnTo>
                    <a:pt x="96" y="10"/>
                  </a:lnTo>
                  <a:lnTo>
                    <a:pt x="97" y="7"/>
                  </a:lnTo>
                  <a:lnTo>
                    <a:pt x="100" y="4"/>
                  </a:lnTo>
                  <a:lnTo>
                    <a:pt x="102" y="1"/>
                  </a:lnTo>
                  <a:lnTo>
                    <a:pt x="10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1" name="Freeform 80">
              <a:extLst>
                <a:ext uri="{FF2B5EF4-FFF2-40B4-BE49-F238E27FC236}">
                  <a16:creationId xmlns:a16="http://schemas.microsoft.com/office/drawing/2014/main" xmlns="" id="{33CFD977-3E4B-4E19-B647-AF4D1D534E8C}"/>
                </a:ext>
              </a:extLst>
            </p:cNvPr>
            <p:cNvSpPr>
              <a:spLocks/>
            </p:cNvSpPr>
            <p:nvPr/>
          </p:nvSpPr>
          <p:spPr bwMode="auto">
            <a:xfrm>
              <a:off x="4654551" y="3973513"/>
              <a:ext cx="47625" cy="52388"/>
            </a:xfrm>
            <a:custGeom>
              <a:avLst/>
              <a:gdLst/>
              <a:ahLst/>
              <a:cxnLst>
                <a:cxn ang="0">
                  <a:pos x="14" y="0"/>
                </a:cxn>
                <a:cxn ang="0">
                  <a:pos x="23" y="3"/>
                </a:cxn>
                <a:cxn ang="0">
                  <a:pos x="27" y="8"/>
                </a:cxn>
                <a:cxn ang="0">
                  <a:pos x="30" y="16"/>
                </a:cxn>
                <a:cxn ang="0">
                  <a:pos x="28" y="22"/>
                </a:cxn>
                <a:cxn ang="0">
                  <a:pos x="27" y="26"/>
                </a:cxn>
                <a:cxn ang="0">
                  <a:pos x="23" y="30"/>
                </a:cxn>
                <a:cxn ang="0">
                  <a:pos x="14" y="33"/>
                </a:cxn>
                <a:cxn ang="0">
                  <a:pos x="6" y="30"/>
                </a:cxn>
                <a:cxn ang="0">
                  <a:pos x="3" y="26"/>
                </a:cxn>
                <a:cxn ang="0">
                  <a:pos x="2" y="22"/>
                </a:cxn>
                <a:cxn ang="0">
                  <a:pos x="0" y="16"/>
                </a:cxn>
                <a:cxn ang="0">
                  <a:pos x="3" y="8"/>
                </a:cxn>
                <a:cxn ang="0">
                  <a:pos x="6" y="3"/>
                </a:cxn>
                <a:cxn ang="0">
                  <a:pos x="14" y="0"/>
                </a:cxn>
              </a:cxnLst>
              <a:rect l="0" t="0" r="r" b="b"/>
              <a:pathLst>
                <a:path w="30" h="33">
                  <a:moveTo>
                    <a:pt x="14" y="0"/>
                  </a:moveTo>
                  <a:lnTo>
                    <a:pt x="23" y="3"/>
                  </a:lnTo>
                  <a:lnTo>
                    <a:pt x="27" y="8"/>
                  </a:lnTo>
                  <a:lnTo>
                    <a:pt x="30" y="16"/>
                  </a:lnTo>
                  <a:lnTo>
                    <a:pt x="28" y="22"/>
                  </a:lnTo>
                  <a:lnTo>
                    <a:pt x="27" y="26"/>
                  </a:lnTo>
                  <a:lnTo>
                    <a:pt x="23" y="30"/>
                  </a:lnTo>
                  <a:lnTo>
                    <a:pt x="14" y="33"/>
                  </a:lnTo>
                  <a:lnTo>
                    <a:pt x="6" y="30"/>
                  </a:lnTo>
                  <a:lnTo>
                    <a:pt x="3" y="26"/>
                  </a:lnTo>
                  <a:lnTo>
                    <a:pt x="2" y="22"/>
                  </a:lnTo>
                  <a:lnTo>
                    <a:pt x="0" y="16"/>
                  </a:lnTo>
                  <a:lnTo>
                    <a:pt x="3" y="8"/>
                  </a:lnTo>
                  <a:lnTo>
                    <a:pt x="6" y="3"/>
                  </a:lnTo>
                  <a:lnTo>
                    <a:pt x="1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2" name="Freeform 81">
              <a:extLst>
                <a:ext uri="{FF2B5EF4-FFF2-40B4-BE49-F238E27FC236}">
                  <a16:creationId xmlns:a16="http://schemas.microsoft.com/office/drawing/2014/main" xmlns="" id="{BD824D3E-63EB-4842-8C26-9878F74D6A99}"/>
                </a:ext>
              </a:extLst>
            </p:cNvPr>
            <p:cNvSpPr>
              <a:spLocks/>
            </p:cNvSpPr>
            <p:nvPr/>
          </p:nvSpPr>
          <p:spPr bwMode="auto">
            <a:xfrm>
              <a:off x="4632326" y="3852863"/>
              <a:ext cx="92075" cy="109538"/>
            </a:xfrm>
            <a:custGeom>
              <a:avLst/>
              <a:gdLst/>
              <a:ahLst/>
              <a:cxnLst>
                <a:cxn ang="0">
                  <a:pos x="30" y="0"/>
                </a:cxn>
                <a:cxn ang="0">
                  <a:pos x="44" y="5"/>
                </a:cxn>
                <a:cxn ang="0">
                  <a:pos x="54" y="15"/>
                </a:cxn>
                <a:cxn ang="0">
                  <a:pos x="58" y="29"/>
                </a:cxn>
                <a:cxn ang="0">
                  <a:pos x="58" y="34"/>
                </a:cxn>
                <a:cxn ang="0">
                  <a:pos x="56" y="38"/>
                </a:cxn>
                <a:cxn ang="0">
                  <a:pos x="54" y="43"/>
                </a:cxn>
                <a:cxn ang="0">
                  <a:pos x="55" y="43"/>
                </a:cxn>
                <a:cxn ang="0">
                  <a:pos x="41" y="69"/>
                </a:cxn>
                <a:cxn ang="0">
                  <a:pos x="32" y="67"/>
                </a:cxn>
                <a:cxn ang="0">
                  <a:pos x="24" y="67"/>
                </a:cxn>
                <a:cxn ang="0">
                  <a:pos x="18" y="69"/>
                </a:cxn>
                <a:cxn ang="0">
                  <a:pos x="4" y="43"/>
                </a:cxn>
                <a:cxn ang="0">
                  <a:pos x="1" y="38"/>
                </a:cxn>
                <a:cxn ang="0">
                  <a:pos x="0" y="34"/>
                </a:cxn>
                <a:cxn ang="0">
                  <a:pos x="0" y="29"/>
                </a:cxn>
                <a:cxn ang="0">
                  <a:pos x="3" y="17"/>
                </a:cxn>
                <a:cxn ang="0">
                  <a:pos x="9" y="9"/>
                </a:cxn>
                <a:cxn ang="0">
                  <a:pos x="18" y="3"/>
                </a:cxn>
                <a:cxn ang="0">
                  <a:pos x="30" y="0"/>
                </a:cxn>
              </a:cxnLst>
              <a:rect l="0" t="0" r="r" b="b"/>
              <a:pathLst>
                <a:path w="58" h="69">
                  <a:moveTo>
                    <a:pt x="30" y="0"/>
                  </a:moveTo>
                  <a:lnTo>
                    <a:pt x="44" y="5"/>
                  </a:lnTo>
                  <a:lnTo>
                    <a:pt x="54" y="15"/>
                  </a:lnTo>
                  <a:lnTo>
                    <a:pt x="58" y="29"/>
                  </a:lnTo>
                  <a:lnTo>
                    <a:pt x="58" y="34"/>
                  </a:lnTo>
                  <a:lnTo>
                    <a:pt x="56" y="38"/>
                  </a:lnTo>
                  <a:lnTo>
                    <a:pt x="54" y="43"/>
                  </a:lnTo>
                  <a:lnTo>
                    <a:pt x="55" y="43"/>
                  </a:lnTo>
                  <a:lnTo>
                    <a:pt x="41" y="69"/>
                  </a:lnTo>
                  <a:lnTo>
                    <a:pt x="32" y="67"/>
                  </a:lnTo>
                  <a:lnTo>
                    <a:pt x="24" y="67"/>
                  </a:lnTo>
                  <a:lnTo>
                    <a:pt x="18" y="69"/>
                  </a:lnTo>
                  <a:lnTo>
                    <a:pt x="4" y="43"/>
                  </a:lnTo>
                  <a:lnTo>
                    <a:pt x="1" y="38"/>
                  </a:lnTo>
                  <a:lnTo>
                    <a:pt x="0" y="34"/>
                  </a:lnTo>
                  <a:lnTo>
                    <a:pt x="0" y="29"/>
                  </a:lnTo>
                  <a:lnTo>
                    <a:pt x="3" y="17"/>
                  </a:lnTo>
                  <a:lnTo>
                    <a:pt x="9" y="9"/>
                  </a:lnTo>
                  <a:lnTo>
                    <a:pt x="18" y="3"/>
                  </a:lnTo>
                  <a:lnTo>
                    <a:pt x="3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3" name="Freeform 82">
              <a:extLst>
                <a:ext uri="{FF2B5EF4-FFF2-40B4-BE49-F238E27FC236}">
                  <a16:creationId xmlns:a16="http://schemas.microsoft.com/office/drawing/2014/main" xmlns="" id="{B8CEB892-DD6F-429D-B676-EEB3925C6533}"/>
                </a:ext>
              </a:extLst>
            </p:cNvPr>
            <p:cNvSpPr>
              <a:spLocks/>
            </p:cNvSpPr>
            <p:nvPr/>
          </p:nvSpPr>
          <p:spPr bwMode="auto">
            <a:xfrm>
              <a:off x="4548188" y="3902076"/>
              <a:ext cx="106363" cy="95250"/>
            </a:xfrm>
            <a:custGeom>
              <a:avLst/>
              <a:gdLst/>
              <a:ahLst/>
              <a:cxnLst>
                <a:cxn ang="0">
                  <a:pos x="28" y="0"/>
                </a:cxn>
                <a:cxn ang="0">
                  <a:pos x="39" y="2"/>
                </a:cxn>
                <a:cxn ang="0">
                  <a:pos x="47" y="7"/>
                </a:cxn>
                <a:cxn ang="0">
                  <a:pos x="54" y="16"/>
                </a:cxn>
                <a:cxn ang="0">
                  <a:pos x="67" y="40"/>
                </a:cxn>
                <a:cxn ang="0">
                  <a:pos x="63" y="44"/>
                </a:cxn>
                <a:cxn ang="0">
                  <a:pos x="60" y="48"/>
                </a:cxn>
                <a:cxn ang="0">
                  <a:pos x="57" y="60"/>
                </a:cxn>
                <a:cxn ang="0">
                  <a:pos x="28" y="60"/>
                </a:cxn>
                <a:cxn ang="0">
                  <a:pos x="28" y="58"/>
                </a:cxn>
                <a:cxn ang="0">
                  <a:pos x="14" y="54"/>
                </a:cxn>
                <a:cxn ang="0">
                  <a:pos x="4" y="44"/>
                </a:cxn>
                <a:cxn ang="0">
                  <a:pos x="0" y="30"/>
                </a:cxn>
                <a:cxn ang="0">
                  <a:pos x="2" y="19"/>
                </a:cxn>
                <a:cxn ang="0">
                  <a:pos x="8" y="9"/>
                </a:cxn>
                <a:cxn ang="0">
                  <a:pos x="17" y="3"/>
                </a:cxn>
                <a:cxn ang="0">
                  <a:pos x="28" y="0"/>
                </a:cxn>
              </a:cxnLst>
              <a:rect l="0" t="0" r="r" b="b"/>
              <a:pathLst>
                <a:path w="67" h="60">
                  <a:moveTo>
                    <a:pt x="28" y="0"/>
                  </a:moveTo>
                  <a:lnTo>
                    <a:pt x="39" y="2"/>
                  </a:lnTo>
                  <a:lnTo>
                    <a:pt x="47" y="7"/>
                  </a:lnTo>
                  <a:lnTo>
                    <a:pt x="54" y="16"/>
                  </a:lnTo>
                  <a:lnTo>
                    <a:pt x="67" y="40"/>
                  </a:lnTo>
                  <a:lnTo>
                    <a:pt x="63" y="44"/>
                  </a:lnTo>
                  <a:lnTo>
                    <a:pt x="60" y="48"/>
                  </a:lnTo>
                  <a:lnTo>
                    <a:pt x="57" y="60"/>
                  </a:lnTo>
                  <a:lnTo>
                    <a:pt x="28" y="60"/>
                  </a:lnTo>
                  <a:lnTo>
                    <a:pt x="28" y="58"/>
                  </a:lnTo>
                  <a:lnTo>
                    <a:pt x="14" y="54"/>
                  </a:lnTo>
                  <a:lnTo>
                    <a:pt x="4" y="44"/>
                  </a:lnTo>
                  <a:lnTo>
                    <a:pt x="0" y="30"/>
                  </a:lnTo>
                  <a:lnTo>
                    <a:pt x="2" y="19"/>
                  </a:lnTo>
                  <a:lnTo>
                    <a:pt x="8" y="9"/>
                  </a:lnTo>
                  <a:lnTo>
                    <a:pt x="17" y="3"/>
                  </a:lnTo>
                  <a:lnTo>
                    <a:pt x="2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4" name="Freeform 83">
              <a:extLst>
                <a:ext uri="{FF2B5EF4-FFF2-40B4-BE49-F238E27FC236}">
                  <a16:creationId xmlns:a16="http://schemas.microsoft.com/office/drawing/2014/main" xmlns="" id="{C0F893F4-FCCB-42A6-BEDA-6A414682DAEB}"/>
                </a:ext>
              </a:extLst>
            </p:cNvPr>
            <p:cNvSpPr>
              <a:spLocks/>
            </p:cNvSpPr>
            <p:nvPr/>
          </p:nvSpPr>
          <p:spPr bwMode="auto">
            <a:xfrm>
              <a:off x="4548188" y="4003676"/>
              <a:ext cx="109538" cy="90488"/>
            </a:xfrm>
            <a:custGeom>
              <a:avLst/>
              <a:gdLst/>
              <a:ahLst/>
              <a:cxnLst>
                <a:cxn ang="0">
                  <a:pos x="28" y="0"/>
                </a:cxn>
                <a:cxn ang="0">
                  <a:pos x="57" y="0"/>
                </a:cxn>
                <a:cxn ang="0">
                  <a:pos x="59" y="5"/>
                </a:cxn>
                <a:cxn ang="0">
                  <a:pos x="60" y="10"/>
                </a:cxn>
                <a:cxn ang="0">
                  <a:pos x="69" y="18"/>
                </a:cxn>
                <a:cxn ang="0">
                  <a:pos x="67" y="18"/>
                </a:cxn>
                <a:cxn ang="0">
                  <a:pos x="54" y="42"/>
                </a:cxn>
                <a:cxn ang="0">
                  <a:pos x="47" y="50"/>
                </a:cxn>
                <a:cxn ang="0">
                  <a:pos x="39" y="56"/>
                </a:cxn>
                <a:cxn ang="0">
                  <a:pos x="28" y="57"/>
                </a:cxn>
                <a:cxn ang="0">
                  <a:pos x="17" y="55"/>
                </a:cxn>
                <a:cxn ang="0">
                  <a:pos x="8" y="49"/>
                </a:cxn>
                <a:cxn ang="0">
                  <a:pos x="2" y="39"/>
                </a:cxn>
                <a:cxn ang="0">
                  <a:pos x="0" y="28"/>
                </a:cxn>
                <a:cxn ang="0">
                  <a:pos x="4" y="14"/>
                </a:cxn>
                <a:cxn ang="0">
                  <a:pos x="14" y="4"/>
                </a:cxn>
                <a:cxn ang="0">
                  <a:pos x="28" y="0"/>
                </a:cxn>
              </a:cxnLst>
              <a:rect l="0" t="0" r="r" b="b"/>
              <a:pathLst>
                <a:path w="69" h="57">
                  <a:moveTo>
                    <a:pt x="28" y="0"/>
                  </a:moveTo>
                  <a:lnTo>
                    <a:pt x="57" y="0"/>
                  </a:lnTo>
                  <a:lnTo>
                    <a:pt x="59" y="5"/>
                  </a:lnTo>
                  <a:lnTo>
                    <a:pt x="60" y="10"/>
                  </a:lnTo>
                  <a:lnTo>
                    <a:pt x="69" y="18"/>
                  </a:lnTo>
                  <a:lnTo>
                    <a:pt x="67" y="18"/>
                  </a:lnTo>
                  <a:lnTo>
                    <a:pt x="54" y="42"/>
                  </a:lnTo>
                  <a:lnTo>
                    <a:pt x="47" y="50"/>
                  </a:lnTo>
                  <a:lnTo>
                    <a:pt x="39" y="56"/>
                  </a:lnTo>
                  <a:lnTo>
                    <a:pt x="28" y="57"/>
                  </a:lnTo>
                  <a:lnTo>
                    <a:pt x="17" y="55"/>
                  </a:lnTo>
                  <a:lnTo>
                    <a:pt x="8" y="49"/>
                  </a:lnTo>
                  <a:lnTo>
                    <a:pt x="2" y="39"/>
                  </a:lnTo>
                  <a:lnTo>
                    <a:pt x="0" y="28"/>
                  </a:lnTo>
                  <a:lnTo>
                    <a:pt x="4" y="14"/>
                  </a:lnTo>
                  <a:lnTo>
                    <a:pt x="14" y="4"/>
                  </a:lnTo>
                  <a:lnTo>
                    <a:pt x="2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5" name="Freeform 84">
              <a:extLst>
                <a:ext uri="{FF2B5EF4-FFF2-40B4-BE49-F238E27FC236}">
                  <a16:creationId xmlns:a16="http://schemas.microsoft.com/office/drawing/2014/main" xmlns="" id="{8AB37A38-6063-4A36-8EF4-AAA38C6E07D0}"/>
                </a:ext>
              </a:extLst>
            </p:cNvPr>
            <p:cNvSpPr>
              <a:spLocks/>
            </p:cNvSpPr>
            <p:nvPr/>
          </p:nvSpPr>
          <p:spPr bwMode="auto">
            <a:xfrm>
              <a:off x="4632326" y="4037013"/>
              <a:ext cx="92075" cy="106363"/>
            </a:xfrm>
            <a:custGeom>
              <a:avLst/>
              <a:gdLst/>
              <a:ahLst/>
              <a:cxnLst>
                <a:cxn ang="0">
                  <a:pos x="18" y="0"/>
                </a:cxn>
                <a:cxn ang="0">
                  <a:pos x="30" y="3"/>
                </a:cxn>
                <a:cxn ang="0">
                  <a:pos x="32" y="3"/>
                </a:cxn>
                <a:cxn ang="0">
                  <a:pos x="41" y="0"/>
                </a:cxn>
                <a:cxn ang="0">
                  <a:pos x="55" y="25"/>
                </a:cxn>
                <a:cxn ang="0">
                  <a:pos x="58" y="34"/>
                </a:cxn>
                <a:cxn ang="0">
                  <a:pos x="58" y="39"/>
                </a:cxn>
                <a:cxn ang="0">
                  <a:pos x="54" y="53"/>
                </a:cxn>
                <a:cxn ang="0">
                  <a:pos x="44" y="63"/>
                </a:cxn>
                <a:cxn ang="0">
                  <a:pos x="30" y="67"/>
                </a:cxn>
                <a:cxn ang="0">
                  <a:pos x="18" y="65"/>
                </a:cxn>
                <a:cxn ang="0">
                  <a:pos x="9" y="59"/>
                </a:cxn>
                <a:cxn ang="0">
                  <a:pos x="3" y="51"/>
                </a:cxn>
                <a:cxn ang="0">
                  <a:pos x="0" y="39"/>
                </a:cxn>
                <a:cxn ang="0">
                  <a:pos x="0" y="34"/>
                </a:cxn>
                <a:cxn ang="0">
                  <a:pos x="1" y="29"/>
                </a:cxn>
                <a:cxn ang="0">
                  <a:pos x="4" y="25"/>
                </a:cxn>
                <a:cxn ang="0">
                  <a:pos x="18" y="0"/>
                </a:cxn>
              </a:cxnLst>
              <a:rect l="0" t="0" r="r" b="b"/>
              <a:pathLst>
                <a:path w="58" h="67">
                  <a:moveTo>
                    <a:pt x="18" y="0"/>
                  </a:moveTo>
                  <a:lnTo>
                    <a:pt x="30" y="3"/>
                  </a:lnTo>
                  <a:lnTo>
                    <a:pt x="32" y="3"/>
                  </a:lnTo>
                  <a:lnTo>
                    <a:pt x="41" y="0"/>
                  </a:lnTo>
                  <a:lnTo>
                    <a:pt x="55" y="25"/>
                  </a:lnTo>
                  <a:lnTo>
                    <a:pt x="58" y="34"/>
                  </a:lnTo>
                  <a:lnTo>
                    <a:pt x="58" y="39"/>
                  </a:lnTo>
                  <a:lnTo>
                    <a:pt x="54" y="53"/>
                  </a:lnTo>
                  <a:lnTo>
                    <a:pt x="44" y="63"/>
                  </a:lnTo>
                  <a:lnTo>
                    <a:pt x="30" y="67"/>
                  </a:lnTo>
                  <a:lnTo>
                    <a:pt x="18" y="65"/>
                  </a:lnTo>
                  <a:lnTo>
                    <a:pt x="9" y="59"/>
                  </a:lnTo>
                  <a:lnTo>
                    <a:pt x="3" y="51"/>
                  </a:lnTo>
                  <a:lnTo>
                    <a:pt x="0" y="39"/>
                  </a:lnTo>
                  <a:lnTo>
                    <a:pt x="0" y="34"/>
                  </a:lnTo>
                  <a:lnTo>
                    <a:pt x="1" y="29"/>
                  </a:lnTo>
                  <a:lnTo>
                    <a:pt x="4" y="25"/>
                  </a:lnTo>
                  <a:lnTo>
                    <a:pt x="1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6" name="Freeform 85">
              <a:extLst>
                <a:ext uri="{FF2B5EF4-FFF2-40B4-BE49-F238E27FC236}">
                  <a16:creationId xmlns:a16="http://schemas.microsoft.com/office/drawing/2014/main" xmlns="" id="{2E2C28ED-652A-4FDF-8F59-F778A161C076}"/>
                </a:ext>
              </a:extLst>
            </p:cNvPr>
            <p:cNvSpPr>
              <a:spLocks/>
            </p:cNvSpPr>
            <p:nvPr/>
          </p:nvSpPr>
          <p:spPr bwMode="auto">
            <a:xfrm>
              <a:off x="4702176" y="4003676"/>
              <a:ext cx="106363" cy="90488"/>
            </a:xfrm>
            <a:custGeom>
              <a:avLst/>
              <a:gdLst/>
              <a:ahLst/>
              <a:cxnLst>
                <a:cxn ang="0">
                  <a:pos x="11" y="0"/>
                </a:cxn>
                <a:cxn ang="0">
                  <a:pos x="39" y="0"/>
                </a:cxn>
                <a:cxn ang="0">
                  <a:pos x="53" y="4"/>
                </a:cxn>
                <a:cxn ang="0">
                  <a:pos x="63" y="14"/>
                </a:cxn>
                <a:cxn ang="0">
                  <a:pos x="67" y="28"/>
                </a:cxn>
                <a:cxn ang="0">
                  <a:pos x="64" y="39"/>
                </a:cxn>
                <a:cxn ang="0">
                  <a:pos x="59" y="49"/>
                </a:cxn>
                <a:cxn ang="0">
                  <a:pos x="50" y="55"/>
                </a:cxn>
                <a:cxn ang="0">
                  <a:pos x="39" y="57"/>
                </a:cxn>
                <a:cxn ang="0">
                  <a:pos x="29" y="56"/>
                </a:cxn>
                <a:cxn ang="0">
                  <a:pos x="21" y="50"/>
                </a:cxn>
                <a:cxn ang="0">
                  <a:pos x="14" y="42"/>
                </a:cxn>
                <a:cxn ang="0">
                  <a:pos x="0" y="18"/>
                </a:cxn>
                <a:cxn ang="0">
                  <a:pos x="4" y="14"/>
                </a:cxn>
                <a:cxn ang="0">
                  <a:pos x="10" y="5"/>
                </a:cxn>
                <a:cxn ang="0">
                  <a:pos x="11" y="0"/>
                </a:cxn>
              </a:cxnLst>
              <a:rect l="0" t="0" r="r" b="b"/>
              <a:pathLst>
                <a:path w="67" h="57">
                  <a:moveTo>
                    <a:pt x="11" y="0"/>
                  </a:moveTo>
                  <a:lnTo>
                    <a:pt x="39" y="0"/>
                  </a:lnTo>
                  <a:lnTo>
                    <a:pt x="53" y="4"/>
                  </a:lnTo>
                  <a:lnTo>
                    <a:pt x="63" y="14"/>
                  </a:lnTo>
                  <a:lnTo>
                    <a:pt x="67" y="28"/>
                  </a:lnTo>
                  <a:lnTo>
                    <a:pt x="64" y="39"/>
                  </a:lnTo>
                  <a:lnTo>
                    <a:pt x="59" y="49"/>
                  </a:lnTo>
                  <a:lnTo>
                    <a:pt x="50" y="55"/>
                  </a:lnTo>
                  <a:lnTo>
                    <a:pt x="39" y="57"/>
                  </a:lnTo>
                  <a:lnTo>
                    <a:pt x="29" y="56"/>
                  </a:lnTo>
                  <a:lnTo>
                    <a:pt x="21" y="50"/>
                  </a:lnTo>
                  <a:lnTo>
                    <a:pt x="14" y="42"/>
                  </a:lnTo>
                  <a:lnTo>
                    <a:pt x="0" y="18"/>
                  </a:lnTo>
                  <a:lnTo>
                    <a:pt x="4" y="14"/>
                  </a:lnTo>
                  <a:lnTo>
                    <a:pt x="10" y="5"/>
                  </a:lnTo>
                  <a:lnTo>
                    <a:pt x="1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7" name="Freeform 86">
              <a:extLst>
                <a:ext uri="{FF2B5EF4-FFF2-40B4-BE49-F238E27FC236}">
                  <a16:creationId xmlns:a16="http://schemas.microsoft.com/office/drawing/2014/main" xmlns="" id="{A116CE08-1D88-46B1-BFC2-6DD93B64DB19}"/>
                </a:ext>
              </a:extLst>
            </p:cNvPr>
            <p:cNvSpPr>
              <a:spLocks/>
            </p:cNvSpPr>
            <p:nvPr/>
          </p:nvSpPr>
          <p:spPr bwMode="auto">
            <a:xfrm>
              <a:off x="4702176" y="3902076"/>
              <a:ext cx="109538" cy="95250"/>
            </a:xfrm>
            <a:custGeom>
              <a:avLst/>
              <a:gdLst/>
              <a:ahLst/>
              <a:cxnLst>
                <a:cxn ang="0">
                  <a:pos x="39" y="0"/>
                </a:cxn>
                <a:cxn ang="0">
                  <a:pos x="53" y="5"/>
                </a:cxn>
                <a:cxn ang="0">
                  <a:pos x="64" y="16"/>
                </a:cxn>
                <a:cxn ang="0">
                  <a:pos x="69" y="30"/>
                </a:cxn>
                <a:cxn ang="0">
                  <a:pos x="64" y="44"/>
                </a:cxn>
                <a:cxn ang="0">
                  <a:pos x="53" y="55"/>
                </a:cxn>
                <a:cxn ang="0">
                  <a:pos x="39" y="60"/>
                </a:cxn>
                <a:cxn ang="0">
                  <a:pos x="11" y="60"/>
                </a:cxn>
                <a:cxn ang="0">
                  <a:pos x="10" y="54"/>
                </a:cxn>
                <a:cxn ang="0">
                  <a:pos x="7" y="48"/>
                </a:cxn>
                <a:cxn ang="0">
                  <a:pos x="4" y="44"/>
                </a:cxn>
                <a:cxn ang="0">
                  <a:pos x="0" y="40"/>
                </a:cxn>
                <a:cxn ang="0">
                  <a:pos x="14" y="16"/>
                </a:cxn>
                <a:cxn ang="0">
                  <a:pos x="21" y="7"/>
                </a:cxn>
                <a:cxn ang="0">
                  <a:pos x="29" y="2"/>
                </a:cxn>
                <a:cxn ang="0">
                  <a:pos x="39" y="0"/>
                </a:cxn>
              </a:cxnLst>
              <a:rect l="0" t="0" r="r" b="b"/>
              <a:pathLst>
                <a:path w="69" h="60">
                  <a:moveTo>
                    <a:pt x="39" y="0"/>
                  </a:moveTo>
                  <a:lnTo>
                    <a:pt x="53" y="5"/>
                  </a:lnTo>
                  <a:lnTo>
                    <a:pt x="64" y="16"/>
                  </a:lnTo>
                  <a:lnTo>
                    <a:pt x="69" y="30"/>
                  </a:lnTo>
                  <a:lnTo>
                    <a:pt x="64" y="44"/>
                  </a:lnTo>
                  <a:lnTo>
                    <a:pt x="53" y="55"/>
                  </a:lnTo>
                  <a:lnTo>
                    <a:pt x="39" y="60"/>
                  </a:lnTo>
                  <a:lnTo>
                    <a:pt x="11" y="60"/>
                  </a:lnTo>
                  <a:lnTo>
                    <a:pt x="10" y="54"/>
                  </a:lnTo>
                  <a:lnTo>
                    <a:pt x="7" y="48"/>
                  </a:lnTo>
                  <a:lnTo>
                    <a:pt x="4" y="44"/>
                  </a:lnTo>
                  <a:lnTo>
                    <a:pt x="0" y="40"/>
                  </a:lnTo>
                  <a:lnTo>
                    <a:pt x="14" y="16"/>
                  </a:lnTo>
                  <a:lnTo>
                    <a:pt x="21" y="7"/>
                  </a:lnTo>
                  <a:lnTo>
                    <a:pt x="29" y="2"/>
                  </a:lnTo>
                  <a:lnTo>
                    <a:pt x="3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8" name="Freeform 87">
              <a:extLst>
                <a:ext uri="{FF2B5EF4-FFF2-40B4-BE49-F238E27FC236}">
                  <a16:creationId xmlns:a16="http://schemas.microsoft.com/office/drawing/2014/main" xmlns="" id="{029F8F51-CCD4-4975-A9E6-59DE7C6FA61C}"/>
                </a:ext>
              </a:extLst>
            </p:cNvPr>
            <p:cNvSpPr>
              <a:spLocks/>
            </p:cNvSpPr>
            <p:nvPr/>
          </p:nvSpPr>
          <p:spPr bwMode="auto">
            <a:xfrm>
              <a:off x="4721226" y="4102101"/>
              <a:ext cx="53975" cy="160338"/>
            </a:xfrm>
            <a:custGeom>
              <a:avLst/>
              <a:gdLst/>
              <a:ahLst/>
              <a:cxnLst>
                <a:cxn ang="0">
                  <a:pos x="9" y="0"/>
                </a:cxn>
                <a:cxn ang="0">
                  <a:pos x="20" y="4"/>
                </a:cxn>
                <a:cxn ang="0">
                  <a:pos x="31" y="31"/>
                </a:cxn>
                <a:cxn ang="0">
                  <a:pos x="34" y="48"/>
                </a:cxn>
                <a:cxn ang="0">
                  <a:pos x="31" y="64"/>
                </a:cxn>
                <a:cxn ang="0">
                  <a:pos x="17" y="101"/>
                </a:cxn>
                <a:cxn ang="0">
                  <a:pos x="0" y="94"/>
                </a:cxn>
                <a:cxn ang="0">
                  <a:pos x="14" y="57"/>
                </a:cxn>
                <a:cxn ang="0">
                  <a:pos x="16" y="53"/>
                </a:cxn>
                <a:cxn ang="0">
                  <a:pos x="16" y="41"/>
                </a:cxn>
                <a:cxn ang="0">
                  <a:pos x="14" y="36"/>
                </a:cxn>
                <a:cxn ang="0">
                  <a:pos x="13" y="36"/>
                </a:cxn>
                <a:cxn ang="0">
                  <a:pos x="7" y="19"/>
                </a:cxn>
                <a:cxn ang="0">
                  <a:pos x="9" y="0"/>
                </a:cxn>
              </a:cxnLst>
              <a:rect l="0" t="0" r="r" b="b"/>
              <a:pathLst>
                <a:path w="34" h="101">
                  <a:moveTo>
                    <a:pt x="9" y="0"/>
                  </a:moveTo>
                  <a:lnTo>
                    <a:pt x="20" y="4"/>
                  </a:lnTo>
                  <a:lnTo>
                    <a:pt x="31" y="31"/>
                  </a:lnTo>
                  <a:lnTo>
                    <a:pt x="34" y="48"/>
                  </a:lnTo>
                  <a:lnTo>
                    <a:pt x="31" y="64"/>
                  </a:lnTo>
                  <a:lnTo>
                    <a:pt x="17" y="101"/>
                  </a:lnTo>
                  <a:lnTo>
                    <a:pt x="0" y="94"/>
                  </a:lnTo>
                  <a:lnTo>
                    <a:pt x="14" y="57"/>
                  </a:lnTo>
                  <a:lnTo>
                    <a:pt x="16" y="53"/>
                  </a:lnTo>
                  <a:lnTo>
                    <a:pt x="16" y="41"/>
                  </a:lnTo>
                  <a:lnTo>
                    <a:pt x="14" y="36"/>
                  </a:lnTo>
                  <a:lnTo>
                    <a:pt x="13" y="36"/>
                  </a:lnTo>
                  <a:lnTo>
                    <a:pt x="7" y="19"/>
                  </a:lnTo>
                  <a:lnTo>
                    <a:pt x="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89" name="Freeform 88">
              <a:extLst>
                <a:ext uri="{FF2B5EF4-FFF2-40B4-BE49-F238E27FC236}">
                  <a16:creationId xmlns:a16="http://schemas.microsoft.com/office/drawing/2014/main" xmlns="" id="{47E931C6-54CD-46A3-A038-09B101555F7B}"/>
                </a:ext>
              </a:extLst>
            </p:cNvPr>
            <p:cNvSpPr>
              <a:spLocks/>
            </p:cNvSpPr>
            <p:nvPr/>
          </p:nvSpPr>
          <p:spPr bwMode="auto">
            <a:xfrm>
              <a:off x="4371976" y="3082926"/>
              <a:ext cx="171450" cy="598488"/>
            </a:xfrm>
            <a:custGeom>
              <a:avLst/>
              <a:gdLst/>
              <a:ahLst/>
              <a:cxnLst>
                <a:cxn ang="0">
                  <a:pos x="15" y="0"/>
                </a:cxn>
                <a:cxn ang="0">
                  <a:pos x="22" y="1"/>
                </a:cxn>
                <a:cxn ang="0">
                  <a:pos x="11" y="52"/>
                </a:cxn>
                <a:cxn ang="0">
                  <a:pos x="7" y="100"/>
                </a:cxn>
                <a:cxn ang="0">
                  <a:pos x="8" y="145"/>
                </a:cxn>
                <a:cxn ang="0">
                  <a:pos x="14" y="186"/>
                </a:cxn>
                <a:cxn ang="0">
                  <a:pos x="22" y="222"/>
                </a:cxn>
                <a:cxn ang="0">
                  <a:pos x="35" y="256"/>
                </a:cxn>
                <a:cxn ang="0">
                  <a:pos x="47" y="286"/>
                </a:cxn>
                <a:cxn ang="0">
                  <a:pos x="61" y="311"/>
                </a:cxn>
                <a:cxn ang="0">
                  <a:pos x="75" y="332"/>
                </a:cxn>
                <a:cxn ang="0">
                  <a:pos x="88" y="349"/>
                </a:cxn>
                <a:cxn ang="0">
                  <a:pos x="98" y="362"/>
                </a:cxn>
                <a:cxn ang="0">
                  <a:pos x="108" y="371"/>
                </a:cxn>
                <a:cxn ang="0">
                  <a:pos x="102" y="377"/>
                </a:cxn>
                <a:cxn ang="0">
                  <a:pos x="99" y="374"/>
                </a:cxn>
                <a:cxn ang="0">
                  <a:pos x="92" y="366"/>
                </a:cxn>
                <a:cxn ang="0">
                  <a:pos x="83" y="355"/>
                </a:cxn>
                <a:cxn ang="0">
                  <a:pos x="70" y="336"/>
                </a:cxn>
                <a:cxn ang="0">
                  <a:pos x="56" y="315"/>
                </a:cxn>
                <a:cxn ang="0">
                  <a:pos x="40" y="288"/>
                </a:cxn>
                <a:cxn ang="0">
                  <a:pos x="28" y="259"/>
                </a:cxn>
                <a:cxn ang="0">
                  <a:pos x="15" y="225"/>
                </a:cxn>
                <a:cxn ang="0">
                  <a:pos x="5" y="187"/>
                </a:cxn>
                <a:cxn ang="0">
                  <a:pos x="0" y="145"/>
                </a:cxn>
                <a:cxn ang="0">
                  <a:pos x="0" y="100"/>
                </a:cxn>
                <a:cxn ang="0">
                  <a:pos x="4" y="52"/>
                </a:cxn>
                <a:cxn ang="0">
                  <a:pos x="15" y="0"/>
                </a:cxn>
              </a:cxnLst>
              <a:rect l="0" t="0" r="r" b="b"/>
              <a:pathLst>
                <a:path w="108" h="377">
                  <a:moveTo>
                    <a:pt x="15" y="0"/>
                  </a:moveTo>
                  <a:lnTo>
                    <a:pt x="22" y="1"/>
                  </a:lnTo>
                  <a:lnTo>
                    <a:pt x="11" y="52"/>
                  </a:lnTo>
                  <a:lnTo>
                    <a:pt x="7" y="100"/>
                  </a:lnTo>
                  <a:lnTo>
                    <a:pt x="8" y="145"/>
                  </a:lnTo>
                  <a:lnTo>
                    <a:pt x="14" y="186"/>
                  </a:lnTo>
                  <a:lnTo>
                    <a:pt x="22" y="222"/>
                  </a:lnTo>
                  <a:lnTo>
                    <a:pt x="35" y="256"/>
                  </a:lnTo>
                  <a:lnTo>
                    <a:pt x="47" y="286"/>
                  </a:lnTo>
                  <a:lnTo>
                    <a:pt x="61" y="311"/>
                  </a:lnTo>
                  <a:lnTo>
                    <a:pt x="75" y="332"/>
                  </a:lnTo>
                  <a:lnTo>
                    <a:pt x="88" y="349"/>
                  </a:lnTo>
                  <a:lnTo>
                    <a:pt x="98" y="362"/>
                  </a:lnTo>
                  <a:lnTo>
                    <a:pt x="108" y="371"/>
                  </a:lnTo>
                  <a:lnTo>
                    <a:pt x="102" y="377"/>
                  </a:lnTo>
                  <a:lnTo>
                    <a:pt x="99" y="374"/>
                  </a:lnTo>
                  <a:lnTo>
                    <a:pt x="92" y="366"/>
                  </a:lnTo>
                  <a:lnTo>
                    <a:pt x="83" y="355"/>
                  </a:lnTo>
                  <a:lnTo>
                    <a:pt x="70" y="336"/>
                  </a:lnTo>
                  <a:lnTo>
                    <a:pt x="56" y="315"/>
                  </a:lnTo>
                  <a:lnTo>
                    <a:pt x="40" y="288"/>
                  </a:lnTo>
                  <a:lnTo>
                    <a:pt x="28" y="259"/>
                  </a:lnTo>
                  <a:lnTo>
                    <a:pt x="15" y="225"/>
                  </a:lnTo>
                  <a:lnTo>
                    <a:pt x="5" y="187"/>
                  </a:lnTo>
                  <a:lnTo>
                    <a:pt x="0" y="145"/>
                  </a:lnTo>
                  <a:lnTo>
                    <a:pt x="0" y="100"/>
                  </a:lnTo>
                  <a:lnTo>
                    <a:pt x="4" y="52"/>
                  </a:lnTo>
                  <a:lnTo>
                    <a:pt x="1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0" name="Freeform 89">
              <a:extLst>
                <a:ext uri="{FF2B5EF4-FFF2-40B4-BE49-F238E27FC236}">
                  <a16:creationId xmlns:a16="http://schemas.microsoft.com/office/drawing/2014/main" xmlns="" id="{BD537CD5-ECF4-405A-A929-5FF45513D07A}"/>
                </a:ext>
              </a:extLst>
            </p:cNvPr>
            <p:cNvSpPr>
              <a:spLocks/>
            </p:cNvSpPr>
            <p:nvPr/>
          </p:nvSpPr>
          <p:spPr bwMode="auto">
            <a:xfrm>
              <a:off x="4289426" y="3465513"/>
              <a:ext cx="122238" cy="77788"/>
            </a:xfrm>
            <a:custGeom>
              <a:avLst/>
              <a:gdLst/>
              <a:ahLst/>
              <a:cxnLst>
                <a:cxn ang="0">
                  <a:pos x="8" y="0"/>
                </a:cxn>
                <a:cxn ang="0">
                  <a:pos x="16" y="0"/>
                </a:cxn>
                <a:cxn ang="0">
                  <a:pos x="26" y="1"/>
                </a:cxn>
                <a:cxn ang="0">
                  <a:pos x="39" y="4"/>
                </a:cxn>
                <a:cxn ang="0">
                  <a:pos x="50" y="8"/>
                </a:cxn>
                <a:cxn ang="0">
                  <a:pos x="61" y="16"/>
                </a:cxn>
                <a:cxn ang="0">
                  <a:pos x="70" y="31"/>
                </a:cxn>
                <a:cxn ang="0">
                  <a:pos x="77" y="47"/>
                </a:cxn>
                <a:cxn ang="0">
                  <a:pos x="74" y="47"/>
                </a:cxn>
                <a:cxn ang="0">
                  <a:pos x="67" y="49"/>
                </a:cxn>
                <a:cxn ang="0">
                  <a:pos x="57" y="49"/>
                </a:cxn>
                <a:cxn ang="0">
                  <a:pos x="46" y="47"/>
                </a:cxn>
                <a:cxn ang="0">
                  <a:pos x="33" y="43"/>
                </a:cxn>
                <a:cxn ang="0">
                  <a:pos x="19" y="35"/>
                </a:cxn>
                <a:cxn ang="0">
                  <a:pos x="8" y="21"/>
                </a:cxn>
                <a:cxn ang="0">
                  <a:pos x="0" y="1"/>
                </a:cxn>
                <a:cxn ang="0">
                  <a:pos x="2" y="1"/>
                </a:cxn>
                <a:cxn ang="0">
                  <a:pos x="8" y="0"/>
                </a:cxn>
              </a:cxnLst>
              <a:rect l="0" t="0" r="r" b="b"/>
              <a:pathLst>
                <a:path w="77" h="49">
                  <a:moveTo>
                    <a:pt x="8" y="0"/>
                  </a:moveTo>
                  <a:lnTo>
                    <a:pt x="16" y="0"/>
                  </a:lnTo>
                  <a:lnTo>
                    <a:pt x="26" y="1"/>
                  </a:lnTo>
                  <a:lnTo>
                    <a:pt x="39" y="4"/>
                  </a:lnTo>
                  <a:lnTo>
                    <a:pt x="50" y="8"/>
                  </a:lnTo>
                  <a:lnTo>
                    <a:pt x="61" y="16"/>
                  </a:lnTo>
                  <a:lnTo>
                    <a:pt x="70" y="31"/>
                  </a:lnTo>
                  <a:lnTo>
                    <a:pt x="77" y="47"/>
                  </a:lnTo>
                  <a:lnTo>
                    <a:pt x="74" y="47"/>
                  </a:lnTo>
                  <a:lnTo>
                    <a:pt x="67" y="49"/>
                  </a:lnTo>
                  <a:lnTo>
                    <a:pt x="57" y="49"/>
                  </a:lnTo>
                  <a:lnTo>
                    <a:pt x="46" y="47"/>
                  </a:lnTo>
                  <a:lnTo>
                    <a:pt x="33" y="43"/>
                  </a:lnTo>
                  <a:lnTo>
                    <a:pt x="19" y="35"/>
                  </a:lnTo>
                  <a:lnTo>
                    <a:pt x="8" y="21"/>
                  </a:lnTo>
                  <a:lnTo>
                    <a:pt x="0" y="1"/>
                  </a:lnTo>
                  <a:lnTo>
                    <a:pt x="2" y="1"/>
                  </a:lnTo>
                  <a:lnTo>
                    <a:pt x="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1" name="Freeform 90">
              <a:extLst>
                <a:ext uri="{FF2B5EF4-FFF2-40B4-BE49-F238E27FC236}">
                  <a16:creationId xmlns:a16="http://schemas.microsoft.com/office/drawing/2014/main" xmlns="" id="{744FB620-9CD5-4EFF-B660-50079F6A8702}"/>
                </a:ext>
              </a:extLst>
            </p:cNvPr>
            <p:cNvSpPr>
              <a:spLocks/>
            </p:cNvSpPr>
            <p:nvPr/>
          </p:nvSpPr>
          <p:spPr bwMode="auto">
            <a:xfrm>
              <a:off x="4251326" y="3330576"/>
              <a:ext cx="120650" cy="93663"/>
            </a:xfrm>
            <a:custGeom>
              <a:avLst/>
              <a:gdLst/>
              <a:ahLst/>
              <a:cxnLst>
                <a:cxn ang="0">
                  <a:pos x="0" y="0"/>
                </a:cxn>
                <a:cxn ang="0">
                  <a:pos x="21" y="2"/>
                </a:cxn>
                <a:cxn ang="0">
                  <a:pos x="38" y="7"/>
                </a:cxn>
                <a:cxn ang="0">
                  <a:pos x="52" y="14"/>
                </a:cxn>
                <a:cxn ang="0">
                  <a:pos x="62" y="24"/>
                </a:cxn>
                <a:cxn ang="0">
                  <a:pos x="67" y="34"/>
                </a:cxn>
                <a:cxn ang="0">
                  <a:pos x="71" y="44"/>
                </a:cxn>
                <a:cxn ang="0">
                  <a:pos x="74" y="52"/>
                </a:cxn>
                <a:cxn ang="0">
                  <a:pos x="76" y="58"/>
                </a:cxn>
                <a:cxn ang="0">
                  <a:pos x="76" y="59"/>
                </a:cxn>
                <a:cxn ang="0">
                  <a:pos x="53" y="59"/>
                </a:cxn>
                <a:cxn ang="0">
                  <a:pos x="36" y="55"/>
                </a:cxn>
                <a:cxn ang="0">
                  <a:pos x="22" y="48"/>
                </a:cxn>
                <a:cxn ang="0">
                  <a:pos x="14" y="38"/>
                </a:cxn>
                <a:cxn ang="0">
                  <a:pos x="7" y="27"/>
                </a:cxn>
                <a:cxn ang="0">
                  <a:pos x="2" y="17"/>
                </a:cxn>
                <a:cxn ang="0">
                  <a:pos x="1" y="9"/>
                </a:cxn>
                <a:cxn ang="0">
                  <a:pos x="0" y="3"/>
                </a:cxn>
                <a:cxn ang="0">
                  <a:pos x="0" y="0"/>
                </a:cxn>
              </a:cxnLst>
              <a:rect l="0" t="0" r="r" b="b"/>
              <a:pathLst>
                <a:path w="76" h="59">
                  <a:moveTo>
                    <a:pt x="0" y="0"/>
                  </a:moveTo>
                  <a:lnTo>
                    <a:pt x="21" y="2"/>
                  </a:lnTo>
                  <a:lnTo>
                    <a:pt x="38" y="7"/>
                  </a:lnTo>
                  <a:lnTo>
                    <a:pt x="52" y="14"/>
                  </a:lnTo>
                  <a:lnTo>
                    <a:pt x="62" y="24"/>
                  </a:lnTo>
                  <a:lnTo>
                    <a:pt x="67" y="34"/>
                  </a:lnTo>
                  <a:lnTo>
                    <a:pt x="71" y="44"/>
                  </a:lnTo>
                  <a:lnTo>
                    <a:pt x="74" y="52"/>
                  </a:lnTo>
                  <a:lnTo>
                    <a:pt x="76" y="58"/>
                  </a:lnTo>
                  <a:lnTo>
                    <a:pt x="76" y="59"/>
                  </a:lnTo>
                  <a:lnTo>
                    <a:pt x="53" y="59"/>
                  </a:lnTo>
                  <a:lnTo>
                    <a:pt x="36" y="55"/>
                  </a:lnTo>
                  <a:lnTo>
                    <a:pt x="22" y="48"/>
                  </a:lnTo>
                  <a:lnTo>
                    <a:pt x="14" y="38"/>
                  </a:lnTo>
                  <a:lnTo>
                    <a:pt x="7" y="27"/>
                  </a:lnTo>
                  <a:lnTo>
                    <a:pt x="2" y="17"/>
                  </a:lnTo>
                  <a:lnTo>
                    <a:pt x="1" y="9"/>
                  </a:lnTo>
                  <a:lnTo>
                    <a:pt x="0" y="3"/>
                  </a:lnTo>
                  <a:lnTo>
                    <a:pt x="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2" name="Freeform 91">
              <a:extLst>
                <a:ext uri="{FF2B5EF4-FFF2-40B4-BE49-F238E27FC236}">
                  <a16:creationId xmlns:a16="http://schemas.microsoft.com/office/drawing/2014/main" xmlns="" id="{6C87D89D-36EF-4529-83CB-4FDC31260372}"/>
                </a:ext>
              </a:extLst>
            </p:cNvPr>
            <p:cNvSpPr>
              <a:spLocks/>
            </p:cNvSpPr>
            <p:nvPr/>
          </p:nvSpPr>
          <p:spPr bwMode="auto">
            <a:xfrm>
              <a:off x="4251326" y="3178176"/>
              <a:ext cx="104775" cy="120650"/>
            </a:xfrm>
            <a:custGeom>
              <a:avLst/>
              <a:gdLst/>
              <a:ahLst/>
              <a:cxnLst>
                <a:cxn ang="0">
                  <a:pos x="0" y="0"/>
                </a:cxn>
                <a:cxn ang="0">
                  <a:pos x="7" y="0"/>
                </a:cxn>
                <a:cxn ang="0">
                  <a:pos x="15" y="2"/>
                </a:cxn>
                <a:cxn ang="0">
                  <a:pos x="25" y="5"/>
                </a:cxn>
                <a:cxn ang="0">
                  <a:pos x="35" y="9"/>
                </a:cxn>
                <a:cxn ang="0">
                  <a:pos x="45" y="16"/>
                </a:cxn>
                <a:cxn ang="0">
                  <a:pos x="54" y="26"/>
                </a:cxn>
                <a:cxn ang="0">
                  <a:pos x="62" y="38"/>
                </a:cxn>
                <a:cxn ang="0">
                  <a:pos x="66" y="55"/>
                </a:cxn>
                <a:cxn ang="0">
                  <a:pos x="66" y="76"/>
                </a:cxn>
                <a:cxn ang="0">
                  <a:pos x="50" y="76"/>
                </a:cxn>
                <a:cxn ang="0">
                  <a:pos x="40" y="74"/>
                </a:cxn>
                <a:cxn ang="0">
                  <a:pos x="31" y="68"/>
                </a:cxn>
                <a:cxn ang="0">
                  <a:pos x="21" y="58"/>
                </a:cxn>
                <a:cxn ang="0">
                  <a:pos x="11" y="44"/>
                </a:cxn>
                <a:cxn ang="0">
                  <a:pos x="4" y="26"/>
                </a:cxn>
                <a:cxn ang="0">
                  <a:pos x="0" y="0"/>
                </a:cxn>
              </a:cxnLst>
              <a:rect l="0" t="0" r="r" b="b"/>
              <a:pathLst>
                <a:path w="66" h="76">
                  <a:moveTo>
                    <a:pt x="0" y="0"/>
                  </a:moveTo>
                  <a:lnTo>
                    <a:pt x="7" y="0"/>
                  </a:lnTo>
                  <a:lnTo>
                    <a:pt x="15" y="2"/>
                  </a:lnTo>
                  <a:lnTo>
                    <a:pt x="25" y="5"/>
                  </a:lnTo>
                  <a:lnTo>
                    <a:pt x="35" y="9"/>
                  </a:lnTo>
                  <a:lnTo>
                    <a:pt x="45" y="16"/>
                  </a:lnTo>
                  <a:lnTo>
                    <a:pt x="54" y="26"/>
                  </a:lnTo>
                  <a:lnTo>
                    <a:pt x="62" y="38"/>
                  </a:lnTo>
                  <a:lnTo>
                    <a:pt x="66" y="55"/>
                  </a:lnTo>
                  <a:lnTo>
                    <a:pt x="66" y="76"/>
                  </a:lnTo>
                  <a:lnTo>
                    <a:pt x="50" y="76"/>
                  </a:lnTo>
                  <a:lnTo>
                    <a:pt x="40" y="74"/>
                  </a:lnTo>
                  <a:lnTo>
                    <a:pt x="31" y="68"/>
                  </a:lnTo>
                  <a:lnTo>
                    <a:pt x="21" y="58"/>
                  </a:lnTo>
                  <a:lnTo>
                    <a:pt x="11" y="44"/>
                  </a:lnTo>
                  <a:lnTo>
                    <a:pt x="4" y="26"/>
                  </a:lnTo>
                  <a:lnTo>
                    <a:pt x="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3" name="Freeform 92">
              <a:extLst>
                <a:ext uri="{FF2B5EF4-FFF2-40B4-BE49-F238E27FC236}">
                  <a16:creationId xmlns:a16="http://schemas.microsoft.com/office/drawing/2014/main" xmlns="" id="{F2B34684-FB3F-4668-B2B0-51AE50972B66}"/>
                </a:ext>
              </a:extLst>
            </p:cNvPr>
            <p:cNvSpPr>
              <a:spLocks/>
            </p:cNvSpPr>
            <p:nvPr/>
          </p:nvSpPr>
          <p:spPr bwMode="auto">
            <a:xfrm>
              <a:off x="4295776" y="2984501"/>
              <a:ext cx="73025" cy="176213"/>
            </a:xfrm>
            <a:custGeom>
              <a:avLst/>
              <a:gdLst/>
              <a:ahLst/>
              <a:cxnLst>
                <a:cxn ang="0">
                  <a:pos x="11" y="0"/>
                </a:cxn>
                <a:cxn ang="0">
                  <a:pos x="12" y="1"/>
                </a:cxn>
                <a:cxn ang="0">
                  <a:pos x="18" y="6"/>
                </a:cxn>
                <a:cxn ang="0">
                  <a:pos x="25" y="13"/>
                </a:cxn>
                <a:cxn ang="0">
                  <a:pos x="32" y="23"/>
                </a:cxn>
                <a:cxn ang="0">
                  <a:pos x="39" y="35"/>
                </a:cxn>
                <a:cxn ang="0">
                  <a:pos x="45" y="49"/>
                </a:cxn>
                <a:cxn ang="0">
                  <a:pos x="46" y="68"/>
                </a:cxn>
                <a:cxn ang="0">
                  <a:pos x="45" y="89"/>
                </a:cxn>
                <a:cxn ang="0">
                  <a:pos x="38" y="111"/>
                </a:cxn>
                <a:cxn ang="0">
                  <a:pos x="36" y="110"/>
                </a:cxn>
                <a:cxn ang="0">
                  <a:pos x="31" y="107"/>
                </a:cxn>
                <a:cxn ang="0">
                  <a:pos x="25" y="103"/>
                </a:cxn>
                <a:cxn ang="0">
                  <a:pos x="18" y="96"/>
                </a:cxn>
                <a:cxn ang="0">
                  <a:pos x="10" y="86"/>
                </a:cxn>
                <a:cxn ang="0">
                  <a:pos x="4" y="75"/>
                </a:cxn>
                <a:cxn ang="0">
                  <a:pos x="0" y="61"/>
                </a:cxn>
                <a:cxn ang="0">
                  <a:pos x="0" y="42"/>
                </a:cxn>
                <a:cxn ang="0">
                  <a:pos x="3" y="23"/>
                </a:cxn>
                <a:cxn ang="0">
                  <a:pos x="11" y="0"/>
                </a:cxn>
              </a:cxnLst>
              <a:rect l="0" t="0" r="r" b="b"/>
              <a:pathLst>
                <a:path w="46" h="111">
                  <a:moveTo>
                    <a:pt x="11" y="0"/>
                  </a:moveTo>
                  <a:lnTo>
                    <a:pt x="12" y="1"/>
                  </a:lnTo>
                  <a:lnTo>
                    <a:pt x="18" y="6"/>
                  </a:lnTo>
                  <a:lnTo>
                    <a:pt x="25" y="13"/>
                  </a:lnTo>
                  <a:lnTo>
                    <a:pt x="32" y="23"/>
                  </a:lnTo>
                  <a:lnTo>
                    <a:pt x="39" y="35"/>
                  </a:lnTo>
                  <a:lnTo>
                    <a:pt x="45" y="49"/>
                  </a:lnTo>
                  <a:lnTo>
                    <a:pt x="46" y="68"/>
                  </a:lnTo>
                  <a:lnTo>
                    <a:pt x="45" y="89"/>
                  </a:lnTo>
                  <a:lnTo>
                    <a:pt x="38" y="111"/>
                  </a:lnTo>
                  <a:lnTo>
                    <a:pt x="36" y="110"/>
                  </a:lnTo>
                  <a:lnTo>
                    <a:pt x="31" y="107"/>
                  </a:lnTo>
                  <a:lnTo>
                    <a:pt x="25" y="103"/>
                  </a:lnTo>
                  <a:lnTo>
                    <a:pt x="18" y="96"/>
                  </a:lnTo>
                  <a:lnTo>
                    <a:pt x="10" y="86"/>
                  </a:lnTo>
                  <a:lnTo>
                    <a:pt x="4" y="75"/>
                  </a:lnTo>
                  <a:lnTo>
                    <a:pt x="0" y="61"/>
                  </a:lnTo>
                  <a:lnTo>
                    <a:pt x="0" y="42"/>
                  </a:lnTo>
                  <a:lnTo>
                    <a:pt x="3" y="23"/>
                  </a:lnTo>
                  <a:lnTo>
                    <a:pt x="1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4" name="Freeform 93">
              <a:extLst>
                <a:ext uri="{FF2B5EF4-FFF2-40B4-BE49-F238E27FC236}">
                  <a16:creationId xmlns:a16="http://schemas.microsoft.com/office/drawing/2014/main" xmlns="" id="{D27A2B43-A907-4B22-95CF-B7DCBE9F98F9}"/>
                </a:ext>
              </a:extLst>
            </p:cNvPr>
            <p:cNvSpPr>
              <a:spLocks/>
            </p:cNvSpPr>
            <p:nvPr/>
          </p:nvSpPr>
          <p:spPr bwMode="auto">
            <a:xfrm>
              <a:off x="4379913" y="2914651"/>
              <a:ext cx="80963" cy="157163"/>
            </a:xfrm>
            <a:custGeom>
              <a:avLst/>
              <a:gdLst/>
              <a:ahLst/>
              <a:cxnLst>
                <a:cxn ang="0">
                  <a:pos x="38" y="0"/>
                </a:cxn>
                <a:cxn ang="0">
                  <a:pos x="40" y="2"/>
                </a:cxn>
                <a:cxn ang="0">
                  <a:pos x="42" y="6"/>
                </a:cxn>
                <a:cxn ang="0">
                  <a:pos x="47" y="13"/>
                </a:cxn>
                <a:cxn ang="0">
                  <a:pos x="49" y="21"/>
                </a:cxn>
                <a:cxn ang="0">
                  <a:pos x="51" y="34"/>
                </a:cxn>
                <a:cxn ang="0">
                  <a:pos x="49" y="47"/>
                </a:cxn>
                <a:cxn ang="0">
                  <a:pos x="42" y="62"/>
                </a:cxn>
                <a:cxn ang="0">
                  <a:pos x="31" y="81"/>
                </a:cxn>
                <a:cxn ang="0">
                  <a:pos x="11" y="99"/>
                </a:cxn>
                <a:cxn ang="0">
                  <a:pos x="7" y="90"/>
                </a:cxn>
                <a:cxn ang="0">
                  <a:pos x="4" y="81"/>
                </a:cxn>
                <a:cxn ang="0">
                  <a:pos x="2" y="69"/>
                </a:cxn>
                <a:cxn ang="0">
                  <a:pos x="0" y="55"/>
                </a:cxn>
                <a:cxn ang="0">
                  <a:pos x="3" y="41"/>
                </a:cxn>
                <a:cxn ang="0">
                  <a:pos x="9" y="27"/>
                </a:cxn>
                <a:cxn ang="0">
                  <a:pos x="20" y="13"/>
                </a:cxn>
                <a:cxn ang="0">
                  <a:pos x="38" y="0"/>
                </a:cxn>
              </a:cxnLst>
              <a:rect l="0" t="0" r="r" b="b"/>
              <a:pathLst>
                <a:path w="51" h="99">
                  <a:moveTo>
                    <a:pt x="38" y="0"/>
                  </a:moveTo>
                  <a:lnTo>
                    <a:pt x="40" y="2"/>
                  </a:lnTo>
                  <a:lnTo>
                    <a:pt x="42" y="6"/>
                  </a:lnTo>
                  <a:lnTo>
                    <a:pt x="47" y="13"/>
                  </a:lnTo>
                  <a:lnTo>
                    <a:pt x="49" y="21"/>
                  </a:lnTo>
                  <a:lnTo>
                    <a:pt x="51" y="34"/>
                  </a:lnTo>
                  <a:lnTo>
                    <a:pt x="49" y="47"/>
                  </a:lnTo>
                  <a:lnTo>
                    <a:pt x="42" y="62"/>
                  </a:lnTo>
                  <a:lnTo>
                    <a:pt x="31" y="81"/>
                  </a:lnTo>
                  <a:lnTo>
                    <a:pt x="11" y="99"/>
                  </a:lnTo>
                  <a:lnTo>
                    <a:pt x="7" y="90"/>
                  </a:lnTo>
                  <a:lnTo>
                    <a:pt x="4" y="81"/>
                  </a:lnTo>
                  <a:lnTo>
                    <a:pt x="2" y="69"/>
                  </a:lnTo>
                  <a:lnTo>
                    <a:pt x="0" y="55"/>
                  </a:lnTo>
                  <a:lnTo>
                    <a:pt x="3" y="41"/>
                  </a:lnTo>
                  <a:lnTo>
                    <a:pt x="9" y="27"/>
                  </a:lnTo>
                  <a:lnTo>
                    <a:pt x="20" y="13"/>
                  </a:lnTo>
                  <a:lnTo>
                    <a:pt x="3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5" name="Freeform 94">
              <a:extLst>
                <a:ext uri="{FF2B5EF4-FFF2-40B4-BE49-F238E27FC236}">
                  <a16:creationId xmlns:a16="http://schemas.microsoft.com/office/drawing/2014/main" xmlns="" id="{C6455D78-7DEE-491A-ACDF-BB73B10FA660}"/>
                </a:ext>
              </a:extLst>
            </p:cNvPr>
            <p:cNvSpPr>
              <a:spLocks/>
            </p:cNvSpPr>
            <p:nvPr/>
          </p:nvSpPr>
          <p:spPr bwMode="auto">
            <a:xfrm>
              <a:off x="4446588" y="3405188"/>
              <a:ext cx="98425" cy="122238"/>
            </a:xfrm>
            <a:custGeom>
              <a:avLst/>
              <a:gdLst/>
              <a:ahLst/>
              <a:cxnLst>
                <a:cxn ang="0">
                  <a:pos x="61" y="0"/>
                </a:cxn>
                <a:cxn ang="0">
                  <a:pos x="61" y="2"/>
                </a:cxn>
                <a:cxn ang="0">
                  <a:pos x="62" y="8"/>
                </a:cxn>
                <a:cxn ang="0">
                  <a:pos x="62" y="16"/>
                </a:cxn>
                <a:cxn ang="0">
                  <a:pos x="61" y="28"/>
                </a:cxn>
                <a:cxn ang="0">
                  <a:pos x="58" y="39"/>
                </a:cxn>
                <a:cxn ang="0">
                  <a:pos x="51" y="50"/>
                </a:cxn>
                <a:cxn ang="0">
                  <a:pos x="40" y="62"/>
                </a:cxn>
                <a:cxn ang="0">
                  <a:pos x="24" y="70"/>
                </a:cxn>
                <a:cxn ang="0">
                  <a:pos x="2" y="77"/>
                </a:cxn>
                <a:cxn ang="0">
                  <a:pos x="2" y="74"/>
                </a:cxn>
                <a:cxn ang="0">
                  <a:pos x="0" y="69"/>
                </a:cxn>
                <a:cxn ang="0">
                  <a:pos x="2" y="60"/>
                </a:cxn>
                <a:cxn ang="0">
                  <a:pos x="3" y="50"/>
                </a:cxn>
                <a:cxn ang="0">
                  <a:pos x="6" y="38"/>
                </a:cxn>
                <a:cxn ang="0">
                  <a:pos x="13" y="26"/>
                </a:cxn>
                <a:cxn ang="0">
                  <a:pos x="24" y="15"/>
                </a:cxn>
                <a:cxn ang="0">
                  <a:pos x="40" y="7"/>
                </a:cxn>
                <a:cxn ang="0">
                  <a:pos x="61" y="0"/>
                </a:cxn>
              </a:cxnLst>
              <a:rect l="0" t="0" r="r" b="b"/>
              <a:pathLst>
                <a:path w="62" h="77">
                  <a:moveTo>
                    <a:pt x="61" y="0"/>
                  </a:moveTo>
                  <a:lnTo>
                    <a:pt x="61" y="2"/>
                  </a:lnTo>
                  <a:lnTo>
                    <a:pt x="62" y="8"/>
                  </a:lnTo>
                  <a:lnTo>
                    <a:pt x="62" y="16"/>
                  </a:lnTo>
                  <a:lnTo>
                    <a:pt x="61" y="28"/>
                  </a:lnTo>
                  <a:lnTo>
                    <a:pt x="58" y="39"/>
                  </a:lnTo>
                  <a:lnTo>
                    <a:pt x="51" y="50"/>
                  </a:lnTo>
                  <a:lnTo>
                    <a:pt x="40" y="62"/>
                  </a:lnTo>
                  <a:lnTo>
                    <a:pt x="24" y="70"/>
                  </a:lnTo>
                  <a:lnTo>
                    <a:pt x="2" y="77"/>
                  </a:lnTo>
                  <a:lnTo>
                    <a:pt x="2" y="74"/>
                  </a:lnTo>
                  <a:lnTo>
                    <a:pt x="0" y="69"/>
                  </a:lnTo>
                  <a:lnTo>
                    <a:pt x="2" y="60"/>
                  </a:lnTo>
                  <a:lnTo>
                    <a:pt x="3" y="50"/>
                  </a:lnTo>
                  <a:lnTo>
                    <a:pt x="6" y="38"/>
                  </a:lnTo>
                  <a:lnTo>
                    <a:pt x="13" y="26"/>
                  </a:lnTo>
                  <a:lnTo>
                    <a:pt x="24" y="15"/>
                  </a:lnTo>
                  <a:lnTo>
                    <a:pt x="40" y="7"/>
                  </a:lnTo>
                  <a:lnTo>
                    <a:pt x="6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6" name="Freeform 95">
              <a:extLst>
                <a:ext uri="{FF2B5EF4-FFF2-40B4-BE49-F238E27FC236}">
                  <a16:creationId xmlns:a16="http://schemas.microsoft.com/office/drawing/2014/main" xmlns="" id="{B018B672-4848-4C18-93BD-3DB7AA850ED9}"/>
                </a:ext>
              </a:extLst>
            </p:cNvPr>
            <p:cNvSpPr>
              <a:spLocks/>
            </p:cNvSpPr>
            <p:nvPr/>
          </p:nvSpPr>
          <p:spPr bwMode="auto">
            <a:xfrm>
              <a:off x="4416426" y="3275013"/>
              <a:ext cx="100013" cy="133350"/>
            </a:xfrm>
            <a:custGeom>
              <a:avLst/>
              <a:gdLst/>
              <a:ahLst/>
              <a:cxnLst>
                <a:cxn ang="0">
                  <a:pos x="63" y="0"/>
                </a:cxn>
                <a:cxn ang="0">
                  <a:pos x="63" y="8"/>
                </a:cxn>
                <a:cxn ang="0">
                  <a:pos x="62" y="18"/>
                </a:cxn>
                <a:cxn ang="0">
                  <a:pos x="60" y="30"/>
                </a:cxn>
                <a:cxn ang="0">
                  <a:pos x="52" y="55"/>
                </a:cxn>
                <a:cxn ang="0">
                  <a:pos x="43" y="66"/>
                </a:cxn>
                <a:cxn ang="0">
                  <a:pos x="32" y="76"/>
                </a:cxn>
                <a:cxn ang="0">
                  <a:pos x="18" y="83"/>
                </a:cxn>
                <a:cxn ang="0">
                  <a:pos x="0" y="84"/>
                </a:cxn>
                <a:cxn ang="0">
                  <a:pos x="0" y="75"/>
                </a:cxn>
                <a:cxn ang="0">
                  <a:pos x="1" y="63"/>
                </a:cxn>
                <a:cxn ang="0">
                  <a:pos x="5" y="51"/>
                </a:cxn>
                <a:cxn ang="0">
                  <a:pos x="12" y="37"/>
                </a:cxn>
                <a:cxn ang="0">
                  <a:pos x="24" y="22"/>
                </a:cxn>
                <a:cxn ang="0">
                  <a:pos x="40" y="10"/>
                </a:cxn>
                <a:cxn ang="0">
                  <a:pos x="63" y="0"/>
                </a:cxn>
              </a:cxnLst>
              <a:rect l="0" t="0" r="r" b="b"/>
              <a:pathLst>
                <a:path w="63" h="84">
                  <a:moveTo>
                    <a:pt x="63" y="0"/>
                  </a:moveTo>
                  <a:lnTo>
                    <a:pt x="63" y="8"/>
                  </a:lnTo>
                  <a:lnTo>
                    <a:pt x="62" y="18"/>
                  </a:lnTo>
                  <a:lnTo>
                    <a:pt x="60" y="30"/>
                  </a:lnTo>
                  <a:lnTo>
                    <a:pt x="52" y="55"/>
                  </a:lnTo>
                  <a:lnTo>
                    <a:pt x="43" y="66"/>
                  </a:lnTo>
                  <a:lnTo>
                    <a:pt x="32" y="76"/>
                  </a:lnTo>
                  <a:lnTo>
                    <a:pt x="18" y="83"/>
                  </a:lnTo>
                  <a:lnTo>
                    <a:pt x="0" y="84"/>
                  </a:lnTo>
                  <a:lnTo>
                    <a:pt x="0" y="75"/>
                  </a:lnTo>
                  <a:lnTo>
                    <a:pt x="1" y="63"/>
                  </a:lnTo>
                  <a:lnTo>
                    <a:pt x="5" y="51"/>
                  </a:lnTo>
                  <a:lnTo>
                    <a:pt x="12" y="37"/>
                  </a:lnTo>
                  <a:lnTo>
                    <a:pt x="24" y="22"/>
                  </a:lnTo>
                  <a:lnTo>
                    <a:pt x="40" y="10"/>
                  </a:lnTo>
                  <a:lnTo>
                    <a:pt x="6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7" name="Freeform 96">
              <a:extLst>
                <a:ext uri="{FF2B5EF4-FFF2-40B4-BE49-F238E27FC236}">
                  <a16:creationId xmlns:a16="http://schemas.microsoft.com/office/drawing/2014/main" xmlns="" id="{C291C0A2-5D80-4794-A06B-833AE49A4CBB}"/>
                </a:ext>
              </a:extLst>
            </p:cNvPr>
            <p:cNvSpPr>
              <a:spLocks/>
            </p:cNvSpPr>
            <p:nvPr/>
          </p:nvSpPr>
          <p:spPr bwMode="auto">
            <a:xfrm>
              <a:off x="4400551" y="3170238"/>
              <a:ext cx="111125" cy="120650"/>
            </a:xfrm>
            <a:custGeom>
              <a:avLst/>
              <a:gdLst/>
              <a:ahLst/>
              <a:cxnLst>
                <a:cxn ang="0">
                  <a:pos x="70" y="0"/>
                </a:cxn>
                <a:cxn ang="0">
                  <a:pos x="66" y="12"/>
                </a:cxn>
                <a:cxn ang="0">
                  <a:pos x="60" y="27"/>
                </a:cxn>
                <a:cxn ang="0">
                  <a:pos x="52" y="41"/>
                </a:cxn>
                <a:cxn ang="0">
                  <a:pos x="42" y="56"/>
                </a:cxn>
                <a:cxn ang="0">
                  <a:pos x="31" y="67"/>
                </a:cxn>
                <a:cxn ang="0">
                  <a:pos x="17" y="74"/>
                </a:cxn>
                <a:cxn ang="0">
                  <a:pos x="0" y="76"/>
                </a:cxn>
                <a:cxn ang="0">
                  <a:pos x="0" y="66"/>
                </a:cxn>
                <a:cxn ang="0">
                  <a:pos x="3" y="56"/>
                </a:cxn>
                <a:cxn ang="0">
                  <a:pos x="5" y="45"/>
                </a:cxn>
                <a:cxn ang="0">
                  <a:pos x="11" y="32"/>
                </a:cxn>
                <a:cxn ang="0">
                  <a:pos x="20" y="21"/>
                </a:cxn>
                <a:cxn ang="0">
                  <a:pos x="32" y="11"/>
                </a:cxn>
                <a:cxn ang="0">
                  <a:pos x="49" y="3"/>
                </a:cxn>
                <a:cxn ang="0">
                  <a:pos x="70" y="0"/>
                </a:cxn>
              </a:cxnLst>
              <a:rect l="0" t="0" r="r" b="b"/>
              <a:pathLst>
                <a:path w="70" h="76">
                  <a:moveTo>
                    <a:pt x="70" y="0"/>
                  </a:moveTo>
                  <a:lnTo>
                    <a:pt x="66" y="12"/>
                  </a:lnTo>
                  <a:lnTo>
                    <a:pt x="60" y="27"/>
                  </a:lnTo>
                  <a:lnTo>
                    <a:pt x="52" y="41"/>
                  </a:lnTo>
                  <a:lnTo>
                    <a:pt x="42" y="56"/>
                  </a:lnTo>
                  <a:lnTo>
                    <a:pt x="31" y="67"/>
                  </a:lnTo>
                  <a:lnTo>
                    <a:pt x="17" y="74"/>
                  </a:lnTo>
                  <a:lnTo>
                    <a:pt x="0" y="76"/>
                  </a:lnTo>
                  <a:lnTo>
                    <a:pt x="0" y="66"/>
                  </a:lnTo>
                  <a:lnTo>
                    <a:pt x="3" y="56"/>
                  </a:lnTo>
                  <a:lnTo>
                    <a:pt x="5" y="45"/>
                  </a:lnTo>
                  <a:lnTo>
                    <a:pt x="11" y="32"/>
                  </a:lnTo>
                  <a:lnTo>
                    <a:pt x="20" y="21"/>
                  </a:lnTo>
                  <a:lnTo>
                    <a:pt x="32" y="11"/>
                  </a:lnTo>
                  <a:lnTo>
                    <a:pt x="49" y="3"/>
                  </a:lnTo>
                  <a:lnTo>
                    <a:pt x="7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8" name="Freeform 97">
              <a:extLst>
                <a:ext uri="{FF2B5EF4-FFF2-40B4-BE49-F238E27FC236}">
                  <a16:creationId xmlns:a16="http://schemas.microsoft.com/office/drawing/2014/main" xmlns="" id="{E3A4EE9A-EDF0-4F2F-94FA-7C5203472676}"/>
                </a:ext>
              </a:extLst>
            </p:cNvPr>
            <p:cNvSpPr>
              <a:spLocks/>
            </p:cNvSpPr>
            <p:nvPr/>
          </p:nvSpPr>
          <p:spPr bwMode="auto">
            <a:xfrm>
              <a:off x="4411663" y="3051176"/>
              <a:ext cx="100013" cy="107950"/>
            </a:xfrm>
            <a:custGeom>
              <a:avLst/>
              <a:gdLst/>
              <a:ahLst/>
              <a:cxnLst>
                <a:cxn ang="0">
                  <a:pos x="63" y="0"/>
                </a:cxn>
                <a:cxn ang="0">
                  <a:pos x="63" y="9"/>
                </a:cxn>
                <a:cxn ang="0">
                  <a:pos x="60" y="17"/>
                </a:cxn>
                <a:cxn ang="0">
                  <a:pos x="58" y="27"/>
                </a:cxn>
                <a:cxn ang="0">
                  <a:pos x="52" y="38"/>
                </a:cxn>
                <a:cxn ang="0">
                  <a:pos x="45" y="48"/>
                </a:cxn>
                <a:cxn ang="0">
                  <a:pos x="34" y="58"/>
                </a:cxn>
                <a:cxn ang="0">
                  <a:pos x="18" y="65"/>
                </a:cxn>
                <a:cxn ang="0">
                  <a:pos x="0" y="68"/>
                </a:cxn>
                <a:cxn ang="0">
                  <a:pos x="0" y="65"/>
                </a:cxn>
                <a:cxn ang="0">
                  <a:pos x="1" y="59"/>
                </a:cxn>
                <a:cxn ang="0">
                  <a:pos x="3" y="49"/>
                </a:cxn>
                <a:cxn ang="0">
                  <a:pos x="7" y="38"/>
                </a:cxn>
                <a:cxn ang="0">
                  <a:pos x="15" y="27"/>
                </a:cxn>
                <a:cxn ang="0">
                  <a:pos x="27" y="16"/>
                </a:cxn>
                <a:cxn ang="0">
                  <a:pos x="42" y="6"/>
                </a:cxn>
                <a:cxn ang="0">
                  <a:pos x="63" y="0"/>
                </a:cxn>
              </a:cxnLst>
              <a:rect l="0" t="0" r="r" b="b"/>
              <a:pathLst>
                <a:path w="63" h="68">
                  <a:moveTo>
                    <a:pt x="63" y="0"/>
                  </a:moveTo>
                  <a:lnTo>
                    <a:pt x="63" y="9"/>
                  </a:lnTo>
                  <a:lnTo>
                    <a:pt x="60" y="17"/>
                  </a:lnTo>
                  <a:lnTo>
                    <a:pt x="58" y="27"/>
                  </a:lnTo>
                  <a:lnTo>
                    <a:pt x="52" y="38"/>
                  </a:lnTo>
                  <a:lnTo>
                    <a:pt x="45" y="48"/>
                  </a:lnTo>
                  <a:lnTo>
                    <a:pt x="34" y="58"/>
                  </a:lnTo>
                  <a:lnTo>
                    <a:pt x="18" y="65"/>
                  </a:lnTo>
                  <a:lnTo>
                    <a:pt x="0" y="68"/>
                  </a:lnTo>
                  <a:lnTo>
                    <a:pt x="0" y="65"/>
                  </a:lnTo>
                  <a:lnTo>
                    <a:pt x="1" y="59"/>
                  </a:lnTo>
                  <a:lnTo>
                    <a:pt x="3" y="49"/>
                  </a:lnTo>
                  <a:lnTo>
                    <a:pt x="7" y="38"/>
                  </a:lnTo>
                  <a:lnTo>
                    <a:pt x="15" y="27"/>
                  </a:lnTo>
                  <a:lnTo>
                    <a:pt x="27" y="16"/>
                  </a:lnTo>
                  <a:lnTo>
                    <a:pt x="42" y="6"/>
                  </a:lnTo>
                  <a:lnTo>
                    <a:pt x="6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99" name="Freeform 98">
              <a:extLst>
                <a:ext uri="{FF2B5EF4-FFF2-40B4-BE49-F238E27FC236}">
                  <a16:creationId xmlns:a16="http://schemas.microsoft.com/office/drawing/2014/main" xmlns="" id="{DEA56775-6884-4321-8B45-53C708436897}"/>
                </a:ext>
              </a:extLst>
            </p:cNvPr>
            <p:cNvSpPr>
              <a:spLocks/>
            </p:cNvSpPr>
            <p:nvPr/>
          </p:nvSpPr>
          <p:spPr bwMode="auto">
            <a:xfrm>
              <a:off x="5878513" y="5094288"/>
              <a:ext cx="95250" cy="276225"/>
            </a:xfrm>
            <a:custGeom>
              <a:avLst/>
              <a:gdLst/>
              <a:ahLst/>
              <a:cxnLst>
                <a:cxn ang="0">
                  <a:pos x="57" y="0"/>
                </a:cxn>
                <a:cxn ang="0">
                  <a:pos x="60" y="1"/>
                </a:cxn>
                <a:cxn ang="0">
                  <a:pos x="38" y="28"/>
                </a:cxn>
                <a:cxn ang="0">
                  <a:pos x="21" y="54"/>
                </a:cxn>
                <a:cxn ang="0">
                  <a:pos x="11" y="81"/>
                </a:cxn>
                <a:cxn ang="0">
                  <a:pos x="5" y="105"/>
                </a:cxn>
                <a:cxn ang="0">
                  <a:pos x="2" y="128"/>
                </a:cxn>
                <a:cxn ang="0">
                  <a:pos x="2" y="146"/>
                </a:cxn>
                <a:cxn ang="0">
                  <a:pos x="4" y="161"/>
                </a:cxn>
                <a:cxn ang="0">
                  <a:pos x="5" y="170"/>
                </a:cxn>
                <a:cxn ang="0">
                  <a:pos x="7" y="174"/>
                </a:cxn>
                <a:cxn ang="0">
                  <a:pos x="4" y="174"/>
                </a:cxn>
                <a:cxn ang="0">
                  <a:pos x="2" y="171"/>
                </a:cxn>
                <a:cxn ang="0">
                  <a:pos x="1" y="161"/>
                </a:cxn>
                <a:cxn ang="0">
                  <a:pos x="0" y="146"/>
                </a:cxn>
                <a:cxn ang="0">
                  <a:pos x="0" y="128"/>
                </a:cxn>
                <a:cxn ang="0">
                  <a:pos x="1" y="105"/>
                </a:cxn>
                <a:cxn ang="0">
                  <a:pos x="7" y="80"/>
                </a:cxn>
                <a:cxn ang="0">
                  <a:pos x="18" y="53"/>
                </a:cxn>
                <a:cxn ang="0">
                  <a:pos x="33" y="26"/>
                </a:cxn>
                <a:cxn ang="0">
                  <a:pos x="57" y="0"/>
                </a:cxn>
              </a:cxnLst>
              <a:rect l="0" t="0" r="r" b="b"/>
              <a:pathLst>
                <a:path w="60" h="174">
                  <a:moveTo>
                    <a:pt x="57" y="0"/>
                  </a:moveTo>
                  <a:lnTo>
                    <a:pt x="60" y="1"/>
                  </a:lnTo>
                  <a:lnTo>
                    <a:pt x="38" y="28"/>
                  </a:lnTo>
                  <a:lnTo>
                    <a:pt x="21" y="54"/>
                  </a:lnTo>
                  <a:lnTo>
                    <a:pt x="11" y="81"/>
                  </a:lnTo>
                  <a:lnTo>
                    <a:pt x="5" y="105"/>
                  </a:lnTo>
                  <a:lnTo>
                    <a:pt x="2" y="128"/>
                  </a:lnTo>
                  <a:lnTo>
                    <a:pt x="2" y="146"/>
                  </a:lnTo>
                  <a:lnTo>
                    <a:pt x="4" y="161"/>
                  </a:lnTo>
                  <a:lnTo>
                    <a:pt x="5" y="170"/>
                  </a:lnTo>
                  <a:lnTo>
                    <a:pt x="7" y="174"/>
                  </a:lnTo>
                  <a:lnTo>
                    <a:pt x="4" y="174"/>
                  </a:lnTo>
                  <a:lnTo>
                    <a:pt x="2" y="171"/>
                  </a:lnTo>
                  <a:lnTo>
                    <a:pt x="1" y="161"/>
                  </a:lnTo>
                  <a:lnTo>
                    <a:pt x="0" y="146"/>
                  </a:lnTo>
                  <a:lnTo>
                    <a:pt x="0" y="128"/>
                  </a:lnTo>
                  <a:lnTo>
                    <a:pt x="1" y="105"/>
                  </a:lnTo>
                  <a:lnTo>
                    <a:pt x="7" y="80"/>
                  </a:lnTo>
                  <a:lnTo>
                    <a:pt x="18" y="53"/>
                  </a:lnTo>
                  <a:lnTo>
                    <a:pt x="33" y="26"/>
                  </a:lnTo>
                  <a:lnTo>
                    <a:pt x="5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0" name="Freeform 99">
              <a:extLst>
                <a:ext uri="{FF2B5EF4-FFF2-40B4-BE49-F238E27FC236}">
                  <a16:creationId xmlns:a16="http://schemas.microsoft.com/office/drawing/2014/main" xmlns="" id="{522B4495-0402-4BD0-BE2D-1E819343DF08}"/>
                </a:ext>
              </a:extLst>
            </p:cNvPr>
            <p:cNvSpPr>
              <a:spLocks/>
            </p:cNvSpPr>
            <p:nvPr/>
          </p:nvSpPr>
          <p:spPr bwMode="auto">
            <a:xfrm>
              <a:off x="5834063" y="5226051"/>
              <a:ext cx="34925" cy="60325"/>
            </a:xfrm>
            <a:custGeom>
              <a:avLst/>
              <a:gdLst/>
              <a:ahLst/>
              <a:cxnLst>
                <a:cxn ang="0">
                  <a:pos x="0" y="0"/>
                </a:cxn>
                <a:cxn ang="0">
                  <a:pos x="2" y="1"/>
                </a:cxn>
                <a:cxn ang="0">
                  <a:pos x="7" y="2"/>
                </a:cxn>
                <a:cxn ang="0">
                  <a:pos x="14" y="8"/>
                </a:cxn>
                <a:cxn ang="0">
                  <a:pos x="19" y="15"/>
                </a:cxn>
                <a:cxn ang="0">
                  <a:pos x="22" y="25"/>
                </a:cxn>
                <a:cxn ang="0">
                  <a:pos x="21" y="38"/>
                </a:cxn>
                <a:cxn ang="0">
                  <a:pos x="19" y="36"/>
                </a:cxn>
                <a:cxn ang="0">
                  <a:pos x="14" y="35"/>
                </a:cxn>
                <a:cxn ang="0">
                  <a:pos x="8" y="29"/>
                </a:cxn>
                <a:cxn ang="0">
                  <a:pos x="2" y="22"/>
                </a:cxn>
                <a:cxn ang="0">
                  <a:pos x="0" y="12"/>
                </a:cxn>
                <a:cxn ang="0">
                  <a:pos x="0" y="0"/>
                </a:cxn>
              </a:cxnLst>
              <a:rect l="0" t="0" r="r" b="b"/>
              <a:pathLst>
                <a:path w="22" h="38">
                  <a:moveTo>
                    <a:pt x="0" y="0"/>
                  </a:moveTo>
                  <a:lnTo>
                    <a:pt x="2" y="1"/>
                  </a:lnTo>
                  <a:lnTo>
                    <a:pt x="7" y="2"/>
                  </a:lnTo>
                  <a:lnTo>
                    <a:pt x="14" y="8"/>
                  </a:lnTo>
                  <a:lnTo>
                    <a:pt x="19" y="15"/>
                  </a:lnTo>
                  <a:lnTo>
                    <a:pt x="22" y="25"/>
                  </a:lnTo>
                  <a:lnTo>
                    <a:pt x="21" y="38"/>
                  </a:lnTo>
                  <a:lnTo>
                    <a:pt x="19" y="36"/>
                  </a:lnTo>
                  <a:lnTo>
                    <a:pt x="14" y="35"/>
                  </a:lnTo>
                  <a:lnTo>
                    <a:pt x="8" y="29"/>
                  </a:lnTo>
                  <a:lnTo>
                    <a:pt x="2" y="22"/>
                  </a:lnTo>
                  <a:lnTo>
                    <a:pt x="0" y="12"/>
                  </a:lnTo>
                  <a:lnTo>
                    <a:pt x="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1" name="Freeform 100">
              <a:extLst>
                <a:ext uri="{FF2B5EF4-FFF2-40B4-BE49-F238E27FC236}">
                  <a16:creationId xmlns:a16="http://schemas.microsoft.com/office/drawing/2014/main" xmlns="" id="{E9221EE9-F1C7-43E0-81B0-4596E5C091DF}"/>
                </a:ext>
              </a:extLst>
            </p:cNvPr>
            <p:cNvSpPr>
              <a:spLocks/>
            </p:cNvSpPr>
            <p:nvPr/>
          </p:nvSpPr>
          <p:spPr bwMode="auto">
            <a:xfrm>
              <a:off x="5845176" y="5160963"/>
              <a:ext cx="36513" cy="66675"/>
            </a:xfrm>
            <a:custGeom>
              <a:avLst/>
              <a:gdLst/>
              <a:ahLst/>
              <a:cxnLst>
                <a:cxn ang="0">
                  <a:pos x="4" y="0"/>
                </a:cxn>
                <a:cxn ang="0">
                  <a:pos x="15" y="8"/>
                </a:cxn>
                <a:cxn ang="0">
                  <a:pos x="21" y="18"/>
                </a:cxn>
                <a:cxn ang="0">
                  <a:pos x="23" y="28"/>
                </a:cxn>
                <a:cxn ang="0">
                  <a:pos x="23" y="35"/>
                </a:cxn>
                <a:cxn ang="0">
                  <a:pos x="22" y="41"/>
                </a:cxn>
                <a:cxn ang="0">
                  <a:pos x="21" y="42"/>
                </a:cxn>
                <a:cxn ang="0">
                  <a:pos x="8" y="34"/>
                </a:cxn>
                <a:cxn ang="0">
                  <a:pos x="2" y="25"/>
                </a:cxn>
                <a:cxn ang="0">
                  <a:pos x="0" y="15"/>
                </a:cxn>
                <a:cxn ang="0">
                  <a:pos x="1" y="8"/>
                </a:cxn>
                <a:cxn ang="0">
                  <a:pos x="2" y="3"/>
                </a:cxn>
                <a:cxn ang="0">
                  <a:pos x="4" y="0"/>
                </a:cxn>
              </a:cxnLst>
              <a:rect l="0" t="0" r="r" b="b"/>
              <a:pathLst>
                <a:path w="23" h="42">
                  <a:moveTo>
                    <a:pt x="4" y="0"/>
                  </a:moveTo>
                  <a:lnTo>
                    <a:pt x="15" y="8"/>
                  </a:lnTo>
                  <a:lnTo>
                    <a:pt x="21" y="18"/>
                  </a:lnTo>
                  <a:lnTo>
                    <a:pt x="23" y="28"/>
                  </a:lnTo>
                  <a:lnTo>
                    <a:pt x="23" y="35"/>
                  </a:lnTo>
                  <a:lnTo>
                    <a:pt x="22" y="41"/>
                  </a:lnTo>
                  <a:lnTo>
                    <a:pt x="21" y="42"/>
                  </a:lnTo>
                  <a:lnTo>
                    <a:pt x="8" y="34"/>
                  </a:lnTo>
                  <a:lnTo>
                    <a:pt x="2" y="25"/>
                  </a:lnTo>
                  <a:lnTo>
                    <a:pt x="0" y="15"/>
                  </a:lnTo>
                  <a:lnTo>
                    <a:pt x="1" y="8"/>
                  </a:lnTo>
                  <a:lnTo>
                    <a:pt x="2" y="3"/>
                  </a:lnTo>
                  <a:lnTo>
                    <a:pt x="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2" name="Freeform 101">
              <a:extLst>
                <a:ext uri="{FF2B5EF4-FFF2-40B4-BE49-F238E27FC236}">
                  <a16:creationId xmlns:a16="http://schemas.microsoft.com/office/drawing/2014/main" xmlns="" id="{B8B1C1A6-68FF-4BCA-A717-A69655926AC5}"/>
                </a:ext>
              </a:extLst>
            </p:cNvPr>
            <p:cNvSpPr>
              <a:spLocks/>
            </p:cNvSpPr>
            <p:nvPr/>
          </p:nvSpPr>
          <p:spPr bwMode="auto">
            <a:xfrm>
              <a:off x="5878513" y="5097463"/>
              <a:ext cx="34925" cy="74613"/>
            </a:xfrm>
            <a:custGeom>
              <a:avLst/>
              <a:gdLst/>
              <a:ahLst/>
              <a:cxnLst>
                <a:cxn ang="0">
                  <a:pos x="5" y="0"/>
                </a:cxn>
                <a:cxn ang="0">
                  <a:pos x="7" y="2"/>
                </a:cxn>
                <a:cxn ang="0">
                  <a:pos x="11" y="5"/>
                </a:cxn>
                <a:cxn ang="0">
                  <a:pos x="15" y="9"/>
                </a:cxn>
                <a:cxn ang="0">
                  <a:pos x="21" y="16"/>
                </a:cxn>
                <a:cxn ang="0">
                  <a:pos x="22" y="24"/>
                </a:cxn>
                <a:cxn ang="0">
                  <a:pos x="21" y="34"/>
                </a:cxn>
                <a:cxn ang="0">
                  <a:pos x="15" y="47"/>
                </a:cxn>
                <a:cxn ang="0">
                  <a:pos x="14" y="47"/>
                </a:cxn>
                <a:cxn ang="0">
                  <a:pos x="11" y="44"/>
                </a:cxn>
                <a:cxn ang="0">
                  <a:pos x="5" y="40"/>
                </a:cxn>
                <a:cxn ang="0">
                  <a:pos x="2" y="34"/>
                </a:cxn>
                <a:cxn ang="0">
                  <a:pos x="0" y="26"/>
                </a:cxn>
                <a:cxn ang="0">
                  <a:pos x="1" y="14"/>
                </a:cxn>
                <a:cxn ang="0">
                  <a:pos x="5" y="0"/>
                </a:cxn>
              </a:cxnLst>
              <a:rect l="0" t="0" r="r" b="b"/>
              <a:pathLst>
                <a:path w="22" h="47">
                  <a:moveTo>
                    <a:pt x="5" y="0"/>
                  </a:moveTo>
                  <a:lnTo>
                    <a:pt x="7" y="2"/>
                  </a:lnTo>
                  <a:lnTo>
                    <a:pt x="11" y="5"/>
                  </a:lnTo>
                  <a:lnTo>
                    <a:pt x="15" y="9"/>
                  </a:lnTo>
                  <a:lnTo>
                    <a:pt x="21" y="16"/>
                  </a:lnTo>
                  <a:lnTo>
                    <a:pt x="22" y="24"/>
                  </a:lnTo>
                  <a:lnTo>
                    <a:pt x="21" y="34"/>
                  </a:lnTo>
                  <a:lnTo>
                    <a:pt x="15" y="47"/>
                  </a:lnTo>
                  <a:lnTo>
                    <a:pt x="14" y="47"/>
                  </a:lnTo>
                  <a:lnTo>
                    <a:pt x="11" y="44"/>
                  </a:lnTo>
                  <a:lnTo>
                    <a:pt x="5" y="40"/>
                  </a:lnTo>
                  <a:lnTo>
                    <a:pt x="2" y="34"/>
                  </a:lnTo>
                  <a:lnTo>
                    <a:pt x="0" y="26"/>
                  </a:lnTo>
                  <a:lnTo>
                    <a:pt x="1" y="14"/>
                  </a:lnTo>
                  <a:lnTo>
                    <a:pt x="5"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3" name="Freeform 102">
              <a:extLst>
                <a:ext uri="{FF2B5EF4-FFF2-40B4-BE49-F238E27FC236}">
                  <a16:creationId xmlns:a16="http://schemas.microsoft.com/office/drawing/2014/main" xmlns="" id="{C86C7E22-106E-4E67-B161-437BFF68A827}"/>
                </a:ext>
              </a:extLst>
            </p:cNvPr>
            <p:cNvSpPr>
              <a:spLocks/>
            </p:cNvSpPr>
            <p:nvPr/>
          </p:nvSpPr>
          <p:spPr bwMode="auto">
            <a:xfrm>
              <a:off x="5927726" y="5033963"/>
              <a:ext cx="38100" cy="82550"/>
            </a:xfrm>
            <a:custGeom>
              <a:avLst/>
              <a:gdLst/>
              <a:ahLst/>
              <a:cxnLst>
                <a:cxn ang="0">
                  <a:pos x="19" y="0"/>
                </a:cxn>
                <a:cxn ang="0">
                  <a:pos x="21" y="2"/>
                </a:cxn>
                <a:cxn ang="0">
                  <a:pos x="22" y="8"/>
                </a:cxn>
                <a:cxn ang="0">
                  <a:pos x="24" y="18"/>
                </a:cxn>
                <a:cxn ang="0">
                  <a:pos x="22" y="28"/>
                </a:cxn>
                <a:cxn ang="0">
                  <a:pos x="16" y="40"/>
                </a:cxn>
                <a:cxn ang="0">
                  <a:pos x="5" y="52"/>
                </a:cxn>
                <a:cxn ang="0">
                  <a:pos x="1" y="43"/>
                </a:cxn>
                <a:cxn ang="0">
                  <a:pos x="0" y="35"/>
                </a:cxn>
                <a:cxn ang="0">
                  <a:pos x="0" y="24"/>
                </a:cxn>
                <a:cxn ang="0">
                  <a:pos x="7" y="12"/>
                </a:cxn>
                <a:cxn ang="0">
                  <a:pos x="19" y="0"/>
                </a:cxn>
              </a:cxnLst>
              <a:rect l="0" t="0" r="r" b="b"/>
              <a:pathLst>
                <a:path w="24" h="52">
                  <a:moveTo>
                    <a:pt x="19" y="0"/>
                  </a:moveTo>
                  <a:lnTo>
                    <a:pt x="21" y="2"/>
                  </a:lnTo>
                  <a:lnTo>
                    <a:pt x="22" y="8"/>
                  </a:lnTo>
                  <a:lnTo>
                    <a:pt x="24" y="18"/>
                  </a:lnTo>
                  <a:lnTo>
                    <a:pt x="22" y="28"/>
                  </a:lnTo>
                  <a:lnTo>
                    <a:pt x="16" y="40"/>
                  </a:lnTo>
                  <a:lnTo>
                    <a:pt x="5" y="52"/>
                  </a:lnTo>
                  <a:lnTo>
                    <a:pt x="1" y="43"/>
                  </a:lnTo>
                  <a:lnTo>
                    <a:pt x="0" y="35"/>
                  </a:lnTo>
                  <a:lnTo>
                    <a:pt x="0" y="24"/>
                  </a:lnTo>
                  <a:lnTo>
                    <a:pt x="7" y="12"/>
                  </a:lnTo>
                  <a:lnTo>
                    <a:pt x="1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4" name="Freeform 103">
              <a:extLst>
                <a:ext uri="{FF2B5EF4-FFF2-40B4-BE49-F238E27FC236}">
                  <a16:creationId xmlns:a16="http://schemas.microsoft.com/office/drawing/2014/main" xmlns="" id="{9F5E69A7-64B3-4A5B-8580-6106F95C3FE3}"/>
                </a:ext>
              </a:extLst>
            </p:cNvPr>
            <p:cNvSpPr>
              <a:spLocks/>
            </p:cNvSpPr>
            <p:nvPr/>
          </p:nvSpPr>
          <p:spPr bwMode="auto">
            <a:xfrm>
              <a:off x="5973763" y="5035551"/>
              <a:ext cx="53975" cy="53975"/>
            </a:xfrm>
            <a:custGeom>
              <a:avLst/>
              <a:gdLst/>
              <a:ahLst/>
              <a:cxnLst>
                <a:cxn ang="0">
                  <a:pos x="34" y="0"/>
                </a:cxn>
                <a:cxn ang="0">
                  <a:pos x="34" y="11"/>
                </a:cxn>
                <a:cxn ang="0">
                  <a:pos x="31" y="17"/>
                </a:cxn>
                <a:cxn ang="0">
                  <a:pos x="25" y="24"/>
                </a:cxn>
                <a:cxn ang="0">
                  <a:pos x="16" y="30"/>
                </a:cxn>
                <a:cxn ang="0">
                  <a:pos x="0" y="34"/>
                </a:cxn>
                <a:cxn ang="0">
                  <a:pos x="0" y="27"/>
                </a:cxn>
                <a:cxn ang="0">
                  <a:pos x="6" y="13"/>
                </a:cxn>
                <a:cxn ang="0">
                  <a:pos x="11" y="6"/>
                </a:cxn>
                <a:cxn ang="0">
                  <a:pos x="21" y="1"/>
                </a:cxn>
                <a:cxn ang="0">
                  <a:pos x="34" y="0"/>
                </a:cxn>
              </a:cxnLst>
              <a:rect l="0" t="0" r="r" b="b"/>
              <a:pathLst>
                <a:path w="34" h="34">
                  <a:moveTo>
                    <a:pt x="34" y="0"/>
                  </a:moveTo>
                  <a:lnTo>
                    <a:pt x="34" y="11"/>
                  </a:lnTo>
                  <a:lnTo>
                    <a:pt x="31" y="17"/>
                  </a:lnTo>
                  <a:lnTo>
                    <a:pt x="25" y="24"/>
                  </a:lnTo>
                  <a:lnTo>
                    <a:pt x="16" y="30"/>
                  </a:lnTo>
                  <a:lnTo>
                    <a:pt x="0" y="34"/>
                  </a:lnTo>
                  <a:lnTo>
                    <a:pt x="0" y="27"/>
                  </a:lnTo>
                  <a:lnTo>
                    <a:pt x="6" y="13"/>
                  </a:lnTo>
                  <a:lnTo>
                    <a:pt x="11" y="6"/>
                  </a:lnTo>
                  <a:lnTo>
                    <a:pt x="21" y="1"/>
                  </a:lnTo>
                  <a:lnTo>
                    <a:pt x="3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5" name="Freeform 104">
              <a:extLst>
                <a:ext uri="{FF2B5EF4-FFF2-40B4-BE49-F238E27FC236}">
                  <a16:creationId xmlns:a16="http://schemas.microsoft.com/office/drawing/2014/main" xmlns="" id="{DE9A7273-FF55-46F0-A371-6FF4BD6538E4}"/>
                </a:ext>
              </a:extLst>
            </p:cNvPr>
            <p:cNvSpPr>
              <a:spLocks/>
            </p:cNvSpPr>
            <p:nvPr/>
          </p:nvSpPr>
          <p:spPr bwMode="auto">
            <a:xfrm>
              <a:off x="5886451" y="5256213"/>
              <a:ext cx="66675" cy="36513"/>
            </a:xfrm>
            <a:custGeom>
              <a:avLst/>
              <a:gdLst/>
              <a:ahLst/>
              <a:cxnLst>
                <a:cxn ang="0">
                  <a:pos x="28" y="0"/>
                </a:cxn>
                <a:cxn ang="0">
                  <a:pos x="42" y="2"/>
                </a:cxn>
                <a:cxn ang="0">
                  <a:pos x="42" y="3"/>
                </a:cxn>
                <a:cxn ang="0">
                  <a:pos x="40" y="7"/>
                </a:cxn>
                <a:cxn ang="0">
                  <a:pos x="37" y="13"/>
                </a:cxn>
                <a:cxn ang="0">
                  <a:pos x="31" y="19"/>
                </a:cxn>
                <a:cxn ang="0">
                  <a:pos x="23" y="21"/>
                </a:cxn>
                <a:cxn ang="0">
                  <a:pos x="13" y="23"/>
                </a:cxn>
                <a:cxn ang="0">
                  <a:pos x="0" y="20"/>
                </a:cxn>
                <a:cxn ang="0">
                  <a:pos x="2" y="19"/>
                </a:cxn>
                <a:cxn ang="0">
                  <a:pos x="5" y="13"/>
                </a:cxn>
                <a:cxn ang="0">
                  <a:pos x="9" y="7"/>
                </a:cxn>
                <a:cxn ang="0">
                  <a:pos x="17" y="2"/>
                </a:cxn>
                <a:cxn ang="0">
                  <a:pos x="28" y="0"/>
                </a:cxn>
              </a:cxnLst>
              <a:rect l="0" t="0" r="r" b="b"/>
              <a:pathLst>
                <a:path w="42" h="23">
                  <a:moveTo>
                    <a:pt x="28" y="0"/>
                  </a:moveTo>
                  <a:lnTo>
                    <a:pt x="42" y="2"/>
                  </a:lnTo>
                  <a:lnTo>
                    <a:pt x="42" y="3"/>
                  </a:lnTo>
                  <a:lnTo>
                    <a:pt x="40" y="7"/>
                  </a:lnTo>
                  <a:lnTo>
                    <a:pt x="37" y="13"/>
                  </a:lnTo>
                  <a:lnTo>
                    <a:pt x="31" y="19"/>
                  </a:lnTo>
                  <a:lnTo>
                    <a:pt x="23" y="21"/>
                  </a:lnTo>
                  <a:lnTo>
                    <a:pt x="13" y="23"/>
                  </a:lnTo>
                  <a:lnTo>
                    <a:pt x="0" y="20"/>
                  </a:lnTo>
                  <a:lnTo>
                    <a:pt x="2" y="19"/>
                  </a:lnTo>
                  <a:lnTo>
                    <a:pt x="5" y="13"/>
                  </a:lnTo>
                  <a:lnTo>
                    <a:pt x="9" y="7"/>
                  </a:lnTo>
                  <a:lnTo>
                    <a:pt x="17" y="2"/>
                  </a:lnTo>
                  <a:lnTo>
                    <a:pt x="2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6" name="Freeform 105">
              <a:extLst>
                <a:ext uri="{FF2B5EF4-FFF2-40B4-BE49-F238E27FC236}">
                  <a16:creationId xmlns:a16="http://schemas.microsoft.com/office/drawing/2014/main" xmlns="" id="{B912967F-2CB6-46DD-9D3A-965B0A15E9D6}"/>
                </a:ext>
              </a:extLst>
            </p:cNvPr>
            <p:cNvSpPr>
              <a:spLocks/>
            </p:cNvSpPr>
            <p:nvPr/>
          </p:nvSpPr>
          <p:spPr bwMode="auto">
            <a:xfrm>
              <a:off x="5900738" y="5199063"/>
              <a:ext cx="73025" cy="39688"/>
            </a:xfrm>
            <a:custGeom>
              <a:avLst/>
              <a:gdLst/>
              <a:ahLst/>
              <a:cxnLst>
                <a:cxn ang="0">
                  <a:pos x="31" y="0"/>
                </a:cxn>
                <a:cxn ang="0">
                  <a:pos x="46" y="1"/>
                </a:cxn>
                <a:cxn ang="0">
                  <a:pos x="45" y="4"/>
                </a:cxn>
                <a:cxn ang="0">
                  <a:pos x="41" y="10"/>
                </a:cxn>
                <a:cxn ang="0">
                  <a:pos x="33" y="18"/>
                </a:cxn>
                <a:cxn ang="0">
                  <a:pos x="24" y="24"/>
                </a:cxn>
                <a:cxn ang="0">
                  <a:pos x="12" y="25"/>
                </a:cxn>
                <a:cxn ang="0">
                  <a:pos x="0" y="21"/>
                </a:cxn>
                <a:cxn ang="0">
                  <a:pos x="1" y="19"/>
                </a:cxn>
                <a:cxn ang="0">
                  <a:pos x="4" y="14"/>
                </a:cxn>
                <a:cxn ang="0">
                  <a:pos x="10" y="8"/>
                </a:cxn>
                <a:cxn ang="0">
                  <a:pos x="19" y="3"/>
                </a:cxn>
                <a:cxn ang="0">
                  <a:pos x="31" y="0"/>
                </a:cxn>
              </a:cxnLst>
              <a:rect l="0" t="0" r="r" b="b"/>
              <a:pathLst>
                <a:path w="46" h="25">
                  <a:moveTo>
                    <a:pt x="31" y="0"/>
                  </a:moveTo>
                  <a:lnTo>
                    <a:pt x="46" y="1"/>
                  </a:lnTo>
                  <a:lnTo>
                    <a:pt x="45" y="4"/>
                  </a:lnTo>
                  <a:lnTo>
                    <a:pt x="41" y="10"/>
                  </a:lnTo>
                  <a:lnTo>
                    <a:pt x="33" y="18"/>
                  </a:lnTo>
                  <a:lnTo>
                    <a:pt x="24" y="24"/>
                  </a:lnTo>
                  <a:lnTo>
                    <a:pt x="12" y="25"/>
                  </a:lnTo>
                  <a:lnTo>
                    <a:pt x="0" y="21"/>
                  </a:lnTo>
                  <a:lnTo>
                    <a:pt x="1" y="19"/>
                  </a:lnTo>
                  <a:lnTo>
                    <a:pt x="4" y="14"/>
                  </a:lnTo>
                  <a:lnTo>
                    <a:pt x="10" y="8"/>
                  </a:lnTo>
                  <a:lnTo>
                    <a:pt x="19" y="3"/>
                  </a:lnTo>
                  <a:lnTo>
                    <a:pt x="3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7" name="Freeform 106">
              <a:extLst>
                <a:ext uri="{FF2B5EF4-FFF2-40B4-BE49-F238E27FC236}">
                  <a16:creationId xmlns:a16="http://schemas.microsoft.com/office/drawing/2014/main" xmlns="" id="{D405E873-10D2-43AD-B110-5E09C0EB29D2}"/>
                </a:ext>
              </a:extLst>
            </p:cNvPr>
            <p:cNvSpPr>
              <a:spLocks/>
            </p:cNvSpPr>
            <p:nvPr/>
          </p:nvSpPr>
          <p:spPr bwMode="auto">
            <a:xfrm>
              <a:off x="5922963" y="5149851"/>
              <a:ext cx="73025" cy="38100"/>
            </a:xfrm>
            <a:custGeom>
              <a:avLst/>
              <a:gdLst/>
              <a:ahLst/>
              <a:cxnLst>
                <a:cxn ang="0">
                  <a:pos x="32" y="0"/>
                </a:cxn>
                <a:cxn ang="0">
                  <a:pos x="46" y="4"/>
                </a:cxn>
                <a:cxn ang="0">
                  <a:pos x="43" y="7"/>
                </a:cxn>
                <a:cxn ang="0">
                  <a:pos x="38" y="11"/>
                </a:cxn>
                <a:cxn ang="0">
                  <a:pos x="29" y="17"/>
                </a:cxn>
                <a:cxn ang="0">
                  <a:pos x="19" y="22"/>
                </a:cxn>
                <a:cxn ang="0">
                  <a:pos x="10" y="24"/>
                </a:cxn>
                <a:cxn ang="0">
                  <a:pos x="0" y="19"/>
                </a:cxn>
                <a:cxn ang="0">
                  <a:pos x="1" y="17"/>
                </a:cxn>
                <a:cxn ang="0">
                  <a:pos x="12" y="5"/>
                </a:cxn>
                <a:cxn ang="0">
                  <a:pos x="21" y="1"/>
                </a:cxn>
                <a:cxn ang="0">
                  <a:pos x="32" y="0"/>
                </a:cxn>
              </a:cxnLst>
              <a:rect l="0" t="0" r="r" b="b"/>
              <a:pathLst>
                <a:path w="46" h="24">
                  <a:moveTo>
                    <a:pt x="32" y="0"/>
                  </a:moveTo>
                  <a:lnTo>
                    <a:pt x="46" y="4"/>
                  </a:lnTo>
                  <a:lnTo>
                    <a:pt x="43" y="7"/>
                  </a:lnTo>
                  <a:lnTo>
                    <a:pt x="38" y="11"/>
                  </a:lnTo>
                  <a:lnTo>
                    <a:pt x="29" y="17"/>
                  </a:lnTo>
                  <a:lnTo>
                    <a:pt x="19" y="22"/>
                  </a:lnTo>
                  <a:lnTo>
                    <a:pt x="10" y="24"/>
                  </a:lnTo>
                  <a:lnTo>
                    <a:pt x="0" y="19"/>
                  </a:lnTo>
                  <a:lnTo>
                    <a:pt x="1" y="17"/>
                  </a:lnTo>
                  <a:lnTo>
                    <a:pt x="12" y="5"/>
                  </a:lnTo>
                  <a:lnTo>
                    <a:pt x="21" y="1"/>
                  </a:lnTo>
                  <a:lnTo>
                    <a:pt x="3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8" name="Freeform 107">
              <a:extLst>
                <a:ext uri="{FF2B5EF4-FFF2-40B4-BE49-F238E27FC236}">
                  <a16:creationId xmlns:a16="http://schemas.microsoft.com/office/drawing/2014/main" xmlns="" id="{C1F93D03-1CE3-4FD2-A142-25C0C4C33813}"/>
                </a:ext>
              </a:extLst>
            </p:cNvPr>
            <p:cNvSpPr>
              <a:spLocks/>
            </p:cNvSpPr>
            <p:nvPr/>
          </p:nvSpPr>
          <p:spPr bwMode="auto">
            <a:xfrm>
              <a:off x="5957888" y="5102226"/>
              <a:ext cx="66675" cy="31750"/>
            </a:xfrm>
            <a:custGeom>
              <a:avLst/>
              <a:gdLst/>
              <a:ahLst/>
              <a:cxnLst>
                <a:cxn ang="0">
                  <a:pos x="28" y="0"/>
                </a:cxn>
                <a:cxn ang="0">
                  <a:pos x="42" y="3"/>
                </a:cxn>
                <a:cxn ang="0">
                  <a:pos x="41" y="4"/>
                </a:cxn>
                <a:cxn ang="0">
                  <a:pos x="37" y="10"/>
                </a:cxn>
                <a:cxn ang="0">
                  <a:pos x="31" y="14"/>
                </a:cxn>
                <a:cxn ang="0">
                  <a:pos x="23" y="19"/>
                </a:cxn>
                <a:cxn ang="0">
                  <a:pos x="13" y="20"/>
                </a:cxn>
                <a:cxn ang="0">
                  <a:pos x="0" y="16"/>
                </a:cxn>
                <a:cxn ang="0">
                  <a:pos x="2" y="14"/>
                </a:cxn>
                <a:cxn ang="0">
                  <a:pos x="5" y="10"/>
                </a:cxn>
                <a:cxn ang="0">
                  <a:pos x="10" y="6"/>
                </a:cxn>
                <a:cxn ang="0">
                  <a:pos x="19" y="2"/>
                </a:cxn>
                <a:cxn ang="0">
                  <a:pos x="28" y="0"/>
                </a:cxn>
              </a:cxnLst>
              <a:rect l="0" t="0" r="r" b="b"/>
              <a:pathLst>
                <a:path w="42" h="20">
                  <a:moveTo>
                    <a:pt x="28" y="0"/>
                  </a:moveTo>
                  <a:lnTo>
                    <a:pt x="42" y="3"/>
                  </a:lnTo>
                  <a:lnTo>
                    <a:pt x="41" y="4"/>
                  </a:lnTo>
                  <a:lnTo>
                    <a:pt x="37" y="10"/>
                  </a:lnTo>
                  <a:lnTo>
                    <a:pt x="31" y="14"/>
                  </a:lnTo>
                  <a:lnTo>
                    <a:pt x="23" y="19"/>
                  </a:lnTo>
                  <a:lnTo>
                    <a:pt x="13" y="20"/>
                  </a:lnTo>
                  <a:lnTo>
                    <a:pt x="0" y="16"/>
                  </a:lnTo>
                  <a:lnTo>
                    <a:pt x="2" y="14"/>
                  </a:lnTo>
                  <a:lnTo>
                    <a:pt x="5" y="10"/>
                  </a:lnTo>
                  <a:lnTo>
                    <a:pt x="10" y="6"/>
                  </a:lnTo>
                  <a:lnTo>
                    <a:pt x="19" y="2"/>
                  </a:lnTo>
                  <a:lnTo>
                    <a:pt x="2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09" name="Freeform 108">
              <a:extLst>
                <a:ext uri="{FF2B5EF4-FFF2-40B4-BE49-F238E27FC236}">
                  <a16:creationId xmlns:a16="http://schemas.microsoft.com/office/drawing/2014/main" xmlns="" id="{DD53FBDF-5299-4397-98F0-304C8719025D}"/>
                </a:ext>
              </a:extLst>
            </p:cNvPr>
            <p:cNvSpPr>
              <a:spLocks/>
            </p:cNvSpPr>
            <p:nvPr/>
          </p:nvSpPr>
          <p:spPr bwMode="auto">
            <a:xfrm>
              <a:off x="4608513" y="2695576"/>
              <a:ext cx="458788" cy="366713"/>
            </a:xfrm>
            <a:custGeom>
              <a:avLst/>
              <a:gdLst/>
              <a:ahLst/>
              <a:cxnLst>
                <a:cxn ang="0">
                  <a:pos x="121" y="3"/>
                </a:cxn>
                <a:cxn ang="0">
                  <a:pos x="137" y="20"/>
                </a:cxn>
                <a:cxn ang="0">
                  <a:pos x="146" y="7"/>
                </a:cxn>
                <a:cxn ang="0">
                  <a:pos x="154" y="20"/>
                </a:cxn>
                <a:cxn ang="0">
                  <a:pos x="150" y="36"/>
                </a:cxn>
                <a:cxn ang="0">
                  <a:pos x="161" y="61"/>
                </a:cxn>
                <a:cxn ang="0">
                  <a:pos x="229" y="51"/>
                </a:cxn>
                <a:cxn ang="0">
                  <a:pos x="216" y="55"/>
                </a:cxn>
                <a:cxn ang="0">
                  <a:pos x="205" y="51"/>
                </a:cxn>
                <a:cxn ang="0">
                  <a:pos x="208" y="41"/>
                </a:cxn>
                <a:cxn ang="0">
                  <a:pos x="226" y="41"/>
                </a:cxn>
                <a:cxn ang="0">
                  <a:pos x="212" y="20"/>
                </a:cxn>
                <a:cxn ang="0">
                  <a:pos x="220" y="19"/>
                </a:cxn>
                <a:cxn ang="0">
                  <a:pos x="237" y="36"/>
                </a:cxn>
                <a:cxn ang="0">
                  <a:pos x="246" y="23"/>
                </a:cxn>
                <a:cxn ang="0">
                  <a:pos x="254" y="36"/>
                </a:cxn>
                <a:cxn ang="0">
                  <a:pos x="250" y="51"/>
                </a:cxn>
                <a:cxn ang="0">
                  <a:pos x="267" y="83"/>
                </a:cxn>
                <a:cxn ang="0">
                  <a:pos x="196" y="85"/>
                </a:cxn>
                <a:cxn ang="0">
                  <a:pos x="194" y="114"/>
                </a:cxn>
                <a:cxn ang="0">
                  <a:pos x="209" y="124"/>
                </a:cxn>
                <a:cxn ang="0">
                  <a:pos x="215" y="148"/>
                </a:cxn>
                <a:cxn ang="0">
                  <a:pos x="227" y="186"/>
                </a:cxn>
                <a:cxn ang="0">
                  <a:pos x="226" y="209"/>
                </a:cxn>
                <a:cxn ang="0">
                  <a:pos x="189" y="231"/>
                </a:cxn>
                <a:cxn ang="0">
                  <a:pos x="154" y="209"/>
                </a:cxn>
                <a:cxn ang="0">
                  <a:pos x="156" y="175"/>
                </a:cxn>
                <a:cxn ang="0">
                  <a:pos x="167" y="136"/>
                </a:cxn>
                <a:cxn ang="0">
                  <a:pos x="175" y="119"/>
                </a:cxn>
                <a:cxn ang="0">
                  <a:pos x="182" y="114"/>
                </a:cxn>
                <a:cxn ang="0">
                  <a:pos x="170" y="110"/>
                </a:cxn>
                <a:cxn ang="0">
                  <a:pos x="160" y="95"/>
                </a:cxn>
                <a:cxn ang="0">
                  <a:pos x="166" y="88"/>
                </a:cxn>
                <a:cxn ang="0">
                  <a:pos x="180" y="95"/>
                </a:cxn>
                <a:cxn ang="0">
                  <a:pos x="185" y="106"/>
                </a:cxn>
                <a:cxn ang="0">
                  <a:pos x="188" y="83"/>
                </a:cxn>
                <a:cxn ang="0">
                  <a:pos x="60" y="78"/>
                </a:cxn>
                <a:cxn ang="0">
                  <a:pos x="31" y="99"/>
                </a:cxn>
                <a:cxn ang="0">
                  <a:pos x="18" y="96"/>
                </a:cxn>
                <a:cxn ang="0">
                  <a:pos x="29" y="65"/>
                </a:cxn>
                <a:cxn ang="0">
                  <a:pos x="54" y="54"/>
                </a:cxn>
                <a:cxn ang="0">
                  <a:pos x="24" y="48"/>
                </a:cxn>
                <a:cxn ang="0">
                  <a:pos x="1" y="17"/>
                </a:cxn>
                <a:cxn ang="0">
                  <a:pos x="2" y="5"/>
                </a:cxn>
                <a:cxn ang="0">
                  <a:pos x="35" y="17"/>
                </a:cxn>
                <a:cxn ang="0">
                  <a:pos x="45" y="36"/>
                </a:cxn>
                <a:cxn ang="0">
                  <a:pos x="129" y="36"/>
                </a:cxn>
                <a:cxn ang="0">
                  <a:pos x="116" y="40"/>
                </a:cxn>
                <a:cxn ang="0">
                  <a:pos x="105" y="36"/>
                </a:cxn>
                <a:cxn ang="0">
                  <a:pos x="108" y="26"/>
                </a:cxn>
                <a:cxn ang="0">
                  <a:pos x="126" y="26"/>
                </a:cxn>
                <a:cxn ang="0">
                  <a:pos x="112" y="5"/>
                </a:cxn>
              </a:cxnLst>
              <a:rect l="0" t="0" r="r" b="b"/>
              <a:pathLst>
                <a:path w="289" h="231">
                  <a:moveTo>
                    <a:pt x="116" y="0"/>
                  </a:moveTo>
                  <a:lnTo>
                    <a:pt x="118" y="0"/>
                  </a:lnTo>
                  <a:lnTo>
                    <a:pt x="121" y="3"/>
                  </a:lnTo>
                  <a:lnTo>
                    <a:pt x="139" y="29"/>
                  </a:lnTo>
                  <a:lnTo>
                    <a:pt x="137" y="26"/>
                  </a:lnTo>
                  <a:lnTo>
                    <a:pt x="137" y="20"/>
                  </a:lnTo>
                  <a:lnTo>
                    <a:pt x="140" y="16"/>
                  </a:lnTo>
                  <a:lnTo>
                    <a:pt x="142" y="12"/>
                  </a:lnTo>
                  <a:lnTo>
                    <a:pt x="146" y="7"/>
                  </a:lnTo>
                  <a:lnTo>
                    <a:pt x="150" y="12"/>
                  </a:lnTo>
                  <a:lnTo>
                    <a:pt x="151" y="16"/>
                  </a:lnTo>
                  <a:lnTo>
                    <a:pt x="154" y="20"/>
                  </a:lnTo>
                  <a:lnTo>
                    <a:pt x="154" y="29"/>
                  </a:lnTo>
                  <a:lnTo>
                    <a:pt x="153" y="33"/>
                  </a:lnTo>
                  <a:lnTo>
                    <a:pt x="150" y="36"/>
                  </a:lnTo>
                  <a:lnTo>
                    <a:pt x="149" y="38"/>
                  </a:lnTo>
                  <a:lnTo>
                    <a:pt x="147" y="40"/>
                  </a:lnTo>
                  <a:lnTo>
                    <a:pt x="161" y="61"/>
                  </a:lnTo>
                  <a:lnTo>
                    <a:pt x="254" y="81"/>
                  </a:lnTo>
                  <a:lnTo>
                    <a:pt x="232" y="48"/>
                  </a:lnTo>
                  <a:lnTo>
                    <a:pt x="229" y="51"/>
                  </a:lnTo>
                  <a:lnTo>
                    <a:pt x="226" y="52"/>
                  </a:lnTo>
                  <a:lnTo>
                    <a:pt x="222" y="54"/>
                  </a:lnTo>
                  <a:lnTo>
                    <a:pt x="216" y="55"/>
                  </a:lnTo>
                  <a:lnTo>
                    <a:pt x="212" y="55"/>
                  </a:lnTo>
                  <a:lnTo>
                    <a:pt x="208" y="52"/>
                  </a:lnTo>
                  <a:lnTo>
                    <a:pt x="205" y="51"/>
                  </a:lnTo>
                  <a:lnTo>
                    <a:pt x="201" y="47"/>
                  </a:lnTo>
                  <a:lnTo>
                    <a:pt x="205" y="43"/>
                  </a:lnTo>
                  <a:lnTo>
                    <a:pt x="208" y="41"/>
                  </a:lnTo>
                  <a:lnTo>
                    <a:pt x="212" y="38"/>
                  </a:lnTo>
                  <a:lnTo>
                    <a:pt x="220" y="38"/>
                  </a:lnTo>
                  <a:lnTo>
                    <a:pt x="226" y="41"/>
                  </a:lnTo>
                  <a:lnTo>
                    <a:pt x="213" y="23"/>
                  </a:lnTo>
                  <a:lnTo>
                    <a:pt x="212" y="22"/>
                  </a:lnTo>
                  <a:lnTo>
                    <a:pt x="212" y="20"/>
                  </a:lnTo>
                  <a:lnTo>
                    <a:pt x="216" y="16"/>
                  </a:lnTo>
                  <a:lnTo>
                    <a:pt x="218" y="16"/>
                  </a:lnTo>
                  <a:lnTo>
                    <a:pt x="220" y="19"/>
                  </a:lnTo>
                  <a:lnTo>
                    <a:pt x="239" y="44"/>
                  </a:lnTo>
                  <a:lnTo>
                    <a:pt x="237" y="41"/>
                  </a:lnTo>
                  <a:lnTo>
                    <a:pt x="237" y="36"/>
                  </a:lnTo>
                  <a:lnTo>
                    <a:pt x="240" y="31"/>
                  </a:lnTo>
                  <a:lnTo>
                    <a:pt x="241" y="27"/>
                  </a:lnTo>
                  <a:lnTo>
                    <a:pt x="246" y="23"/>
                  </a:lnTo>
                  <a:lnTo>
                    <a:pt x="250" y="27"/>
                  </a:lnTo>
                  <a:lnTo>
                    <a:pt x="251" y="31"/>
                  </a:lnTo>
                  <a:lnTo>
                    <a:pt x="254" y="36"/>
                  </a:lnTo>
                  <a:lnTo>
                    <a:pt x="254" y="44"/>
                  </a:lnTo>
                  <a:lnTo>
                    <a:pt x="253" y="48"/>
                  </a:lnTo>
                  <a:lnTo>
                    <a:pt x="250" y="51"/>
                  </a:lnTo>
                  <a:lnTo>
                    <a:pt x="248" y="54"/>
                  </a:lnTo>
                  <a:lnTo>
                    <a:pt x="247" y="55"/>
                  </a:lnTo>
                  <a:lnTo>
                    <a:pt x="267" y="83"/>
                  </a:lnTo>
                  <a:lnTo>
                    <a:pt x="289" y="89"/>
                  </a:lnTo>
                  <a:lnTo>
                    <a:pt x="289" y="106"/>
                  </a:lnTo>
                  <a:lnTo>
                    <a:pt x="196" y="85"/>
                  </a:lnTo>
                  <a:lnTo>
                    <a:pt x="195" y="96"/>
                  </a:lnTo>
                  <a:lnTo>
                    <a:pt x="194" y="106"/>
                  </a:lnTo>
                  <a:lnTo>
                    <a:pt x="194" y="114"/>
                  </a:lnTo>
                  <a:lnTo>
                    <a:pt x="199" y="116"/>
                  </a:lnTo>
                  <a:lnTo>
                    <a:pt x="205" y="119"/>
                  </a:lnTo>
                  <a:lnTo>
                    <a:pt x="209" y="124"/>
                  </a:lnTo>
                  <a:lnTo>
                    <a:pt x="211" y="129"/>
                  </a:lnTo>
                  <a:lnTo>
                    <a:pt x="212" y="136"/>
                  </a:lnTo>
                  <a:lnTo>
                    <a:pt x="215" y="148"/>
                  </a:lnTo>
                  <a:lnTo>
                    <a:pt x="219" y="162"/>
                  </a:lnTo>
                  <a:lnTo>
                    <a:pt x="225" y="175"/>
                  </a:lnTo>
                  <a:lnTo>
                    <a:pt x="227" y="186"/>
                  </a:lnTo>
                  <a:lnTo>
                    <a:pt x="229" y="188"/>
                  </a:lnTo>
                  <a:lnTo>
                    <a:pt x="229" y="193"/>
                  </a:lnTo>
                  <a:lnTo>
                    <a:pt x="226" y="209"/>
                  </a:lnTo>
                  <a:lnTo>
                    <a:pt x="218" y="220"/>
                  </a:lnTo>
                  <a:lnTo>
                    <a:pt x="205" y="228"/>
                  </a:lnTo>
                  <a:lnTo>
                    <a:pt x="189" y="231"/>
                  </a:lnTo>
                  <a:lnTo>
                    <a:pt x="174" y="228"/>
                  </a:lnTo>
                  <a:lnTo>
                    <a:pt x="163" y="220"/>
                  </a:lnTo>
                  <a:lnTo>
                    <a:pt x="154" y="209"/>
                  </a:lnTo>
                  <a:lnTo>
                    <a:pt x="151" y="193"/>
                  </a:lnTo>
                  <a:lnTo>
                    <a:pt x="151" y="186"/>
                  </a:lnTo>
                  <a:lnTo>
                    <a:pt x="156" y="175"/>
                  </a:lnTo>
                  <a:lnTo>
                    <a:pt x="160" y="162"/>
                  </a:lnTo>
                  <a:lnTo>
                    <a:pt x="166" y="148"/>
                  </a:lnTo>
                  <a:lnTo>
                    <a:pt x="167" y="136"/>
                  </a:lnTo>
                  <a:lnTo>
                    <a:pt x="168" y="129"/>
                  </a:lnTo>
                  <a:lnTo>
                    <a:pt x="171" y="124"/>
                  </a:lnTo>
                  <a:lnTo>
                    <a:pt x="175" y="119"/>
                  </a:lnTo>
                  <a:lnTo>
                    <a:pt x="180" y="116"/>
                  </a:lnTo>
                  <a:lnTo>
                    <a:pt x="187" y="114"/>
                  </a:lnTo>
                  <a:lnTo>
                    <a:pt x="182" y="114"/>
                  </a:lnTo>
                  <a:lnTo>
                    <a:pt x="180" y="113"/>
                  </a:lnTo>
                  <a:lnTo>
                    <a:pt x="175" y="113"/>
                  </a:lnTo>
                  <a:lnTo>
                    <a:pt x="170" y="110"/>
                  </a:lnTo>
                  <a:lnTo>
                    <a:pt x="166" y="107"/>
                  </a:lnTo>
                  <a:lnTo>
                    <a:pt x="160" y="99"/>
                  </a:lnTo>
                  <a:lnTo>
                    <a:pt x="160" y="95"/>
                  </a:lnTo>
                  <a:lnTo>
                    <a:pt x="158" y="92"/>
                  </a:lnTo>
                  <a:lnTo>
                    <a:pt x="158" y="88"/>
                  </a:lnTo>
                  <a:lnTo>
                    <a:pt x="166" y="88"/>
                  </a:lnTo>
                  <a:lnTo>
                    <a:pt x="170" y="89"/>
                  </a:lnTo>
                  <a:lnTo>
                    <a:pt x="175" y="92"/>
                  </a:lnTo>
                  <a:lnTo>
                    <a:pt x="180" y="95"/>
                  </a:lnTo>
                  <a:lnTo>
                    <a:pt x="182" y="98"/>
                  </a:lnTo>
                  <a:lnTo>
                    <a:pt x="185" y="102"/>
                  </a:lnTo>
                  <a:lnTo>
                    <a:pt x="185" y="106"/>
                  </a:lnTo>
                  <a:lnTo>
                    <a:pt x="187" y="109"/>
                  </a:lnTo>
                  <a:lnTo>
                    <a:pt x="187" y="93"/>
                  </a:lnTo>
                  <a:lnTo>
                    <a:pt x="188" y="83"/>
                  </a:lnTo>
                  <a:lnTo>
                    <a:pt x="64" y="57"/>
                  </a:lnTo>
                  <a:lnTo>
                    <a:pt x="63" y="65"/>
                  </a:lnTo>
                  <a:lnTo>
                    <a:pt x="60" y="78"/>
                  </a:lnTo>
                  <a:lnTo>
                    <a:pt x="53" y="89"/>
                  </a:lnTo>
                  <a:lnTo>
                    <a:pt x="42" y="96"/>
                  </a:lnTo>
                  <a:lnTo>
                    <a:pt x="31" y="99"/>
                  </a:lnTo>
                  <a:lnTo>
                    <a:pt x="22" y="100"/>
                  </a:lnTo>
                  <a:lnTo>
                    <a:pt x="18" y="100"/>
                  </a:lnTo>
                  <a:lnTo>
                    <a:pt x="18" y="96"/>
                  </a:lnTo>
                  <a:lnTo>
                    <a:pt x="19" y="88"/>
                  </a:lnTo>
                  <a:lnTo>
                    <a:pt x="22" y="76"/>
                  </a:lnTo>
                  <a:lnTo>
                    <a:pt x="29" y="65"/>
                  </a:lnTo>
                  <a:lnTo>
                    <a:pt x="38" y="60"/>
                  </a:lnTo>
                  <a:lnTo>
                    <a:pt x="46" y="55"/>
                  </a:lnTo>
                  <a:lnTo>
                    <a:pt x="54" y="54"/>
                  </a:lnTo>
                  <a:lnTo>
                    <a:pt x="45" y="52"/>
                  </a:lnTo>
                  <a:lnTo>
                    <a:pt x="36" y="51"/>
                  </a:lnTo>
                  <a:lnTo>
                    <a:pt x="24" y="48"/>
                  </a:lnTo>
                  <a:lnTo>
                    <a:pt x="11" y="40"/>
                  </a:lnTo>
                  <a:lnTo>
                    <a:pt x="4" y="29"/>
                  </a:lnTo>
                  <a:lnTo>
                    <a:pt x="1" y="17"/>
                  </a:lnTo>
                  <a:lnTo>
                    <a:pt x="0" y="9"/>
                  </a:lnTo>
                  <a:lnTo>
                    <a:pt x="0" y="5"/>
                  </a:lnTo>
                  <a:lnTo>
                    <a:pt x="2" y="5"/>
                  </a:lnTo>
                  <a:lnTo>
                    <a:pt x="12" y="6"/>
                  </a:lnTo>
                  <a:lnTo>
                    <a:pt x="24" y="9"/>
                  </a:lnTo>
                  <a:lnTo>
                    <a:pt x="35" y="17"/>
                  </a:lnTo>
                  <a:lnTo>
                    <a:pt x="40" y="26"/>
                  </a:lnTo>
                  <a:lnTo>
                    <a:pt x="42" y="30"/>
                  </a:lnTo>
                  <a:lnTo>
                    <a:pt x="45" y="36"/>
                  </a:lnTo>
                  <a:lnTo>
                    <a:pt x="149" y="58"/>
                  </a:lnTo>
                  <a:lnTo>
                    <a:pt x="132" y="33"/>
                  </a:lnTo>
                  <a:lnTo>
                    <a:pt x="129" y="36"/>
                  </a:lnTo>
                  <a:lnTo>
                    <a:pt x="126" y="37"/>
                  </a:lnTo>
                  <a:lnTo>
                    <a:pt x="122" y="38"/>
                  </a:lnTo>
                  <a:lnTo>
                    <a:pt x="116" y="40"/>
                  </a:lnTo>
                  <a:lnTo>
                    <a:pt x="112" y="40"/>
                  </a:lnTo>
                  <a:lnTo>
                    <a:pt x="108" y="37"/>
                  </a:lnTo>
                  <a:lnTo>
                    <a:pt x="105" y="36"/>
                  </a:lnTo>
                  <a:lnTo>
                    <a:pt x="101" y="31"/>
                  </a:lnTo>
                  <a:lnTo>
                    <a:pt x="105" y="27"/>
                  </a:lnTo>
                  <a:lnTo>
                    <a:pt x="108" y="26"/>
                  </a:lnTo>
                  <a:lnTo>
                    <a:pt x="112" y="23"/>
                  </a:lnTo>
                  <a:lnTo>
                    <a:pt x="121" y="23"/>
                  </a:lnTo>
                  <a:lnTo>
                    <a:pt x="126" y="26"/>
                  </a:lnTo>
                  <a:lnTo>
                    <a:pt x="114" y="7"/>
                  </a:lnTo>
                  <a:lnTo>
                    <a:pt x="112" y="6"/>
                  </a:lnTo>
                  <a:lnTo>
                    <a:pt x="112" y="5"/>
                  </a:lnTo>
                  <a:lnTo>
                    <a:pt x="11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0" name="Freeform 109">
              <a:extLst>
                <a:ext uri="{FF2B5EF4-FFF2-40B4-BE49-F238E27FC236}">
                  <a16:creationId xmlns:a16="http://schemas.microsoft.com/office/drawing/2014/main" xmlns="" id="{091E2253-7FD7-4978-B2AC-4AB60B55CDB7}"/>
                </a:ext>
              </a:extLst>
            </p:cNvPr>
            <p:cNvSpPr>
              <a:spLocks/>
            </p:cNvSpPr>
            <p:nvPr/>
          </p:nvSpPr>
          <p:spPr bwMode="auto">
            <a:xfrm>
              <a:off x="4714876" y="2963863"/>
              <a:ext cx="88900" cy="60325"/>
            </a:xfrm>
            <a:custGeom>
              <a:avLst/>
              <a:gdLst/>
              <a:ahLst/>
              <a:cxnLst>
                <a:cxn ang="0">
                  <a:pos x="52" y="0"/>
                </a:cxn>
                <a:cxn ang="0">
                  <a:pos x="55" y="3"/>
                </a:cxn>
                <a:cxn ang="0">
                  <a:pos x="55" y="5"/>
                </a:cxn>
                <a:cxn ang="0">
                  <a:pos x="56" y="7"/>
                </a:cxn>
                <a:cxn ang="0">
                  <a:pos x="55" y="12"/>
                </a:cxn>
                <a:cxn ang="0">
                  <a:pos x="54" y="14"/>
                </a:cxn>
                <a:cxn ang="0">
                  <a:pos x="51" y="16"/>
                </a:cxn>
                <a:cxn ang="0">
                  <a:pos x="47" y="17"/>
                </a:cxn>
                <a:cxn ang="0">
                  <a:pos x="37" y="21"/>
                </a:cxn>
                <a:cxn ang="0">
                  <a:pos x="25" y="27"/>
                </a:cxn>
                <a:cxn ang="0">
                  <a:pos x="11" y="33"/>
                </a:cxn>
                <a:cxn ang="0">
                  <a:pos x="0" y="38"/>
                </a:cxn>
                <a:cxn ang="0">
                  <a:pos x="3" y="34"/>
                </a:cxn>
                <a:cxn ang="0">
                  <a:pos x="6" y="31"/>
                </a:cxn>
                <a:cxn ang="0">
                  <a:pos x="10" y="28"/>
                </a:cxn>
                <a:cxn ang="0">
                  <a:pos x="13" y="27"/>
                </a:cxn>
                <a:cxn ang="0">
                  <a:pos x="27" y="19"/>
                </a:cxn>
                <a:cxn ang="0">
                  <a:pos x="37" y="13"/>
                </a:cxn>
                <a:cxn ang="0">
                  <a:pos x="41" y="10"/>
                </a:cxn>
                <a:cxn ang="0">
                  <a:pos x="44" y="9"/>
                </a:cxn>
                <a:cxn ang="0">
                  <a:pos x="49" y="5"/>
                </a:cxn>
                <a:cxn ang="0">
                  <a:pos x="52" y="0"/>
                </a:cxn>
              </a:cxnLst>
              <a:rect l="0" t="0" r="r" b="b"/>
              <a:pathLst>
                <a:path w="56" h="38">
                  <a:moveTo>
                    <a:pt x="52" y="0"/>
                  </a:moveTo>
                  <a:lnTo>
                    <a:pt x="55" y="3"/>
                  </a:lnTo>
                  <a:lnTo>
                    <a:pt x="55" y="5"/>
                  </a:lnTo>
                  <a:lnTo>
                    <a:pt x="56" y="7"/>
                  </a:lnTo>
                  <a:lnTo>
                    <a:pt x="55" y="12"/>
                  </a:lnTo>
                  <a:lnTo>
                    <a:pt x="54" y="14"/>
                  </a:lnTo>
                  <a:lnTo>
                    <a:pt x="51" y="16"/>
                  </a:lnTo>
                  <a:lnTo>
                    <a:pt x="47" y="17"/>
                  </a:lnTo>
                  <a:lnTo>
                    <a:pt x="37" y="21"/>
                  </a:lnTo>
                  <a:lnTo>
                    <a:pt x="25" y="27"/>
                  </a:lnTo>
                  <a:lnTo>
                    <a:pt x="11" y="33"/>
                  </a:lnTo>
                  <a:lnTo>
                    <a:pt x="0" y="38"/>
                  </a:lnTo>
                  <a:lnTo>
                    <a:pt x="3" y="34"/>
                  </a:lnTo>
                  <a:lnTo>
                    <a:pt x="6" y="31"/>
                  </a:lnTo>
                  <a:lnTo>
                    <a:pt x="10" y="28"/>
                  </a:lnTo>
                  <a:lnTo>
                    <a:pt x="13" y="27"/>
                  </a:lnTo>
                  <a:lnTo>
                    <a:pt x="27" y="19"/>
                  </a:lnTo>
                  <a:lnTo>
                    <a:pt x="37" y="13"/>
                  </a:lnTo>
                  <a:lnTo>
                    <a:pt x="41" y="10"/>
                  </a:lnTo>
                  <a:lnTo>
                    <a:pt x="44" y="9"/>
                  </a:lnTo>
                  <a:lnTo>
                    <a:pt x="49" y="5"/>
                  </a:lnTo>
                  <a:lnTo>
                    <a:pt x="5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1" name="Freeform 110">
              <a:extLst>
                <a:ext uri="{FF2B5EF4-FFF2-40B4-BE49-F238E27FC236}">
                  <a16:creationId xmlns:a16="http://schemas.microsoft.com/office/drawing/2014/main" xmlns="" id="{625A7601-CADB-481F-BC1B-33028240060B}"/>
                </a:ext>
              </a:extLst>
            </p:cNvPr>
            <p:cNvSpPr>
              <a:spLocks/>
            </p:cNvSpPr>
            <p:nvPr/>
          </p:nvSpPr>
          <p:spPr bwMode="auto">
            <a:xfrm>
              <a:off x="4592638" y="2941638"/>
              <a:ext cx="220663" cy="233363"/>
            </a:xfrm>
            <a:custGeom>
              <a:avLst/>
              <a:gdLst/>
              <a:ahLst/>
              <a:cxnLst>
                <a:cxn ang="0">
                  <a:pos x="112" y="0"/>
                </a:cxn>
                <a:cxn ang="0">
                  <a:pos x="119" y="0"/>
                </a:cxn>
                <a:cxn ang="0">
                  <a:pos x="122" y="3"/>
                </a:cxn>
                <a:cxn ang="0">
                  <a:pos x="124" y="6"/>
                </a:cxn>
                <a:cxn ang="0">
                  <a:pos x="124" y="9"/>
                </a:cxn>
                <a:cxn ang="0">
                  <a:pos x="121" y="14"/>
                </a:cxn>
                <a:cxn ang="0">
                  <a:pos x="118" y="17"/>
                </a:cxn>
                <a:cxn ang="0">
                  <a:pos x="114" y="19"/>
                </a:cxn>
                <a:cxn ang="0">
                  <a:pos x="111" y="21"/>
                </a:cxn>
                <a:cxn ang="0">
                  <a:pos x="101" y="27"/>
                </a:cxn>
                <a:cxn ang="0">
                  <a:pos x="87" y="35"/>
                </a:cxn>
                <a:cxn ang="0">
                  <a:pos x="86" y="35"/>
                </a:cxn>
                <a:cxn ang="0">
                  <a:pos x="79" y="42"/>
                </a:cxn>
                <a:cxn ang="0">
                  <a:pos x="74" y="45"/>
                </a:cxn>
                <a:cxn ang="0">
                  <a:pos x="71" y="50"/>
                </a:cxn>
                <a:cxn ang="0">
                  <a:pos x="70" y="54"/>
                </a:cxn>
                <a:cxn ang="0">
                  <a:pos x="69" y="68"/>
                </a:cxn>
                <a:cxn ang="0">
                  <a:pos x="73" y="79"/>
                </a:cxn>
                <a:cxn ang="0">
                  <a:pos x="81" y="88"/>
                </a:cxn>
                <a:cxn ang="0">
                  <a:pos x="87" y="89"/>
                </a:cxn>
                <a:cxn ang="0">
                  <a:pos x="95" y="86"/>
                </a:cxn>
                <a:cxn ang="0">
                  <a:pos x="109" y="80"/>
                </a:cxn>
                <a:cxn ang="0">
                  <a:pos x="114" y="79"/>
                </a:cxn>
                <a:cxn ang="0">
                  <a:pos x="118" y="76"/>
                </a:cxn>
                <a:cxn ang="0">
                  <a:pos x="122" y="75"/>
                </a:cxn>
                <a:cxn ang="0">
                  <a:pos x="125" y="73"/>
                </a:cxn>
                <a:cxn ang="0">
                  <a:pos x="128" y="73"/>
                </a:cxn>
                <a:cxn ang="0">
                  <a:pos x="132" y="75"/>
                </a:cxn>
                <a:cxn ang="0">
                  <a:pos x="135" y="78"/>
                </a:cxn>
                <a:cxn ang="0">
                  <a:pos x="138" y="82"/>
                </a:cxn>
                <a:cxn ang="0">
                  <a:pos x="139" y="85"/>
                </a:cxn>
                <a:cxn ang="0">
                  <a:pos x="132" y="89"/>
                </a:cxn>
                <a:cxn ang="0">
                  <a:pos x="122" y="95"/>
                </a:cxn>
                <a:cxn ang="0">
                  <a:pos x="111" y="103"/>
                </a:cxn>
                <a:cxn ang="0">
                  <a:pos x="90" y="116"/>
                </a:cxn>
                <a:cxn ang="0">
                  <a:pos x="80" y="126"/>
                </a:cxn>
                <a:cxn ang="0">
                  <a:pos x="73" y="130"/>
                </a:cxn>
                <a:cxn ang="0">
                  <a:pos x="62" y="138"/>
                </a:cxn>
                <a:cxn ang="0">
                  <a:pos x="49" y="142"/>
                </a:cxn>
                <a:cxn ang="0">
                  <a:pos x="34" y="145"/>
                </a:cxn>
                <a:cxn ang="0">
                  <a:pos x="24" y="147"/>
                </a:cxn>
                <a:cxn ang="0">
                  <a:pos x="0" y="109"/>
                </a:cxn>
                <a:cxn ang="0">
                  <a:pos x="5" y="104"/>
                </a:cxn>
                <a:cxn ang="0">
                  <a:pos x="15" y="96"/>
                </a:cxn>
                <a:cxn ang="0">
                  <a:pos x="26" y="82"/>
                </a:cxn>
                <a:cxn ang="0">
                  <a:pos x="34" y="72"/>
                </a:cxn>
                <a:cxn ang="0">
                  <a:pos x="41" y="59"/>
                </a:cxn>
                <a:cxn ang="0">
                  <a:pos x="49" y="42"/>
                </a:cxn>
                <a:cxn ang="0">
                  <a:pos x="59" y="30"/>
                </a:cxn>
                <a:cxn ang="0">
                  <a:pos x="63" y="27"/>
                </a:cxn>
                <a:cxn ang="0">
                  <a:pos x="70" y="23"/>
                </a:cxn>
                <a:cxn ang="0">
                  <a:pos x="80" y="17"/>
                </a:cxn>
                <a:cxn ang="0">
                  <a:pos x="91" y="12"/>
                </a:cxn>
                <a:cxn ang="0">
                  <a:pos x="101" y="6"/>
                </a:cxn>
                <a:cxn ang="0">
                  <a:pos x="108" y="2"/>
                </a:cxn>
                <a:cxn ang="0">
                  <a:pos x="112" y="0"/>
                </a:cxn>
              </a:cxnLst>
              <a:rect l="0" t="0" r="r" b="b"/>
              <a:pathLst>
                <a:path w="139" h="147">
                  <a:moveTo>
                    <a:pt x="112" y="0"/>
                  </a:moveTo>
                  <a:lnTo>
                    <a:pt x="119" y="0"/>
                  </a:lnTo>
                  <a:lnTo>
                    <a:pt x="122" y="3"/>
                  </a:lnTo>
                  <a:lnTo>
                    <a:pt x="124" y="6"/>
                  </a:lnTo>
                  <a:lnTo>
                    <a:pt x="124" y="9"/>
                  </a:lnTo>
                  <a:lnTo>
                    <a:pt x="121" y="14"/>
                  </a:lnTo>
                  <a:lnTo>
                    <a:pt x="118" y="17"/>
                  </a:lnTo>
                  <a:lnTo>
                    <a:pt x="114" y="19"/>
                  </a:lnTo>
                  <a:lnTo>
                    <a:pt x="111" y="21"/>
                  </a:lnTo>
                  <a:lnTo>
                    <a:pt x="101" y="27"/>
                  </a:lnTo>
                  <a:lnTo>
                    <a:pt x="87" y="35"/>
                  </a:lnTo>
                  <a:lnTo>
                    <a:pt x="86" y="35"/>
                  </a:lnTo>
                  <a:lnTo>
                    <a:pt x="79" y="42"/>
                  </a:lnTo>
                  <a:lnTo>
                    <a:pt x="74" y="45"/>
                  </a:lnTo>
                  <a:lnTo>
                    <a:pt x="71" y="50"/>
                  </a:lnTo>
                  <a:lnTo>
                    <a:pt x="70" y="54"/>
                  </a:lnTo>
                  <a:lnTo>
                    <a:pt x="69" y="68"/>
                  </a:lnTo>
                  <a:lnTo>
                    <a:pt x="73" y="79"/>
                  </a:lnTo>
                  <a:lnTo>
                    <a:pt x="81" y="88"/>
                  </a:lnTo>
                  <a:lnTo>
                    <a:pt x="87" y="89"/>
                  </a:lnTo>
                  <a:lnTo>
                    <a:pt x="95" y="86"/>
                  </a:lnTo>
                  <a:lnTo>
                    <a:pt x="109" y="80"/>
                  </a:lnTo>
                  <a:lnTo>
                    <a:pt x="114" y="79"/>
                  </a:lnTo>
                  <a:lnTo>
                    <a:pt x="118" y="76"/>
                  </a:lnTo>
                  <a:lnTo>
                    <a:pt x="122" y="75"/>
                  </a:lnTo>
                  <a:lnTo>
                    <a:pt x="125" y="73"/>
                  </a:lnTo>
                  <a:lnTo>
                    <a:pt x="128" y="73"/>
                  </a:lnTo>
                  <a:lnTo>
                    <a:pt x="132" y="75"/>
                  </a:lnTo>
                  <a:lnTo>
                    <a:pt x="135" y="78"/>
                  </a:lnTo>
                  <a:lnTo>
                    <a:pt x="138" y="82"/>
                  </a:lnTo>
                  <a:lnTo>
                    <a:pt x="139" y="85"/>
                  </a:lnTo>
                  <a:lnTo>
                    <a:pt x="132" y="89"/>
                  </a:lnTo>
                  <a:lnTo>
                    <a:pt x="122" y="95"/>
                  </a:lnTo>
                  <a:lnTo>
                    <a:pt x="111" y="103"/>
                  </a:lnTo>
                  <a:lnTo>
                    <a:pt x="90" y="116"/>
                  </a:lnTo>
                  <a:lnTo>
                    <a:pt x="80" y="126"/>
                  </a:lnTo>
                  <a:lnTo>
                    <a:pt x="73" y="130"/>
                  </a:lnTo>
                  <a:lnTo>
                    <a:pt x="62" y="138"/>
                  </a:lnTo>
                  <a:lnTo>
                    <a:pt x="49" y="142"/>
                  </a:lnTo>
                  <a:lnTo>
                    <a:pt x="34" y="145"/>
                  </a:lnTo>
                  <a:lnTo>
                    <a:pt x="24" y="147"/>
                  </a:lnTo>
                  <a:lnTo>
                    <a:pt x="0" y="109"/>
                  </a:lnTo>
                  <a:lnTo>
                    <a:pt x="5" y="104"/>
                  </a:lnTo>
                  <a:lnTo>
                    <a:pt x="15" y="96"/>
                  </a:lnTo>
                  <a:lnTo>
                    <a:pt x="26" y="82"/>
                  </a:lnTo>
                  <a:lnTo>
                    <a:pt x="34" y="72"/>
                  </a:lnTo>
                  <a:lnTo>
                    <a:pt x="41" y="59"/>
                  </a:lnTo>
                  <a:lnTo>
                    <a:pt x="49" y="42"/>
                  </a:lnTo>
                  <a:lnTo>
                    <a:pt x="59" y="30"/>
                  </a:lnTo>
                  <a:lnTo>
                    <a:pt x="63" y="27"/>
                  </a:lnTo>
                  <a:lnTo>
                    <a:pt x="70" y="23"/>
                  </a:lnTo>
                  <a:lnTo>
                    <a:pt x="80" y="17"/>
                  </a:lnTo>
                  <a:lnTo>
                    <a:pt x="91" y="12"/>
                  </a:lnTo>
                  <a:lnTo>
                    <a:pt x="101" y="6"/>
                  </a:lnTo>
                  <a:lnTo>
                    <a:pt x="108" y="2"/>
                  </a:lnTo>
                  <a:lnTo>
                    <a:pt x="11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2" name="Freeform 111">
              <a:extLst>
                <a:ext uri="{FF2B5EF4-FFF2-40B4-BE49-F238E27FC236}">
                  <a16:creationId xmlns:a16="http://schemas.microsoft.com/office/drawing/2014/main" xmlns="" id="{EDD1CF03-B9BF-4049-96BF-8508782EFB24}"/>
                </a:ext>
              </a:extLst>
            </p:cNvPr>
            <p:cNvSpPr>
              <a:spLocks/>
            </p:cNvSpPr>
            <p:nvPr/>
          </p:nvSpPr>
          <p:spPr bwMode="auto">
            <a:xfrm>
              <a:off x="4710113" y="3001963"/>
              <a:ext cx="79375" cy="47625"/>
            </a:xfrm>
            <a:custGeom>
              <a:avLst/>
              <a:gdLst/>
              <a:ahLst/>
              <a:cxnLst>
                <a:cxn ang="0">
                  <a:pos x="50" y="0"/>
                </a:cxn>
                <a:cxn ang="0">
                  <a:pos x="50" y="3"/>
                </a:cxn>
                <a:cxn ang="0">
                  <a:pos x="48" y="7"/>
                </a:cxn>
                <a:cxn ang="0">
                  <a:pos x="47" y="10"/>
                </a:cxn>
                <a:cxn ang="0">
                  <a:pos x="44" y="12"/>
                </a:cxn>
                <a:cxn ang="0">
                  <a:pos x="38" y="13"/>
                </a:cxn>
                <a:cxn ang="0">
                  <a:pos x="28" y="17"/>
                </a:cxn>
                <a:cxn ang="0">
                  <a:pos x="16" y="23"/>
                </a:cxn>
                <a:cxn ang="0">
                  <a:pos x="2" y="30"/>
                </a:cxn>
                <a:cxn ang="0">
                  <a:pos x="0" y="28"/>
                </a:cxn>
                <a:cxn ang="0">
                  <a:pos x="0" y="26"/>
                </a:cxn>
                <a:cxn ang="0">
                  <a:pos x="2" y="23"/>
                </a:cxn>
                <a:cxn ang="0">
                  <a:pos x="12" y="19"/>
                </a:cxn>
                <a:cxn ang="0">
                  <a:pos x="24" y="12"/>
                </a:cxn>
                <a:cxn ang="0">
                  <a:pos x="38" y="6"/>
                </a:cxn>
                <a:cxn ang="0">
                  <a:pos x="50" y="0"/>
                </a:cxn>
              </a:cxnLst>
              <a:rect l="0" t="0" r="r" b="b"/>
              <a:pathLst>
                <a:path w="50" h="30">
                  <a:moveTo>
                    <a:pt x="50" y="0"/>
                  </a:moveTo>
                  <a:lnTo>
                    <a:pt x="50" y="3"/>
                  </a:lnTo>
                  <a:lnTo>
                    <a:pt x="48" y="7"/>
                  </a:lnTo>
                  <a:lnTo>
                    <a:pt x="47" y="10"/>
                  </a:lnTo>
                  <a:lnTo>
                    <a:pt x="44" y="12"/>
                  </a:lnTo>
                  <a:lnTo>
                    <a:pt x="38" y="13"/>
                  </a:lnTo>
                  <a:lnTo>
                    <a:pt x="28" y="17"/>
                  </a:lnTo>
                  <a:lnTo>
                    <a:pt x="16" y="23"/>
                  </a:lnTo>
                  <a:lnTo>
                    <a:pt x="2" y="30"/>
                  </a:lnTo>
                  <a:lnTo>
                    <a:pt x="0" y="28"/>
                  </a:lnTo>
                  <a:lnTo>
                    <a:pt x="0" y="26"/>
                  </a:lnTo>
                  <a:lnTo>
                    <a:pt x="2" y="23"/>
                  </a:lnTo>
                  <a:lnTo>
                    <a:pt x="12" y="19"/>
                  </a:lnTo>
                  <a:lnTo>
                    <a:pt x="24" y="12"/>
                  </a:lnTo>
                  <a:lnTo>
                    <a:pt x="38" y="6"/>
                  </a:lnTo>
                  <a:lnTo>
                    <a:pt x="5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3" name="Freeform 112">
              <a:extLst>
                <a:ext uri="{FF2B5EF4-FFF2-40B4-BE49-F238E27FC236}">
                  <a16:creationId xmlns:a16="http://schemas.microsoft.com/office/drawing/2014/main" xmlns="" id="{9D1E2105-3B3B-4EBE-B65F-CF9DE2065C7A}"/>
                </a:ext>
              </a:extLst>
            </p:cNvPr>
            <p:cNvSpPr>
              <a:spLocks/>
            </p:cNvSpPr>
            <p:nvPr/>
          </p:nvSpPr>
          <p:spPr bwMode="auto">
            <a:xfrm>
              <a:off x="4714876" y="3033713"/>
              <a:ext cx="58738" cy="33338"/>
            </a:xfrm>
            <a:custGeom>
              <a:avLst/>
              <a:gdLst/>
              <a:ahLst/>
              <a:cxnLst>
                <a:cxn ang="0">
                  <a:pos x="37" y="0"/>
                </a:cxn>
                <a:cxn ang="0">
                  <a:pos x="37" y="3"/>
                </a:cxn>
                <a:cxn ang="0">
                  <a:pos x="34" y="8"/>
                </a:cxn>
                <a:cxn ang="0">
                  <a:pos x="31" y="10"/>
                </a:cxn>
                <a:cxn ang="0">
                  <a:pos x="27" y="11"/>
                </a:cxn>
                <a:cxn ang="0">
                  <a:pos x="17" y="15"/>
                </a:cxn>
                <a:cxn ang="0">
                  <a:pos x="4" y="21"/>
                </a:cxn>
                <a:cxn ang="0">
                  <a:pos x="2" y="18"/>
                </a:cxn>
                <a:cxn ang="0">
                  <a:pos x="2" y="17"/>
                </a:cxn>
                <a:cxn ang="0">
                  <a:pos x="0" y="17"/>
                </a:cxn>
                <a:cxn ang="0">
                  <a:pos x="14" y="10"/>
                </a:cxn>
                <a:cxn ang="0">
                  <a:pos x="27" y="4"/>
                </a:cxn>
                <a:cxn ang="0">
                  <a:pos x="37" y="0"/>
                </a:cxn>
              </a:cxnLst>
              <a:rect l="0" t="0" r="r" b="b"/>
              <a:pathLst>
                <a:path w="37" h="21">
                  <a:moveTo>
                    <a:pt x="37" y="0"/>
                  </a:moveTo>
                  <a:lnTo>
                    <a:pt x="37" y="3"/>
                  </a:lnTo>
                  <a:lnTo>
                    <a:pt x="34" y="8"/>
                  </a:lnTo>
                  <a:lnTo>
                    <a:pt x="31" y="10"/>
                  </a:lnTo>
                  <a:lnTo>
                    <a:pt x="27" y="11"/>
                  </a:lnTo>
                  <a:lnTo>
                    <a:pt x="17" y="15"/>
                  </a:lnTo>
                  <a:lnTo>
                    <a:pt x="4" y="21"/>
                  </a:lnTo>
                  <a:lnTo>
                    <a:pt x="2" y="18"/>
                  </a:lnTo>
                  <a:lnTo>
                    <a:pt x="2" y="17"/>
                  </a:lnTo>
                  <a:lnTo>
                    <a:pt x="0" y="17"/>
                  </a:lnTo>
                  <a:lnTo>
                    <a:pt x="14" y="10"/>
                  </a:lnTo>
                  <a:lnTo>
                    <a:pt x="27" y="4"/>
                  </a:lnTo>
                  <a:lnTo>
                    <a:pt x="3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4" name="Freeform 113">
              <a:extLst>
                <a:ext uri="{FF2B5EF4-FFF2-40B4-BE49-F238E27FC236}">
                  <a16:creationId xmlns:a16="http://schemas.microsoft.com/office/drawing/2014/main" xmlns="" id="{BC44FAC3-DE0D-4C4F-A2BA-D3ADA6A2E8A2}"/>
                </a:ext>
              </a:extLst>
            </p:cNvPr>
            <p:cNvSpPr>
              <a:spLocks noEditPoints="1"/>
            </p:cNvSpPr>
            <p:nvPr/>
          </p:nvSpPr>
          <p:spPr bwMode="auto">
            <a:xfrm>
              <a:off x="5451476" y="4751388"/>
              <a:ext cx="412750" cy="307975"/>
            </a:xfrm>
            <a:custGeom>
              <a:avLst/>
              <a:gdLst/>
              <a:ahLst/>
              <a:cxnLst>
                <a:cxn ang="0">
                  <a:pos x="141" y="134"/>
                </a:cxn>
                <a:cxn ang="0">
                  <a:pos x="155" y="147"/>
                </a:cxn>
                <a:cxn ang="0">
                  <a:pos x="155" y="165"/>
                </a:cxn>
                <a:cxn ang="0">
                  <a:pos x="152" y="166"/>
                </a:cxn>
                <a:cxn ang="0">
                  <a:pos x="138" y="154"/>
                </a:cxn>
                <a:cxn ang="0">
                  <a:pos x="138" y="134"/>
                </a:cxn>
                <a:cxn ang="0">
                  <a:pos x="27" y="6"/>
                </a:cxn>
                <a:cxn ang="0">
                  <a:pos x="47" y="28"/>
                </a:cxn>
                <a:cxn ang="0">
                  <a:pos x="139" y="102"/>
                </a:cxn>
                <a:cxn ang="0">
                  <a:pos x="124" y="75"/>
                </a:cxn>
                <a:cxn ang="0">
                  <a:pos x="107" y="69"/>
                </a:cxn>
                <a:cxn ang="0">
                  <a:pos x="101" y="61"/>
                </a:cxn>
                <a:cxn ang="0">
                  <a:pos x="104" y="58"/>
                </a:cxn>
                <a:cxn ang="0">
                  <a:pos x="117" y="57"/>
                </a:cxn>
                <a:cxn ang="0">
                  <a:pos x="128" y="64"/>
                </a:cxn>
                <a:cxn ang="0">
                  <a:pos x="125" y="37"/>
                </a:cxn>
                <a:cxn ang="0">
                  <a:pos x="139" y="71"/>
                </a:cxn>
                <a:cxn ang="0">
                  <a:pos x="144" y="59"/>
                </a:cxn>
                <a:cxn ang="0">
                  <a:pos x="152" y="54"/>
                </a:cxn>
                <a:cxn ang="0">
                  <a:pos x="155" y="57"/>
                </a:cxn>
                <a:cxn ang="0">
                  <a:pos x="155" y="72"/>
                </a:cxn>
                <a:cxn ang="0">
                  <a:pos x="142" y="85"/>
                </a:cxn>
                <a:cxn ang="0">
                  <a:pos x="219" y="121"/>
                </a:cxn>
                <a:cxn ang="0">
                  <a:pos x="198" y="120"/>
                </a:cxn>
                <a:cxn ang="0">
                  <a:pos x="190" y="110"/>
                </a:cxn>
                <a:cxn ang="0">
                  <a:pos x="193" y="107"/>
                </a:cxn>
                <a:cxn ang="0">
                  <a:pos x="204" y="104"/>
                </a:cxn>
                <a:cxn ang="0">
                  <a:pos x="211" y="90"/>
                </a:cxn>
                <a:cxn ang="0">
                  <a:pos x="217" y="86"/>
                </a:cxn>
                <a:cxn ang="0">
                  <a:pos x="226" y="117"/>
                </a:cxn>
                <a:cxn ang="0">
                  <a:pos x="232" y="107"/>
                </a:cxn>
                <a:cxn ang="0">
                  <a:pos x="241" y="102"/>
                </a:cxn>
                <a:cxn ang="0">
                  <a:pos x="243" y="104"/>
                </a:cxn>
                <a:cxn ang="0">
                  <a:pos x="245" y="116"/>
                </a:cxn>
                <a:cxn ang="0">
                  <a:pos x="234" y="131"/>
                </a:cxn>
                <a:cxn ang="0">
                  <a:pos x="260" y="179"/>
                </a:cxn>
                <a:cxn ang="0">
                  <a:pos x="169" y="152"/>
                </a:cxn>
                <a:cxn ang="0">
                  <a:pos x="162" y="171"/>
                </a:cxn>
                <a:cxn ang="0">
                  <a:pos x="162" y="148"/>
                </a:cxn>
                <a:cxn ang="0">
                  <a:pos x="56" y="80"/>
                </a:cxn>
                <a:cxn ang="0">
                  <a:pos x="25" y="102"/>
                </a:cxn>
                <a:cxn ang="0">
                  <a:pos x="0" y="97"/>
                </a:cxn>
                <a:cxn ang="0">
                  <a:pos x="13" y="75"/>
                </a:cxn>
                <a:cxn ang="0">
                  <a:pos x="51" y="66"/>
                </a:cxn>
                <a:cxn ang="0">
                  <a:pos x="21" y="47"/>
                </a:cxn>
                <a:cxn ang="0">
                  <a:pos x="13" y="13"/>
                </a:cxn>
              </a:cxnLst>
              <a:rect l="0" t="0" r="r" b="b"/>
              <a:pathLst>
                <a:path w="260" h="194">
                  <a:moveTo>
                    <a:pt x="138" y="133"/>
                  </a:moveTo>
                  <a:lnTo>
                    <a:pt x="139" y="133"/>
                  </a:lnTo>
                  <a:lnTo>
                    <a:pt x="141" y="134"/>
                  </a:lnTo>
                  <a:lnTo>
                    <a:pt x="146" y="137"/>
                  </a:lnTo>
                  <a:lnTo>
                    <a:pt x="152" y="142"/>
                  </a:lnTo>
                  <a:lnTo>
                    <a:pt x="155" y="147"/>
                  </a:lnTo>
                  <a:lnTo>
                    <a:pt x="156" y="152"/>
                  </a:lnTo>
                  <a:lnTo>
                    <a:pt x="156" y="162"/>
                  </a:lnTo>
                  <a:lnTo>
                    <a:pt x="155" y="165"/>
                  </a:lnTo>
                  <a:lnTo>
                    <a:pt x="155" y="168"/>
                  </a:lnTo>
                  <a:lnTo>
                    <a:pt x="153" y="168"/>
                  </a:lnTo>
                  <a:lnTo>
                    <a:pt x="152" y="166"/>
                  </a:lnTo>
                  <a:lnTo>
                    <a:pt x="146" y="164"/>
                  </a:lnTo>
                  <a:lnTo>
                    <a:pt x="141" y="158"/>
                  </a:lnTo>
                  <a:lnTo>
                    <a:pt x="138" y="154"/>
                  </a:lnTo>
                  <a:lnTo>
                    <a:pt x="137" y="148"/>
                  </a:lnTo>
                  <a:lnTo>
                    <a:pt x="137" y="135"/>
                  </a:lnTo>
                  <a:lnTo>
                    <a:pt x="138" y="134"/>
                  </a:lnTo>
                  <a:lnTo>
                    <a:pt x="138" y="133"/>
                  </a:lnTo>
                  <a:close/>
                  <a:moveTo>
                    <a:pt x="16" y="0"/>
                  </a:moveTo>
                  <a:lnTo>
                    <a:pt x="27" y="6"/>
                  </a:lnTo>
                  <a:lnTo>
                    <a:pt x="37" y="13"/>
                  </a:lnTo>
                  <a:lnTo>
                    <a:pt x="45" y="24"/>
                  </a:lnTo>
                  <a:lnTo>
                    <a:pt x="47" y="28"/>
                  </a:lnTo>
                  <a:lnTo>
                    <a:pt x="48" y="34"/>
                  </a:lnTo>
                  <a:lnTo>
                    <a:pt x="48" y="44"/>
                  </a:lnTo>
                  <a:lnTo>
                    <a:pt x="139" y="102"/>
                  </a:lnTo>
                  <a:lnTo>
                    <a:pt x="131" y="72"/>
                  </a:lnTo>
                  <a:lnTo>
                    <a:pt x="128" y="73"/>
                  </a:lnTo>
                  <a:lnTo>
                    <a:pt x="124" y="75"/>
                  </a:lnTo>
                  <a:lnTo>
                    <a:pt x="120" y="75"/>
                  </a:lnTo>
                  <a:lnTo>
                    <a:pt x="111" y="72"/>
                  </a:lnTo>
                  <a:lnTo>
                    <a:pt x="107" y="69"/>
                  </a:lnTo>
                  <a:lnTo>
                    <a:pt x="104" y="65"/>
                  </a:lnTo>
                  <a:lnTo>
                    <a:pt x="103" y="62"/>
                  </a:lnTo>
                  <a:lnTo>
                    <a:pt x="101" y="61"/>
                  </a:lnTo>
                  <a:lnTo>
                    <a:pt x="101" y="59"/>
                  </a:lnTo>
                  <a:lnTo>
                    <a:pt x="103" y="59"/>
                  </a:lnTo>
                  <a:lnTo>
                    <a:pt x="104" y="58"/>
                  </a:lnTo>
                  <a:lnTo>
                    <a:pt x="107" y="58"/>
                  </a:lnTo>
                  <a:lnTo>
                    <a:pt x="111" y="57"/>
                  </a:lnTo>
                  <a:lnTo>
                    <a:pt x="117" y="57"/>
                  </a:lnTo>
                  <a:lnTo>
                    <a:pt x="121" y="58"/>
                  </a:lnTo>
                  <a:lnTo>
                    <a:pt x="127" y="61"/>
                  </a:lnTo>
                  <a:lnTo>
                    <a:pt x="128" y="64"/>
                  </a:lnTo>
                  <a:lnTo>
                    <a:pt x="122" y="42"/>
                  </a:lnTo>
                  <a:lnTo>
                    <a:pt x="122" y="40"/>
                  </a:lnTo>
                  <a:lnTo>
                    <a:pt x="125" y="37"/>
                  </a:lnTo>
                  <a:lnTo>
                    <a:pt x="128" y="37"/>
                  </a:lnTo>
                  <a:lnTo>
                    <a:pt x="131" y="40"/>
                  </a:lnTo>
                  <a:lnTo>
                    <a:pt x="139" y="71"/>
                  </a:lnTo>
                  <a:lnTo>
                    <a:pt x="139" y="66"/>
                  </a:lnTo>
                  <a:lnTo>
                    <a:pt x="141" y="62"/>
                  </a:lnTo>
                  <a:lnTo>
                    <a:pt x="144" y="59"/>
                  </a:lnTo>
                  <a:lnTo>
                    <a:pt x="148" y="57"/>
                  </a:lnTo>
                  <a:lnTo>
                    <a:pt x="151" y="55"/>
                  </a:lnTo>
                  <a:lnTo>
                    <a:pt x="152" y="54"/>
                  </a:lnTo>
                  <a:lnTo>
                    <a:pt x="153" y="54"/>
                  </a:lnTo>
                  <a:lnTo>
                    <a:pt x="153" y="55"/>
                  </a:lnTo>
                  <a:lnTo>
                    <a:pt x="155" y="57"/>
                  </a:lnTo>
                  <a:lnTo>
                    <a:pt x="156" y="59"/>
                  </a:lnTo>
                  <a:lnTo>
                    <a:pt x="156" y="68"/>
                  </a:lnTo>
                  <a:lnTo>
                    <a:pt x="155" y="72"/>
                  </a:lnTo>
                  <a:lnTo>
                    <a:pt x="152" y="76"/>
                  </a:lnTo>
                  <a:lnTo>
                    <a:pt x="145" y="83"/>
                  </a:lnTo>
                  <a:lnTo>
                    <a:pt x="142" y="85"/>
                  </a:lnTo>
                  <a:lnTo>
                    <a:pt x="149" y="109"/>
                  </a:lnTo>
                  <a:lnTo>
                    <a:pt x="229" y="159"/>
                  </a:lnTo>
                  <a:lnTo>
                    <a:pt x="219" y="121"/>
                  </a:lnTo>
                  <a:lnTo>
                    <a:pt x="217" y="123"/>
                  </a:lnTo>
                  <a:lnTo>
                    <a:pt x="203" y="123"/>
                  </a:lnTo>
                  <a:lnTo>
                    <a:pt x="198" y="120"/>
                  </a:lnTo>
                  <a:lnTo>
                    <a:pt x="193" y="114"/>
                  </a:lnTo>
                  <a:lnTo>
                    <a:pt x="191" y="111"/>
                  </a:lnTo>
                  <a:lnTo>
                    <a:pt x="190" y="110"/>
                  </a:lnTo>
                  <a:lnTo>
                    <a:pt x="190" y="109"/>
                  </a:lnTo>
                  <a:lnTo>
                    <a:pt x="191" y="109"/>
                  </a:lnTo>
                  <a:lnTo>
                    <a:pt x="193" y="107"/>
                  </a:lnTo>
                  <a:lnTo>
                    <a:pt x="196" y="106"/>
                  </a:lnTo>
                  <a:lnTo>
                    <a:pt x="200" y="106"/>
                  </a:lnTo>
                  <a:lnTo>
                    <a:pt x="204" y="104"/>
                  </a:lnTo>
                  <a:lnTo>
                    <a:pt x="212" y="107"/>
                  </a:lnTo>
                  <a:lnTo>
                    <a:pt x="217" y="111"/>
                  </a:lnTo>
                  <a:lnTo>
                    <a:pt x="211" y="90"/>
                  </a:lnTo>
                  <a:lnTo>
                    <a:pt x="211" y="88"/>
                  </a:lnTo>
                  <a:lnTo>
                    <a:pt x="212" y="86"/>
                  </a:lnTo>
                  <a:lnTo>
                    <a:pt x="217" y="86"/>
                  </a:lnTo>
                  <a:lnTo>
                    <a:pt x="219" y="89"/>
                  </a:lnTo>
                  <a:lnTo>
                    <a:pt x="226" y="118"/>
                  </a:lnTo>
                  <a:lnTo>
                    <a:pt x="226" y="117"/>
                  </a:lnTo>
                  <a:lnTo>
                    <a:pt x="228" y="114"/>
                  </a:lnTo>
                  <a:lnTo>
                    <a:pt x="229" y="110"/>
                  </a:lnTo>
                  <a:lnTo>
                    <a:pt x="232" y="107"/>
                  </a:lnTo>
                  <a:lnTo>
                    <a:pt x="236" y="104"/>
                  </a:lnTo>
                  <a:lnTo>
                    <a:pt x="239" y="103"/>
                  </a:lnTo>
                  <a:lnTo>
                    <a:pt x="241" y="102"/>
                  </a:lnTo>
                  <a:lnTo>
                    <a:pt x="242" y="102"/>
                  </a:lnTo>
                  <a:lnTo>
                    <a:pt x="242" y="103"/>
                  </a:lnTo>
                  <a:lnTo>
                    <a:pt x="243" y="104"/>
                  </a:lnTo>
                  <a:lnTo>
                    <a:pt x="243" y="107"/>
                  </a:lnTo>
                  <a:lnTo>
                    <a:pt x="245" y="111"/>
                  </a:lnTo>
                  <a:lnTo>
                    <a:pt x="245" y="116"/>
                  </a:lnTo>
                  <a:lnTo>
                    <a:pt x="243" y="120"/>
                  </a:lnTo>
                  <a:lnTo>
                    <a:pt x="241" y="124"/>
                  </a:lnTo>
                  <a:lnTo>
                    <a:pt x="234" y="131"/>
                  </a:lnTo>
                  <a:lnTo>
                    <a:pt x="231" y="133"/>
                  </a:lnTo>
                  <a:lnTo>
                    <a:pt x="241" y="166"/>
                  </a:lnTo>
                  <a:lnTo>
                    <a:pt x="260" y="179"/>
                  </a:lnTo>
                  <a:lnTo>
                    <a:pt x="255" y="194"/>
                  </a:lnTo>
                  <a:lnTo>
                    <a:pt x="174" y="144"/>
                  </a:lnTo>
                  <a:lnTo>
                    <a:pt x="169" y="152"/>
                  </a:lnTo>
                  <a:lnTo>
                    <a:pt x="165" y="162"/>
                  </a:lnTo>
                  <a:lnTo>
                    <a:pt x="162" y="169"/>
                  </a:lnTo>
                  <a:lnTo>
                    <a:pt x="162" y="171"/>
                  </a:lnTo>
                  <a:lnTo>
                    <a:pt x="155" y="168"/>
                  </a:lnTo>
                  <a:lnTo>
                    <a:pt x="158" y="159"/>
                  </a:lnTo>
                  <a:lnTo>
                    <a:pt x="162" y="148"/>
                  </a:lnTo>
                  <a:lnTo>
                    <a:pt x="167" y="140"/>
                  </a:lnTo>
                  <a:lnTo>
                    <a:pt x="59" y="72"/>
                  </a:lnTo>
                  <a:lnTo>
                    <a:pt x="56" y="80"/>
                  </a:lnTo>
                  <a:lnTo>
                    <a:pt x="49" y="89"/>
                  </a:lnTo>
                  <a:lnTo>
                    <a:pt x="38" y="97"/>
                  </a:lnTo>
                  <a:lnTo>
                    <a:pt x="25" y="102"/>
                  </a:lnTo>
                  <a:lnTo>
                    <a:pt x="13" y="100"/>
                  </a:lnTo>
                  <a:lnTo>
                    <a:pt x="4" y="99"/>
                  </a:lnTo>
                  <a:lnTo>
                    <a:pt x="0" y="97"/>
                  </a:lnTo>
                  <a:lnTo>
                    <a:pt x="2" y="93"/>
                  </a:lnTo>
                  <a:lnTo>
                    <a:pt x="6" y="85"/>
                  </a:lnTo>
                  <a:lnTo>
                    <a:pt x="13" y="75"/>
                  </a:lnTo>
                  <a:lnTo>
                    <a:pt x="24" y="68"/>
                  </a:lnTo>
                  <a:lnTo>
                    <a:pt x="38" y="65"/>
                  </a:lnTo>
                  <a:lnTo>
                    <a:pt x="51" y="66"/>
                  </a:lnTo>
                  <a:lnTo>
                    <a:pt x="42" y="61"/>
                  </a:lnTo>
                  <a:lnTo>
                    <a:pt x="28" y="54"/>
                  </a:lnTo>
                  <a:lnTo>
                    <a:pt x="21" y="47"/>
                  </a:lnTo>
                  <a:lnTo>
                    <a:pt x="14" y="38"/>
                  </a:lnTo>
                  <a:lnTo>
                    <a:pt x="11" y="26"/>
                  </a:lnTo>
                  <a:lnTo>
                    <a:pt x="13" y="13"/>
                  </a:lnTo>
                  <a:lnTo>
                    <a:pt x="14" y="4"/>
                  </a:lnTo>
                  <a:lnTo>
                    <a:pt x="1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5" name="Freeform 114">
              <a:extLst>
                <a:ext uri="{FF2B5EF4-FFF2-40B4-BE49-F238E27FC236}">
                  <a16:creationId xmlns:a16="http://schemas.microsoft.com/office/drawing/2014/main" xmlns="" id="{320F4BDA-F514-4865-93AB-5F707A24F976}"/>
                </a:ext>
              </a:extLst>
            </p:cNvPr>
            <p:cNvSpPr>
              <a:spLocks noEditPoints="1"/>
            </p:cNvSpPr>
            <p:nvPr/>
          </p:nvSpPr>
          <p:spPr bwMode="auto">
            <a:xfrm>
              <a:off x="5989638" y="5129213"/>
              <a:ext cx="346075" cy="361950"/>
            </a:xfrm>
            <a:custGeom>
              <a:avLst/>
              <a:gdLst/>
              <a:ahLst/>
              <a:cxnLst>
                <a:cxn ang="0">
                  <a:pos x="80" y="18"/>
                </a:cxn>
                <a:cxn ang="0">
                  <a:pos x="63" y="42"/>
                </a:cxn>
                <a:cxn ang="0">
                  <a:pos x="41" y="49"/>
                </a:cxn>
                <a:cxn ang="0">
                  <a:pos x="13" y="76"/>
                </a:cxn>
                <a:cxn ang="0">
                  <a:pos x="8" y="94"/>
                </a:cxn>
                <a:cxn ang="0">
                  <a:pos x="28" y="134"/>
                </a:cxn>
                <a:cxn ang="0">
                  <a:pos x="28" y="151"/>
                </a:cxn>
                <a:cxn ang="0">
                  <a:pos x="37" y="184"/>
                </a:cxn>
                <a:cxn ang="0">
                  <a:pos x="59" y="194"/>
                </a:cxn>
                <a:cxn ang="0">
                  <a:pos x="38" y="148"/>
                </a:cxn>
                <a:cxn ang="0">
                  <a:pos x="72" y="161"/>
                </a:cxn>
                <a:cxn ang="0">
                  <a:pos x="94" y="148"/>
                </a:cxn>
                <a:cxn ang="0">
                  <a:pos x="107" y="123"/>
                </a:cxn>
                <a:cxn ang="0">
                  <a:pos x="114" y="130"/>
                </a:cxn>
                <a:cxn ang="0">
                  <a:pos x="125" y="168"/>
                </a:cxn>
                <a:cxn ang="0">
                  <a:pos x="162" y="152"/>
                </a:cxn>
                <a:cxn ang="0">
                  <a:pos x="173" y="168"/>
                </a:cxn>
                <a:cxn ang="0">
                  <a:pos x="148" y="203"/>
                </a:cxn>
                <a:cxn ang="0">
                  <a:pos x="186" y="173"/>
                </a:cxn>
                <a:cxn ang="0">
                  <a:pos x="188" y="142"/>
                </a:cxn>
                <a:cxn ang="0">
                  <a:pos x="190" y="134"/>
                </a:cxn>
                <a:cxn ang="0">
                  <a:pos x="209" y="96"/>
                </a:cxn>
                <a:cxn ang="0">
                  <a:pos x="205" y="76"/>
                </a:cxn>
                <a:cxn ang="0">
                  <a:pos x="177" y="49"/>
                </a:cxn>
                <a:cxn ang="0">
                  <a:pos x="155" y="42"/>
                </a:cxn>
                <a:cxn ang="0">
                  <a:pos x="125" y="13"/>
                </a:cxn>
                <a:cxn ang="0">
                  <a:pos x="108" y="0"/>
                </a:cxn>
                <a:cxn ang="0">
                  <a:pos x="139" y="7"/>
                </a:cxn>
                <a:cxn ang="0">
                  <a:pos x="159" y="31"/>
                </a:cxn>
                <a:cxn ang="0">
                  <a:pos x="194" y="49"/>
                </a:cxn>
                <a:cxn ang="0">
                  <a:pos x="217" y="80"/>
                </a:cxn>
                <a:cxn ang="0">
                  <a:pos x="215" y="113"/>
                </a:cxn>
                <a:cxn ang="0">
                  <a:pos x="198" y="148"/>
                </a:cxn>
                <a:cxn ang="0">
                  <a:pos x="186" y="190"/>
                </a:cxn>
                <a:cxn ang="0">
                  <a:pos x="129" y="213"/>
                </a:cxn>
                <a:cxn ang="0">
                  <a:pos x="121" y="215"/>
                </a:cxn>
                <a:cxn ang="0">
                  <a:pos x="114" y="228"/>
                </a:cxn>
                <a:cxn ang="0">
                  <a:pos x="98" y="222"/>
                </a:cxn>
                <a:cxn ang="0">
                  <a:pos x="96" y="215"/>
                </a:cxn>
                <a:cxn ang="0">
                  <a:pos x="87" y="213"/>
                </a:cxn>
                <a:cxn ang="0">
                  <a:pos x="31" y="190"/>
                </a:cxn>
                <a:cxn ang="0">
                  <a:pos x="20" y="148"/>
                </a:cxn>
                <a:cxn ang="0">
                  <a:pos x="3" y="113"/>
                </a:cxn>
                <a:cxn ang="0">
                  <a:pos x="1" y="80"/>
                </a:cxn>
                <a:cxn ang="0">
                  <a:pos x="22" y="49"/>
                </a:cxn>
                <a:cxn ang="0">
                  <a:pos x="58" y="31"/>
                </a:cxn>
                <a:cxn ang="0">
                  <a:pos x="79" y="7"/>
                </a:cxn>
              </a:cxnLst>
              <a:rect l="0" t="0" r="r" b="b"/>
              <a:pathLst>
                <a:path w="218" h="228">
                  <a:moveTo>
                    <a:pt x="108" y="10"/>
                  </a:moveTo>
                  <a:lnTo>
                    <a:pt x="91" y="13"/>
                  </a:lnTo>
                  <a:lnTo>
                    <a:pt x="80" y="18"/>
                  </a:lnTo>
                  <a:lnTo>
                    <a:pt x="65" y="34"/>
                  </a:lnTo>
                  <a:lnTo>
                    <a:pt x="63" y="40"/>
                  </a:lnTo>
                  <a:lnTo>
                    <a:pt x="63" y="42"/>
                  </a:lnTo>
                  <a:lnTo>
                    <a:pt x="62" y="45"/>
                  </a:lnTo>
                  <a:lnTo>
                    <a:pt x="59" y="45"/>
                  </a:lnTo>
                  <a:lnTo>
                    <a:pt x="41" y="49"/>
                  </a:lnTo>
                  <a:lnTo>
                    <a:pt x="27" y="58"/>
                  </a:lnTo>
                  <a:lnTo>
                    <a:pt x="18" y="66"/>
                  </a:lnTo>
                  <a:lnTo>
                    <a:pt x="13" y="76"/>
                  </a:lnTo>
                  <a:lnTo>
                    <a:pt x="10" y="85"/>
                  </a:lnTo>
                  <a:lnTo>
                    <a:pt x="8" y="92"/>
                  </a:lnTo>
                  <a:lnTo>
                    <a:pt x="8" y="94"/>
                  </a:lnTo>
                  <a:lnTo>
                    <a:pt x="10" y="111"/>
                  </a:lnTo>
                  <a:lnTo>
                    <a:pt x="17" y="124"/>
                  </a:lnTo>
                  <a:lnTo>
                    <a:pt x="28" y="134"/>
                  </a:lnTo>
                  <a:lnTo>
                    <a:pt x="30" y="137"/>
                  </a:lnTo>
                  <a:lnTo>
                    <a:pt x="30" y="142"/>
                  </a:lnTo>
                  <a:lnTo>
                    <a:pt x="28" y="151"/>
                  </a:lnTo>
                  <a:lnTo>
                    <a:pt x="28" y="161"/>
                  </a:lnTo>
                  <a:lnTo>
                    <a:pt x="31" y="173"/>
                  </a:lnTo>
                  <a:lnTo>
                    <a:pt x="37" y="184"/>
                  </a:lnTo>
                  <a:lnTo>
                    <a:pt x="51" y="196"/>
                  </a:lnTo>
                  <a:lnTo>
                    <a:pt x="69" y="203"/>
                  </a:lnTo>
                  <a:lnTo>
                    <a:pt x="59" y="194"/>
                  </a:lnTo>
                  <a:lnTo>
                    <a:pt x="51" y="182"/>
                  </a:lnTo>
                  <a:lnTo>
                    <a:pt x="44" y="168"/>
                  </a:lnTo>
                  <a:lnTo>
                    <a:pt x="38" y="148"/>
                  </a:lnTo>
                  <a:lnTo>
                    <a:pt x="42" y="148"/>
                  </a:lnTo>
                  <a:lnTo>
                    <a:pt x="55" y="152"/>
                  </a:lnTo>
                  <a:lnTo>
                    <a:pt x="72" y="161"/>
                  </a:lnTo>
                  <a:lnTo>
                    <a:pt x="91" y="177"/>
                  </a:lnTo>
                  <a:lnTo>
                    <a:pt x="91" y="168"/>
                  </a:lnTo>
                  <a:lnTo>
                    <a:pt x="94" y="148"/>
                  </a:lnTo>
                  <a:lnTo>
                    <a:pt x="98" y="139"/>
                  </a:lnTo>
                  <a:lnTo>
                    <a:pt x="103" y="130"/>
                  </a:lnTo>
                  <a:lnTo>
                    <a:pt x="107" y="123"/>
                  </a:lnTo>
                  <a:lnTo>
                    <a:pt x="108" y="120"/>
                  </a:lnTo>
                  <a:lnTo>
                    <a:pt x="110" y="123"/>
                  </a:lnTo>
                  <a:lnTo>
                    <a:pt x="114" y="130"/>
                  </a:lnTo>
                  <a:lnTo>
                    <a:pt x="119" y="139"/>
                  </a:lnTo>
                  <a:lnTo>
                    <a:pt x="122" y="148"/>
                  </a:lnTo>
                  <a:lnTo>
                    <a:pt x="125" y="168"/>
                  </a:lnTo>
                  <a:lnTo>
                    <a:pt x="125" y="177"/>
                  </a:lnTo>
                  <a:lnTo>
                    <a:pt x="145" y="161"/>
                  </a:lnTo>
                  <a:lnTo>
                    <a:pt x="162" y="152"/>
                  </a:lnTo>
                  <a:lnTo>
                    <a:pt x="174" y="148"/>
                  </a:lnTo>
                  <a:lnTo>
                    <a:pt x="179" y="148"/>
                  </a:lnTo>
                  <a:lnTo>
                    <a:pt x="173" y="168"/>
                  </a:lnTo>
                  <a:lnTo>
                    <a:pt x="166" y="182"/>
                  </a:lnTo>
                  <a:lnTo>
                    <a:pt x="157" y="194"/>
                  </a:lnTo>
                  <a:lnTo>
                    <a:pt x="148" y="203"/>
                  </a:lnTo>
                  <a:lnTo>
                    <a:pt x="166" y="196"/>
                  </a:lnTo>
                  <a:lnTo>
                    <a:pt x="180" y="184"/>
                  </a:lnTo>
                  <a:lnTo>
                    <a:pt x="186" y="173"/>
                  </a:lnTo>
                  <a:lnTo>
                    <a:pt x="188" y="161"/>
                  </a:lnTo>
                  <a:lnTo>
                    <a:pt x="190" y="151"/>
                  </a:lnTo>
                  <a:lnTo>
                    <a:pt x="188" y="142"/>
                  </a:lnTo>
                  <a:lnTo>
                    <a:pt x="188" y="139"/>
                  </a:lnTo>
                  <a:lnTo>
                    <a:pt x="187" y="137"/>
                  </a:lnTo>
                  <a:lnTo>
                    <a:pt x="190" y="134"/>
                  </a:lnTo>
                  <a:lnTo>
                    <a:pt x="201" y="124"/>
                  </a:lnTo>
                  <a:lnTo>
                    <a:pt x="207" y="111"/>
                  </a:lnTo>
                  <a:lnTo>
                    <a:pt x="209" y="96"/>
                  </a:lnTo>
                  <a:lnTo>
                    <a:pt x="209" y="93"/>
                  </a:lnTo>
                  <a:lnTo>
                    <a:pt x="208" y="86"/>
                  </a:lnTo>
                  <a:lnTo>
                    <a:pt x="205" y="76"/>
                  </a:lnTo>
                  <a:lnTo>
                    <a:pt x="200" y="66"/>
                  </a:lnTo>
                  <a:lnTo>
                    <a:pt x="191" y="58"/>
                  </a:lnTo>
                  <a:lnTo>
                    <a:pt x="177" y="49"/>
                  </a:lnTo>
                  <a:lnTo>
                    <a:pt x="157" y="45"/>
                  </a:lnTo>
                  <a:lnTo>
                    <a:pt x="155" y="45"/>
                  </a:lnTo>
                  <a:lnTo>
                    <a:pt x="155" y="42"/>
                  </a:lnTo>
                  <a:lnTo>
                    <a:pt x="146" y="25"/>
                  </a:lnTo>
                  <a:lnTo>
                    <a:pt x="138" y="18"/>
                  </a:lnTo>
                  <a:lnTo>
                    <a:pt x="125" y="13"/>
                  </a:lnTo>
                  <a:lnTo>
                    <a:pt x="110" y="10"/>
                  </a:lnTo>
                  <a:lnTo>
                    <a:pt x="108" y="10"/>
                  </a:lnTo>
                  <a:close/>
                  <a:moveTo>
                    <a:pt x="108" y="0"/>
                  </a:moveTo>
                  <a:lnTo>
                    <a:pt x="110" y="0"/>
                  </a:lnTo>
                  <a:lnTo>
                    <a:pt x="127" y="3"/>
                  </a:lnTo>
                  <a:lnTo>
                    <a:pt x="139" y="7"/>
                  </a:lnTo>
                  <a:lnTo>
                    <a:pt x="149" y="16"/>
                  </a:lnTo>
                  <a:lnTo>
                    <a:pt x="155" y="24"/>
                  </a:lnTo>
                  <a:lnTo>
                    <a:pt x="159" y="31"/>
                  </a:lnTo>
                  <a:lnTo>
                    <a:pt x="162" y="37"/>
                  </a:lnTo>
                  <a:lnTo>
                    <a:pt x="180" y="42"/>
                  </a:lnTo>
                  <a:lnTo>
                    <a:pt x="194" y="49"/>
                  </a:lnTo>
                  <a:lnTo>
                    <a:pt x="204" y="59"/>
                  </a:lnTo>
                  <a:lnTo>
                    <a:pt x="211" y="68"/>
                  </a:lnTo>
                  <a:lnTo>
                    <a:pt x="217" y="80"/>
                  </a:lnTo>
                  <a:lnTo>
                    <a:pt x="218" y="92"/>
                  </a:lnTo>
                  <a:lnTo>
                    <a:pt x="218" y="96"/>
                  </a:lnTo>
                  <a:lnTo>
                    <a:pt x="215" y="113"/>
                  </a:lnTo>
                  <a:lnTo>
                    <a:pt x="208" y="128"/>
                  </a:lnTo>
                  <a:lnTo>
                    <a:pt x="197" y="139"/>
                  </a:lnTo>
                  <a:lnTo>
                    <a:pt x="198" y="148"/>
                  </a:lnTo>
                  <a:lnTo>
                    <a:pt x="198" y="161"/>
                  </a:lnTo>
                  <a:lnTo>
                    <a:pt x="194" y="176"/>
                  </a:lnTo>
                  <a:lnTo>
                    <a:pt x="186" y="190"/>
                  </a:lnTo>
                  <a:lnTo>
                    <a:pt x="172" y="201"/>
                  </a:lnTo>
                  <a:lnTo>
                    <a:pt x="153" y="210"/>
                  </a:lnTo>
                  <a:lnTo>
                    <a:pt x="129" y="213"/>
                  </a:lnTo>
                  <a:lnTo>
                    <a:pt x="125" y="214"/>
                  </a:lnTo>
                  <a:lnTo>
                    <a:pt x="122" y="214"/>
                  </a:lnTo>
                  <a:lnTo>
                    <a:pt x="121" y="215"/>
                  </a:lnTo>
                  <a:lnTo>
                    <a:pt x="119" y="215"/>
                  </a:lnTo>
                  <a:lnTo>
                    <a:pt x="119" y="222"/>
                  </a:lnTo>
                  <a:lnTo>
                    <a:pt x="114" y="228"/>
                  </a:lnTo>
                  <a:lnTo>
                    <a:pt x="103" y="228"/>
                  </a:lnTo>
                  <a:lnTo>
                    <a:pt x="98" y="224"/>
                  </a:lnTo>
                  <a:lnTo>
                    <a:pt x="98" y="222"/>
                  </a:lnTo>
                  <a:lnTo>
                    <a:pt x="97" y="220"/>
                  </a:lnTo>
                  <a:lnTo>
                    <a:pt x="97" y="215"/>
                  </a:lnTo>
                  <a:lnTo>
                    <a:pt x="96" y="215"/>
                  </a:lnTo>
                  <a:lnTo>
                    <a:pt x="94" y="214"/>
                  </a:lnTo>
                  <a:lnTo>
                    <a:pt x="91" y="214"/>
                  </a:lnTo>
                  <a:lnTo>
                    <a:pt x="87" y="213"/>
                  </a:lnTo>
                  <a:lnTo>
                    <a:pt x="63" y="210"/>
                  </a:lnTo>
                  <a:lnTo>
                    <a:pt x="45" y="201"/>
                  </a:lnTo>
                  <a:lnTo>
                    <a:pt x="31" y="190"/>
                  </a:lnTo>
                  <a:lnTo>
                    <a:pt x="24" y="176"/>
                  </a:lnTo>
                  <a:lnTo>
                    <a:pt x="20" y="161"/>
                  </a:lnTo>
                  <a:lnTo>
                    <a:pt x="20" y="148"/>
                  </a:lnTo>
                  <a:lnTo>
                    <a:pt x="21" y="139"/>
                  </a:lnTo>
                  <a:lnTo>
                    <a:pt x="10" y="128"/>
                  </a:lnTo>
                  <a:lnTo>
                    <a:pt x="3" y="113"/>
                  </a:lnTo>
                  <a:lnTo>
                    <a:pt x="0" y="96"/>
                  </a:lnTo>
                  <a:lnTo>
                    <a:pt x="0" y="92"/>
                  </a:lnTo>
                  <a:lnTo>
                    <a:pt x="1" y="80"/>
                  </a:lnTo>
                  <a:lnTo>
                    <a:pt x="7" y="68"/>
                  </a:lnTo>
                  <a:lnTo>
                    <a:pt x="13" y="59"/>
                  </a:lnTo>
                  <a:lnTo>
                    <a:pt x="22" y="49"/>
                  </a:lnTo>
                  <a:lnTo>
                    <a:pt x="37" y="42"/>
                  </a:lnTo>
                  <a:lnTo>
                    <a:pt x="55" y="37"/>
                  </a:lnTo>
                  <a:lnTo>
                    <a:pt x="58" y="31"/>
                  </a:lnTo>
                  <a:lnTo>
                    <a:pt x="62" y="24"/>
                  </a:lnTo>
                  <a:lnTo>
                    <a:pt x="69" y="16"/>
                  </a:lnTo>
                  <a:lnTo>
                    <a:pt x="79" y="7"/>
                  </a:lnTo>
                  <a:lnTo>
                    <a:pt x="91" y="3"/>
                  </a:lnTo>
                  <a:lnTo>
                    <a:pt x="10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6" name="Freeform 115">
              <a:extLst>
                <a:ext uri="{FF2B5EF4-FFF2-40B4-BE49-F238E27FC236}">
                  <a16:creationId xmlns:a16="http://schemas.microsoft.com/office/drawing/2014/main" xmlns="" id="{18F10715-EDF0-4069-80C9-433AE083225C}"/>
                </a:ext>
              </a:extLst>
            </p:cNvPr>
            <p:cNvSpPr>
              <a:spLocks/>
            </p:cNvSpPr>
            <p:nvPr/>
          </p:nvSpPr>
          <p:spPr bwMode="auto">
            <a:xfrm>
              <a:off x="6605588" y="3751263"/>
              <a:ext cx="950913" cy="746125"/>
            </a:xfrm>
            <a:custGeom>
              <a:avLst/>
              <a:gdLst/>
              <a:ahLst/>
              <a:cxnLst>
                <a:cxn ang="0">
                  <a:pos x="18" y="0"/>
                </a:cxn>
                <a:cxn ang="0">
                  <a:pos x="28" y="3"/>
                </a:cxn>
                <a:cxn ang="0">
                  <a:pos x="138" y="66"/>
                </a:cxn>
                <a:cxn ang="0">
                  <a:pos x="142" y="69"/>
                </a:cxn>
                <a:cxn ang="0">
                  <a:pos x="145" y="72"/>
                </a:cxn>
                <a:cxn ang="0">
                  <a:pos x="146" y="74"/>
                </a:cxn>
                <a:cxn ang="0">
                  <a:pos x="148" y="79"/>
                </a:cxn>
                <a:cxn ang="0">
                  <a:pos x="537" y="304"/>
                </a:cxn>
                <a:cxn ang="0">
                  <a:pos x="540" y="302"/>
                </a:cxn>
                <a:cxn ang="0">
                  <a:pos x="544" y="302"/>
                </a:cxn>
                <a:cxn ang="0">
                  <a:pos x="548" y="304"/>
                </a:cxn>
                <a:cxn ang="0">
                  <a:pos x="551" y="305"/>
                </a:cxn>
                <a:cxn ang="0">
                  <a:pos x="558" y="312"/>
                </a:cxn>
                <a:cxn ang="0">
                  <a:pos x="561" y="322"/>
                </a:cxn>
                <a:cxn ang="0">
                  <a:pos x="558" y="330"/>
                </a:cxn>
                <a:cxn ang="0">
                  <a:pos x="554" y="335"/>
                </a:cxn>
                <a:cxn ang="0">
                  <a:pos x="598" y="335"/>
                </a:cxn>
                <a:cxn ang="0">
                  <a:pos x="599" y="336"/>
                </a:cxn>
                <a:cxn ang="0">
                  <a:pos x="598" y="339"/>
                </a:cxn>
                <a:cxn ang="0">
                  <a:pos x="596" y="340"/>
                </a:cxn>
                <a:cxn ang="0">
                  <a:pos x="596" y="342"/>
                </a:cxn>
                <a:cxn ang="0">
                  <a:pos x="595" y="342"/>
                </a:cxn>
                <a:cxn ang="0">
                  <a:pos x="595" y="343"/>
                </a:cxn>
                <a:cxn ang="0">
                  <a:pos x="577" y="380"/>
                </a:cxn>
                <a:cxn ang="0">
                  <a:pos x="560" y="408"/>
                </a:cxn>
                <a:cxn ang="0">
                  <a:pos x="544" y="430"/>
                </a:cxn>
                <a:cxn ang="0">
                  <a:pos x="530" y="446"/>
                </a:cxn>
                <a:cxn ang="0">
                  <a:pos x="517" y="457"/>
                </a:cxn>
                <a:cxn ang="0">
                  <a:pos x="506" y="464"/>
                </a:cxn>
                <a:cxn ang="0">
                  <a:pos x="498" y="468"/>
                </a:cxn>
                <a:cxn ang="0">
                  <a:pos x="489" y="470"/>
                </a:cxn>
                <a:cxn ang="0">
                  <a:pos x="478" y="470"/>
                </a:cxn>
                <a:cxn ang="0">
                  <a:pos x="477" y="468"/>
                </a:cxn>
                <a:cxn ang="0">
                  <a:pos x="474" y="464"/>
                </a:cxn>
                <a:cxn ang="0">
                  <a:pos x="470" y="456"/>
                </a:cxn>
                <a:cxn ang="0">
                  <a:pos x="467" y="446"/>
                </a:cxn>
                <a:cxn ang="0">
                  <a:pos x="464" y="432"/>
                </a:cxn>
                <a:cxn ang="0">
                  <a:pos x="464" y="414"/>
                </a:cxn>
                <a:cxn ang="0">
                  <a:pos x="467" y="394"/>
                </a:cxn>
                <a:cxn ang="0">
                  <a:pos x="475" y="370"/>
                </a:cxn>
                <a:cxn ang="0">
                  <a:pos x="488" y="343"/>
                </a:cxn>
                <a:cxn ang="0">
                  <a:pos x="488" y="342"/>
                </a:cxn>
                <a:cxn ang="0">
                  <a:pos x="491" y="339"/>
                </a:cxn>
                <a:cxn ang="0">
                  <a:pos x="491" y="336"/>
                </a:cxn>
                <a:cxn ang="0">
                  <a:pos x="530" y="336"/>
                </a:cxn>
                <a:cxn ang="0">
                  <a:pos x="529" y="333"/>
                </a:cxn>
                <a:cxn ang="0">
                  <a:pos x="526" y="332"/>
                </a:cxn>
                <a:cxn ang="0">
                  <a:pos x="525" y="329"/>
                </a:cxn>
                <a:cxn ang="0">
                  <a:pos x="525" y="326"/>
                </a:cxn>
                <a:cxn ang="0">
                  <a:pos x="135" y="101"/>
                </a:cxn>
                <a:cxn ang="0">
                  <a:pos x="131" y="102"/>
                </a:cxn>
                <a:cxn ang="0">
                  <a:pos x="127" y="102"/>
                </a:cxn>
                <a:cxn ang="0">
                  <a:pos x="122" y="101"/>
                </a:cxn>
                <a:cxn ang="0">
                  <a:pos x="120" y="100"/>
                </a:cxn>
                <a:cxn ang="0">
                  <a:pos x="10" y="35"/>
                </a:cxn>
                <a:cxn ang="0">
                  <a:pos x="3" y="28"/>
                </a:cxn>
                <a:cxn ang="0">
                  <a:pos x="0" y="19"/>
                </a:cxn>
                <a:cxn ang="0">
                  <a:pos x="3" y="10"/>
                </a:cxn>
                <a:cxn ang="0">
                  <a:pos x="10" y="3"/>
                </a:cxn>
                <a:cxn ang="0">
                  <a:pos x="18" y="0"/>
                </a:cxn>
              </a:cxnLst>
              <a:rect l="0" t="0" r="r" b="b"/>
              <a:pathLst>
                <a:path w="599" h="470">
                  <a:moveTo>
                    <a:pt x="18" y="0"/>
                  </a:moveTo>
                  <a:lnTo>
                    <a:pt x="28" y="3"/>
                  </a:lnTo>
                  <a:lnTo>
                    <a:pt x="138" y="66"/>
                  </a:lnTo>
                  <a:lnTo>
                    <a:pt x="142" y="69"/>
                  </a:lnTo>
                  <a:lnTo>
                    <a:pt x="145" y="72"/>
                  </a:lnTo>
                  <a:lnTo>
                    <a:pt x="146" y="74"/>
                  </a:lnTo>
                  <a:lnTo>
                    <a:pt x="148" y="79"/>
                  </a:lnTo>
                  <a:lnTo>
                    <a:pt x="537" y="304"/>
                  </a:lnTo>
                  <a:lnTo>
                    <a:pt x="540" y="302"/>
                  </a:lnTo>
                  <a:lnTo>
                    <a:pt x="544" y="302"/>
                  </a:lnTo>
                  <a:lnTo>
                    <a:pt x="548" y="304"/>
                  </a:lnTo>
                  <a:lnTo>
                    <a:pt x="551" y="305"/>
                  </a:lnTo>
                  <a:lnTo>
                    <a:pt x="558" y="312"/>
                  </a:lnTo>
                  <a:lnTo>
                    <a:pt x="561" y="322"/>
                  </a:lnTo>
                  <a:lnTo>
                    <a:pt x="558" y="330"/>
                  </a:lnTo>
                  <a:lnTo>
                    <a:pt x="554" y="335"/>
                  </a:lnTo>
                  <a:lnTo>
                    <a:pt x="598" y="335"/>
                  </a:lnTo>
                  <a:lnTo>
                    <a:pt x="599" y="336"/>
                  </a:lnTo>
                  <a:lnTo>
                    <a:pt x="598" y="339"/>
                  </a:lnTo>
                  <a:lnTo>
                    <a:pt x="596" y="340"/>
                  </a:lnTo>
                  <a:lnTo>
                    <a:pt x="596" y="342"/>
                  </a:lnTo>
                  <a:lnTo>
                    <a:pt x="595" y="342"/>
                  </a:lnTo>
                  <a:lnTo>
                    <a:pt x="595" y="343"/>
                  </a:lnTo>
                  <a:lnTo>
                    <a:pt x="577" y="380"/>
                  </a:lnTo>
                  <a:lnTo>
                    <a:pt x="560" y="408"/>
                  </a:lnTo>
                  <a:lnTo>
                    <a:pt x="544" y="430"/>
                  </a:lnTo>
                  <a:lnTo>
                    <a:pt x="530" y="446"/>
                  </a:lnTo>
                  <a:lnTo>
                    <a:pt x="517" y="457"/>
                  </a:lnTo>
                  <a:lnTo>
                    <a:pt x="506" y="464"/>
                  </a:lnTo>
                  <a:lnTo>
                    <a:pt x="498" y="468"/>
                  </a:lnTo>
                  <a:lnTo>
                    <a:pt x="489" y="470"/>
                  </a:lnTo>
                  <a:lnTo>
                    <a:pt x="478" y="470"/>
                  </a:lnTo>
                  <a:lnTo>
                    <a:pt x="477" y="468"/>
                  </a:lnTo>
                  <a:lnTo>
                    <a:pt x="474" y="464"/>
                  </a:lnTo>
                  <a:lnTo>
                    <a:pt x="470" y="456"/>
                  </a:lnTo>
                  <a:lnTo>
                    <a:pt x="467" y="446"/>
                  </a:lnTo>
                  <a:lnTo>
                    <a:pt x="464" y="432"/>
                  </a:lnTo>
                  <a:lnTo>
                    <a:pt x="464" y="414"/>
                  </a:lnTo>
                  <a:lnTo>
                    <a:pt x="467" y="394"/>
                  </a:lnTo>
                  <a:lnTo>
                    <a:pt x="475" y="370"/>
                  </a:lnTo>
                  <a:lnTo>
                    <a:pt x="488" y="343"/>
                  </a:lnTo>
                  <a:lnTo>
                    <a:pt x="488" y="342"/>
                  </a:lnTo>
                  <a:lnTo>
                    <a:pt x="491" y="339"/>
                  </a:lnTo>
                  <a:lnTo>
                    <a:pt x="491" y="336"/>
                  </a:lnTo>
                  <a:lnTo>
                    <a:pt x="530" y="336"/>
                  </a:lnTo>
                  <a:lnTo>
                    <a:pt x="529" y="333"/>
                  </a:lnTo>
                  <a:lnTo>
                    <a:pt x="526" y="332"/>
                  </a:lnTo>
                  <a:lnTo>
                    <a:pt x="525" y="329"/>
                  </a:lnTo>
                  <a:lnTo>
                    <a:pt x="525" y="326"/>
                  </a:lnTo>
                  <a:lnTo>
                    <a:pt x="135" y="101"/>
                  </a:lnTo>
                  <a:lnTo>
                    <a:pt x="131" y="102"/>
                  </a:lnTo>
                  <a:lnTo>
                    <a:pt x="127" y="102"/>
                  </a:lnTo>
                  <a:lnTo>
                    <a:pt x="122" y="101"/>
                  </a:lnTo>
                  <a:lnTo>
                    <a:pt x="120" y="100"/>
                  </a:lnTo>
                  <a:lnTo>
                    <a:pt x="10" y="35"/>
                  </a:lnTo>
                  <a:lnTo>
                    <a:pt x="3" y="28"/>
                  </a:lnTo>
                  <a:lnTo>
                    <a:pt x="0" y="19"/>
                  </a:lnTo>
                  <a:lnTo>
                    <a:pt x="3" y="10"/>
                  </a:lnTo>
                  <a:lnTo>
                    <a:pt x="10" y="3"/>
                  </a:lnTo>
                  <a:lnTo>
                    <a:pt x="1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7" name="Freeform 116">
              <a:extLst>
                <a:ext uri="{FF2B5EF4-FFF2-40B4-BE49-F238E27FC236}">
                  <a16:creationId xmlns:a16="http://schemas.microsoft.com/office/drawing/2014/main" xmlns="" id="{C56D1AD7-28C0-4552-9C1C-C280DDF07F87}"/>
                </a:ext>
              </a:extLst>
            </p:cNvPr>
            <p:cNvSpPr>
              <a:spLocks/>
            </p:cNvSpPr>
            <p:nvPr/>
          </p:nvSpPr>
          <p:spPr bwMode="auto">
            <a:xfrm>
              <a:off x="5532438" y="3362326"/>
              <a:ext cx="666750" cy="422275"/>
            </a:xfrm>
            <a:custGeom>
              <a:avLst/>
              <a:gdLst/>
              <a:ahLst/>
              <a:cxnLst>
                <a:cxn ang="0">
                  <a:pos x="365" y="18"/>
                </a:cxn>
                <a:cxn ang="0">
                  <a:pos x="393" y="42"/>
                </a:cxn>
                <a:cxn ang="0">
                  <a:pos x="413" y="62"/>
                </a:cxn>
                <a:cxn ang="0">
                  <a:pos x="415" y="79"/>
                </a:cxn>
                <a:cxn ang="0">
                  <a:pos x="395" y="86"/>
                </a:cxn>
                <a:cxn ang="0">
                  <a:pos x="353" y="94"/>
                </a:cxn>
                <a:cxn ang="0">
                  <a:pos x="330" y="111"/>
                </a:cxn>
                <a:cxn ang="0">
                  <a:pos x="312" y="142"/>
                </a:cxn>
                <a:cxn ang="0">
                  <a:pos x="305" y="163"/>
                </a:cxn>
                <a:cxn ang="0">
                  <a:pos x="281" y="179"/>
                </a:cxn>
                <a:cxn ang="0">
                  <a:pos x="278" y="211"/>
                </a:cxn>
                <a:cxn ang="0">
                  <a:pos x="289" y="248"/>
                </a:cxn>
                <a:cxn ang="0">
                  <a:pos x="301" y="264"/>
                </a:cxn>
                <a:cxn ang="0">
                  <a:pos x="281" y="259"/>
                </a:cxn>
                <a:cxn ang="0">
                  <a:pos x="270" y="248"/>
                </a:cxn>
                <a:cxn ang="0">
                  <a:pos x="265" y="222"/>
                </a:cxn>
                <a:cxn ang="0">
                  <a:pos x="260" y="212"/>
                </a:cxn>
                <a:cxn ang="0">
                  <a:pos x="251" y="195"/>
                </a:cxn>
                <a:cxn ang="0">
                  <a:pos x="251" y="235"/>
                </a:cxn>
                <a:cxn ang="0">
                  <a:pos x="256" y="249"/>
                </a:cxn>
                <a:cxn ang="0">
                  <a:pos x="244" y="259"/>
                </a:cxn>
                <a:cxn ang="0">
                  <a:pos x="237" y="248"/>
                </a:cxn>
                <a:cxn ang="0">
                  <a:pos x="233" y="222"/>
                </a:cxn>
                <a:cxn ang="0">
                  <a:pos x="228" y="194"/>
                </a:cxn>
                <a:cxn ang="0">
                  <a:pos x="220" y="170"/>
                </a:cxn>
                <a:cxn ang="0">
                  <a:pos x="195" y="173"/>
                </a:cxn>
                <a:cxn ang="0">
                  <a:pos x="143" y="172"/>
                </a:cxn>
                <a:cxn ang="0">
                  <a:pos x="123" y="190"/>
                </a:cxn>
                <a:cxn ang="0">
                  <a:pos x="118" y="197"/>
                </a:cxn>
                <a:cxn ang="0">
                  <a:pos x="105" y="195"/>
                </a:cxn>
                <a:cxn ang="0">
                  <a:pos x="100" y="194"/>
                </a:cxn>
                <a:cxn ang="0">
                  <a:pos x="88" y="211"/>
                </a:cxn>
                <a:cxn ang="0">
                  <a:pos x="108" y="249"/>
                </a:cxn>
                <a:cxn ang="0">
                  <a:pos x="94" y="253"/>
                </a:cxn>
                <a:cxn ang="0">
                  <a:pos x="81" y="241"/>
                </a:cxn>
                <a:cxn ang="0">
                  <a:pos x="59" y="177"/>
                </a:cxn>
                <a:cxn ang="0">
                  <a:pos x="49" y="241"/>
                </a:cxn>
                <a:cxn ang="0">
                  <a:pos x="59" y="256"/>
                </a:cxn>
                <a:cxn ang="0">
                  <a:pos x="42" y="263"/>
                </a:cxn>
                <a:cxn ang="0">
                  <a:pos x="31" y="249"/>
                </a:cxn>
                <a:cxn ang="0">
                  <a:pos x="29" y="243"/>
                </a:cxn>
                <a:cxn ang="0">
                  <a:pos x="24" y="180"/>
                </a:cxn>
                <a:cxn ang="0">
                  <a:pos x="33" y="148"/>
                </a:cxn>
                <a:cxn ang="0">
                  <a:pos x="29" y="60"/>
                </a:cxn>
                <a:cxn ang="0">
                  <a:pos x="25" y="74"/>
                </a:cxn>
                <a:cxn ang="0">
                  <a:pos x="21" y="110"/>
                </a:cxn>
                <a:cxn ang="0">
                  <a:pos x="21" y="150"/>
                </a:cxn>
                <a:cxn ang="0">
                  <a:pos x="12" y="167"/>
                </a:cxn>
                <a:cxn ang="0">
                  <a:pos x="5" y="184"/>
                </a:cxn>
                <a:cxn ang="0">
                  <a:pos x="1" y="165"/>
                </a:cxn>
                <a:cxn ang="0">
                  <a:pos x="1" y="145"/>
                </a:cxn>
                <a:cxn ang="0">
                  <a:pos x="12" y="124"/>
                </a:cxn>
                <a:cxn ang="0">
                  <a:pos x="19" y="73"/>
                </a:cxn>
                <a:cxn ang="0">
                  <a:pos x="29" y="46"/>
                </a:cxn>
                <a:cxn ang="0">
                  <a:pos x="69" y="34"/>
                </a:cxn>
                <a:cxn ang="0">
                  <a:pos x="130" y="39"/>
                </a:cxn>
                <a:cxn ang="0">
                  <a:pos x="244" y="32"/>
                </a:cxn>
                <a:cxn ang="0">
                  <a:pos x="319" y="28"/>
                </a:cxn>
                <a:cxn ang="0">
                  <a:pos x="325" y="22"/>
                </a:cxn>
                <a:cxn ang="0">
                  <a:pos x="318" y="14"/>
                </a:cxn>
                <a:cxn ang="0">
                  <a:pos x="334" y="13"/>
                </a:cxn>
                <a:cxn ang="0">
                  <a:pos x="341" y="10"/>
                </a:cxn>
                <a:cxn ang="0">
                  <a:pos x="351" y="0"/>
                </a:cxn>
              </a:cxnLst>
              <a:rect l="0" t="0" r="r" b="b"/>
              <a:pathLst>
                <a:path w="420" h="266">
                  <a:moveTo>
                    <a:pt x="351" y="0"/>
                  </a:moveTo>
                  <a:lnTo>
                    <a:pt x="353" y="0"/>
                  </a:lnTo>
                  <a:lnTo>
                    <a:pt x="361" y="3"/>
                  </a:lnTo>
                  <a:lnTo>
                    <a:pt x="364" y="17"/>
                  </a:lnTo>
                  <a:lnTo>
                    <a:pt x="365" y="18"/>
                  </a:lnTo>
                  <a:lnTo>
                    <a:pt x="368" y="20"/>
                  </a:lnTo>
                  <a:lnTo>
                    <a:pt x="370" y="21"/>
                  </a:lnTo>
                  <a:lnTo>
                    <a:pt x="372" y="22"/>
                  </a:lnTo>
                  <a:lnTo>
                    <a:pt x="391" y="41"/>
                  </a:lnTo>
                  <a:lnTo>
                    <a:pt x="393" y="42"/>
                  </a:lnTo>
                  <a:lnTo>
                    <a:pt x="396" y="45"/>
                  </a:lnTo>
                  <a:lnTo>
                    <a:pt x="399" y="46"/>
                  </a:lnTo>
                  <a:lnTo>
                    <a:pt x="400" y="48"/>
                  </a:lnTo>
                  <a:lnTo>
                    <a:pt x="403" y="52"/>
                  </a:lnTo>
                  <a:lnTo>
                    <a:pt x="413" y="62"/>
                  </a:lnTo>
                  <a:lnTo>
                    <a:pt x="415" y="65"/>
                  </a:lnTo>
                  <a:lnTo>
                    <a:pt x="420" y="70"/>
                  </a:lnTo>
                  <a:lnTo>
                    <a:pt x="420" y="74"/>
                  </a:lnTo>
                  <a:lnTo>
                    <a:pt x="419" y="74"/>
                  </a:lnTo>
                  <a:lnTo>
                    <a:pt x="415" y="79"/>
                  </a:lnTo>
                  <a:lnTo>
                    <a:pt x="413" y="81"/>
                  </a:lnTo>
                  <a:lnTo>
                    <a:pt x="410" y="84"/>
                  </a:lnTo>
                  <a:lnTo>
                    <a:pt x="406" y="84"/>
                  </a:lnTo>
                  <a:lnTo>
                    <a:pt x="403" y="86"/>
                  </a:lnTo>
                  <a:lnTo>
                    <a:pt x="395" y="86"/>
                  </a:lnTo>
                  <a:lnTo>
                    <a:pt x="384" y="91"/>
                  </a:lnTo>
                  <a:lnTo>
                    <a:pt x="379" y="93"/>
                  </a:lnTo>
                  <a:lnTo>
                    <a:pt x="374" y="93"/>
                  </a:lnTo>
                  <a:lnTo>
                    <a:pt x="368" y="94"/>
                  </a:lnTo>
                  <a:lnTo>
                    <a:pt x="353" y="94"/>
                  </a:lnTo>
                  <a:lnTo>
                    <a:pt x="350" y="96"/>
                  </a:lnTo>
                  <a:lnTo>
                    <a:pt x="346" y="97"/>
                  </a:lnTo>
                  <a:lnTo>
                    <a:pt x="340" y="100"/>
                  </a:lnTo>
                  <a:lnTo>
                    <a:pt x="333" y="107"/>
                  </a:lnTo>
                  <a:lnTo>
                    <a:pt x="330" y="111"/>
                  </a:lnTo>
                  <a:lnTo>
                    <a:pt x="327" y="114"/>
                  </a:lnTo>
                  <a:lnTo>
                    <a:pt x="323" y="121"/>
                  </a:lnTo>
                  <a:lnTo>
                    <a:pt x="318" y="129"/>
                  </a:lnTo>
                  <a:lnTo>
                    <a:pt x="313" y="136"/>
                  </a:lnTo>
                  <a:lnTo>
                    <a:pt x="312" y="142"/>
                  </a:lnTo>
                  <a:lnTo>
                    <a:pt x="309" y="149"/>
                  </a:lnTo>
                  <a:lnTo>
                    <a:pt x="308" y="155"/>
                  </a:lnTo>
                  <a:lnTo>
                    <a:pt x="306" y="159"/>
                  </a:lnTo>
                  <a:lnTo>
                    <a:pt x="306" y="160"/>
                  </a:lnTo>
                  <a:lnTo>
                    <a:pt x="305" y="163"/>
                  </a:lnTo>
                  <a:lnTo>
                    <a:pt x="302" y="166"/>
                  </a:lnTo>
                  <a:lnTo>
                    <a:pt x="301" y="170"/>
                  </a:lnTo>
                  <a:lnTo>
                    <a:pt x="294" y="177"/>
                  </a:lnTo>
                  <a:lnTo>
                    <a:pt x="282" y="177"/>
                  </a:lnTo>
                  <a:lnTo>
                    <a:pt x="281" y="179"/>
                  </a:lnTo>
                  <a:lnTo>
                    <a:pt x="281" y="190"/>
                  </a:lnTo>
                  <a:lnTo>
                    <a:pt x="280" y="194"/>
                  </a:lnTo>
                  <a:lnTo>
                    <a:pt x="280" y="205"/>
                  </a:lnTo>
                  <a:lnTo>
                    <a:pt x="278" y="208"/>
                  </a:lnTo>
                  <a:lnTo>
                    <a:pt x="278" y="211"/>
                  </a:lnTo>
                  <a:lnTo>
                    <a:pt x="280" y="215"/>
                  </a:lnTo>
                  <a:lnTo>
                    <a:pt x="281" y="224"/>
                  </a:lnTo>
                  <a:lnTo>
                    <a:pt x="282" y="231"/>
                  </a:lnTo>
                  <a:lnTo>
                    <a:pt x="284" y="236"/>
                  </a:lnTo>
                  <a:lnTo>
                    <a:pt x="289" y="248"/>
                  </a:lnTo>
                  <a:lnTo>
                    <a:pt x="298" y="256"/>
                  </a:lnTo>
                  <a:lnTo>
                    <a:pt x="301" y="257"/>
                  </a:lnTo>
                  <a:lnTo>
                    <a:pt x="302" y="259"/>
                  </a:lnTo>
                  <a:lnTo>
                    <a:pt x="302" y="263"/>
                  </a:lnTo>
                  <a:lnTo>
                    <a:pt x="301" y="264"/>
                  </a:lnTo>
                  <a:lnTo>
                    <a:pt x="298" y="266"/>
                  </a:lnTo>
                  <a:lnTo>
                    <a:pt x="294" y="266"/>
                  </a:lnTo>
                  <a:lnTo>
                    <a:pt x="285" y="263"/>
                  </a:lnTo>
                  <a:lnTo>
                    <a:pt x="282" y="262"/>
                  </a:lnTo>
                  <a:lnTo>
                    <a:pt x="281" y="259"/>
                  </a:lnTo>
                  <a:lnTo>
                    <a:pt x="278" y="257"/>
                  </a:lnTo>
                  <a:lnTo>
                    <a:pt x="277" y="255"/>
                  </a:lnTo>
                  <a:lnTo>
                    <a:pt x="274" y="252"/>
                  </a:lnTo>
                  <a:lnTo>
                    <a:pt x="270" y="252"/>
                  </a:lnTo>
                  <a:lnTo>
                    <a:pt x="270" y="248"/>
                  </a:lnTo>
                  <a:lnTo>
                    <a:pt x="268" y="243"/>
                  </a:lnTo>
                  <a:lnTo>
                    <a:pt x="268" y="233"/>
                  </a:lnTo>
                  <a:lnTo>
                    <a:pt x="267" y="231"/>
                  </a:lnTo>
                  <a:lnTo>
                    <a:pt x="267" y="226"/>
                  </a:lnTo>
                  <a:lnTo>
                    <a:pt x="265" y="222"/>
                  </a:lnTo>
                  <a:lnTo>
                    <a:pt x="265" y="218"/>
                  </a:lnTo>
                  <a:lnTo>
                    <a:pt x="264" y="217"/>
                  </a:lnTo>
                  <a:lnTo>
                    <a:pt x="264" y="214"/>
                  </a:lnTo>
                  <a:lnTo>
                    <a:pt x="263" y="212"/>
                  </a:lnTo>
                  <a:lnTo>
                    <a:pt x="260" y="212"/>
                  </a:lnTo>
                  <a:lnTo>
                    <a:pt x="257" y="208"/>
                  </a:lnTo>
                  <a:lnTo>
                    <a:pt x="256" y="198"/>
                  </a:lnTo>
                  <a:lnTo>
                    <a:pt x="253" y="190"/>
                  </a:lnTo>
                  <a:lnTo>
                    <a:pt x="253" y="193"/>
                  </a:lnTo>
                  <a:lnTo>
                    <a:pt x="251" y="195"/>
                  </a:lnTo>
                  <a:lnTo>
                    <a:pt x="251" y="198"/>
                  </a:lnTo>
                  <a:lnTo>
                    <a:pt x="250" y="201"/>
                  </a:lnTo>
                  <a:lnTo>
                    <a:pt x="250" y="226"/>
                  </a:lnTo>
                  <a:lnTo>
                    <a:pt x="251" y="229"/>
                  </a:lnTo>
                  <a:lnTo>
                    <a:pt x="251" y="235"/>
                  </a:lnTo>
                  <a:lnTo>
                    <a:pt x="253" y="238"/>
                  </a:lnTo>
                  <a:lnTo>
                    <a:pt x="254" y="242"/>
                  </a:lnTo>
                  <a:lnTo>
                    <a:pt x="254" y="245"/>
                  </a:lnTo>
                  <a:lnTo>
                    <a:pt x="256" y="248"/>
                  </a:lnTo>
                  <a:lnTo>
                    <a:pt x="256" y="249"/>
                  </a:lnTo>
                  <a:lnTo>
                    <a:pt x="258" y="252"/>
                  </a:lnTo>
                  <a:lnTo>
                    <a:pt x="264" y="255"/>
                  </a:lnTo>
                  <a:lnTo>
                    <a:pt x="264" y="262"/>
                  </a:lnTo>
                  <a:lnTo>
                    <a:pt x="253" y="262"/>
                  </a:lnTo>
                  <a:lnTo>
                    <a:pt x="244" y="259"/>
                  </a:lnTo>
                  <a:lnTo>
                    <a:pt x="242" y="257"/>
                  </a:lnTo>
                  <a:lnTo>
                    <a:pt x="239" y="255"/>
                  </a:lnTo>
                  <a:lnTo>
                    <a:pt x="239" y="252"/>
                  </a:lnTo>
                  <a:lnTo>
                    <a:pt x="237" y="250"/>
                  </a:lnTo>
                  <a:lnTo>
                    <a:pt x="237" y="248"/>
                  </a:lnTo>
                  <a:lnTo>
                    <a:pt x="236" y="246"/>
                  </a:lnTo>
                  <a:lnTo>
                    <a:pt x="232" y="246"/>
                  </a:lnTo>
                  <a:lnTo>
                    <a:pt x="232" y="236"/>
                  </a:lnTo>
                  <a:lnTo>
                    <a:pt x="233" y="232"/>
                  </a:lnTo>
                  <a:lnTo>
                    <a:pt x="233" y="222"/>
                  </a:lnTo>
                  <a:lnTo>
                    <a:pt x="230" y="214"/>
                  </a:lnTo>
                  <a:lnTo>
                    <a:pt x="229" y="211"/>
                  </a:lnTo>
                  <a:lnTo>
                    <a:pt x="223" y="205"/>
                  </a:lnTo>
                  <a:lnTo>
                    <a:pt x="223" y="203"/>
                  </a:lnTo>
                  <a:lnTo>
                    <a:pt x="228" y="194"/>
                  </a:lnTo>
                  <a:lnTo>
                    <a:pt x="228" y="181"/>
                  </a:lnTo>
                  <a:lnTo>
                    <a:pt x="225" y="176"/>
                  </a:lnTo>
                  <a:lnTo>
                    <a:pt x="225" y="173"/>
                  </a:lnTo>
                  <a:lnTo>
                    <a:pt x="223" y="172"/>
                  </a:lnTo>
                  <a:lnTo>
                    <a:pt x="220" y="170"/>
                  </a:lnTo>
                  <a:lnTo>
                    <a:pt x="215" y="170"/>
                  </a:lnTo>
                  <a:lnTo>
                    <a:pt x="212" y="172"/>
                  </a:lnTo>
                  <a:lnTo>
                    <a:pt x="208" y="172"/>
                  </a:lnTo>
                  <a:lnTo>
                    <a:pt x="205" y="173"/>
                  </a:lnTo>
                  <a:lnTo>
                    <a:pt x="195" y="173"/>
                  </a:lnTo>
                  <a:lnTo>
                    <a:pt x="190" y="172"/>
                  </a:lnTo>
                  <a:lnTo>
                    <a:pt x="181" y="172"/>
                  </a:lnTo>
                  <a:lnTo>
                    <a:pt x="175" y="173"/>
                  </a:lnTo>
                  <a:lnTo>
                    <a:pt x="157" y="173"/>
                  </a:lnTo>
                  <a:lnTo>
                    <a:pt x="143" y="172"/>
                  </a:lnTo>
                  <a:lnTo>
                    <a:pt x="135" y="180"/>
                  </a:lnTo>
                  <a:lnTo>
                    <a:pt x="133" y="183"/>
                  </a:lnTo>
                  <a:lnTo>
                    <a:pt x="130" y="184"/>
                  </a:lnTo>
                  <a:lnTo>
                    <a:pt x="128" y="187"/>
                  </a:lnTo>
                  <a:lnTo>
                    <a:pt x="123" y="190"/>
                  </a:lnTo>
                  <a:lnTo>
                    <a:pt x="123" y="191"/>
                  </a:lnTo>
                  <a:lnTo>
                    <a:pt x="121" y="197"/>
                  </a:lnTo>
                  <a:lnTo>
                    <a:pt x="119" y="198"/>
                  </a:lnTo>
                  <a:lnTo>
                    <a:pt x="118" y="198"/>
                  </a:lnTo>
                  <a:lnTo>
                    <a:pt x="118" y="197"/>
                  </a:lnTo>
                  <a:lnTo>
                    <a:pt x="116" y="194"/>
                  </a:lnTo>
                  <a:lnTo>
                    <a:pt x="115" y="193"/>
                  </a:lnTo>
                  <a:lnTo>
                    <a:pt x="107" y="193"/>
                  </a:lnTo>
                  <a:lnTo>
                    <a:pt x="105" y="194"/>
                  </a:lnTo>
                  <a:lnTo>
                    <a:pt x="105" y="195"/>
                  </a:lnTo>
                  <a:lnTo>
                    <a:pt x="104" y="197"/>
                  </a:lnTo>
                  <a:lnTo>
                    <a:pt x="104" y="198"/>
                  </a:lnTo>
                  <a:lnTo>
                    <a:pt x="101" y="198"/>
                  </a:lnTo>
                  <a:lnTo>
                    <a:pt x="100" y="195"/>
                  </a:lnTo>
                  <a:lnTo>
                    <a:pt x="100" y="194"/>
                  </a:lnTo>
                  <a:lnTo>
                    <a:pt x="97" y="191"/>
                  </a:lnTo>
                  <a:lnTo>
                    <a:pt x="94" y="191"/>
                  </a:lnTo>
                  <a:lnTo>
                    <a:pt x="91" y="193"/>
                  </a:lnTo>
                  <a:lnTo>
                    <a:pt x="88" y="198"/>
                  </a:lnTo>
                  <a:lnTo>
                    <a:pt x="88" y="211"/>
                  </a:lnTo>
                  <a:lnTo>
                    <a:pt x="93" y="224"/>
                  </a:lnTo>
                  <a:lnTo>
                    <a:pt x="95" y="229"/>
                  </a:lnTo>
                  <a:lnTo>
                    <a:pt x="101" y="236"/>
                  </a:lnTo>
                  <a:lnTo>
                    <a:pt x="105" y="245"/>
                  </a:lnTo>
                  <a:lnTo>
                    <a:pt x="108" y="249"/>
                  </a:lnTo>
                  <a:lnTo>
                    <a:pt x="111" y="252"/>
                  </a:lnTo>
                  <a:lnTo>
                    <a:pt x="111" y="253"/>
                  </a:lnTo>
                  <a:lnTo>
                    <a:pt x="109" y="255"/>
                  </a:lnTo>
                  <a:lnTo>
                    <a:pt x="98" y="255"/>
                  </a:lnTo>
                  <a:lnTo>
                    <a:pt x="94" y="253"/>
                  </a:lnTo>
                  <a:lnTo>
                    <a:pt x="90" y="250"/>
                  </a:lnTo>
                  <a:lnTo>
                    <a:pt x="87" y="249"/>
                  </a:lnTo>
                  <a:lnTo>
                    <a:pt x="86" y="246"/>
                  </a:lnTo>
                  <a:lnTo>
                    <a:pt x="83" y="243"/>
                  </a:lnTo>
                  <a:lnTo>
                    <a:pt x="81" y="241"/>
                  </a:lnTo>
                  <a:lnTo>
                    <a:pt x="78" y="239"/>
                  </a:lnTo>
                  <a:lnTo>
                    <a:pt x="74" y="238"/>
                  </a:lnTo>
                  <a:lnTo>
                    <a:pt x="74" y="221"/>
                  </a:lnTo>
                  <a:lnTo>
                    <a:pt x="70" y="200"/>
                  </a:lnTo>
                  <a:lnTo>
                    <a:pt x="59" y="177"/>
                  </a:lnTo>
                  <a:lnTo>
                    <a:pt x="52" y="190"/>
                  </a:lnTo>
                  <a:lnTo>
                    <a:pt x="48" y="204"/>
                  </a:lnTo>
                  <a:lnTo>
                    <a:pt x="46" y="217"/>
                  </a:lnTo>
                  <a:lnTo>
                    <a:pt x="48" y="229"/>
                  </a:lnTo>
                  <a:lnTo>
                    <a:pt x="49" y="241"/>
                  </a:lnTo>
                  <a:lnTo>
                    <a:pt x="50" y="246"/>
                  </a:lnTo>
                  <a:lnTo>
                    <a:pt x="52" y="249"/>
                  </a:lnTo>
                  <a:lnTo>
                    <a:pt x="55" y="250"/>
                  </a:lnTo>
                  <a:lnTo>
                    <a:pt x="56" y="255"/>
                  </a:lnTo>
                  <a:lnTo>
                    <a:pt x="59" y="256"/>
                  </a:lnTo>
                  <a:lnTo>
                    <a:pt x="59" y="262"/>
                  </a:lnTo>
                  <a:lnTo>
                    <a:pt x="56" y="263"/>
                  </a:lnTo>
                  <a:lnTo>
                    <a:pt x="55" y="264"/>
                  </a:lnTo>
                  <a:lnTo>
                    <a:pt x="50" y="264"/>
                  </a:lnTo>
                  <a:lnTo>
                    <a:pt x="42" y="263"/>
                  </a:lnTo>
                  <a:lnTo>
                    <a:pt x="33" y="260"/>
                  </a:lnTo>
                  <a:lnTo>
                    <a:pt x="28" y="256"/>
                  </a:lnTo>
                  <a:lnTo>
                    <a:pt x="29" y="255"/>
                  </a:lnTo>
                  <a:lnTo>
                    <a:pt x="29" y="252"/>
                  </a:lnTo>
                  <a:lnTo>
                    <a:pt x="31" y="249"/>
                  </a:lnTo>
                  <a:lnTo>
                    <a:pt x="32" y="248"/>
                  </a:lnTo>
                  <a:lnTo>
                    <a:pt x="33" y="245"/>
                  </a:lnTo>
                  <a:lnTo>
                    <a:pt x="32" y="245"/>
                  </a:lnTo>
                  <a:lnTo>
                    <a:pt x="31" y="243"/>
                  </a:lnTo>
                  <a:lnTo>
                    <a:pt x="29" y="243"/>
                  </a:lnTo>
                  <a:lnTo>
                    <a:pt x="25" y="239"/>
                  </a:lnTo>
                  <a:lnTo>
                    <a:pt x="25" y="238"/>
                  </a:lnTo>
                  <a:lnTo>
                    <a:pt x="26" y="235"/>
                  </a:lnTo>
                  <a:lnTo>
                    <a:pt x="26" y="203"/>
                  </a:lnTo>
                  <a:lnTo>
                    <a:pt x="24" y="180"/>
                  </a:lnTo>
                  <a:lnTo>
                    <a:pt x="22" y="173"/>
                  </a:lnTo>
                  <a:lnTo>
                    <a:pt x="22" y="166"/>
                  </a:lnTo>
                  <a:lnTo>
                    <a:pt x="24" y="163"/>
                  </a:lnTo>
                  <a:lnTo>
                    <a:pt x="35" y="152"/>
                  </a:lnTo>
                  <a:lnTo>
                    <a:pt x="33" y="148"/>
                  </a:lnTo>
                  <a:lnTo>
                    <a:pt x="32" y="146"/>
                  </a:lnTo>
                  <a:lnTo>
                    <a:pt x="28" y="138"/>
                  </a:lnTo>
                  <a:lnTo>
                    <a:pt x="28" y="74"/>
                  </a:lnTo>
                  <a:lnTo>
                    <a:pt x="29" y="62"/>
                  </a:lnTo>
                  <a:lnTo>
                    <a:pt x="29" y="60"/>
                  </a:lnTo>
                  <a:lnTo>
                    <a:pt x="29" y="62"/>
                  </a:lnTo>
                  <a:lnTo>
                    <a:pt x="28" y="63"/>
                  </a:lnTo>
                  <a:lnTo>
                    <a:pt x="28" y="67"/>
                  </a:lnTo>
                  <a:lnTo>
                    <a:pt x="26" y="70"/>
                  </a:lnTo>
                  <a:lnTo>
                    <a:pt x="25" y="74"/>
                  </a:lnTo>
                  <a:lnTo>
                    <a:pt x="25" y="77"/>
                  </a:lnTo>
                  <a:lnTo>
                    <a:pt x="24" y="80"/>
                  </a:lnTo>
                  <a:lnTo>
                    <a:pt x="24" y="86"/>
                  </a:lnTo>
                  <a:lnTo>
                    <a:pt x="22" y="98"/>
                  </a:lnTo>
                  <a:lnTo>
                    <a:pt x="21" y="110"/>
                  </a:lnTo>
                  <a:lnTo>
                    <a:pt x="21" y="122"/>
                  </a:lnTo>
                  <a:lnTo>
                    <a:pt x="19" y="127"/>
                  </a:lnTo>
                  <a:lnTo>
                    <a:pt x="19" y="142"/>
                  </a:lnTo>
                  <a:lnTo>
                    <a:pt x="21" y="143"/>
                  </a:lnTo>
                  <a:lnTo>
                    <a:pt x="21" y="150"/>
                  </a:lnTo>
                  <a:lnTo>
                    <a:pt x="18" y="153"/>
                  </a:lnTo>
                  <a:lnTo>
                    <a:pt x="17" y="156"/>
                  </a:lnTo>
                  <a:lnTo>
                    <a:pt x="15" y="157"/>
                  </a:lnTo>
                  <a:lnTo>
                    <a:pt x="12" y="163"/>
                  </a:lnTo>
                  <a:lnTo>
                    <a:pt x="12" y="167"/>
                  </a:lnTo>
                  <a:lnTo>
                    <a:pt x="10" y="176"/>
                  </a:lnTo>
                  <a:lnTo>
                    <a:pt x="10" y="180"/>
                  </a:lnTo>
                  <a:lnTo>
                    <a:pt x="7" y="186"/>
                  </a:lnTo>
                  <a:lnTo>
                    <a:pt x="7" y="188"/>
                  </a:lnTo>
                  <a:lnTo>
                    <a:pt x="5" y="184"/>
                  </a:lnTo>
                  <a:lnTo>
                    <a:pt x="5" y="180"/>
                  </a:lnTo>
                  <a:lnTo>
                    <a:pt x="4" y="176"/>
                  </a:lnTo>
                  <a:lnTo>
                    <a:pt x="4" y="172"/>
                  </a:lnTo>
                  <a:lnTo>
                    <a:pt x="3" y="167"/>
                  </a:lnTo>
                  <a:lnTo>
                    <a:pt x="1" y="165"/>
                  </a:lnTo>
                  <a:lnTo>
                    <a:pt x="1" y="163"/>
                  </a:lnTo>
                  <a:lnTo>
                    <a:pt x="0" y="160"/>
                  </a:lnTo>
                  <a:lnTo>
                    <a:pt x="0" y="149"/>
                  </a:lnTo>
                  <a:lnTo>
                    <a:pt x="1" y="146"/>
                  </a:lnTo>
                  <a:lnTo>
                    <a:pt x="1" y="145"/>
                  </a:lnTo>
                  <a:lnTo>
                    <a:pt x="3" y="145"/>
                  </a:lnTo>
                  <a:lnTo>
                    <a:pt x="7" y="141"/>
                  </a:lnTo>
                  <a:lnTo>
                    <a:pt x="10" y="139"/>
                  </a:lnTo>
                  <a:lnTo>
                    <a:pt x="12" y="136"/>
                  </a:lnTo>
                  <a:lnTo>
                    <a:pt x="12" y="124"/>
                  </a:lnTo>
                  <a:lnTo>
                    <a:pt x="14" y="114"/>
                  </a:lnTo>
                  <a:lnTo>
                    <a:pt x="14" y="98"/>
                  </a:lnTo>
                  <a:lnTo>
                    <a:pt x="15" y="90"/>
                  </a:lnTo>
                  <a:lnTo>
                    <a:pt x="17" y="83"/>
                  </a:lnTo>
                  <a:lnTo>
                    <a:pt x="19" y="73"/>
                  </a:lnTo>
                  <a:lnTo>
                    <a:pt x="21" y="65"/>
                  </a:lnTo>
                  <a:lnTo>
                    <a:pt x="22" y="62"/>
                  </a:lnTo>
                  <a:lnTo>
                    <a:pt x="22" y="58"/>
                  </a:lnTo>
                  <a:lnTo>
                    <a:pt x="25" y="52"/>
                  </a:lnTo>
                  <a:lnTo>
                    <a:pt x="29" y="46"/>
                  </a:lnTo>
                  <a:lnTo>
                    <a:pt x="33" y="42"/>
                  </a:lnTo>
                  <a:lnTo>
                    <a:pt x="39" y="39"/>
                  </a:lnTo>
                  <a:lnTo>
                    <a:pt x="43" y="36"/>
                  </a:lnTo>
                  <a:lnTo>
                    <a:pt x="50" y="34"/>
                  </a:lnTo>
                  <a:lnTo>
                    <a:pt x="69" y="34"/>
                  </a:lnTo>
                  <a:lnTo>
                    <a:pt x="78" y="35"/>
                  </a:lnTo>
                  <a:lnTo>
                    <a:pt x="91" y="35"/>
                  </a:lnTo>
                  <a:lnTo>
                    <a:pt x="105" y="36"/>
                  </a:lnTo>
                  <a:lnTo>
                    <a:pt x="115" y="38"/>
                  </a:lnTo>
                  <a:lnTo>
                    <a:pt x="130" y="39"/>
                  </a:lnTo>
                  <a:lnTo>
                    <a:pt x="145" y="41"/>
                  </a:lnTo>
                  <a:lnTo>
                    <a:pt x="171" y="41"/>
                  </a:lnTo>
                  <a:lnTo>
                    <a:pt x="188" y="39"/>
                  </a:lnTo>
                  <a:lnTo>
                    <a:pt x="230" y="34"/>
                  </a:lnTo>
                  <a:lnTo>
                    <a:pt x="244" y="32"/>
                  </a:lnTo>
                  <a:lnTo>
                    <a:pt x="263" y="31"/>
                  </a:lnTo>
                  <a:lnTo>
                    <a:pt x="282" y="31"/>
                  </a:lnTo>
                  <a:lnTo>
                    <a:pt x="299" y="29"/>
                  </a:lnTo>
                  <a:lnTo>
                    <a:pt x="308" y="29"/>
                  </a:lnTo>
                  <a:lnTo>
                    <a:pt x="319" y="28"/>
                  </a:lnTo>
                  <a:lnTo>
                    <a:pt x="327" y="28"/>
                  </a:lnTo>
                  <a:lnTo>
                    <a:pt x="329" y="27"/>
                  </a:lnTo>
                  <a:lnTo>
                    <a:pt x="329" y="24"/>
                  </a:lnTo>
                  <a:lnTo>
                    <a:pt x="327" y="22"/>
                  </a:lnTo>
                  <a:lnTo>
                    <a:pt x="325" y="22"/>
                  </a:lnTo>
                  <a:lnTo>
                    <a:pt x="323" y="21"/>
                  </a:lnTo>
                  <a:lnTo>
                    <a:pt x="322" y="21"/>
                  </a:lnTo>
                  <a:lnTo>
                    <a:pt x="319" y="20"/>
                  </a:lnTo>
                  <a:lnTo>
                    <a:pt x="318" y="17"/>
                  </a:lnTo>
                  <a:lnTo>
                    <a:pt x="318" y="14"/>
                  </a:lnTo>
                  <a:lnTo>
                    <a:pt x="320" y="11"/>
                  </a:lnTo>
                  <a:lnTo>
                    <a:pt x="322" y="11"/>
                  </a:lnTo>
                  <a:lnTo>
                    <a:pt x="323" y="10"/>
                  </a:lnTo>
                  <a:lnTo>
                    <a:pt x="329" y="10"/>
                  </a:lnTo>
                  <a:lnTo>
                    <a:pt x="334" y="13"/>
                  </a:lnTo>
                  <a:lnTo>
                    <a:pt x="336" y="13"/>
                  </a:lnTo>
                  <a:lnTo>
                    <a:pt x="339" y="15"/>
                  </a:lnTo>
                  <a:lnTo>
                    <a:pt x="343" y="15"/>
                  </a:lnTo>
                  <a:lnTo>
                    <a:pt x="343" y="11"/>
                  </a:lnTo>
                  <a:lnTo>
                    <a:pt x="341" y="10"/>
                  </a:lnTo>
                  <a:lnTo>
                    <a:pt x="340" y="10"/>
                  </a:lnTo>
                  <a:lnTo>
                    <a:pt x="340" y="5"/>
                  </a:lnTo>
                  <a:lnTo>
                    <a:pt x="341" y="4"/>
                  </a:lnTo>
                  <a:lnTo>
                    <a:pt x="343" y="4"/>
                  </a:lnTo>
                  <a:lnTo>
                    <a:pt x="351"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8" name="Freeform 117">
              <a:extLst>
                <a:ext uri="{FF2B5EF4-FFF2-40B4-BE49-F238E27FC236}">
                  <a16:creationId xmlns:a16="http://schemas.microsoft.com/office/drawing/2014/main" xmlns="" id="{82D172FA-1237-46C9-B558-869CBEFE28E2}"/>
                </a:ext>
              </a:extLst>
            </p:cNvPr>
            <p:cNvSpPr>
              <a:spLocks noEditPoints="1"/>
            </p:cNvSpPr>
            <p:nvPr/>
          </p:nvSpPr>
          <p:spPr bwMode="auto">
            <a:xfrm>
              <a:off x="6808788" y="4037013"/>
              <a:ext cx="412750" cy="307975"/>
            </a:xfrm>
            <a:custGeom>
              <a:avLst/>
              <a:gdLst/>
              <a:ahLst/>
              <a:cxnLst>
                <a:cxn ang="0">
                  <a:pos x="108" y="28"/>
                </a:cxn>
                <a:cxn ang="0">
                  <a:pos x="122" y="41"/>
                </a:cxn>
                <a:cxn ang="0">
                  <a:pos x="122" y="60"/>
                </a:cxn>
                <a:cxn ang="0">
                  <a:pos x="120" y="60"/>
                </a:cxn>
                <a:cxn ang="0">
                  <a:pos x="105" y="48"/>
                </a:cxn>
                <a:cxn ang="0">
                  <a:pos x="105" y="29"/>
                </a:cxn>
                <a:cxn ang="0">
                  <a:pos x="86" y="51"/>
                </a:cxn>
                <a:cxn ang="0">
                  <a:pos x="98" y="24"/>
                </a:cxn>
                <a:cxn ang="0">
                  <a:pos x="103" y="35"/>
                </a:cxn>
                <a:cxn ang="0">
                  <a:pos x="201" y="122"/>
                </a:cxn>
                <a:cxn ang="0">
                  <a:pos x="224" y="96"/>
                </a:cxn>
                <a:cxn ang="0">
                  <a:pos x="256" y="96"/>
                </a:cxn>
                <a:cxn ang="0">
                  <a:pos x="247" y="118"/>
                </a:cxn>
                <a:cxn ang="0">
                  <a:pos x="210" y="128"/>
                </a:cxn>
                <a:cxn ang="0">
                  <a:pos x="236" y="145"/>
                </a:cxn>
                <a:cxn ang="0">
                  <a:pos x="247" y="181"/>
                </a:cxn>
                <a:cxn ang="0">
                  <a:pos x="233" y="188"/>
                </a:cxn>
                <a:cxn ang="0">
                  <a:pos x="212" y="156"/>
                </a:cxn>
                <a:cxn ang="0">
                  <a:pos x="129" y="122"/>
                </a:cxn>
                <a:cxn ang="0">
                  <a:pos x="141" y="120"/>
                </a:cxn>
                <a:cxn ang="0">
                  <a:pos x="156" y="128"/>
                </a:cxn>
                <a:cxn ang="0">
                  <a:pos x="159" y="134"/>
                </a:cxn>
                <a:cxn ang="0">
                  <a:pos x="153" y="136"/>
                </a:cxn>
                <a:cxn ang="0">
                  <a:pos x="136" y="135"/>
                </a:cxn>
                <a:cxn ang="0">
                  <a:pos x="138" y="152"/>
                </a:cxn>
                <a:cxn ang="0">
                  <a:pos x="132" y="158"/>
                </a:cxn>
                <a:cxn ang="0">
                  <a:pos x="121" y="127"/>
                </a:cxn>
                <a:cxn ang="0">
                  <a:pos x="117" y="135"/>
                </a:cxn>
                <a:cxn ang="0">
                  <a:pos x="108" y="141"/>
                </a:cxn>
                <a:cxn ang="0">
                  <a:pos x="105" y="138"/>
                </a:cxn>
                <a:cxn ang="0">
                  <a:pos x="104" y="127"/>
                </a:cxn>
                <a:cxn ang="0">
                  <a:pos x="115" y="111"/>
                </a:cxn>
                <a:cxn ang="0">
                  <a:pos x="31" y="35"/>
                </a:cxn>
                <a:cxn ang="0">
                  <a:pos x="58" y="72"/>
                </a:cxn>
                <a:cxn ang="0">
                  <a:pos x="69" y="83"/>
                </a:cxn>
                <a:cxn ang="0">
                  <a:pos x="69" y="86"/>
                </a:cxn>
                <a:cxn ang="0">
                  <a:pos x="56" y="89"/>
                </a:cxn>
                <a:cxn ang="0">
                  <a:pos x="48" y="86"/>
                </a:cxn>
                <a:cxn ang="0">
                  <a:pos x="49" y="103"/>
                </a:cxn>
                <a:cxn ang="0">
                  <a:pos x="44" y="108"/>
                </a:cxn>
                <a:cxn ang="0">
                  <a:pos x="34" y="76"/>
                </a:cxn>
                <a:cxn ang="0">
                  <a:pos x="31" y="84"/>
                </a:cxn>
                <a:cxn ang="0">
                  <a:pos x="21" y="93"/>
                </a:cxn>
                <a:cxn ang="0">
                  <a:pos x="18" y="90"/>
                </a:cxn>
                <a:cxn ang="0">
                  <a:pos x="15" y="79"/>
                </a:cxn>
                <a:cxn ang="0">
                  <a:pos x="21" y="67"/>
                </a:cxn>
                <a:cxn ang="0">
                  <a:pos x="30" y="62"/>
                </a:cxn>
                <a:cxn ang="0">
                  <a:pos x="6" y="0"/>
                </a:cxn>
              </a:cxnLst>
              <a:rect l="0" t="0" r="r" b="b"/>
              <a:pathLst>
                <a:path w="260" h="194">
                  <a:moveTo>
                    <a:pt x="105" y="27"/>
                  </a:moveTo>
                  <a:lnTo>
                    <a:pt x="107" y="27"/>
                  </a:lnTo>
                  <a:lnTo>
                    <a:pt x="108" y="28"/>
                  </a:lnTo>
                  <a:lnTo>
                    <a:pt x="114" y="31"/>
                  </a:lnTo>
                  <a:lnTo>
                    <a:pt x="120" y="36"/>
                  </a:lnTo>
                  <a:lnTo>
                    <a:pt x="122" y="41"/>
                  </a:lnTo>
                  <a:lnTo>
                    <a:pt x="124" y="45"/>
                  </a:lnTo>
                  <a:lnTo>
                    <a:pt x="124" y="59"/>
                  </a:lnTo>
                  <a:lnTo>
                    <a:pt x="122" y="60"/>
                  </a:lnTo>
                  <a:lnTo>
                    <a:pt x="122" y="62"/>
                  </a:lnTo>
                  <a:lnTo>
                    <a:pt x="121" y="62"/>
                  </a:lnTo>
                  <a:lnTo>
                    <a:pt x="120" y="60"/>
                  </a:lnTo>
                  <a:lnTo>
                    <a:pt x="114" y="58"/>
                  </a:lnTo>
                  <a:lnTo>
                    <a:pt x="108" y="52"/>
                  </a:lnTo>
                  <a:lnTo>
                    <a:pt x="105" y="48"/>
                  </a:lnTo>
                  <a:lnTo>
                    <a:pt x="104" y="42"/>
                  </a:lnTo>
                  <a:lnTo>
                    <a:pt x="104" y="32"/>
                  </a:lnTo>
                  <a:lnTo>
                    <a:pt x="105" y="29"/>
                  </a:lnTo>
                  <a:lnTo>
                    <a:pt x="105" y="27"/>
                  </a:lnTo>
                  <a:close/>
                  <a:moveTo>
                    <a:pt x="6" y="0"/>
                  </a:moveTo>
                  <a:lnTo>
                    <a:pt x="86" y="51"/>
                  </a:lnTo>
                  <a:lnTo>
                    <a:pt x="91" y="42"/>
                  </a:lnTo>
                  <a:lnTo>
                    <a:pt x="96" y="31"/>
                  </a:lnTo>
                  <a:lnTo>
                    <a:pt x="98" y="24"/>
                  </a:lnTo>
                  <a:lnTo>
                    <a:pt x="100" y="24"/>
                  </a:lnTo>
                  <a:lnTo>
                    <a:pt x="105" y="27"/>
                  </a:lnTo>
                  <a:lnTo>
                    <a:pt x="103" y="35"/>
                  </a:lnTo>
                  <a:lnTo>
                    <a:pt x="100" y="46"/>
                  </a:lnTo>
                  <a:lnTo>
                    <a:pt x="94" y="55"/>
                  </a:lnTo>
                  <a:lnTo>
                    <a:pt x="201" y="122"/>
                  </a:lnTo>
                  <a:lnTo>
                    <a:pt x="204" y="114"/>
                  </a:lnTo>
                  <a:lnTo>
                    <a:pt x="212" y="104"/>
                  </a:lnTo>
                  <a:lnTo>
                    <a:pt x="224" y="96"/>
                  </a:lnTo>
                  <a:lnTo>
                    <a:pt x="236" y="93"/>
                  </a:lnTo>
                  <a:lnTo>
                    <a:pt x="247" y="94"/>
                  </a:lnTo>
                  <a:lnTo>
                    <a:pt x="256" y="96"/>
                  </a:lnTo>
                  <a:lnTo>
                    <a:pt x="260" y="97"/>
                  </a:lnTo>
                  <a:lnTo>
                    <a:pt x="255" y="108"/>
                  </a:lnTo>
                  <a:lnTo>
                    <a:pt x="247" y="118"/>
                  </a:lnTo>
                  <a:lnTo>
                    <a:pt x="238" y="127"/>
                  </a:lnTo>
                  <a:lnTo>
                    <a:pt x="222" y="129"/>
                  </a:lnTo>
                  <a:lnTo>
                    <a:pt x="210" y="128"/>
                  </a:lnTo>
                  <a:lnTo>
                    <a:pt x="218" y="134"/>
                  </a:lnTo>
                  <a:lnTo>
                    <a:pt x="226" y="136"/>
                  </a:lnTo>
                  <a:lnTo>
                    <a:pt x="236" y="145"/>
                  </a:lnTo>
                  <a:lnTo>
                    <a:pt x="246" y="156"/>
                  </a:lnTo>
                  <a:lnTo>
                    <a:pt x="249" y="169"/>
                  </a:lnTo>
                  <a:lnTo>
                    <a:pt x="247" y="181"/>
                  </a:lnTo>
                  <a:lnTo>
                    <a:pt x="246" y="190"/>
                  </a:lnTo>
                  <a:lnTo>
                    <a:pt x="245" y="194"/>
                  </a:lnTo>
                  <a:lnTo>
                    <a:pt x="233" y="188"/>
                  </a:lnTo>
                  <a:lnTo>
                    <a:pt x="224" y="181"/>
                  </a:lnTo>
                  <a:lnTo>
                    <a:pt x="215" y="170"/>
                  </a:lnTo>
                  <a:lnTo>
                    <a:pt x="212" y="156"/>
                  </a:lnTo>
                  <a:lnTo>
                    <a:pt x="212" y="150"/>
                  </a:lnTo>
                  <a:lnTo>
                    <a:pt x="122" y="93"/>
                  </a:lnTo>
                  <a:lnTo>
                    <a:pt x="129" y="122"/>
                  </a:lnTo>
                  <a:lnTo>
                    <a:pt x="132" y="121"/>
                  </a:lnTo>
                  <a:lnTo>
                    <a:pt x="136" y="120"/>
                  </a:lnTo>
                  <a:lnTo>
                    <a:pt x="141" y="120"/>
                  </a:lnTo>
                  <a:lnTo>
                    <a:pt x="146" y="121"/>
                  </a:lnTo>
                  <a:lnTo>
                    <a:pt x="150" y="122"/>
                  </a:lnTo>
                  <a:lnTo>
                    <a:pt x="156" y="128"/>
                  </a:lnTo>
                  <a:lnTo>
                    <a:pt x="157" y="131"/>
                  </a:lnTo>
                  <a:lnTo>
                    <a:pt x="159" y="132"/>
                  </a:lnTo>
                  <a:lnTo>
                    <a:pt x="159" y="134"/>
                  </a:lnTo>
                  <a:lnTo>
                    <a:pt x="157" y="134"/>
                  </a:lnTo>
                  <a:lnTo>
                    <a:pt x="156" y="135"/>
                  </a:lnTo>
                  <a:lnTo>
                    <a:pt x="153" y="136"/>
                  </a:lnTo>
                  <a:lnTo>
                    <a:pt x="149" y="136"/>
                  </a:lnTo>
                  <a:lnTo>
                    <a:pt x="145" y="138"/>
                  </a:lnTo>
                  <a:lnTo>
                    <a:pt x="136" y="135"/>
                  </a:lnTo>
                  <a:lnTo>
                    <a:pt x="134" y="134"/>
                  </a:lnTo>
                  <a:lnTo>
                    <a:pt x="132" y="131"/>
                  </a:lnTo>
                  <a:lnTo>
                    <a:pt x="138" y="152"/>
                  </a:lnTo>
                  <a:lnTo>
                    <a:pt x="138" y="155"/>
                  </a:lnTo>
                  <a:lnTo>
                    <a:pt x="135" y="158"/>
                  </a:lnTo>
                  <a:lnTo>
                    <a:pt x="132" y="158"/>
                  </a:lnTo>
                  <a:lnTo>
                    <a:pt x="129" y="155"/>
                  </a:lnTo>
                  <a:lnTo>
                    <a:pt x="122" y="124"/>
                  </a:lnTo>
                  <a:lnTo>
                    <a:pt x="121" y="127"/>
                  </a:lnTo>
                  <a:lnTo>
                    <a:pt x="121" y="128"/>
                  </a:lnTo>
                  <a:lnTo>
                    <a:pt x="120" y="132"/>
                  </a:lnTo>
                  <a:lnTo>
                    <a:pt x="117" y="135"/>
                  </a:lnTo>
                  <a:lnTo>
                    <a:pt x="112" y="138"/>
                  </a:lnTo>
                  <a:lnTo>
                    <a:pt x="110" y="139"/>
                  </a:lnTo>
                  <a:lnTo>
                    <a:pt x="108" y="141"/>
                  </a:lnTo>
                  <a:lnTo>
                    <a:pt x="107" y="141"/>
                  </a:lnTo>
                  <a:lnTo>
                    <a:pt x="107" y="139"/>
                  </a:lnTo>
                  <a:lnTo>
                    <a:pt x="105" y="138"/>
                  </a:lnTo>
                  <a:lnTo>
                    <a:pt x="105" y="135"/>
                  </a:lnTo>
                  <a:lnTo>
                    <a:pt x="104" y="131"/>
                  </a:lnTo>
                  <a:lnTo>
                    <a:pt x="104" y="127"/>
                  </a:lnTo>
                  <a:lnTo>
                    <a:pt x="105" y="122"/>
                  </a:lnTo>
                  <a:lnTo>
                    <a:pt x="108" y="118"/>
                  </a:lnTo>
                  <a:lnTo>
                    <a:pt x="115" y="111"/>
                  </a:lnTo>
                  <a:lnTo>
                    <a:pt x="118" y="110"/>
                  </a:lnTo>
                  <a:lnTo>
                    <a:pt x="111" y="86"/>
                  </a:lnTo>
                  <a:lnTo>
                    <a:pt x="31" y="35"/>
                  </a:lnTo>
                  <a:lnTo>
                    <a:pt x="41" y="73"/>
                  </a:lnTo>
                  <a:lnTo>
                    <a:pt x="45" y="72"/>
                  </a:lnTo>
                  <a:lnTo>
                    <a:pt x="58" y="72"/>
                  </a:lnTo>
                  <a:lnTo>
                    <a:pt x="62" y="74"/>
                  </a:lnTo>
                  <a:lnTo>
                    <a:pt x="68" y="80"/>
                  </a:lnTo>
                  <a:lnTo>
                    <a:pt x="69" y="83"/>
                  </a:lnTo>
                  <a:lnTo>
                    <a:pt x="70" y="84"/>
                  </a:lnTo>
                  <a:lnTo>
                    <a:pt x="70" y="86"/>
                  </a:lnTo>
                  <a:lnTo>
                    <a:pt x="69" y="86"/>
                  </a:lnTo>
                  <a:lnTo>
                    <a:pt x="68" y="87"/>
                  </a:lnTo>
                  <a:lnTo>
                    <a:pt x="65" y="89"/>
                  </a:lnTo>
                  <a:lnTo>
                    <a:pt x="56" y="89"/>
                  </a:lnTo>
                  <a:lnTo>
                    <a:pt x="52" y="87"/>
                  </a:lnTo>
                  <a:lnTo>
                    <a:pt x="49" y="87"/>
                  </a:lnTo>
                  <a:lnTo>
                    <a:pt x="48" y="86"/>
                  </a:lnTo>
                  <a:lnTo>
                    <a:pt x="45" y="84"/>
                  </a:lnTo>
                  <a:lnTo>
                    <a:pt x="44" y="83"/>
                  </a:lnTo>
                  <a:lnTo>
                    <a:pt x="49" y="103"/>
                  </a:lnTo>
                  <a:lnTo>
                    <a:pt x="49" y="107"/>
                  </a:lnTo>
                  <a:lnTo>
                    <a:pt x="48" y="108"/>
                  </a:lnTo>
                  <a:lnTo>
                    <a:pt x="44" y="108"/>
                  </a:lnTo>
                  <a:lnTo>
                    <a:pt x="42" y="107"/>
                  </a:lnTo>
                  <a:lnTo>
                    <a:pt x="42" y="105"/>
                  </a:lnTo>
                  <a:lnTo>
                    <a:pt x="34" y="76"/>
                  </a:lnTo>
                  <a:lnTo>
                    <a:pt x="34" y="79"/>
                  </a:lnTo>
                  <a:lnTo>
                    <a:pt x="32" y="80"/>
                  </a:lnTo>
                  <a:lnTo>
                    <a:pt x="31" y="84"/>
                  </a:lnTo>
                  <a:lnTo>
                    <a:pt x="25" y="90"/>
                  </a:lnTo>
                  <a:lnTo>
                    <a:pt x="23" y="91"/>
                  </a:lnTo>
                  <a:lnTo>
                    <a:pt x="21" y="93"/>
                  </a:lnTo>
                  <a:lnTo>
                    <a:pt x="20" y="93"/>
                  </a:lnTo>
                  <a:lnTo>
                    <a:pt x="20" y="91"/>
                  </a:lnTo>
                  <a:lnTo>
                    <a:pt x="18" y="90"/>
                  </a:lnTo>
                  <a:lnTo>
                    <a:pt x="17" y="87"/>
                  </a:lnTo>
                  <a:lnTo>
                    <a:pt x="17" y="83"/>
                  </a:lnTo>
                  <a:lnTo>
                    <a:pt x="15" y="79"/>
                  </a:lnTo>
                  <a:lnTo>
                    <a:pt x="17" y="74"/>
                  </a:lnTo>
                  <a:lnTo>
                    <a:pt x="20" y="70"/>
                  </a:lnTo>
                  <a:lnTo>
                    <a:pt x="21" y="67"/>
                  </a:lnTo>
                  <a:lnTo>
                    <a:pt x="25" y="65"/>
                  </a:lnTo>
                  <a:lnTo>
                    <a:pt x="27" y="63"/>
                  </a:lnTo>
                  <a:lnTo>
                    <a:pt x="30" y="62"/>
                  </a:lnTo>
                  <a:lnTo>
                    <a:pt x="20" y="28"/>
                  </a:lnTo>
                  <a:lnTo>
                    <a:pt x="0" y="15"/>
                  </a:lnTo>
                  <a:lnTo>
                    <a:pt x="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19" name="Freeform 118">
              <a:extLst>
                <a:ext uri="{FF2B5EF4-FFF2-40B4-BE49-F238E27FC236}">
                  <a16:creationId xmlns:a16="http://schemas.microsoft.com/office/drawing/2014/main" xmlns="" id="{56A2B436-5613-4EE1-A50A-96ECA1227CF6}"/>
                </a:ext>
              </a:extLst>
            </p:cNvPr>
            <p:cNvSpPr>
              <a:spLocks/>
            </p:cNvSpPr>
            <p:nvPr/>
          </p:nvSpPr>
          <p:spPr bwMode="auto">
            <a:xfrm>
              <a:off x="6473826" y="4381501"/>
              <a:ext cx="192088" cy="192088"/>
            </a:xfrm>
            <a:custGeom>
              <a:avLst/>
              <a:gdLst/>
              <a:ahLst/>
              <a:cxnLst>
                <a:cxn ang="0">
                  <a:pos x="0" y="0"/>
                </a:cxn>
                <a:cxn ang="0">
                  <a:pos x="121" y="0"/>
                </a:cxn>
                <a:cxn ang="0">
                  <a:pos x="94" y="121"/>
                </a:cxn>
                <a:cxn ang="0">
                  <a:pos x="24" y="121"/>
                </a:cxn>
                <a:cxn ang="0">
                  <a:pos x="2" y="2"/>
                </a:cxn>
                <a:cxn ang="0">
                  <a:pos x="0" y="0"/>
                </a:cxn>
              </a:cxnLst>
              <a:rect l="0" t="0" r="r" b="b"/>
              <a:pathLst>
                <a:path w="121" h="121">
                  <a:moveTo>
                    <a:pt x="0" y="0"/>
                  </a:moveTo>
                  <a:lnTo>
                    <a:pt x="121" y="0"/>
                  </a:lnTo>
                  <a:lnTo>
                    <a:pt x="94" y="121"/>
                  </a:lnTo>
                  <a:lnTo>
                    <a:pt x="24" y="121"/>
                  </a:lnTo>
                  <a:lnTo>
                    <a:pt x="2" y="2"/>
                  </a:lnTo>
                  <a:lnTo>
                    <a:pt x="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0" name="Freeform 119">
              <a:extLst>
                <a:ext uri="{FF2B5EF4-FFF2-40B4-BE49-F238E27FC236}">
                  <a16:creationId xmlns:a16="http://schemas.microsoft.com/office/drawing/2014/main" xmlns="" id="{16E0CA7F-D9CC-47F9-9CA8-9C664E13C892}"/>
                </a:ext>
              </a:extLst>
            </p:cNvPr>
            <p:cNvSpPr>
              <a:spLocks/>
            </p:cNvSpPr>
            <p:nvPr/>
          </p:nvSpPr>
          <p:spPr bwMode="auto">
            <a:xfrm>
              <a:off x="6473826" y="4251326"/>
              <a:ext cx="196850" cy="109538"/>
            </a:xfrm>
            <a:custGeom>
              <a:avLst/>
              <a:gdLst/>
              <a:ahLst/>
              <a:cxnLst>
                <a:cxn ang="0">
                  <a:pos x="62" y="0"/>
                </a:cxn>
                <a:cxn ang="0">
                  <a:pos x="82" y="3"/>
                </a:cxn>
                <a:cxn ang="0">
                  <a:pos x="99" y="13"/>
                </a:cxn>
                <a:cxn ang="0">
                  <a:pos x="111" y="25"/>
                </a:cxn>
                <a:cxn ang="0">
                  <a:pos x="121" y="42"/>
                </a:cxn>
                <a:cxn ang="0">
                  <a:pos x="124" y="62"/>
                </a:cxn>
                <a:cxn ang="0">
                  <a:pos x="124" y="65"/>
                </a:cxn>
                <a:cxn ang="0">
                  <a:pos x="122" y="68"/>
                </a:cxn>
                <a:cxn ang="0">
                  <a:pos x="120" y="69"/>
                </a:cxn>
                <a:cxn ang="0">
                  <a:pos x="115" y="69"/>
                </a:cxn>
                <a:cxn ang="0">
                  <a:pos x="113" y="68"/>
                </a:cxn>
                <a:cxn ang="0">
                  <a:pos x="111" y="65"/>
                </a:cxn>
                <a:cxn ang="0">
                  <a:pos x="111" y="62"/>
                </a:cxn>
                <a:cxn ang="0">
                  <a:pos x="107" y="44"/>
                </a:cxn>
                <a:cxn ang="0">
                  <a:pos x="97" y="27"/>
                </a:cxn>
                <a:cxn ang="0">
                  <a:pos x="80" y="17"/>
                </a:cxn>
                <a:cxn ang="0">
                  <a:pos x="62" y="13"/>
                </a:cxn>
                <a:cxn ang="0">
                  <a:pos x="42" y="17"/>
                </a:cxn>
                <a:cxn ang="0">
                  <a:pos x="27" y="27"/>
                </a:cxn>
                <a:cxn ang="0">
                  <a:pos x="17" y="44"/>
                </a:cxn>
                <a:cxn ang="0">
                  <a:pos x="13" y="62"/>
                </a:cxn>
                <a:cxn ang="0">
                  <a:pos x="13" y="65"/>
                </a:cxn>
                <a:cxn ang="0">
                  <a:pos x="11" y="68"/>
                </a:cxn>
                <a:cxn ang="0">
                  <a:pos x="9" y="69"/>
                </a:cxn>
                <a:cxn ang="0">
                  <a:pos x="4" y="69"/>
                </a:cxn>
                <a:cxn ang="0">
                  <a:pos x="2" y="68"/>
                </a:cxn>
                <a:cxn ang="0">
                  <a:pos x="0" y="65"/>
                </a:cxn>
                <a:cxn ang="0">
                  <a:pos x="0" y="62"/>
                </a:cxn>
                <a:cxn ang="0">
                  <a:pos x="3" y="42"/>
                </a:cxn>
                <a:cxn ang="0">
                  <a:pos x="11" y="25"/>
                </a:cxn>
                <a:cxn ang="0">
                  <a:pos x="25" y="13"/>
                </a:cxn>
                <a:cxn ang="0">
                  <a:pos x="42" y="3"/>
                </a:cxn>
                <a:cxn ang="0">
                  <a:pos x="62" y="0"/>
                </a:cxn>
              </a:cxnLst>
              <a:rect l="0" t="0" r="r" b="b"/>
              <a:pathLst>
                <a:path w="124" h="69">
                  <a:moveTo>
                    <a:pt x="62" y="0"/>
                  </a:moveTo>
                  <a:lnTo>
                    <a:pt x="82" y="3"/>
                  </a:lnTo>
                  <a:lnTo>
                    <a:pt x="99" y="13"/>
                  </a:lnTo>
                  <a:lnTo>
                    <a:pt x="111" y="25"/>
                  </a:lnTo>
                  <a:lnTo>
                    <a:pt x="121" y="42"/>
                  </a:lnTo>
                  <a:lnTo>
                    <a:pt x="124" y="62"/>
                  </a:lnTo>
                  <a:lnTo>
                    <a:pt x="124" y="65"/>
                  </a:lnTo>
                  <a:lnTo>
                    <a:pt x="122" y="68"/>
                  </a:lnTo>
                  <a:lnTo>
                    <a:pt x="120" y="69"/>
                  </a:lnTo>
                  <a:lnTo>
                    <a:pt x="115" y="69"/>
                  </a:lnTo>
                  <a:lnTo>
                    <a:pt x="113" y="68"/>
                  </a:lnTo>
                  <a:lnTo>
                    <a:pt x="111" y="65"/>
                  </a:lnTo>
                  <a:lnTo>
                    <a:pt x="111" y="62"/>
                  </a:lnTo>
                  <a:lnTo>
                    <a:pt x="107" y="44"/>
                  </a:lnTo>
                  <a:lnTo>
                    <a:pt x="97" y="27"/>
                  </a:lnTo>
                  <a:lnTo>
                    <a:pt x="80" y="17"/>
                  </a:lnTo>
                  <a:lnTo>
                    <a:pt x="62" y="13"/>
                  </a:lnTo>
                  <a:lnTo>
                    <a:pt x="42" y="17"/>
                  </a:lnTo>
                  <a:lnTo>
                    <a:pt x="27" y="27"/>
                  </a:lnTo>
                  <a:lnTo>
                    <a:pt x="17" y="44"/>
                  </a:lnTo>
                  <a:lnTo>
                    <a:pt x="13" y="62"/>
                  </a:lnTo>
                  <a:lnTo>
                    <a:pt x="13" y="65"/>
                  </a:lnTo>
                  <a:lnTo>
                    <a:pt x="11" y="68"/>
                  </a:lnTo>
                  <a:lnTo>
                    <a:pt x="9" y="69"/>
                  </a:lnTo>
                  <a:lnTo>
                    <a:pt x="4" y="69"/>
                  </a:lnTo>
                  <a:lnTo>
                    <a:pt x="2" y="68"/>
                  </a:lnTo>
                  <a:lnTo>
                    <a:pt x="0" y="65"/>
                  </a:lnTo>
                  <a:lnTo>
                    <a:pt x="0" y="62"/>
                  </a:lnTo>
                  <a:lnTo>
                    <a:pt x="3" y="42"/>
                  </a:lnTo>
                  <a:lnTo>
                    <a:pt x="11" y="25"/>
                  </a:lnTo>
                  <a:lnTo>
                    <a:pt x="25" y="13"/>
                  </a:lnTo>
                  <a:lnTo>
                    <a:pt x="42" y="3"/>
                  </a:lnTo>
                  <a:lnTo>
                    <a:pt x="6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1" name="Freeform 120">
              <a:extLst>
                <a:ext uri="{FF2B5EF4-FFF2-40B4-BE49-F238E27FC236}">
                  <a16:creationId xmlns:a16="http://schemas.microsoft.com/office/drawing/2014/main" xmlns="" id="{AEDB4EDE-99AD-4BFB-B8AA-62F8290D7B7A}"/>
                </a:ext>
              </a:extLst>
            </p:cNvPr>
            <p:cNvSpPr>
              <a:spLocks/>
            </p:cNvSpPr>
            <p:nvPr/>
          </p:nvSpPr>
          <p:spPr bwMode="auto">
            <a:xfrm>
              <a:off x="7235826" y="4611688"/>
              <a:ext cx="57150" cy="60325"/>
            </a:xfrm>
            <a:custGeom>
              <a:avLst/>
              <a:gdLst/>
              <a:ahLst/>
              <a:cxnLst>
                <a:cxn ang="0">
                  <a:pos x="18" y="0"/>
                </a:cxn>
                <a:cxn ang="0">
                  <a:pos x="23" y="5"/>
                </a:cxn>
                <a:cxn ang="0">
                  <a:pos x="35" y="19"/>
                </a:cxn>
                <a:cxn ang="0">
                  <a:pos x="36" y="28"/>
                </a:cxn>
                <a:cxn ang="0">
                  <a:pos x="33" y="38"/>
                </a:cxn>
                <a:cxn ang="0">
                  <a:pos x="18" y="36"/>
                </a:cxn>
                <a:cxn ang="0">
                  <a:pos x="2" y="38"/>
                </a:cxn>
                <a:cxn ang="0">
                  <a:pos x="0" y="28"/>
                </a:cxn>
                <a:cxn ang="0">
                  <a:pos x="1" y="19"/>
                </a:cxn>
                <a:cxn ang="0">
                  <a:pos x="7" y="12"/>
                </a:cxn>
                <a:cxn ang="0">
                  <a:pos x="12" y="7"/>
                </a:cxn>
                <a:cxn ang="0">
                  <a:pos x="18" y="0"/>
                </a:cxn>
              </a:cxnLst>
              <a:rect l="0" t="0" r="r" b="b"/>
              <a:pathLst>
                <a:path w="36" h="38">
                  <a:moveTo>
                    <a:pt x="18" y="0"/>
                  </a:moveTo>
                  <a:lnTo>
                    <a:pt x="23" y="5"/>
                  </a:lnTo>
                  <a:lnTo>
                    <a:pt x="35" y="19"/>
                  </a:lnTo>
                  <a:lnTo>
                    <a:pt x="36" y="28"/>
                  </a:lnTo>
                  <a:lnTo>
                    <a:pt x="33" y="38"/>
                  </a:lnTo>
                  <a:lnTo>
                    <a:pt x="18" y="36"/>
                  </a:lnTo>
                  <a:lnTo>
                    <a:pt x="2" y="38"/>
                  </a:lnTo>
                  <a:lnTo>
                    <a:pt x="0" y="28"/>
                  </a:lnTo>
                  <a:lnTo>
                    <a:pt x="1" y="19"/>
                  </a:lnTo>
                  <a:lnTo>
                    <a:pt x="7" y="12"/>
                  </a:lnTo>
                  <a:lnTo>
                    <a:pt x="12" y="7"/>
                  </a:lnTo>
                  <a:lnTo>
                    <a:pt x="1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2" name="Freeform 121">
              <a:extLst>
                <a:ext uri="{FF2B5EF4-FFF2-40B4-BE49-F238E27FC236}">
                  <a16:creationId xmlns:a16="http://schemas.microsoft.com/office/drawing/2014/main" xmlns="" id="{5F1C6A8D-217D-4763-92D7-886D9DD1BDE5}"/>
                </a:ext>
              </a:extLst>
            </p:cNvPr>
            <p:cNvSpPr>
              <a:spLocks/>
            </p:cNvSpPr>
            <p:nvPr/>
          </p:nvSpPr>
          <p:spPr bwMode="auto">
            <a:xfrm>
              <a:off x="7175501" y="4633913"/>
              <a:ext cx="55563" cy="63500"/>
            </a:xfrm>
            <a:custGeom>
              <a:avLst/>
              <a:gdLst/>
              <a:ahLst/>
              <a:cxnLst>
                <a:cxn ang="0">
                  <a:pos x="2" y="0"/>
                </a:cxn>
                <a:cxn ang="0">
                  <a:pos x="16" y="5"/>
                </a:cxn>
                <a:cxn ang="0">
                  <a:pos x="25" y="7"/>
                </a:cxn>
                <a:cxn ang="0">
                  <a:pos x="31" y="11"/>
                </a:cxn>
                <a:cxn ang="0">
                  <a:pos x="35" y="17"/>
                </a:cxn>
                <a:cxn ang="0">
                  <a:pos x="35" y="26"/>
                </a:cxn>
                <a:cxn ang="0">
                  <a:pos x="25" y="31"/>
                </a:cxn>
                <a:cxn ang="0">
                  <a:pos x="16" y="36"/>
                </a:cxn>
                <a:cxn ang="0">
                  <a:pos x="8" y="40"/>
                </a:cxn>
                <a:cxn ang="0">
                  <a:pos x="1" y="36"/>
                </a:cxn>
                <a:cxn ang="0">
                  <a:pos x="0" y="28"/>
                </a:cxn>
                <a:cxn ang="0">
                  <a:pos x="0" y="19"/>
                </a:cxn>
                <a:cxn ang="0">
                  <a:pos x="2" y="0"/>
                </a:cxn>
              </a:cxnLst>
              <a:rect l="0" t="0" r="r" b="b"/>
              <a:pathLst>
                <a:path w="35" h="40">
                  <a:moveTo>
                    <a:pt x="2" y="0"/>
                  </a:moveTo>
                  <a:lnTo>
                    <a:pt x="16" y="5"/>
                  </a:lnTo>
                  <a:lnTo>
                    <a:pt x="25" y="7"/>
                  </a:lnTo>
                  <a:lnTo>
                    <a:pt x="31" y="11"/>
                  </a:lnTo>
                  <a:lnTo>
                    <a:pt x="35" y="17"/>
                  </a:lnTo>
                  <a:lnTo>
                    <a:pt x="35" y="26"/>
                  </a:lnTo>
                  <a:lnTo>
                    <a:pt x="25" y="31"/>
                  </a:lnTo>
                  <a:lnTo>
                    <a:pt x="16" y="36"/>
                  </a:lnTo>
                  <a:lnTo>
                    <a:pt x="8" y="40"/>
                  </a:lnTo>
                  <a:lnTo>
                    <a:pt x="1" y="36"/>
                  </a:lnTo>
                  <a:lnTo>
                    <a:pt x="0" y="28"/>
                  </a:lnTo>
                  <a:lnTo>
                    <a:pt x="0" y="19"/>
                  </a:lnTo>
                  <a:lnTo>
                    <a:pt x="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3" name="Freeform 122">
              <a:extLst>
                <a:ext uri="{FF2B5EF4-FFF2-40B4-BE49-F238E27FC236}">
                  <a16:creationId xmlns:a16="http://schemas.microsoft.com/office/drawing/2014/main" xmlns="" id="{99E661F8-3B9C-42FB-8FFE-FE30E78460E4}"/>
                </a:ext>
              </a:extLst>
            </p:cNvPr>
            <p:cNvSpPr>
              <a:spLocks/>
            </p:cNvSpPr>
            <p:nvPr/>
          </p:nvSpPr>
          <p:spPr bwMode="auto">
            <a:xfrm>
              <a:off x="7297738" y="4633913"/>
              <a:ext cx="55563" cy="63500"/>
            </a:xfrm>
            <a:custGeom>
              <a:avLst/>
              <a:gdLst/>
              <a:ahLst/>
              <a:cxnLst>
                <a:cxn ang="0">
                  <a:pos x="32" y="0"/>
                </a:cxn>
                <a:cxn ang="0">
                  <a:pos x="35" y="19"/>
                </a:cxn>
                <a:cxn ang="0">
                  <a:pos x="35" y="28"/>
                </a:cxn>
                <a:cxn ang="0">
                  <a:pos x="34" y="36"/>
                </a:cxn>
                <a:cxn ang="0">
                  <a:pos x="27" y="40"/>
                </a:cxn>
                <a:cxn ang="0">
                  <a:pos x="14" y="32"/>
                </a:cxn>
                <a:cxn ang="0">
                  <a:pos x="0" y="26"/>
                </a:cxn>
                <a:cxn ang="0">
                  <a:pos x="0" y="17"/>
                </a:cxn>
                <a:cxn ang="0">
                  <a:pos x="4" y="11"/>
                </a:cxn>
                <a:cxn ang="0">
                  <a:pos x="10" y="7"/>
                </a:cxn>
                <a:cxn ang="0">
                  <a:pos x="18" y="5"/>
                </a:cxn>
                <a:cxn ang="0">
                  <a:pos x="32" y="0"/>
                </a:cxn>
              </a:cxnLst>
              <a:rect l="0" t="0" r="r" b="b"/>
              <a:pathLst>
                <a:path w="35" h="40">
                  <a:moveTo>
                    <a:pt x="32" y="0"/>
                  </a:moveTo>
                  <a:lnTo>
                    <a:pt x="35" y="19"/>
                  </a:lnTo>
                  <a:lnTo>
                    <a:pt x="35" y="28"/>
                  </a:lnTo>
                  <a:lnTo>
                    <a:pt x="34" y="36"/>
                  </a:lnTo>
                  <a:lnTo>
                    <a:pt x="27" y="40"/>
                  </a:lnTo>
                  <a:lnTo>
                    <a:pt x="14" y="32"/>
                  </a:lnTo>
                  <a:lnTo>
                    <a:pt x="0" y="26"/>
                  </a:lnTo>
                  <a:lnTo>
                    <a:pt x="0" y="17"/>
                  </a:lnTo>
                  <a:lnTo>
                    <a:pt x="4" y="11"/>
                  </a:lnTo>
                  <a:lnTo>
                    <a:pt x="10" y="7"/>
                  </a:lnTo>
                  <a:lnTo>
                    <a:pt x="18" y="5"/>
                  </a:lnTo>
                  <a:lnTo>
                    <a:pt x="3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4" name="Freeform 123">
              <a:extLst>
                <a:ext uri="{FF2B5EF4-FFF2-40B4-BE49-F238E27FC236}">
                  <a16:creationId xmlns:a16="http://schemas.microsoft.com/office/drawing/2014/main" xmlns="" id="{FA380859-0163-4C3C-9FAB-20277969AC11}"/>
                </a:ext>
              </a:extLst>
            </p:cNvPr>
            <p:cNvSpPr>
              <a:spLocks noEditPoints="1"/>
            </p:cNvSpPr>
            <p:nvPr/>
          </p:nvSpPr>
          <p:spPr bwMode="auto">
            <a:xfrm>
              <a:off x="7164388" y="4679951"/>
              <a:ext cx="200025" cy="198438"/>
            </a:xfrm>
            <a:custGeom>
              <a:avLst/>
              <a:gdLst/>
              <a:ahLst/>
              <a:cxnLst>
                <a:cxn ang="0">
                  <a:pos x="56" y="11"/>
                </a:cxn>
                <a:cxn ang="0">
                  <a:pos x="40" y="16"/>
                </a:cxn>
                <a:cxn ang="0">
                  <a:pos x="26" y="26"/>
                </a:cxn>
                <a:cxn ang="0">
                  <a:pos x="16" y="40"/>
                </a:cxn>
                <a:cxn ang="0">
                  <a:pos x="11" y="55"/>
                </a:cxn>
                <a:cxn ang="0">
                  <a:pos x="11" y="72"/>
                </a:cxn>
                <a:cxn ang="0">
                  <a:pos x="16" y="87"/>
                </a:cxn>
                <a:cxn ang="0">
                  <a:pos x="26" y="100"/>
                </a:cxn>
                <a:cxn ang="0">
                  <a:pos x="39" y="109"/>
                </a:cxn>
                <a:cxn ang="0">
                  <a:pos x="56" y="114"/>
                </a:cxn>
                <a:cxn ang="0">
                  <a:pos x="74" y="113"/>
                </a:cxn>
                <a:cxn ang="0">
                  <a:pos x="90" y="107"/>
                </a:cxn>
                <a:cxn ang="0">
                  <a:pos x="102" y="95"/>
                </a:cxn>
                <a:cxn ang="0">
                  <a:pos x="112" y="80"/>
                </a:cxn>
                <a:cxn ang="0">
                  <a:pos x="115" y="62"/>
                </a:cxn>
                <a:cxn ang="0">
                  <a:pos x="112" y="45"/>
                </a:cxn>
                <a:cxn ang="0">
                  <a:pos x="104" y="30"/>
                </a:cxn>
                <a:cxn ang="0">
                  <a:pos x="91" y="19"/>
                </a:cxn>
                <a:cxn ang="0">
                  <a:pos x="76" y="13"/>
                </a:cxn>
                <a:cxn ang="0">
                  <a:pos x="56" y="11"/>
                </a:cxn>
                <a:cxn ang="0">
                  <a:pos x="52" y="0"/>
                </a:cxn>
                <a:cxn ang="0">
                  <a:pos x="74" y="0"/>
                </a:cxn>
                <a:cxn ang="0">
                  <a:pos x="94" y="7"/>
                </a:cxn>
                <a:cxn ang="0">
                  <a:pos x="108" y="17"/>
                </a:cxn>
                <a:cxn ang="0">
                  <a:pos x="113" y="24"/>
                </a:cxn>
                <a:cxn ang="0">
                  <a:pos x="119" y="34"/>
                </a:cxn>
                <a:cxn ang="0">
                  <a:pos x="123" y="45"/>
                </a:cxn>
                <a:cxn ang="0">
                  <a:pos x="126" y="54"/>
                </a:cxn>
                <a:cxn ang="0">
                  <a:pos x="125" y="75"/>
                </a:cxn>
                <a:cxn ang="0">
                  <a:pos x="118" y="93"/>
                </a:cxn>
                <a:cxn ang="0">
                  <a:pos x="105" y="109"/>
                </a:cxn>
                <a:cxn ang="0">
                  <a:pos x="90" y="120"/>
                </a:cxn>
                <a:cxn ang="0">
                  <a:pos x="71" y="125"/>
                </a:cxn>
                <a:cxn ang="0">
                  <a:pos x="52" y="125"/>
                </a:cxn>
                <a:cxn ang="0">
                  <a:pos x="32" y="118"/>
                </a:cxn>
                <a:cxn ang="0">
                  <a:pos x="18" y="109"/>
                </a:cxn>
                <a:cxn ang="0">
                  <a:pos x="8" y="95"/>
                </a:cxn>
                <a:cxn ang="0">
                  <a:pos x="1" y="79"/>
                </a:cxn>
                <a:cxn ang="0">
                  <a:pos x="0" y="62"/>
                </a:cxn>
                <a:cxn ang="0">
                  <a:pos x="4" y="40"/>
                </a:cxn>
                <a:cxn ang="0">
                  <a:pos x="15" y="21"/>
                </a:cxn>
                <a:cxn ang="0">
                  <a:pos x="31" y="7"/>
                </a:cxn>
                <a:cxn ang="0">
                  <a:pos x="52" y="0"/>
                </a:cxn>
              </a:cxnLst>
              <a:rect l="0" t="0" r="r" b="b"/>
              <a:pathLst>
                <a:path w="126" h="125">
                  <a:moveTo>
                    <a:pt x="56" y="11"/>
                  </a:moveTo>
                  <a:lnTo>
                    <a:pt x="40" y="16"/>
                  </a:lnTo>
                  <a:lnTo>
                    <a:pt x="26" y="26"/>
                  </a:lnTo>
                  <a:lnTo>
                    <a:pt x="16" y="40"/>
                  </a:lnTo>
                  <a:lnTo>
                    <a:pt x="11" y="55"/>
                  </a:lnTo>
                  <a:lnTo>
                    <a:pt x="11" y="72"/>
                  </a:lnTo>
                  <a:lnTo>
                    <a:pt x="16" y="87"/>
                  </a:lnTo>
                  <a:lnTo>
                    <a:pt x="26" y="100"/>
                  </a:lnTo>
                  <a:lnTo>
                    <a:pt x="39" y="109"/>
                  </a:lnTo>
                  <a:lnTo>
                    <a:pt x="56" y="114"/>
                  </a:lnTo>
                  <a:lnTo>
                    <a:pt x="74" y="113"/>
                  </a:lnTo>
                  <a:lnTo>
                    <a:pt x="90" y="107"/>
                  </a:lnTo>
                  <a:lnTo>
                    <a:pt x="102" y="95"/>
                  </a:lnTo>
                  <a:lnTo>
                    <a:pt x="112" y="80"/>
                  </a:lnTo>
                  <a:lnTo>
                    <a:pt x="115" y="62"/>
                  </a:lnTo>
                  <a:lnTo>
                    <a:pt x="112" y="45"/>
                  </a:lnTo>
                  <a:lnTo>
                    <a:pt x="104" y="30"/>
                  </a:lnTo>
                  <a:lnTo>
                    <a:pt x="91" y="19"/>
                  </a:lnTo>
                  <a:lnTo>
                    <a:pt x="76" y="13"/>
                  </a:lnTo>
                  <a:lnTo>
                    <a:pt x="56" y="11"/>
                  </a:lnTo>
                  <a:close/>
                  <a:moveTo>
                    <a:pt x="52" y="0"/>
                  </a:moveTo>
                  <a:lnTo>
                    <a:pt x="74" y="0"/>
                  </a:lnTo>
                  <a:lnTo>
                    <a:pt x="94" y="7"/>
                  </a:lnTo>
                  <a:lnTo>
                    <a:pt x="108" y="17"/>
                  </a:lnTo>
                  <a:lnTo>
                    <a:pt x="113" y="24"/>
                  </a:lnTo>
                  <a:lnTo>
                    <a:pt x="119" y="34"/>
                  </a:lnTo>
                  <a:lnTo>
                    <a:pt x="123" y="45"/>
                  </a:lnTo>
                  <a:lnTo>
                    <a:pt x="126" y="54"/>
                  </a:lnTo>
                  <a:lnTo>
                    <a:pt x="125" y="75"/>
                  </a:lnTo>
                  <a:lnTo>
                    <a:pt x="118" y="93"/>
                  </a:lnTo>
                  <a:lnTo>
                    <a:pt x="105" y="109"/>
                  </a:lnTo>
                  <a:lnTo>
                    <a:pt x="90" y="120"/>
                  </a:lnTo>
                  <a:lnTo>
                    <a:pt x="71" y="125"/>
                  </a:lnTo>
                  <a:lnTo>
                    <a:pt x="52" y="125"/>
                  </a:lnTo>
                  <a:lnTo>
                    <a:pt x="32" y="118"/>
                  </a:lnTo>
                  <a:lnTo>
                    <a:pt x="18" y="109"/>
                  </a:lnTo>
                  <a:lnTo>
                    <a:pt x="8" y="95"/>
                  </a:lnTo>
                  <a:lnTo>
                    <a:pt x="1" y="79"/>
                  </a:lnTo>
                  <a:lnTo>
                    <a:pt x="0" y="62"/>
                  </a:lnTo>
                  <a:lnTo>
                    <a:pt x="4" y="40"/>
                  </a:lnTo>
                  <a:lnTo>
                    <a:pt x="15" y="21"/>
                  </a:lnTo>
                  <a:lnTo>
                    <a:pt x="31" y="7"/>
                  </a:lnTo>
                  <a:lnTo>
                    <a:pt x="5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5" name="Freeform 124">
              <a:extLst>
                <a:ext uri="{FF2B5EF4-FFF2-40B4-BE49-F238E27FC236}">
                  <a16:creationId xmlns:a16="http://schemas.microsoft.com/office/drawing/2014/main" xmlns="" id="{291B6095-6089-4BA4-B234-9D7E24D51F99}"/>
                </a:ext>
              </a:extLst>
            </p:cNvPr>
            <p:cNvSpPr>
              <a:spLocks/>
            </p:cNvSpPr>
            <p:nvPr/>
          </p:nvSpPr>
          <p:spPr bwMode="auto">
            <a:xfrm>
              <a:off x="7343776" y="4689476"/>
              <a:ext cx="68263" cy="55563"/>
            </a:xfrm>
            <a:custGeom>
              <a:avLst/>
              <a:gdLst/>
              <a:ahLst/>
              <a:cxnLst>
                <a:cxn ang="0">
                  <a:pos x="13" y="0"/>
                </a:cxn>
                <a:cxn ang="0">
                  <a:pos x="22" y="0"/>
                </a:cxn>
                <a:cxn ang="0">
                  <a:pos x="33" y="1"/>
                </a:cxn>
                <a:cxn ang="0">
                  <a:pos x="43" y="3"/>
                </a:cxn>
                <a:cxn ang="0">
                  <a:pos x="37" y="17"/>
                </a:cxn>
                <a:cxn ang="0">
                  <a:pos x="34" y="25"/>
                </a:cxn>
                <a:cxn ang="0">
                  <a:pos x="30" y="31"/>
                </a:cxn>
                <a:cxn ang="0">
                  <a:pos x="24" y="35"/>
                </a:cxn>
                <a:cxn ang="0">
                  <a:pos x="15" y="35"/>
                </a:cxn>
                <a:cxn ang="0">
                  <a:pos x="9" y="22"/>
                </a:cxn>
                <a:cxn ang="0">
                  <a:pos x="0" y="11"/>
                </a:cxn>
                <a:cxn ang="0">
                  <a:pos x="6" y="3"/>
                </a:cxn>
                <a:cxn ang="0">
                  <a:pos x="13" y="0"/>
                </a:cxn>
              </a:cxnLst>
              <a:rect l="0" t="0" r="r" b="b"/>
              <a:pathLst>
                <a:path w="43" h="35">
                  <a:moveTo>
                    <a:pt x="13" y="0"/>
                  </a:moveTo>
                  <a:lnTo>
                    <a:pt x="22" y="0"/>
                  </a:lnTo>
                  <a:lnTo>
                    <a:pt x="33" y="1"/>
                  </a:lnTo>
                  <a:lnTo>
                    <a:pt x="43" y="3"/>
                  </a:lnTo>
                  <a:lnTo>
                    <a:pt x="37" y="17"/>
                  </a:lnTo>
                  <a:lnTo>
                    <a:pt x="34" y="25"/>
                  </a:lnTo>
                  <a:lnTo>
                    <a:pt x="30" y="31"/>
                  </a:lnTo>
                  <a:lnTo>
                    <a:pt x="24" y="35"/>
                  </a:lnTo>
                  <a:lnTo>
                    <a:pt x="15" y="35"/>
                  </a:lnTo>
                  <a:lnTo>
                    <a:pt x="9" y="22"/>
                  </a:lnTo>
                  <a:lnTo>
                    <a:pt x="0" y="11"/>
                  </a:lnTo>
                  <a:lnTo>
                    <a:pt x="6" y="3"/>
                  </a:lnTo>
                  <a:lnTo>
                    <a:pt x="1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6" name="Freeform 125">
              <a:extLst>
                <a:ext uri="{FF2B5EF4-FFF2-40B4-BE49-F238E27FC236}">
                  <a16:creationId xmlns:a16="http://schemas.microsoft.com/office/drawing/2014/main" xmlns="" id="{75209972-13B5-441A-87C8-1FD08E34154D}"/>
                </a:ext>
              </a:extLst>
            </p:cNvPr>
            <p:cNvSpPr>
              <a:spLocks/>
            </p:cNvSpPr>
            <p:nvPr/>
          </p:nvSpPr>
          <p:spPr bwMode="auto">
            <a:xfrm>
              <a:off x="7116763" y="4689476"/>
              <a:ext cx="66675" cy="55563"/>
            </a:xfrm>
            <a:custGeom>
              <a:avLst/>
              <a:gdLst/>
              <a:ahLst/>
              <a:cxnLst>
                <a:cxn ang="0">
                  <a:pos x="20" y="0"/>
                </a:cxn>
                <a:cxn ang="0">
                  <a:pos x="30" y="0"/>
                </a:cxn>
                <a:cxn ang="0">
                  <a:pos x="37" y="3"/>
                </a:cxn>
                <a:cxn ang="0">
                  <a:pos x="42" y="10"/>
                </a:cxn>
                <a:cxn ang="0">
                  <a:pos x="37" y="18"/>
                </a:cxn>
                <a:cxn ang="0">
                  <a:pos x="31" y="25"/>
                </a:cxn>
                <a:cxn ang="0">
                  <a:pos x="28" y="35"/>
                </a:cxn>
                <a:cxn ang="0">
                  <a:pos x="18" y="35"/>
                </a:cxn>
                <a:cxn ang="0">
                  <a:pos x="13" y="31"/>
                </a:cxn>
                <a:cxn ang="0">
                  <a:pos x="8" y="25"/>
                </a:cxn>
                <a:cxn ang="0">
                  <a:pos x="0" y="4"/>
                </a:cxn>
                <a:cxn ang="0">
                  <a:pos x="10" y="3"/>
                </a:cxn>
                <a:cxn ang="0">
                  <a:pos x="20" y="0"/>
                </a:cxn>
              </a:cxnLst>
              <a:rect l="0" t="0" r="r" b="b"/>
              <a:pathLst>
                <a:path w="42" h="35">
                  <a:moveTo>
                    <a:pt x="20" y="0"/>
                  </a:moveTo>
                  <a:lnTo>
                    <a:pt x="30" y="0"/>
                  </a:lnTo>
                  <a:lnTo>
                    <a:pt x="37" y="3"/>
                  </a:lnTo>
                  <a:lnTo>
                    <a:pt x="42" y="10"/>
                  </a:lnTo>
                  <a:lnTo>
                    <a:pt x="37" y="18"/>
                  </a:lnTo>
                  <a:lnTo>
                    <a:pt x="31" y="25"/>
                  </a:lnTo>
                  <a:lnTo>
                    <a:pt x="28" y="35"/>
                  </a:lnTo>
                  <a:lnTo>
                    <a:pt x="18" y="35"/>
                  </a:lnTo>
                  <a:lnTo>
                    <a:pt x="13" y="31"/>
                  </a:lnTo>
                  <a:lnTo>
                    <a:pt x="8" y="25"/>
                  </a:lnTo>
                  <a:lnTo>
                    <a:pt x="0" y="4"/>
                  </a:lnTo>
                  <a:lnTo>
                    <a:pt x="10" y="3"/>
                  </a:lnTo>
                  <a:lnTo>
                    <a:pt x="2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7" name="Freeform 126">
              <a:extLst>
                <a:ext uri="{FF2B5EF4-FFF2-40B4-BE49-F238E27FC236}">
                  <a16:creationId xmlns:a16="http://schemas.microsoft.com/office/drawing/2014/main" xmlns="" id="{272888D0-33F3-4909-AA2D-72BA4F4281C5}"/>
                </a:ext>
              </a:extLst>
            </p:cNvPr>
            <p:cNvSpPr>
              <a:spLocks/>
            </p:cNvSpPr>
            <p:nvPr/>
          </p:nvSpPr>
          <p:spPr bwMode="auto">
            <a:xfrm>
              <a:off x="7094538" y="4749801"/>
              <a:ext cx="61913" cy="60325"/>
            </a:xfrm>
            <a:custGeom>
              <a:avLst/>
              <a:gdLst/>
              <a:ahLst/>
              <a:cxnLst>
                <a:cxn ang="0">
                  <a:pos x="30" y="0"/>
                </a:cxn>
                <a:cxn ang="0">
                  <a:pos x="39" y="4"/>
                </a:cxn>
                <a:cxn ang="0">
                  <a:pos x="38" y="20"/>
                </a:cxn>
                <a:cxn ang="0">
                  <a:pos x="39" y="34"/>
                </a:cxn>
                <a:cxn ang="0">
                  <a:pos x="30" y="38"/>
                </a:cxn>
                <a:cxn ang="0">
                  <a:pos x="21" y="35"/>
                </a:cxn>
                <a:cxn ang="0">
                  <a:pos x="13" y="31"/>
                </a:cxn>
                <a:cxn ang="0">
                  <a:pos x="0" y="18"/>
                </a:cxn>
                <a:cxn ang="0">
                  <a:pos x="7" y="14"/>
                </a:cxn>
                <a:cxn ang="0">
                  <a:pos x="14" y="7"/>
                </a:cxn>
                <a:cxn ang="0">
                  <a:pos x="21" y="1"/>
                </a:cxn>
                <a:cxn ang="0">
                  <a:pos x="30" y="0"/>
                </a:cxn>
              </a:cxnLst>
              <a:rect l="0" t="0" r="r" b="b"/>
              <a:pathLst>
                <a:path w="39" h="38">
                  <a:moveTo>
                    <a:pt x="30" y="0"/>
                  </a:moveTo>
                  <a:lnTo>
                    <a:pt x="39" y="4"/>
                  </a:lnTo>
                  <a:lnTo>
                    <a:pt x="38" y="20"/>
                  </a:lnTo>
                  <a:lnTo>
                    <a:pt x="39" y="34"/>
                  </a:lnTo>
                  <a:lnTo>
                    <a:pt x="30" y="38"/>
                  </a:lnTo>
                  <a:lnTo>
                    <a:pt x="21" y="35"/>
                  </a:lnTo>
                  <a:lnTo>
                    <a:pt x="13" y="31"/>
                  </a:lnTo>
                  <a:lnTo>
                    <a:pt x="0" y="18"/>
                  </a:lnTo>
                  <a:lnTo>
                    <a:pt x="7" y="14"/>
                  </a:lnTo>
                  <a:lnTo>
                    <a:pt x="14" y="7"/>
                  </a:lnTo>
                  <a:lnTo>
                    <a:pt x="21" y="1"/>
                  </a:lnTo>
                  <a:lnTo>
                    <a:pt x="3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8" name="Freeform 127">
              <a:extLst>
                <a:ext uri="{FF2B5EF4-FFF2-40B4-BE49-F238E27FC236}">
                  <a16:creationId xmlns:a16="http://schemas.microsoft.com/office/drawing/2014/main" xmlns="" id="{F589B7D1-E651-48A3-86D4-417988AC0249}"/>
                </a:ext>
              </a:extLst>
            </p:cNvPr>
            <p:cNvSpPr>
              <a:spLocks/>
            </p:cNvSpPr>
            <p:nvPr/>
          </p:nvSpPr>
          <p:spPr bwMode="auto">
            <a:xfrm>
              <a:off x="7370763" y="4749801"/>
              <a:ext cx="63500" cy="57150"/>
            </a:xfrm>
            <a:custGeom>
              <a:avLst/>
              <a:gdLst/>
              <a:ahLst/>
              <a:cxnLst>
                <a:cxn ang="0">
                  <a:pos x="9" y="0"/>
                </a:cxn>
                <a:cxn ang="0">
                  <a:pos x="17" y="1"/>
                </a:cxn>
                <a:cxn ang="0">
                  <a:pos x="26" y="7"/>
                </a:cxn>
                <a:cxn ang="0">
                  <a:pos x="40" y="18"/>
                </a:cxn>
                <a:cxn ang="0">
                  <a:pos x="34" y="24"/>
                </a:cxn>
                <a:cxn ang="0">
                  <a:pos x="27" y="29"/>
                </a:cxn>
                <a:cxn ang="0">
                  <a:pos x="19" y="35"/>
                </a:cxn>
                <a:cxn ang="0">
                  <a:pos x="10" y="36"/>
                </a:cxn>
                <a:cxn ang="0">
                  <a:pos x="0" y="34"/>
                </a:cxn>
                <a:cxn ang="0">
                  <a:pos x="2" y="25"/>
                </a:cxn>
                <a:cxn ang="0">
                  <a:pos x="2" y="14"/>
                </a:cxn>
                <a:cxn ang="0">
                  <a:pos x="0" y="4"/>
                </a:cxn>
                <a:cxn ang="0">
                  <a:pos x="9" y="0"/>
                </a:cxn>
              </a:cxnLst>
              <a:rect l="0" t="0" r="r" b="b"/>
              <a:pathLst>
                <a:path w="40" h="36">
                  <a:moveTo>
                    <a:pt x="9" y="0"/>
                  </a:moveTo>
                  <a:lnTo>
                    <a:pt x="17" y="1"/>
                  </a:lnTo>
                  <a:lnTo>
                    <a:pt x="26" y="7"/>
                  </a:lnTo>
                  <a:lnTo>
                    <a:pt x="40" y="18"/>
                  </a:lnTo>
                  <a:lnTo>
                    <a:pt x="34" y="24"/>
                  </a:lnTo>
                  <a:lnTo>
                    <a:pt x="27" y="29"/>
                  </a:lnTo>
                  <a:lnTo>
                    <a:pt x="19" y="35"/>
                  </a:lnTo>
                  <a:lnTo>
                    <a:pt x="10" y="36"/>
                  </a:lnTo>
                  <a:lnTo>
                    <a:pt x="0" y="34"/>
                  </a:lnTo>
                  <a:lnTo>
                    <a:pt x="2" y="25"/>
                  </a:lnTo>
                  <a:lnTo>
                    <a:pt x="2" y="14"/>
                  </a:lnTo>
                  <a:lnTo>
                    <a:pt x="0" y="4"/>
                  </a:lnTo>
                  <a:lnTo>
                    <a:pt x="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29" name="Freeform 128">
              <a:extLst>
                <a:ext uri="{FF2B5EF4-FFF2-40B4-BE49-F238E27FC236}">
                  <a16:creationId xmlns:a16="http://schemas.microsoft.com/office/drawing/2014/main" xmlns="" id="{CEB9776A-7FF3-4E66-AC7B-F6E49CD27880}"/>
                </a:ext>
              </a:extLst>
            </p:cNvPr>
            <p:cNvSpPr>
              <a:spLocks/>
            </p:cNvSpPr>
            <p:nvPr/>
          </p:nvSpPr>
          <p:spPr bwMode="auto">
            <a:xfrm>
              <a:off x="7343776" y="4811713"/>
              <a:ext cx="68263" cy="58738"/>
            </a:xfrm>
            <a:custGeom>
              <a:avLst/>
              <a:gdLst/>
              <a:ahLst/>
              <a:cxnLst>
                <a:cxn ang="0">
                  <a:pos x="16" y="0"/>
                </a:cxn>
                <a:cxn ang="0">
                  <a:pos x="24" y="2"/>
                </a:cxn>
                <a:cxn ang="0">
                  <a:pos x="30" y="6"/>
                </a:cxn>
                <a:cxn ang="0">
                  <a:pos x="34" y="12"/>
                </a:cxn>
                <a:cxn ang="0">
                  <a:pos x="43" y="33"/>
                </a:cxn>
                <a:cxn ang="0">
                  <a:pos x="31" y="34"/>
                </a:cxn>
                <a:cxn ang="0">
                  <a:pos x="20" y="37"/>
                </a:cxn>
                <a:cxn ang="0">
                  <a:pos x="9" y="37"/>
                </a:cxn>
                <a:cxn ang="0">
                  <a:pos x="8" y="35"/>
                </a:cxn>
                <a:cxn ang="0">
                  <a:pos x="5" y="34"/>
                </a:cxn>
                <a:cxn ang="0">
                  <a:pos x="3" y="31"/>
                </a:cxn>
                <a:cxn ang="0">
                  <a:pos x="0" y="28"/>
                </a:cxn>
                <a:cxn ang="0">
                  <a:pos x="0" y="27"/>
                </a:cxn>
                <a:cxn ang="0">
                  <a:pos x="3" y="21"/>
                </a:cxn>
                <a:cxn ang="0">
                  <a:pos x="6" y="19"/>
                </a:cxn>
                <a:cxn ang="0">
                  <a:pos x="8" y="16"/>
                </a:cxn>
                <a:cxn ang="0">
                  <a:pos x="10" y="12"/>
                </a:cxn>
                <a:cxn ang="0">
                  <a:pos x="12" y="7"/>
                </a:cxn>
                <a:cxn ang="0">
                  <a:pos x="15" y="3"/>
                </a:cxn>
                <a:cxn ang="0">
                  <a:pos x="16" y="0"/>
                </a:cxn>
              </a:cxnLst>
              <a:rect l="0" t="0" r="r" b="b"/>
              <a:pathLst>
                <a:path w="43" h="37">
                  <a:moveTo>
                    <a:pt x="16" y="0"/>
                  </a:moveTo>
                  <a:lnTo>
                    <a:pt x="24" y="2"/>
                  </a:lnTo>
                  <a:lnTo>
                    <a:pt x="30" y="6"/>
                  </a:lnTo>
                  <a:lnTo>
                    <a:pt x="34" y="12"/>
                  </a:lnTo>
                  <a:lnTo>
                    <a:pt x="43" y="33"/>
                  </a:lnTo>
                  <a:lnTo>
                    <a:pt x="31" y="34"/>
                  </a:lnTo>
                  <a:lnTo>
                    <a:pt x="20" y="37"/>
                  </a:lnTo>
                  <a:lnTo>
                    <a:pt x="9" y="37"/>
                  </a:lnTo>
                  <a:lnTo>
                    <a:pt x="8" y="35"/>
                  </a:lnTo>
                  <a:lnTo>
                    <a:pt x="5" y="34"/>
                  </a:lnTo>
                  <a:lnTo>
                    <a:pt x="3" y="31"/>
                  </a:lnTo>
                  <a:lnTo>
                    <a:pt x="0" y="28"/>
                  </a:lnTo>
                  <a:lnTo>
                    <a:pt x="0" y="27"/>
                  </a:lnTo>
                  <a:lnTo>
                    <a:pt x="3" y="21"/>
                  </a:lnTo>
                  <a:lnTo>
                    <a:pt x="6" y="19"/>
                  </a:lnTo>
                  <a:lnTo>
                    <a:pt x="8" y="16"/>
                  </a:lnTo>
                  <a:lnTo>
                    <a:pt x="10" y="12"/>
                  </a:lnTo>
                  <a:lnTo>
                    <a:pt x="12" y="7"/>
                  </a:lnTo>
                  <a:lnTo>
                    <a:pt x="15" y="3"/>
                  </a:lnTo>
                  <a:lnTo>
                    <a:pt x="16"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30" name="Freeform 129">
              <a:extLst>
                <a:ext uri="{FF2B5EF4-FFF2-40B4-BE49-F238E27FC236}">
                  <a16:creationId xmlns:a16="http://schemas.microsoft.com/office/drawing/2014/main" xmlns="" id="{643B7EC0-A45A-4396-90AE-3B3C2C00AA72}"/>
                </a:ext>
              </a:extLst>
            </p:cNvPr>
            <p:cNvSpPr>
              <a:spLocks/>
            </p:cNvSpPr>
            <p:nvPr/>
          </p:nvSpPr>
          <p:spPr bwMode="auto">
            <a:xfrm>
              <a:off x="7116763" y="4814888"/>
              <a:ext cx="66675" cy="55563"/>
            </a:xfrm>
            <a:custGeom>
              <a:avLst/>
              <a:gdLst/>
              <a:ahLst/>
              <a:cxnLst>
                <a:cxn ang="0">
                  <a:pos x="18" y="0"/>
                </a:cxn>
                <a:cxn ang="0">
                  <a:pos x="28" y="0"/>
                </a:cxn>
                <a:cxn ang="0">
                  <a:pos x="31" y="8"/>
                </a:cxn>
                <a:cxn ang="0">
                  <a:pos x="42" y="25"/>
                </a:cxn>
                <a:cxn ang="0">
                  <a:pos x="37" y="32"/>
                </a:cxn>
                <a:cxn ang="0">
                  <a:pos x="30" y="35"/>
                </a:cxn>
                <a:cxn ang="0">
                  <a:pos x="21" y="33"/>
                </a:cxn>
                <a:cxn ang="0">
                  <a:pos x="10" y="33"/>
                </a:cxn>
                <a:cxn ang="0">
                  <a:pos x="0" y="32"/>
                </a:cxn>
                <a:cxn ang="0">
                  <a:pos x="6" y="18"/>
                </a:cxn>
                <a:cxn ang="0">
                  <a:pos x="8" y="10"/>
                </a:cxn>
                <a:cxn ang="0">
                  <a:pos x="13" y="4"/>
                </a:cxn>
                <a:cxn ang="0">
                  <a:pos x="18" y="0"/>
                </a:cxn>
              </a:cxnLst>
              <a:rect l="0" t="0" r="r" b="b"/>
              <a:pathLst>
                <a:path w="42" h="35">
                  <a:moveTo>
                    <a:pt x="18" y="0"/>
                  </a:moveTo>
                  <a:lnTo>
                    <a:pt x="28" y="0"/>
                  </a:lnTo>
                  <a:lnTo>
                    <a:pt x="31" y="8"/>
                  </a:lnTo>
                  <a:lnTo>
                    <a:pt x="42" y="25"/>
                  </a:lnTo>
                  <a:lnTo>
                    <a:pt x="37" y="32"/>
                  </a:lnTo>
                  <a:lnTo>
                    <a:pt x="30" y="35"/>
                  </a:lnTo>
                  <a:lnTo>
                    <a:pt x="21" y="33"/>
                  </a:lnTo>
                  <a:lnTo>
                    <a:pt x="10" y="33"/>
                  </a:lnTo>
                  <a:lnTo>
                    <a:pt x="0" y="32"/>
                  </a:lnTo>
                  <a:lnTo>
                    <a:pt x="6" y="18"/>
                  </a:lnTo>
                  <a:lnTo>
                    <a:pt x="8" y="10"/>
                  </a:lnTo>
                  <a:lnTo>
                    <a:pt x="13" y="4"/>
                  </a:lnTo>
                  <a:lnTo>
                    <a:pt x="1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31" name="Freeform 130">
              <a:extLst>
                <a:ext uri="{FF2B5EF4-FFF2-40B4-BE49-F238E27FC236}">
                  <a16:creationId xmlns:a16="http://schemas.microsoft.com/office/drawing/2014/main" xmlns="" id="{CF0838DD-F0A7-4761-BB70-8C25BC7A6736}"/>
                </a:ext>
              </a:extLst>
            </p:cNvPr>
            <p:cNvSpPr>
              <a:spLocks/>
            </p:cNvSpPr>
            <p:nvPr/>
          </p:nvSpPr>
          <p:spPr bwMode="auto">
            <a:xfrm>
              <a:off x="7175501" y="4860926"/>
              <a:ext cx="55563" cy="66675"/>
            </a:xfrm>
            <a:custGeom>
              <a:avLst/>
              <a:gdLst/>
              <a:ahLst/>
              <a:cxnLst>
                <a:cxn ang="0">
                  <a:pos x="8" y="0"/>
                </a:cxn>
                <a:cxn ang="0">
                  <a:pos x="16" y="4"/>
                </a:cxn>
                <a:cxn ang="0">
                  <a:pos x="25" y="10"/>
                </a:cxn>
                <a:cxn ang="0">
                  <a:pos x="35" y="14"/>
                </a:cxn>
                <a:cxn ang="0">
                  <a:pos x="35" y="24"/>
                </a:cxn>
                <a:cxn ang="0">
                  <a:pos x="31" y="30"/>
                </a:cxn>
                <a:cxn ang="0">
                  <a:pos x="24" y="34"/>
                </a:cxn>
                <a:cxn ang="0">
                  <a:pos x="16" y="35"/>
                </a:cxn>
                <a:cxn ang="0">
                  <a:pos x="9" y="38"/>
                </a:cxn>
                <a:cxn ang="0">
                  <a:pos x="2" y="42"/>
                </a:cxn>
                <a:cxn ang="0">
                  <a:pos x="0" y="23"/>
                </a:cxn>
                <a:cxn ang="0">
                  <a:pos x="0" y="13"/>
                </a:cxn>
                <a:cxn ang="0">
                  <a:pos x="1" y="6"/>
                </a:cxn>
                <a:cxn ang="0">
                  <a:pos x="8" y="0"/>
                </a:cxn>
              </a:cxnLst>
              <a:rect l="0" t="0" r="r" b="b"/>
              <a:pathLst>
                <a:path w="35" h="42">
                  <a:moveTo>
                    <a:pt x="8" y="0"/>
                  </a:moveTo>
                  <a:lnTo>
                    <a:pt x="16" y="4"/>
                  </a:lnTo>
                  <a:lnTo>
                    <a:pt x="25" y="10"/>
                  </a:lnTo>
                  <a:lnTo>
                    <a:pt x="35" y="14"/>
                  </a:lnTo>
                  <a:lnTo>
                    <a:pt x="35" y="24"/>
                  </a:lnTo>
                  <a:lnTo>
                    <a:pt x="31" y="30"/>
                  </a:lnTo>
                  <a:lnTo>
                    <a:pt x="24" y="34"/>
                  </a:lnTo>
                  <a:lnTo>
                    <a:pt x="16" y="35"/>
                  </a:lnTo>
                  <a:lnTo>
                    <a:pt x="9" y="38"/>
                  </a:lnTo>
                  <a:lnTo>
                    <a:pt x="2" y="42"/>
                  </a:lnTo>
                  <a:lnTo>
                    <a:pt x="0" y="23"/>
                  </a:lnTo>
                  <a:lnTo>
                    <a:pt x="0" y="13"/>
                  </a:lnTo>
                  <a:lnTo>
                    <a:pt x="1" y="6"/>
                  </a:lnTo>
                  <a:lnTo>
                    <a:pt x="8"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32" name="Freeform 131">
              <a:extLst>
                <a:ext uri="{FF2B5EF4-FFF2-40B4-BE49-F238E27FC236}">
                  <a16:creationId xmlns:a16="http://schemas.microsoft.com/office/drawing/2014/main" xmlns="" id="{6D8BA7F2-3358-4738-9AD3-71546FB9D9DD}"/>
                </a:ext>
              </a:extLst>
            </p:cNvPr>
            <p:cNvSpPr>
              <a:spLocks/>
            </p:cNvSpPr>
            <p:nvPr/>
          </p:nvSpPr>
          <p:spPr bwMode="auto">
            <a:xfrm>
              <a:off x="7297738" y="4860926"/>
              <a:ext cx="55563" cy="65088"/>
            </a:xfrm>
            <a:custGeom>
              <a:avLst/>
              <a:gdLst/>
              <a:ahLst/>
              <a:cxnLst>
                <a:cxn ang="0">
                  <a:pos x="24" y="0"/>
                </a:cxn>
                <a:cxn ang="0">
                  <a:pos x="32" y="4"/>
                </a:cxn>
                <a:cxn ang="0">
                  <a:pos x="35" y="11"/>
                </a:cxn>
                <a:cxn ang="0">
                  <a:pos x="35" y="21"/>
                </a:cxn>
                <a:cxn ang="0">
                  <a:pos x="32" y="41"/>
                </a:cxn>
                <a:cxn ang="0">
                  <a:pos x="18" y="35"/>
                </a:cxn>
                <a:cxn ang="0">
                  <a:pos x="10" y="34"/>
                </a:cxn>
                <a:cxn ang="0">
                  <a:pos x="4" y="30"/>
                </a:cxn>
                <a:cxn ang="0">
                  <a:pos x="0" y="24"/>
                </a:cxn>
                <a:cxn ang="0">
                  <a:pos x="0" y="14"/>
                </a:cxn>
                <a:cxn ang="0">
                  <a:pos x="13" y="9"/>
                </a:cxn>
                <a:cxn ang="0">
                  <a:pos x="24" y="0"/>
                </a:cxn>
              </a:cxnLst>
              <a:rect l="0" t="0" r="r" b="b"/>
              <a:pathLst>
                <a:path w="35" h="41">
                  <a:moveTo>
                    <a:pt x="24" y="0"/>
                  </a:moveTo>
                  <a:lnTo>
                    <a:pt x="32" y="4"/>
                  </a:lnTo>
                  <a:lnTo>
                    <a:pt x="35" y="11"/>
                  </a:lnTo>
                  <a:lnTo>
                    <a:pt x="35" y="21"/>
                  </a:lnTo>
                  <a:lnTo>
                    <a:pt x="32" y="41"/>
                  </a:lnTo>
                  <a:lnTo>
                    <a:pt x="18" y="35"/>
                  </a:lnTo>
                  <a:lnTo>
                    <a:pt x="10" y="34"/>
                  </a:lnTo>
                  <a:lnTo>
                    <a:pt x="4" y="30"/>
                  </a:lnTo>
                  <a:lnTo>
                    <a:pt x="0" y="24"/>
                  </a:lnTo>
                  <a:lnTo>
                    <a:pt x="0" y="14"/>
                  </a:lnTo>
                  <a:lnTo>
                    <a:pt x="13" y="9"/>
                  </a:lnTo>
                  <a:lnTo>
                    <a:pt x="2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33" name="Freeform 132">
              <a:extLst>
                <a:ext uri="{FF2B5EF4-FFF2-40B4-BE49-F238E27FC236}">
                  <a16:creationId xmlns:a16="http://schemas.microsoft.com/office/drawing/2014/main" xmlns="" id="{525A77C0-02B0-4402-BB86-DC855F30ED3E}"/>
                </a:ext>
              </a:extLst>
            </p:cNvPr>
            <p:cNvSpPr>
              <a:spLocks/>
            </p:cNvSpPr>
            <p:nvPr/>
          </p:nvSpPr>
          <p:spPr bwMode="auto">
            <a:xfrm>
              <a:off x="7235826" y="4886326"/>
              <a:ext cx="57150" cy="61913"/>
            </a:xfrm>
            <a:custGeom>
              <a:avLst/>
              <a:gdLst/>
              <a:ahLst/>
              <a:cxnLst>
                <a:cxn ang="0">
                  <a:pos x="2" y="0"/>
                </a:cxn>
                <a:cxn ang="0">
                  <a:pos x="18" y="3"/>
                </a:cxn>
                <a:cxn ang="0">
                  <a:pos x="33" y="0"/>
                </a:cxn>
                <a:cxn ang="0">
                  <a:pos x="36" y="10"/>
                </a:cxn>
                <a:cxn ang="0">
                  <a:pos x="35" y="18"/>
                </a:cxn>
                <a:cxn ang="0">
                  <a:pos x="23" y="32"/>
                </a:cxn>
                <a:cxn ang="0">
                  <a:pos x="19" y="39"/>
                </a:cxn>
                <a:cxn ang="0">
                  <a:pos x="7" y="26"/>
                </a:cxn>
                <a:cxn ang="0">
                  <a:pos x="1" y="18"/>
                </a:cxn>
                <a:cxn ang="0">
                  <a:pos x="0" y="10"/>
                </a:cxn>
                <a:cxn ang="0">
                  <a:pos x="2" y="0"/>
                </a:cxn>
              </a:cxnLst>
              <a:rect l="0" t="0" r="r" b="b"/>
              <a:pathLst>
                <a:path w="36" h="39">
                  <a:moveTo>
                    <a:pt x="2" y="0"/>
                  </a:moveTo>
                  <a:lnTo>
                    <a:pt x="18" y="3"/>
                  </a:lnTo>
                  <a:lnTo>
                    <a:pt x="33" y="0"/>
                  </a:lnTo>
                  <a:lnTo>
                    <a:pt x="36" y="10"/>
                  </a:lnTo>
                  <a:lnTo>
                    <a:pt x="35" y="18"/>
                  </a:lnTo>
                  <a:lnTo>
                    <a:pt x="23" y="32"/>
                  </a:lnTo>
                  <a:lnTo>
                    <a:pt x="19" y="39"/>
                  </a:lnTo>
                  <a:lnTo>
                    <a:pt x="7" y="26"/>
                  </a:lnTo>
                  <a:lnTo>
                    <a:pt x="1" y="18"/>
                  </a:lnTo>
                  <a:lnTo>
                    <a:pt x="0" y="10"/>
                  </a:lnTo>
                  <a:lnTo>
                    <a:pt x="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sp>
          <p:nvSpPr>
            <p:cNvPr id="134" name="Freeform 133">
              <a:extLst>
                <a:ext uri="{FF2B5EF4-FFF2-40B4-BE49-F238E27FC236}">
                  <a16:creationId xmlns:a16="http://schemas.microsoft.com/office/drawing/2014/main" xmlns="" id="{8D09D73B-907F-4935-BF83-AF72F589804E}"/>
                </a:ext>
              </a:extLst>
            </p:cNvPr>
            <p:cNvSpPr>
              <a:spLocks noEditPoints="1"/>
            </p:cNvSpPr>
            <p:nvPr/>
          </p:nvSpPr>
          <p:spPr bwMode="auto">
            <a:xfrm>
              <a:off x="4916488" y="3752851"/>
              <a:ext cx="225425" cy="460375"/>
            </a:xfrm>
            <a:custGeom>
              <a:avLst/>
              <a:gdLst/>
              <a:ahLst/>
              <a:cxnLst>
                <a:cxn ang="0">
                  <a:pos x="49" y="11"/>
                </a:cxn>
                <a:cxn ang="0">
                  <a:pos x="45" y="31"/>
                </a:cxn>
                <a:cxn ang="0">
                  <a:pos x="49" y="30"/>
                </a:cxn>
                <a:cxn ang="0">
                  <a:pos x="50" y="10"/>
                </a:cxn>
                <a:cxn ang="0">
                  <a:pos x="57" y="9"/>
                </a:cxn>
                <a:cxn ang="0">
                  <a:pos x="59" y="7"/>
                </a:cxn>
                <a:cxn ang="0">
                  <a:pos x="53" y="0"/>
                </a:cxn>
                <a:cxn ang="0">
                  <a:pos x="63" y="10"/>
                </a:cxn>
                <a:cxn ang="0">
                  <a:pos x="66" y="44"/>
                </a:cxn>
                <a:cxn ang="0">
                  <a:pos x="74" y="76"/>
                </a:cxn>
                <a:cxn ang="0">
                  <a:pos x="97" y="120"/>
                </a:cxn>
                <a:cxn ang="0">
                  <a:pos x="135" y="192"/>
                </a:cxn>
                <a:cxn ang="0">
                  <a:pos x="142" y="242"/>
                </a:cxn>
                <a:cxn ang="0">
                  <a:pos x="129" y="261"/>
                </a:cxn>
                <a:cxn ang="0">
                  <a:pos x="115" y="227"/>
                </a:cxn>
                <a:cxn ang="0">
                  <a:pos x="104" y="190"/>
                </a:cxn>
                <a:cxn ang="0">
                  <a:pos x="85" y="151"/>
                </a:cxn>
                <a:cxn ang="0">
                  <a:pos x="62" y="103"/>
                </a:cxn>
                <a:cxn ang="0">
                  <a:pos x="45" y="51"/>
                </a:cxn>
                <a:cxn ang="0">
                  <a:pos x="42" y="79"/>
                </a:cxn>
                <a:cxn ang="0">
                  <a:pos x="40" y="110"/>
                </a:cxn>
                <a:cxn ang="0">
                  <a:pos x="47" y="187"/>
                </a:cxn>
                <a:cxn ang="0">
                  <a:pos x="46" y="228"/>
                </a:cxn>
                <a:cxn ang="0">
                  <a:pos x="31" y="265"/>
                </a:cxn>
                <a:cxn ang="0">
                  <a:pos x="0" y="290"/>
                </a:cxn>
                <a:cxn ang="0">
                  <a:pos x="8" y="261"/>
                </a:cxn>
                <a:cxn ang="0">
                  <a:pos x="22" y="231"/>
                </a:cxn>
                <a:cxn ang="0">
                  <a:pos x="24" y="166"/>
                </a:cxn>
                <a:cxn ang="0">
                  <a:pos x="19" y="97"/>
                </a:cxn>
                <a:cxn ang="0">
                  <a:pos x="24" y="44"/>
                </a:cxn>
                <a:cxn ang="0">
                  <a:pos x="38" y="18"/>
                </a:cxn>
                <a:cxn ang="0">
                  <a:pos x="53" y="0"/>
                </a:cxn>
              </a:cxnLst>
              <a:rect l="0" t="0" r="r" b="b"/>
              <a:pathLst>
                <a:path w="142" h="290">
                  <a:moveTo>
                    <a:pt x="50" y="10"/>
                  </a:moveTo>
                  <a:lnTo>
                    <a:pt x="49" y="11"/>
                  </a:lnTo>
                  <a:lnTo>
                    <a:pt x="46" y="18"/>
                  </a:lnTo>
                  <a:lnTo>
                    <a:pt x="45" y="31"/>
                  </a:lnTo>
                  <a:lnTo>
                    <a:pt x="45" y="49"/>
                  </a:lnTo>
                  <a:lnTo>
                    <a:pt x="49" y="30"/>
                  </a:lnTo>
                  <a:lnTo>
                    <a:pt x="56" y="10"/>
                  </a:lnTo>
                  <a:lnTo>
                    <a:pt x="50" y="10"/>
                  </a:lnTo>
                  <a:close/>
                  <a:moveTo>
                    <a:pt x="57" y="7"/>
                  </a:moveTo>
                  <a:lnTo>
                    <a:pt x="57" y="9"/>
                  </a:lnTo>
                  <a:lnTo>
                    <a:pt x="59" y="9"/>
                  </a:lnTo>
                  <a:lnTo>
                    <a:pt x="59" y="7"/>
                  </a:lnTo>
                  <a:lnTo>
                    <a:pt x="57" y="7"/>
                  </a:lnTo>
                  <a:close/>
                  <a:moveTo>
                    <a:pt x="53" y="0"/>
                  </a:moveTo>
                  <a:lnTo>
                    <a:pt x="60" y="3"/>
                  </a:lnTo>
                  <a:lnTo>
                    <a:pt x="63" y="10"/>
                  </a:lnTo>
                  <a:lnTo>
                    <a:pt x="66" y="33"/>
                  </a:lnTo>
                  <a:lnTo>
                    <a:pt x="66" y="44"/>
                  </a:lnTo>
                  <a:lnTo>
                    <a:pt x="67" y="54"/>
                  </a:lnTo>
                  <a:lnTo>
                    <a:pt x="74" y="76"/>
                  </a:lnTo>
                  <a:lnTo>
                    <a:pt x="84" y="97"/>
                  </a:lnTo>
                  <a:lnTo>
                    <a:pt x="97" y="120"/>
                  </a:lnTo>
                  <a:lnTo>
                    <a:pt x="125" y="168"/>
                  </a:lnTo>
                  <a:lnTo>
                    <a:pt x="135" y="192"/>
                  </a:lnTo>
                  <a:lnTo>
                    <a:pt x="140" y="217"/>
                  </a:lnTo>
                  <a:lnTo>
                    <a:pt x="142" y="242"/>
                  </a:lnTo>
                  <a:lnTo>
                    <a:pt x="137" y="270"/>
                  </a:lnTo>
                  <a:lnTo>
                    <a:pt x="129" y="261"/>
                  </a:lnTo>
                  <a:lnTo>
                    <a:pt x="122" y="245"/>
                  </a:lnTo>
                  <a:lnTo>
                    <a:pt x="115" y="227"/>
                  </a:lnTo>
                  <a:lnTo>
                    <a:pt x="108" y="207"/>
                  </a:lnTo>
                  <a:lnTo>
                    <a:pt x="104" y="190"/>
                  </a:lnTo>
                  <a:lnTo>
                    <a:pt x="98" y="176"/>
                  </a:lnTo>
                  <a:lnTo>
                    <a:pt x="85" y="151"/>
                  </a:lnTo>
                  <a:lnTo>
                    <a:pt x="73" y="127"/>
                  </a:lnTo>
                  <a:lnTo>
                    <a:pt x="62" y="103"/>
                  </a:lnTo>
                  <a:lnTo>
                    <a:pt x="52" y="78"/>
                  </a:lnTo>
                  <a:lnTo>
                    <a:pt x="45" y="51"/>
                  </a:lnTo>
                  <a:lnTo>
                    <a:pt x="45" y="65"/>
                  </a:lnTo>
                  <a:lnTo>
                    <a:pt x="42" y="79"/>
                  </a:lnTo>
                  <a:lnTo>
                    <a:pt x="40" y="94"/>
                  </a:lnTo>
                  <a:lnTo>
                    <a:pt x="40" y="110"/>
                  </a:lnTo>
                  <a:lnTo>
                    <a:pt x="45" y="149"/>
                  </a:lnTo>
                  <a:lnTo>
                    <a:pt x="47" y="187"/>
                  </a:lnTo>
                  <a:lnTo>
                    <a:pt x="47" y="207"/>
                  </a:lnTo>
                  <a:lnTo>
                    <a:pt x="46" y="228"/>
                  </a:lnTo>
                  <a:lnTo>
                    <a:pt x="40" y="248"/>
                  </a:lnTo>
                  <a:lnTo>
                    <a:pt x="31" y="265"/>
                  </a:lnTo>
                  <a:lnTo>
                    <a:pt x="18" y="279"/>
                  </a:lnTo>
                  <a:lnTo>
                    <a:pt x="0" y="290"/>
                  </a:lnTo>
                  <a:lnTo>
                    <a:pt x="2" y="276"/>
                  </a:lnTo>
                  <a:lnTo>
                    <a:pt x="8" y="261"/>
                  </a:lnTo>
                  <a:lnTo>
                    <a:pt x="17" y="245"/>
                  </a:lnTo>
                  <a:lnTo>
                    <a:pt x="22" y="231"/>
                  </a:lnTo>
                  <a:lnTo>
                    <a:pt x="25" y="199"/>
                  </a:lnTo>
                  <a:lnTo>
                    <a:pt x="24" y="166"/>
                  </a:lnTo>
                  <a:lnTo>
                    <a:pt x="21" y="134"/>
                  </a:lnTo>
                  <a:lnTo>
                    <a:pt x="19" y="97"/>
                  </a:lnTo>
                  <a:lnTo>
                    <a:pt x="21" y="61"/>
                  </a:lnTo>
                  <a:lnTo>
                    <a:pt x="24" y="44"/>
                  </a:lnTo>
                  <a:lnTo>
                    <a:pt x="31" y="27"/>
                  </a:lnTo>
                  <a:lnTo>
                    <a:pt x="38" y="18"/>
                  </a:lnTo>
                  <a:lnTo>
                    <a:pt x="47" y="9"/>
                  </a:lnTo>
                  <a:lnTo>
                    <a:pt x="5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2383527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8649B4A7958049A763137882913A99" ma:contentTypeVersion="10" ma:contentTypeDescription="Create a new document." ma:contentTypeScope="" ma:versionID="a96ca9135de49bf9e61e2c5d48d5d907">
  <xsd:schema xmlns:xsd="http://www.w3.org/2001/XMLSchema" xmlns:xs="http://www.w3.org/2001/XMLSchema" xmlns:p="http://schemas.microsoft.com/office/2006/metadata/properties" xmlns:ns2="a1ca5bd3-dc57-4382-99ab-538758ec9f94" targetNamespace="http://schemas.microsoft.com/office/2006/metadata/properties" ma:root="true" ma:fieldsID="16fb7a3314a43cb78e427f1e5eaab3ec" ns2:_="">
    <xsd:import namespace="a1ca5bd3-dc57-4382-99ab-538758ec9f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a5bd3-dc57-4382-99ab-538758ec9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711857-0B42-45B9-A461-D1C29E57CEA7}">
  <ds:schemaRefs>
    <ds:schemaRef ds:uri="http://purl.org/dc/elements/1.1/"/>
    <ds:schemaRef ds:uri="http://schemas.microsoft.com/office/2006/metadata/properties"/>
    <ds:schemaRef ds:uri="http://purl.org/dc/dcmitype/"/>
    <ds:schemaRef ds:uri="http://www.w3.org/XML/1998/namespac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a1ca5bd3-dc57-4382-99ab-538758ec9f94"/>
  </ds:schemaRefs>
</ds:datastoreItem>
</file>

<file path=customXml/itemProps2.xml><?xml version="1.0" encoding="utf-8"?>
<ds:datastoreItem xmlns:ds="http://schemas.openxmlformats.org/officeDocument/2006/customXml" ds:itemID="{AED2F693-8C1D-4D2C-9262-509B88B0A6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a5bd3-dc57-4382-99ab-538758ec9f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0E7D7E-5B18-4B99-BA60-BD9F82914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1413</TotalTime>
  <Words>2161</Words>
  <Application>Microsoft Office PowerPoint</Application>
  <PresentationFormat>On-screen Show (4:3)</PresentationFormat>
  <Paragraphs>233</Paragraphs>
  <Slides>28</Slides>
  <Notes>17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Group discussion</vt:lpstr>
      <vt:lpstr>Research project</vt:lpstr>
      <vt:lpstr>Technology &amp; Innovation Presentations</vt:lpstr>
      <vt:lpstr>What’s the difference</vt:lpstr>
      <vt:lpstr>PowerPoint Presentation</vt:lpstr>
      <vt:lpstr>How do consumers like yourself influence what producers grow?</vt:lpstr>
      <vt:lpstr>snapag</vt:lpstr>
      <vt:lpstr>Wrap up</vt:lpstr>
      <vt:lpstr>PowerPoint Presentation</vt:lpstr>
      <vt:lpstr>Technology &amp; Innovation  Find Someone Who…</vt:lpstr>
      <vt:lpstr>Enriching activities</vt:lpstr>
      <vt:lpstr>Enriching activities</vt:lpstr>
      <vt:lpstr>Brought to you in collaboration</vt:lpstr>
      <vt:lpstr>Appendix</vt:lpstr>
      <vt:lpstr>Autonomous robots </vt:lpstr>
      <vt:lpstr>Agriculture sensors </vt:lpstr>
      <vt:lpstr>Aerial crop imaging </vt:lpstr>
      <vt:lpstr>Agriculture data systems</vt:lpstr>
      <vt:lpstr>Global positioning systems </vt:lpstr>
      <vt:lpstr>Vertical &amp; indoor farming </vt:lpstr>
      <vt:lpstr>Livestock monitors </vt:lpstr>
      <vt:lpstr>Fish farms &amp; aquaponics </vt:lpstr>
      <vt:lpstr>Insect PROTEIN</vt:lpstr>
      <vt:lpstr>Cultured meat </vt:lpstr>
      <vt:lpstr>new seed varieties </vt:lpstr>
    </vt:vector>
  </TitlesOfParts>
  <Company>Agrium,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Metheral, Lindsey</dc:creator>
  <cp:lastModifiedBy>Verhaeghe, Lindsey</cp:lastModifiedBy>
  <cp:revision>79</cp:revision>
  <dcterms:created xsi:type="dcterms:W3CDTF">2015-04-24T15:50:46Z</dcterms:created>
  <dcterms:modified xsi:type="dcterms:W3CDTF">2019-08-05T18:23:27Z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0x0101002C8649B4A7958049A763137882913A99</vt:lpwstr>
  </property>
</Properties>
</file>