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36" r:id="rId5"/>
    <p:sldId id="328" r:id="rId6"/>
    <p:sldId id="309" r:id="rId7"/>
    <p:sldId id="308" r:id="rId8"/>
    <p:sldId id="305" r:id="rId9"/>
    <p:sldId id="327" r:id="rId10"/>
    <p:sldId id="329" r:id="rId11"/>
    <p:sldId id="330" r:id="rId12"/>
    <p:sldId id="331" r:id="rId13"/>
    <p:sldId id="306" r:id="rId14"/>
    <p:sldId id="315" r:id="rId15"/>
    <p:sldId id="343" r:id="rId16"/>
    <p:sldId id="342" r:id="rId17"/>
    <p:sldId id="324" r:id="rId18"/>
    <p:sldId id="326" r:id="rId19"/>
    <p:sldId id="325" r:id="rId20"/>
    <p:sldId id="341" r:id="rId21"/>
    <p:sldId id="337" r:id="rId22"/>
    <p:sldId id="340" r:id="rId23"/>
    <p:sldId id="338" r:id="rId24"/>
    <p:sldId id="344"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36"/>
            <p14:sldId id="328"/>
            <p14:sldId id="309"/>
            <p14:sldId id="308"/>
            <p14:sldId id="305"/>
            <p14:sldId id="327"/>
            <p14:sldId id="329"/>
            <p14:sldId id="330"/>
            <p14:sldId id="331"/>
            <p14:sldId id="306"/>
            <p14:sldId id="315"/>
            <p14:sldId id="343"/>
            <p14:sldId id="342"/>
            <p14:sldId id="324"/>
            <p14:sldId id="326"/>
            <p14:sldId id="325"/>
            <p14:sldId id="341"/>
            <p14:sldId id="337"/>
            <p14:sldId id="340"/>
            <p14:sldId id="338"/>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AE8D4A-6FA9-469B-B5C0-4B03072E786E}" v="36" dt="2019-07-30T17:44:05.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88" y="1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4a077a76-6980-4fe5-bff8-746cc8e512dd" providerId="ADAL" clId="{A5AE8D4A-6FA9-469B-B5C0-4B03072E786E}"/>
    <pc:docChg chg="custSel modSld">
      <pc:chgData name="Tessa Matuszak" userId="4a077a76-6980-4fe5-bff8-746cc8e512dd" providerId="ADAL" clId="{A5AE8D4A-6FA9-469B-B5C0-4B03072E786E}" dt="2019-07-30T17:44:05.825" v="36" actId="27636"/>
      <pc:docMkLst>
        <pc:docMk/>
      </pc:docMkLst>
      <pc:sldChg chg="modSp">
        <pc:chgData name="Tessa Matuszak" userId="4a077a76-6980-4fe5-bff8-746cc8e512dd" providerId="ADAL" clId="{A5AE8D4A-6FA9-469B-B5C0-4B03072E786E}" dt="2019-07-30T17:44:05.825" v="36" actId="27636"/>
        <pc:sldMkLst>
          <pc:docMk/>
          <pc:sldMk cId="2809654199" sldId="338"/>
        </pc:sldMkLst>
        <pc:spChg chg="mod">
          <ac:chgData name="Tessa Matuszak" userId="4a077a76-6980-4fe5-bff8-746cc8e512dd" providerId="ADAL" clId="{A5AE8D4A-6FA9-469B-B5C0-4B03072E786E}" dt="2019-07-30T17:44:05.825" v="36" actId="27636"/>
          <ac:spMkLst>
            <pc:docMk/>
            <pc:sldMk cId="2809654199" sldId="338"/>
            <ac:spMk id="4" creationId="{00000000-0000-0000-0000-000000000000}"/>
          </ac:spMkLst>
        </pc:spChg>
      </pc:sldChg>
      <pc:sldChg chg="addSp delSp modSp">
        <pc:chgData name="Tessa Matuszak" userId="4a077a76-6980-4fe5-bff8-746cc8e512dd" providerId="ADAL" clId="{A5AE8D4A-6FA9-469B-B5C0-4B03072E786E}" dt="2019-07-19T14:33:16.934" v="34" actId="1076"/>
        <pc:sldMkLst>
          <pc:docMk/>
          <pc:sldMk cId="298706576" sldId="340"/>
        </pc:sldMkLst>
        <pc:spChg chg="mod">
          <ac:chgData name="Tessa Matuszak" userId="4a077a76-6980-4fe5-bff8-746cc8e512dd" providerId="ADAL" clId="{A5AE8D4A-6FA9-469B-B5C0-4B03072E786E}" dt="2019-07-19T14:33:16.934" v="34" actId="1076"/>
          <ac:spMkLst>
            <pc:docMk/>
            <pc:sldMk cId="298706576" sldId="340"/>
            <ac:spMk id="2" creationId="{00000000-0000-0000-0000-000000000000}"/>
          </ac:spMkLst>
        </pc:spChg>
        <pc:spChg chg="del">
          <ac:chgData name="Tessa Matuszak" userId="4a077a76-6980-4fe5-bff8-746cc8e512dd" providerId="ADAL" clId="{A5AE8D4A-6FA9-469B-B5C0-4B03072E786E}" dt="2019-07-19T14:32:32.062" v="21" actId="478"/>
          <ac:spMkLst>
            <pc:docMk/>
            <pc:sldMk cId="298706576" sldId="340"/>
            <ac:spMk id="6"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1"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3"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4"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5"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6" creationId="{00000000-0000-0000-0000-000000000000}"/>
          </ac:spMkLst>
        </pc:spChg>
        <pc:spChg chg="del">
          <ac:chgData name="Tessa Matuszak" userId="4a077a76-6980-4fe5-bff8-746cc8e512dd" providerId="ADAL" clId="{A5AE8D4A-6FA9-469B-B5C0-4B03072E786E}" dt="2019-07-19T14:32:35.939" v="22" actId="478"/>
          <ac:spMkLst>
            <pc:docMk/>
            <pc:sldMk cId="298706576" sldId="340"/>
            <ac:spMk id="20" creationId="{D9705231-649A-4A09-BD07-A54868ED266C}"/>
          </ac:spMkLst>
        </pc:spChg>
        <pc:picChg chg="add mod modCrop">
          <ac:chgData name="Tessa Matuszak" userId="4a077a76-6980-4fe5-bff8-746cc8e512dd" providerId="ADAL" clId="{A5AE8D4A-6FA9-469B-B5C0-4B03072E786E}" dt="2019-07-19T14:33:13.394" v="33" actId="1076"/>
          <ac:picMkLst>
            <pc:docMk/>
            <pc:sldMk cId="298706576" sldId="340"/>
            <ac:picMk id="4" creationId="{2802FEAA-D48B-49B2-B596-EA25EC8F0CF7}"/>
          </ac:picMkLst>
        </pc:picChg>
        <pc:picChg chg="del">
          <ac:chgData name="Tessa Matuszak" userId="4a077a76-6980-4fe5-bff8-746cc8e512dd" providerId="ADAL" clId="{A5AE8D4A-6FA9-469B-B5C0-4B03072E786E}" dt="2019-07-19T14:32:19.195" v="19" actId="478"/>
          <ac:picMkLst>
            <pc:docMk/>
            <pc:sldMk cId="298706576" sldId="340"/>
            <ac:picMk id="19" creationId="{97BBABB5-7920-4D50-89EA-A6CA2951CD11}"/>
          </ac:picMkLst>
        </pc:picChg>
      </pc:sldChg>
      <pc:sldChg chg="addSp delSp modSp">
        <pc:chgData name="Tessa Matuszak" userId="4a077a76-6980-4fe5-bff8-746cc8e512dd" providerId="ADAL" clId="{A5AE8D4A-6FA9-469B-B5C0-4B03072E786E}" dt="2019-07-19T14:32:03.771" v="18" actId="1076"/>
        <pc:sldMkLst>
          <pc:docMk/>
          <pc:sldMk cId="786848457" sldId="343"/>
        </pc:sldMkLst>
        <pc:spChg chg="mod">
          <ac:chgData name="Tessa Matuszak" userId="4a077a76-6980-4fe5-bff8-746cc8e512dd" providerId="ADAL" clId="{A5AE8D4A-6FA9-469B-B5C0-4B03072E786E}" dt="2019-07-19T14:32:03.771" v="18" actId="1076"/>
          <ac:spMkLst>
            <pc:docMk/>
            <pc:sldMk cId="786848457" sldId="343"/>
            <ac:spMk id="2" creationId="{00000000-0000-0000-0000-000000000000}"/>
          </ac:spMkLst>
        </pc:spChg>
        <pc:spChg chg="del">
          <ac:chgData name="Tessa Matuszak" userId="4a077a76-6980-4fe5-bff8-746cc8e512dd" providerId="ADAL" clId="{A5AE8D4A-6FA9-469B-B5C0-4B03072E786E}" dt="2019-07-19T14:31:10.825" v="4" actId="478"/>
          <ac:spMkLst>
            <pc:docMk/>
            <pc:sldMk cId="786848457" sldId="343"/>
            <ac:spMk id="6"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1"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3"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4"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5" creationId="{00000000-0000-0000-0000-000000000000}"/>
          </ac:spMkLst>
        </pc:spChg>
        <pc:spChg chg="del">
          <ac:chgData name="Tessa Matuszak" userId="4a077a76-6980-4fe5-bff8-746cc8e512dd" providerId="ADAL" clId="{A5AE8D4A-6FA9-469B-B5C0-4B03072E786E}" dt="2019-07-19T14:31:04.335" v="2" actId="478"/>
          <ac:spMkLst>
            <pc:docMk/>
            <pc:sldMk cId="786848457" sldId="343"/>
            <ac:spMk id="16" creationId="{00000000-0000-0000-0000-000000000000}"/>
          </ac:spMkLst>
        </pc:spChg>
        <pc:spChg chg="del">
          <ac:chgData name="Tessa Matuszak" userId="4a077a76-6980-4fe5-bff8-746cc8e512dd" providerId="ADAL" clId="{A5AE8D4A-6FA9-469B-B5C0-4B03072E786E}" dt="2019-07-19T14:31:06.965" v="3" actId="478"/>
          <ac:spMkLst>
            <pc:docMk/>
            <pc:sldMk cId="786848457" sldId="343"/>
            <ac:spMk id="21" creationId="{C9595B51-31A8-497E-81B8-76055FF3896A}"/>
          </ac:spMkLst>
        </pc:spChg>
        <pc:picChg chg="add mod modCrop">
          <ac:chgData name="Tessa Matuszak" userId="4a077a76-6980-4fe5-bff8-746cc8e512dd" providerId="ADAL" clId="{A5AE8D4A-6FA9-469B-B5C0-4B03072E786E}" dt="2019-07-19T14:31:57.343" v="17" actId="1076"/>
          <ac:picMkLst>
            <pc:docMk/>
            <pc:sldMk cId="786848457" sldId="343"/>
            <ac:picMk id="4" creationId="{22BBBADE-81C8-4643-9BD6-ACE7B3CF8264}"/>
          </ac:picMkLst>
        </pc:picChg>
        <pc:picChg chg="del">
          <ac:chgData name="Tessa Matuszak" userId="4a077a76-6980-4fe5-bff8-746cc8e512dd" providerId="ADAL" clId="{A5AE8D4A-6FA9-469B-B5C0-4B03072E786E}" dt="2019-07-19T14:30:56.826" v="0" actId="478"/>
          <ac:picMkLst>
            <pc:docMk/>
            <pc:sldMk cId="786848457" sldId="343"/>
            <ac:picMk id="20" creationId="{4B2A1091-53DE-49F8-973B-BEE0AD74FF04}"/>
          </ac:picMkLst>
        </pc:picChg>
      </pc:sldChg>
    </pc:docChg>
  </pc:docChgLst>
  <pc:docChgLst>
    <pc:chgData name="Tessa Matuszak" userId="S::programs_naitco.org#ext#@ui.onmicrosoft.com::82dc296d-a570-4d4c-9762-127f2bfc6475" providerId="AD" clId="Web-{70D8D11B-4DC8-5325-A313-B5C728D782A3}"/>
    <pc:docChg chg="modSld">
      <pc:chgData name="Tessa Matuszak" userId="S::programs_naitco.org#ext#@ui.onmicrosoft.com::82dc296d-a570-4d4c-9762-127f2bfc6475" providerId="AD" clId="Web-{70D8D11B-4DC8-5325-A313-B5C728D782A3}" dt="2019-07-28T17:11:26.758" v="11" actId="20577"/>
      <pc:docMkLst>
        <pc:docMk/>
      </pc:docMkLst>
      <pc:sldChg chg="modSp">
        <pc:chgData name="Tessa Matuszak" userId="S::programs_naitco.org#ext#@ui.onmicrosoft.com::82dc296d-a570-4d4c-9762-127f2bfc6475" providerId="AD" clId="Web-{70D8D11B-4DC8-5325-A313-B5C728D782A3}" dt="2019-07-28T17:11:26.758" v="10" actId="20577"/>
        <pc:sldMkLst>
          <pc:docMk/>
          <pc:sldMk cId="2809654199" sldId="338"/>
        </pc:sldMkLst>
        <pc:spChg chg="mod">
          <ac:chgData name="Tessa Matuszak" userId="S::programs_naitco.org#ext#@ui.onmicrosoft.com::82dc296d-a570-4d4c-9762-127f2bfc6475" providerId="AD" clId="Web-{70D8D11B-4DC8-5325-A313-B5C728D782A3}" dt="2019-07-28T17:11:26.758" v="10" actId="20577"/>
          <ac:spMkLst>
            <pc:docMk/>
            <pc:sldMk cId="2809654199" sldId="338"/>
            <ac:spMk id="4" creationId="{00000000-0000-0000-0000-000000000000}"/>
          </ac:spMkLst>
        </pc:spChg>
      </pc:sldChg>
    </pc:docChg>
  </pc:docChgLst>
  <pc:docChgLst>
    <pc:chgData name="Tessa Matuszak" userId="S::programs_naitco.org#ext#@ui.onmicrosoft.com::82dc296d-a570-4d4c-9762-127f2bfc6475" providerId="AD" clId="Web-{DC3FA7CA-0B0C-854D-BB0B-32650EE88F0C}"/>
    <pc:docChg chg="modSld">
      <pc:chgData name="Tessa Matuszak" userId="S::programs_naitco.org#ext#@ui.onmicrosoft.com::82dc296d-a570-4d4c-9762-127f2bfc6475" providerId="AD" clId="Web-{DC3FA7CA-0B0C-854D-BB0B-32650EE88F0C}" dt="2019-04-30T14:58:24.542" v="19" actId="20577"/>
      <pc:docMkLst>
        <pc:docMk/>
      </pc:docMkLst>
      <pc:sldChg chg="modSp">
        <pc:chgData name="Tessa Matuszak" userId="S::programs_naitco.org#ext#@ui.onmicrosoft.com::82dc296d-a570-4d4c-9762-127f2bfc6475" providerId="AD" clId="Web-{DC3FA7CA-0B0C-854D-BB0B-32650EE88F0C}" dt="2019-04-30T14:58:24.542" v="18" actId="20577"/>
        <pc:sldMkLst>
          <pc:docMk/>
          <pc:sldMk cId="324415193" sldId="337"/>
        </pc:sldMkLst>
        <pc:spChg chg="mod">
          <ac:chgData name="Tessa Matuszak" userId="S::programs_naitco.org#ext#@ui.onmicrosoft.com::82dc296d-a570-4d4c-9762-127f2bfc6475" providerId="AD" clId="Web-{DC3FA7CA-0B0C-854D-BB0B-32650EE88F0C}" dt="2019-04-30T14:58:24.542" v="18" actId="20577"/>
          <ac:spMkLst>
            <pc:docMk/>
            <pc:sldMk cId="324415193" sldId="33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7/30/2019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7/30/2019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urworldindata.org/land-use-in-agri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bLQ5QWN0NI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ZvdtHNe8zGw"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journey2050.com/wp-content/uploads/2015/05/Country_Comparison.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orldometers.info/world-population/#top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orldometers.info/world-population/population-by-count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200" b="1" kern="1200">
                <a:solidFill>
                  <a:schemeClr val="tx1"/>
                </a:solidFill>
                <a:effectLst/>
                <a:latin typeface="+mn-lt"/>
                <a:ea typeface="+mn-ea"/>
                <a:cs typeface="+mn-cs"/>
              </a:rPr>
              <a:t>Time</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30 - 45 minutes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endParaRPr lang="en-US" sz="20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Activity Expectations</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Students will be able to:</a:t>
            </a:r>
          </a:p>
          <a:p>
            <a:r>
              <a:rPr lang="en-US" sz="12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Recognize that arable land is a limited resource;</a:t>
            </a:r>
          </a:p>
          <a:p>
            <a:pPr lvl="2"/>
            <a:r>
              <a:rPr lang="en-US" sz="1200" kern="1200">
                <a:solidFill>
                  <a:schemeClr val="tx1"/>
                </a:solidFill>
                <a:effectLst/>
                <a:latin typeface="+mn-lt"/>
                <a:ea typeface="+mn-ea"/>
                <a:cs typeface="+mn-cs"/>
              </a:rPr>
              <a:t>Identify best management practices that can be applied to every stakeholder’s land-use decisions; and</a:t>
            </a:r>
          </a:p>
          <a:p>
            <a:pPr lvl="2"/>
            <a:r>
              <a:rPr lang="en-US" sz="1200" kern="1200">
                <a:solidFill>
                  <a:schemeClr val="tx1"/>
                </a:solidFill>
                <a:effectLst/>
                <a:latin typeface="+mn-lt"/>
                <a:ea typeface="+mn-ea"/>
                <a:cs typeface="+mn-cs"/>
              </a:rPr>
              <a:t>Analyze and discuss the impacts of food waste on our environment.</a:t>
            </a:r>
          </a:p>
          <a:p>
            <a:r>
              <a:rPr lang="en-US" sz="1200" b="1" kern="1200">
                <a:solidFill>
                  <a:schemeClr val="tx1"/>
                </a:solidFill>
                <a:effectLst/>
                <a:latin typeface="+mn-lt"/>
                <a:ea typeface="+mn-ea"/>
                <a:cs typeface="+mn-cs"/>
              </a:rPr>
              <a:t>Materials</a:t>
            </a:r>
            <a:endParaRPr lang="en-US" sz="10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Apple, knife and cutting board</a:t>
            </a:r>
          </a:p>
          <a:p>
            <a:pPr lvl="2"/>
            <a:r>
              <a:rPr lang="en-US" sz="1200" i="1" kern="1200">
                <a:solidFill>
                  <a:schemeClr val="tx1"/>
                </a:solidFill>
                <a:effectLst/>
                <a:latin typeface="+mn-lt"/>
                <a:ea typeface="+mn-ea"/>
                <a:cs typeface="+mn-cs"/>
              </a:rPr>
              <a:t>Land Use </a:t>
            </a:r>
            <a:r>
              <a:rPr lang="en-US" sz="1200" kern="1200">
                <a:solidFill>
                  <a:schemeClr val="tx1"/>
                </a:solidFill>
                <a:effectLst/>
                <a:latin typeface="+mn-lt"/>
                <a:ea typeface="+mn-ea"/>
                <a:cs typeface="+mn-cs"/>
              </a:rPr>
              <a:t>PowerPoint  </a:t>
            </a:r>
          </a:p>
          <a:p>
            <a:pPr lvl="2"/>
            <a:r>
              <a:rPr lang="en-US" sz="1200" i="1" u="sng" kern="1200">
                <a:solidFill>
                  <a:schemeClr val="tx1"/>
                </a:solidFill>
                <a:effectLst/>
                <a:latin typeface="+mn-lt"/>
                <a:ea typeface="+mn-ea"/>
                <a:cs typeface="+mn-cs"/>
                <a:hlinkClick r:id="rId3"/>
              </a:rPr>
              <a:t>Land Use video</a:t>
            </a:r>
            <a:r>
              <a:rPr lang="en-US" sz="1200" i="1" kern="1200">
                <a:solidFill>
                  <a:schemeClr val="tx1"/>
                </a:solidFill>
                <a:effectLst/>
                <a:latin typeface="+mn-lt"/>
                <a:ea typeface="+mn-ea"/>
                <a:cs typeface="+mn-cs"/>
              </a:rPr>
              <a:t>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https://youtu.be/RMu7NtScdhU</a:t>
            </a:r>
            <a:r>
              <a:rPr lang="en-US" sz="1200" kern="1200">
                <a:solidFill>
                  <a:schemeClr val="tx1"/>
                </a:solidFill>
                <a:effectLst/>
                <a:latin typeface="+mn-lt"/>
                <a:ea typeface="+mn-ea"/>
                <a:cs typeface="+mn-cs"/>
              </a:rPr>
              <a:t>)</a:t>
            </a:r>
          </a:p>
          <a:p>
            <a:pPr lvl="2"/>
            <a:endParaRPr lang="en-US" b="1"/>
          </a:p>
          <a:p>
            <a:r>
              <a:rPr lang="en-US" sz="1200" b="1" kern="1200">
                <a:solidFill>
                  <a:schemeClr val="tx1"/>
                </a:solidFill>
                <a:effectLst/>
                <a:latin typeface="+mn-lt"/>
                <a:ea typeface="+mn-ea"/>
                <a:cs typeface="+mn-cs"/>
              </a:rPr>
              <a:t>Key Terms</a:t>
            </a:r>
          </a:p>
          <a:p>
            <a:r>
              <a:rPr lang="en-US" sz="1200" kern="1200">
                <a:solidFill>
                  <a:schemeClr val="tx1"/>
                </a:solidFill>
                <a:effectLst/>
                <a:latin typeface="+mn-lt"/>
                <a:ea typeface="+mn-ea"/>
                <a:cs typeface="+mn-cs"/>
              </a:rPr>
              <a:t>Currency, Population Density, Habitat, Best Management Practices, Agriculture, Stakeholder</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a:solidFill>
                  <a:schemeClr val="tx1"/>
                </a:solidFill>
                <a:effectLst/>
                <a:latin typeface="+mn-lt"/>
                <a:ea typeface="+mn-ea"/>
                <a:cs typeface="+mn-cs"/>
              </a:rPr>
              <a:t>Explain that farmers have increased yields (food production) by using improved practices, science and technology. For example, plant scientists have developed plants that are resistant to insects, disease and drought; soil scientists and land managers have developed soil conservation practices; and irrigation engineers have developed systems and delivery mechanisms to minimize water use and still grow a bountiful crop. Yields have constantly gone up. Compared to 50 years ago, the world uses 68% less land to produce the same amount of food.</a:t>
            </a:r>
          </a:p>
          <a:p>
            <a:pPr lvl="0"/>
            <a:endParaRPr lang="en-US" sz="1200" b="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3"/>
              </a:rPr>
              <a:t>https://ourworldindata.org/land-use-in-agriculture/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9437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Ask, “How do we improve our land-use choices so that we can feed a growing world and still have a high quality life and environment?” We need to use b</a:t>
            </a:r>
            <a:r>
              <a:rPr lang="en-US" sz="1200" i="0" kern="1200">
                <a:solidFill>
                  <a:schemeClr val="tx1"/>
                </a:solidFill>
                <a:effectLst/>
                <a:latin typeface="+mn-lt"/>
                <a:ea typeface="+mn-ea"/>
                <a:cs typeface="+mn-cs"/>
              </a:rPr>
              <a:t>est management practices </a:t>
            </a:r>
            <a:r>
              <a:rPr lang="en-US" sz="1200" i="1" kern="1200">
                <a:solidFill>
                  <a:schemeClr val="tx1"/>
                </a:solidFill>
                <a:effectLst/>
                <a:latin typeface="+mn-lt"/>
                <a:ea typeface="+mn-ea"/>
                <a:cs typeface="+mn-cs"/>
              </a:rPr>
              <a:t>(these are discussed in the </a:t>
            </a:r>
            <a:r>
              <a:rPr lang="en-US" sz="1200" b="0" i="0" u="sng" kern="1200">
                <a:solidFill>
                  <a:schemeClr val="tx1"/>
                </a:solidFill>
                <a:effectLst/>
                <a:latin typeface="+mn-lt"/>
                <a:ea typeface="+mn-ea"/>
                <a:cs typeface="+mn-cs"/>
                <a:hlinkClick r:id="rId3"/>
              </a:rPr>
              <a:t>Best Management Practices video</a:t>
            </a:r>
            <a:r>
              <a:rPr lang="en-US" sz="1200" b="0" u="sng" kern="1200">
                <a:solidFill>
                  <a:schemeClr val="tx1"/>
                </a:solidFill>
                <a:effectLst/>
                <a:latin typeface="+mn-lt"/>
                <a:ea typeface="+mn-ea"/>
                <a:cs typeface="+mn-cs"/>
              </a:rPr>
              <a:t> (</a:t>
            </a:r>
            <a:r>
              <a:rPr lang="en-US" sz="1200" b="0" u="sng" kern="1200">
                <a:solidFill>
                  <a:schemeClr val="tx1"/>
                </a:solidFill>
                <a:effectLst/>
                <a:latin typeface="+mn-lt"/>
                <a:ea typeface="+mn-ea"/>
                <a:cs typeface="+mn-cs"/>
                <a:hlinkClick r:id="rId3"/>
              </a:rPr>
              <a:t>https://youtu.be/bLQ5QWN0NIg</a:t>
            </a:r>
            <a:r>
              <a:rPr lang="en-US" sz="1200" b="0" kern="1200">
                <a:solidFill>
                  <a:schemeClr val="tx1"/>
                </a:solidFill>
                <a:effectLst/>
                <a:latin typeface="+mn-lt"/>
                <a:ea typeface="+mn-ea"/>
                <a:cs typeface="+mn-cs"/>
              </a:rPr>
              <a:t>, </a:t>
            </a:r>
            <a:r>
              <a:rPr lang="en-US" sz="1200" kern="1200">
                <a:solidFill>
                  <a:schemeClr val="tx1"/>
                </a:solidFill>
                <a:effectLst/>
                <a:latin typeface="+mn-lt"/>
                <a:ea typeface="+mn-ea"/>
                <a:cs typeface="+mn-cs"/>
              </a:rPr>
              <a:t>1:06</a:t>
            </a:r>
            <a:r>
              <a:rPr lang="en-US" sz="1200" u="none" strike="noStrike" kern="1200">
                <a:solidFill>
                  <a:schemeClr val="tx1"/>
                </a:solidFill>
                <a:effectLst/>
                <a:latin typeface="+mn-lt"/>
                <a:ea typeface="+mn-ea"/>
                <a:cs typeface="+mn-cs"/>
              </a:rPr>
              <a:t>)</a:t>
            </a:r>
            <a:r>
              <a:rPr lang="en-US" sz="1200" kern="1200">
                <a:solidFill>
                  <a:schemeClr val="tx1"/>
                </a:solidFill>
                <a:effectLst/>
                <a:latin typeface="+mn-lt"/>
                <a:ea typeface="+mn-ea"/>
                <a:cs typeface="+mn-cs"/>
              </a:rPr>
              <a:t>. Best practices are simply the best way to do something. For example, in school, if you attend class, engage in the content, and study, you will do well in the course. Similarly, we can also think about the </a:t>
            </a:r>
            <a:r>
              <a:rPr lang="en-US" sz="1200" i="1" kern="1200">
                <a:solidFill>
                  <a:schemeClr val="tx1"/>
                </a:solidFill>
                <a:effectLst/>
                <a:latin typeface="+mn-lt"/>
                <a:ea typeface="+mn-ea"/>
                <a:cs typeface="+mn-cs"/>
              </a:rPr>
              <a:t>best ways</a:t>
            </a:r>
            <a:r>
              <a:rPr lang="en-US" sz="1200" kern="1200">
                <a:solidFill>
                  <a:schemeClr val="tx1"/>
                </a:solidFill>
                <a:effectLst/>
                <a:latin typeface="+mn-lt"/>
                <a:ea typeface="+mn-ea"/>
                <a:cs typeface="+mn-cs"/>
              </a:rPr>
              <a:t> to use our land sustainably by considering natural habitats, agricultural best management practices and urban growth.</a:t>
            </a:r>
            <a:r>
              <a:rPr lang="en-US">
                <a:effectLst/>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19111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rtl="0">
              <a:buFont typeface="+mj-lt"/>
              <a:buAutoNum type="arabicPeriod"/>
            </a:pPr>
            <a:r>
              <a:rPr lang="en-US" sz="1200" kern="1200">
                <a:solidFill>
                  <a:schemeClr val="tx1"/>
                </a:solidFill>
                <a:effectLst/>
                <a:latin typeface="+mn-lt"/>
                <a:ea typeface="+mn-ea"/>
                <a:cs typeface="+mn-cs"/>
              </a:rPr>
              <a:t>Open Level 5a on each student’s computer or device. Explain the following:</a:t>
            </a:r>
          </a:p>
          <a:p>
            <a:pPr marL="685800" lvl="1" indent="-228600" rtl="0">
              <a:buFont typeface="Arial" charset="0"/>
              <a:buChar char="•"/>
            </a:pPr>
            <a:r>
              <a:rPr lang="en-US" sz="1200" kern="1200">
                <a:solidFill>
                  <a:schemeClr val="tx1"/>
                </a:solidFill>
                <a:effectLst/>
                <a:latin typeface="+mn-lt"/>
                <a:ea typeface="+mn-ea"/>
                <a:cs typeface="+mn-cs"/>
              </a:rPr>
              <a:t>In this level, you will make predictions for the percentage of land used by nature, urban and agriculture in the 1900s compared to the year 2000.</a:t>
            </a:r>
          </a:p>
          <a:p>
            <a:pPr marL="685800" lvl="1" indent="-228600" rtl="0">
              <a:buFont typeface="Arial" charset="0"/>
              <a:buChar char="•"/>
            </a:pPr>
            <a:r>
              <a:rPr lang="en-US" sz="1200" kern="1200">
                <a:solidFill>
                  <a:schemeClr val="tx1"/>
                </a:solidFill>
                <a:effectLst/>
                <a:latin typeface="+mn-lt"/>
                <a:ea typeface="+mn-ea"/>
                <a:cs typeface="+mn-cs"/>
              </a:rPr>
              <a:t>Next, explore best management practices that each stakeholder should employ in our journey and come up with your own ideas that each could be implemented to make better land-use choices.</a:t>
            </a:r>
          </a:p>
          <a:p>
            <a:pPr marL="685800" lvl="1" indent="-228600" rtl="0">
              <a:buFont typeface="Arial" charset="0"/>
              <a:buChar char="•"/>
            </a:pPr>
            <a:endParaRPr lang="en-US" sz="1200" kern="1200">
              <a:solidFill>
                <a:schemeClr val="tx1"/>
              </a:solidFill>
              <a:effectLst/>
              <a:latin typeface="+mn-lt"/>
              <a:ea typeface="+mn-ea"/>
              <a:cs typeface="+mn-cs"/>
            </a:endParaRPr>
          </a:p>
          <a:p>
            <a:pPr marL="0" lvl="0" indent="0" rtl="0">
              <a:buFont typeface="Arial" charset="0"/>
              <a:buNone/>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289664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49147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a:solidFill>
                  <a:schemeClr val="tx1"/>
                </a:solidFill>
                <a:effectLst/>
                <a:latin typeface="+mn-lt"/>
                <a:ea typeface="+mn-ea"/>
                <a:cs typeface="+mn-cs"/>
              </a:rPr>
              <a:t>Review slides as a class and discuss the noted </a:t>
            </a:r>
            <a:r>
              <a:rPr lang="en-US" sz="1200" i="0" kern="1200">
                <a:solidFill>
                  <a:schemeClr val="tx1"/>
                </a:solidFill>
                <a:effectLst/>
                <a:latin typeface="+mn-lt"/>
                <a:ea typeface="+mn-ea"/>
                <a:cs typeface="+mn-cs"/>
              </a:rPr>
              <a:t>best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21057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slides as a class and discuss the noted b</a:t>
            </a:r>
            <a:r>
              <a:rPr lang="en-US" sz="1200" i="0" kern="1200">
                <a:solidFill>
                  <a:schemeClr val="tx1"/>
                </a:solidFill>
                <a:effectLst/>
                <a:latin typeface="+mn-lt"/>
                <a:ea typeface="+mn-ea"/>
                <a:cs typeface="+mn-cs"/>
              </a:rPr>
              <a:t>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167142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slides as a class and discuss the noted </a:t>
            </a:r>
            <a:r>
              <a:rPr lang="en-US" sz="1200" i="0" kern="1200">
                <a:solidFill>
                  <a:schemeClr val="tx1"/>
                </a:solidFill>
                <a:effectLst/>
                <a:latin typeface="+mn-lt"/>
                <a:ea typeface="+mn-ea"/>
                <a:cs typeface="+mn-cs"/>
              </a:rPr>
              <a:t>best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77521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800"/>
              </a:spcBef>
              <a:buFont typeface="Arial" charset="0"/>
              <a:buNone/>
            </a:pPr>
            <a:r>
              <a:rPr lang="en-US" sz="1200" kern="1200">
                <a:solidFill>
                  <a:schemeClr val="tx1"/>
                </a:solidFill>
                <a:effectLst/>
                <a:latin typeface="+mn-lt"/>
                <a:ea typeface="+mn-ea"/>
                <a:cs typeface="+mn-cs"/>
              </a:rPr>
              <a:t>Review and summarize the following key concepts:</a:t>
            </a:r>
            <a:endParaRPr lang="en-US"/>
          </a:p>
          <a:p>
            <a:pPr lvl="1">
              <a:spcBef>
                <a:spcPts val="1800"/>
              </a:spcBef>
              <a:buFont typeface="Arial" charset="0"/>
              <a:buChar char="•"/>
            </a:pPr>
            <a:r>
              <a:rPr lang="en-US"/>
              <a:t>Three percent of the Earth (ten percent of the Earth’s land) is ideal for growing crops.</a:t>
            </a:r>
          </a:p>
          <a:p>
            <a:pPr lvl="1">
              <a:spcBef>
                <a:spcPts val="1800"/>
              </a:spcBef>
              <a:buFont typeface="Arial" charset="0"/>
              <a:buChar char="•"/>
            </a:pPr>
            <a:r>
              <a:rPr lang="en-US"/>
              <a:t>Most of our urban areas were built on ideal crop land. Our ancestors settled where they could grow food and cities grew from there.</a:t>
            </a:r>
          </a:p>
          <a:p>
            <a:pPr lvl="1">
              <a:spcBef>
                <a:spcPts val="1800"/>
              </a:spcBef>
              <a:buFont typeface="Arial" charset="0"/>
              <a:buChar char="•"/>
            </a:pPr>
            <a:r>
              <a:rPr lang="en-US"/>
              <a:t>The quality of the soil under our homes and businesses is the real challenge in the journey. The challenge also spreads to our natural areas. Protecting the Earth’s biodiversity and natural resources is vital to our survival.</a:t>
            </a:r>
          </a:p>
          <a:p>
            <a:pPr lvl="1">
              <a:spcBef>
                <a:spcPts val="1800"/>
              </a:spcBef>
              <a:buFont typeface="Arial" charset="0"/>
              <a:buChar char="•"/>
            </a:pPr>
            <a:r>
              <a:rPr lang="en-US"/>
              <a:t>Every land use decision we make has a consequence. Best management practices are essential in our journey to sustainably feed the world while balancing social, economic and environmental needs.</a:t>
            </a:r>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231344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a:solidFill>
                  <a:schemeClr val="tx1"/>
                </a:solidFill>
                <a:effectLst/>
                <a:latin typeface="+mn-lt"/>
                <a:ea typeface="+mn-ea"/>
                <a:cs typeface="+mn-cs"/>
              </a:rPr>
              <a:t>Watch the </a:t>
            </a:r>
            <a:r>
              <a:rPr lang="en-US" sz="1200" i="1" kern="1200">
                <a:solidFill>
                  <a:schemeClr val="tx1"/>
                </a:solidFill>
                <a:effectLst/>
                <a:latin typeface="+mn-lt"/>
                <a:ea typeface="+mn-ea"/>
                <a:cs typeface="+mn-cs"/>
              </a:rPr>
              <a:t>Where in the World video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https://youtu.be/ZvdtHNe8zGw</a:t>
            </a:r>
            <a:r>
              <a:rPr lang="en-US" sz="1200" u="sng" kern="1200">
                <a:solidFill>
                  <a:schemeClr val="tx1"/>
                </a:solidFill>
                <a:effectLst/>
                <a:latin typeface="+mn-lt"/>
                <a:ea typeface="+mn-ea"/>
                <a:cs typeface="+mn-cs"/>
              </a:rPr>
              <a:t>, 5.06)</a:t>
            </a:r>
            <a:endParaRPr lang="en-US" sz="1200" kern="1200">
              <a:solidFill>
                <a:schemeClr val="tx1"/>
              </a:solidFill>
              <a:effectLst/>
              <a:latin typeface="+mn-lt"/>
              <a:ea typeface="+mn-ea"/>
              <a:cs typeface="+mn-cs"/>
            </a:endParaRPr>
          </a:p>
          <a:p>
            <a:pPr marL="0" lvl="0" indent="0" rtl="0">
              <a:buFont typeface="+mj-lt"/>
              <a:buNone/>
            </a:pPr>
            <a:endParaRPr lang="en-US" sz="1200" kern="1200">
              <a:solidFill>
                <a:schemeClr val="tx1"/>
              </a:solidFill>
              <a:effectLst/>
              <a:latin typeface="+mn-lt"/>
              <a:ea typeface="+mn-ea"/>
              <a:cs typeface="+mn-cs"/>
            </a:endParaRPr>
          </a:p>
          <a:p>
            <a:pPr marL="0" lvl="0" indent="0" rtl="0">
              <a:buFont typeface="+mj-lt"/>
              <a:buNone/>
            </a:pPr>
            <a:r>
              <a:rPr lang="en-US" sz="1200" kern="1200">
                <a:solidFill>
                  <a:schemeClr val="tx1"/>
                </a:solidFill>
                <a:effectLst/>
                <a:latin typeface="+mn-lt"/>
                <a:ea typeface="+mn-ea"/>
                <a:cs typeface="+mn-cs"/>
              </a:rPr>
              <a:t>Have students play the </a:t>
            </a:r>
            <a:r>
              <a:rPr lang="en-US" sz="1200" i="1" kern="1200">
                <a:solidFill>
                  <a:schemeClr val="tx1"/>
                </a:solidFill>
                <a:effectLst/>
                <a:latin typeface="+mn-lt"/>
                <a:ea typeface="+mn-ea"/>
                <a:cs typeface="+mn-cs"/>
              </a:rPr>
              <a:t>Journey 2050 Where in the World Geography Game.</a:t>
            </a:r>
            <a:r>
              <a:rPr lang="en-US" sz="1200" kern="1200">
                <a:solidFill>
                  <a:schemeClr val="tx1"/>
                </a:solidFill>
                <a:effectLst/>
                <a:latin typeface="+mn-lt"/>
                <a:ea typeface="+mn-ea"/>
                <a:cs typeface="+mn-cs"/>
              </a:rPr>
              <a:t> This is a Q&amp;A style game that has clues embedded in each question. Print or project the Land Use Map (PowerPoint slide 9) and </a:t>
            </a:r>
            <a:r>
              <a:rPr lang="en-US" sz="1200" u="sng" kern="1200">
                <a:solidFill>
                  <a:schemeClr val="tx1"/>
                </a:solidFill>
                <a:effectLst/>
                <a:latin typeface="+mn-lt"/>
                <a:ea typeface="+mn-ea"/>
                <a:cs typeface="+mn-cs"/>
                <a:hlinkClick r:id="rId4"/>
              </a:rPr>
              <a:t>Country Comparison Map</a:t>
            </a:r>
            <a:r>
              <a:rPr lang="en-US" sz="1200" kern="1200">
                <a:solidFill>
                  <a:schemeClr val="tx1"/>
                </a:solidFill>
                <a:effectLst/>
                <a:latin typeface="+mn-lt"/>
                <a:ea typeface="+mn-ea"/>
                <a:cs typeface="+mn-cs"/>
              </a:rPr>
              <a:t> for a quick reference. Before the game begins, ask the students to think of their favorite foods, sports, music and places to travel as well as things that they love about their country. Explore where some of their favorite things come from and how trading goods around the world allows us to enjoy those things. Make sure the students are aware that in the game, spelling counts. The game takes about 15 minutes to complete.</a:t>
            </a:r>
          </a:p>
          <a:p>
            <a:pPr marL="0" lvl="0" indent="0" rtl="0">
              <a:buFont typeface="+mj-lt"/>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5972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480560"/>
            <a:ext cx="6583680" cy="4400550"/>
          </a:xfrm>
        </p:spPr>
        <p:txBody>
          <a:bodyPr/>
          <a:lstStyle/>
          <a:p>
            <a:pPr marL="0" lvl="0" indent="0" rtl="0">
              <a:buFont typeface="+mj-lt"/>
              <a:buNone/>
            </a:pPr>
            <a:r>
              <a:rPr lang="en-US" sz="1200" b="0" kern="1200">
                <a:solidFill>
                  <a:schemeClr val="tx1"/>
                </a:solidFill>
                <a:effectLst/>
                <a:latin typeface="+mn-lt"/>
                <a:ea typeface="+mn-ea"/>
                <a:cs typeface="+mn-cs"/>
              </a:rPr>
              <a:t>Ask students, “How can we feed over 2 billion more people in 2050?” Students will likely say that we need to grow/produce more food.  Before you offer any additional information conduct the following demonstration: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Hold up an apple and explain that it represents the Earth. Ask, “How much of the Earth’s surface do you think is ideal for growing crops?”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Ask, “If </a:t>
            </a:r>
            <a:r>
              <a:rPr lang="en-US" sz="1200" b="0" kern="1200">
                <a:solidFill>
                  <a:schemeClr val="tx1"/>
                </a:solidFill>
                <a:effectLst/>
                <a:latin typeface="+mn-lt"/>
                <a:ea typeface="+mn-ea"/>
                <a:cs typeface="+mn-cs"/>
              </a:rPr>
              <a:t>you look at a globe or map, what is the main color you see?” (Blue) Cut the apple into four equal-sized wedges. Nearly three of these quarters represent land covered in water. Set these aside.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remaining quarter represents land area, which occupies 25% of Earth’s surface. Take this quarter, and cut it in half, so you have two, one-eighth sections.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One of these sections represents deserts, swamps, mountains, and polar regions; this half of our land, or one-eighth (12.5%) of Earth’s surface, is not suitable for people to live or grow crops on. Set this section aside.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other eighth represents land where people can live. There are some places where people can live, but crops can’t be grown. Slice this section lengthwise into four equal parts. Now you have four 1/32nd pieces of an apple, each representing 3.1% of Earth’s surface.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first section represents the areas of the world with rocky soils that are too poor for any type of food production. Set this section aside.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next two sections represent land that is too wet or too hot for food production. Set these sections aside also.</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fourth section represents the area of the world that is most suitable for development and agricultural cultivation. The best lands for agriculture are often desirable places to build homes and towns as well.</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Carefully remove the peel of the last 1/32nd section. This small bit of peel represents all the soil of our earth upon which humans depend for food production. Display slide 3 of the PowerPoint for further illustration.</a:t>
            </a:r>
            <a:endParaRPr lang="en-US" sz="1200" b="1" kern="1200">
              <a:solidFill>
                <a:schemeClr val="tx1"/>
              </a:solidFill>
              <a:effectLst/>
              <a:latin typeface="+mn-lt"/>
              <a:ea typeface="+mn-ea"/>
              <a:cs typeface="+mn-cs"/>
            </a:endParaRPr>
          </a:p>
          <a:p>
            <a:pPr lvl="0"/>
            <a:endParaRPr lang="en-US" sz="1000"/>
          </a:p>
        </p:txBody>
      </p:sp>
      <p:sp>
        <p:nvSpPr>
          <p:cNvPr id="4" name="Slide Number Placeholder 3"/>
          <p:cNvSpPr>
            <a:spLocks noGrp="1"/>
          </p:cNvSpPr>
          <p:nvPr>
            <p:ph type="sldNum" sz="quarter" idx="10"/>
          </p:nvPr>
        </p:nvSpPr>
        <p:spPr/>
        <p:txBody>
          <a:bodyPr/>
          <a:lstStyle/>
          <a:p>
            <a:fld id="{F3F13B39-1E37-4A6E-86B3-7C3790595874}" type="slidenum">
              <a:rPr lang="en-US" smtClean="0"/>
              <a:t>2</a:t>
            </a:fld>
            <a:endParaRPr lang="en-US"/>
          </a:p>
        </p:txBody>
      </p:sp>
    </p:spTree>
    <p:extLst>
      <p:ext uri="{BB962C8B-B14F-4D97-AF65-F5344CB8AC3E}">
        <p14:creationId xmlns:p14="http://schemas.microsoft.com/office/powerpoint/2010/main" val="892691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21</a:t>
            </a:fld>
            <a:endParaRPr lang="en-US"/>
          </a:p>
        </p:txBody>
      </p:sp>
    </p:spTree>
    <p:extLst>
      <p:ext uri="{BB962C8B-B14F-4D97-AF65-F5344CB8AC3E}">
        <p14:creationId xmlns:p14="http://schemas.microsoft.com/office/powerpoint/2010/main" val="157336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Return to the original question. Can farmers simply plant more acres of crops to feed a growing population? </a:t>
            </a:r>
            <a:r>
              <a:rPr lang="en-US" sz="1200" i="1" kern="1200">
                <a:solidFill>
                  <a:schemeClr val="tx1"/>
                </a:solidFill>
                <a:effectLst/>
                <a:latin typeface="+mn-lt"/>
                <a:ea typeface="+mn-ea"/>
                <a:cs typeface="+mn-cs"/>
              </a:rPr>
              <a:t>(No) </a:t>
            </a:r>
            <a:r>
              <a:rPr lang="en-US" sz="1200" kern="1200">
                <a:solidFill>
                  <a:schemeClr val="tx1"/>
                </a:solidFill>
                <a:effectLst/>
                <a:latin typeface="+mn-lt"/>
                <a:ea typeface="+mn-ea"/>
                <a:cs typeface="+mn-cs"/>
              </a:rPr>
              <a:t>Point out that the population may increase, but the amount of arable farmland will stay the same.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Explain that to feed 9 billion people farmers will need to use best practices including preserving soil nutrients, improving water conservation and using arable land efficiently to grow the things we use every day; food, clothing and shelter. This will need to be done in a sustainable way to minimize environmental impacts and maintain our quality of life. </a:t>
            </a: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21090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Play the </a:t>
            </a:r>
            <a:r>
              <a:rPr lang="en-US" sz="1200" i="1" u="sng" kern="1200">
                <a:solidFill>
                  <a:schemeClr val="tx1"/>
                </a:solidFill>
                <a:effectLst/>
                <a:latin typeface="+mn-lt"/>
                <a:ea typeface="+mn-ea"/>
                <a:cs typeface="+mn-cs"/>
                <a:hlinkClick r:id="rId3"/>
              </a:rPr>
              <a:t>Land Use video</a:t>
            </a:r>
            <a:r>
              <a:rPr lang="en-US" sz="1200" i="1" kern="1200">
                <a:solidFill>
                  <a:schemeClr val="tx1"/>
                </a:solidFill>
                <a:effectLst/>
                <a:latin typeface="+mn-lt"/>
                <a:ea typeface="+mn-ea"/>
                <a:cs typeface="+mn-cs"/>
              </a:rPr>
              <a:t>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https://youtu.be/RMu7NtScdhU</a:t>
            </a:r>
            <a:r>
              <a:rPr lang="en-US" sz="1200" kern="1200">
                <a:solidFill>
                  <a:schemeClr val="tx1"/>
                </a:solidFill>
                <a:effectLst/>
                <a:latin typeface="+mn-lt"/>
                <a:ea typeface="+mn-ea"/>
                <a:cs typeface="+mn-cs"/>
              </a:rPr>
              <a: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Prepare students for the video by asking them to discover two things: 1) Why is land a precious resource? 2) How are </a:t>
            </a:r>
            <a:r>
              <a:rPr lang="en-US" sz="1200" i="0" kern="1200">
                <a:solidFill>
                  <a:schemeClr val="tx1"/>
                </a:solidFill>
                <a:effectLst/>
                <a:latin typeface="+mn-lt"/>
                <a:ea typeface="+mn-ea"/>
                <a:cs typeface="+mn-cs"/>
              </a:rPr>
              <a:t>best management practices </a:t>
            </a:r>
            <a:r>
              <a:rPr lang="en-US" sz="1200" kern="1200">
                <a:solidFill>
                  <a:schemeClr val="tx1"/>
                </a:solidFill>
                <a:effectLst/>
                <a:latin typeface="+mn-lt"/>
                <a:ea typeface="+mn-ea"/>
                <a:cs typeface="+mn-cs"/>
              </a:rPr>
              <a:t>applied to land use?  </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63330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1923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Ask, “What is our land used for?” </a:t>
            </a:r>
            <a:r>
              <a:rPr lang="fr-FR" sz="1200" i="1" kern="1200">
                <a:solidFill>
                  <a:schemeClr val="tx1"/>
                </a:solidFill>
                <a:effectLst/>
                <a:latin typeface="+mn-lt"/>
                <a:ea typeface="+mn-ea"/>
                <a:cs typeface="+mn-cs"/>
              </a:rPr>
              <a:t>(habitat, </a:t>
            </a:r>
            <a:r>
              <a:rPr lang="fr-FR" sz="1200" i="1" kern="1200" err="1">
                <a:solidFill>
                  <a:schemeClr val="tx1"/>
                </a:solidFill>
                <a:effectLst/>
                <a:latin typeface="+mn-lt"/>
                <a:ea typeface="+mn-ea"/>
                <a:cs typeface="+mn-cs"/>
              </a:rPr>
              <a:t>recreation</a:t>
            </a:r>
            <a:r>
              <a:rPr lang="fr-FR" sz="1200" i="1" kern="1200">
                <a:solidFill>
                  <a:schemeClr val="tx1"/>
                </a:solidFill>
                <a:effectLst/>
                <a:latin typeface="+mn-lt"/>
                <a:ea typeface="+mn-ea"/>
                <a:cs typeface="+mn-cs"/>
              </a:rPr>
              <a:t>, homes, industries, agriculture, etc.)</a:t>
            </a:r>
            <a:r>
              <a:rPr lang="fr-FR"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Explain that land is a precious resource. There are many things that influence how land is used and what it is used for. </a:t>
            </a:r>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117769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0" kern="1200">
                <a:solidFill>
                  <a:schemeClr val="tx1"/>
                </a:solidFill>
                <a:effectLst/>
                <a:latin typeface="+mn-lt"/>
                <a:ea typeface="+mn-ea"/>
                <a:cs typeface="+mn-cs"/>
              </a:rPr>
              <a:t>Display the </a:t>
            </a:r>
            <a:r>
              <a:rPr lang="en-US" sz="1200" b="0" u="sng" kern="1200">
                <a:solidFill>
                  <a:schemeClr val="tx1"/>
                </a:solidFill>
                <a:effectLst/>
                <a:latin typeface="+mn-lt"/>
                <a:ea typeface="+mn-ea"/>
                <a:cs typeface="+mn-cs"/>
                <a:hlinkClick r:id="rId3"/>
              </a:rPr>
              <a:t>Worldometers</a:t>
            </a:r>
            <a:r>
              <a:rPr lang="en-US" sz="1200" b="0" kern="1200">
                <a:solidFill>
                  <a:schemeClr val="tx1"/>
                </a:solidFill>
                <a:effectLst/>
                <a:latin typeface="+mn-lt"/>
                <a:ea typeface="+mn-ea"/>
                <a:cs typeface="+mn-cs"/>
              </a:rPr>
              <a:t> website to show your class the live population statistics for the 20 largest countries in the world. </a:t>
            </a:r>
            <a:endParaRPr lang="en-US" sz="1200" b="1" kern="1200">
              <a:solidFill>
                <a:schemeClr val="tx1"/>
              </a:solidFill>
              <a:effectLst/>
              <a:latin typeface="+mn-lt"/>
              <a:ea typeface="+mn-ea"/>
              <a:cs typeface="+mn-cs"/>
            </a:endParaRPr>
          </a:p>
          <a:p>
            <a:pPr lvl="0" rtl="0"/>
            <a:endParaRPr lang="en-US" sz="1200" b="1" kern="1200">
              <a:solidFill>
                <a:schemeClr val="tx1"/>
              </a:solidFill>
              <a:effectLst/>
              <a:latin typeface="+mn-lt"/>
              <a:ea typeface="+mn-ea"/>
              <a:cs typeface="+mn-cs"/>
            </a:endParaRPr>
          </a:p>
          <a:p>
            <a:pPr lvl="0" rtl="0"/>
            <a:r>
              <a:rPr lang="en-US" sz="1200" b="0" kern="1200">
                <a:solidFill>
                  <a:schemeClr val="tx1"/>
                </a:solidFill>
                <a:effectLst/>
                <a:latin typeface="+mn-lt"/>
                <a:ea typeface="+mn-ea"/>
                <a:cs typeface="+mn-cs"/>
              </a:rPr>
              <a:t>Optional: If time allows, challenge students to discover which of these countries has the highest and the lowest population density. (Russia has only 9 people per km2, and India has 452 people per km2.) Make it a race with a prize to see who can figure it out first. This statistic can be found on the </a:t>
            </a:r>
            <a:r>
              <a:rPr lang="en-US" sz="1200" b="0" kern="1200" err="1">
                <a:solidFill>
                  <a:schemeClr val="tx1"/>
                </a:solidFill>
                <a:effectLst/>
                <a:latin typeface="+mn-lt"/>
                <a:ea typeface="+mn-ea"/>
                <a:cs typeface="+mn-cs"/>
              </a:rPr>
              <a:t>Worldometers</a:t>
            </a:r>
            <a:r>
              <a:rPr lang="en-US" sz="1200" b="0" kern="1200">
                <a:solidFill>
                  <a:schemeClr val="tx1"/>
                </a:solidFill>
                <a:effectLst/>
                <a:latin typeface="+mn-lt"/>
                <a:ea typeface="+mn-ea"/>
                <a:cs typeface="+mn-cs"/>
              </a:rPr>
              <a:t> website by clicking on each individual country in the list of </a:t>
            </a:r>
            <a:r>
              <a:rPr lang="en-US" sz="1200" b="0" i="1" kern="1200">
                <a:solidFill>
                  <a:schemeClr val="tx1"/>
                </a:solidFill>
                <a:effectLst/>
                <a:latin typeface="+mn-lt"/>
                <a:ea typeface="+mn-ea"/>
                <a:cs typeface="+mn-cs"/>
              </a:rPr>
              <a:t>Top 20 Largest Countries by Population</a:t>
            </a:r>
            <a:r>
              <a:rPr lang="en-US" sz="1200" b="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2424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students if they can see a relationship between human population and agricultural land (map on next slide). Students should recognize that we are building our homes and businesses in the areas that have the best climate and soil for growing crops! Historically, people have settled near water and fertile land in order to grow crops.  As cities grow the urban footprint expands into areas that are habitat and farmland.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lvl="0"/>
            <a:r>
              <a:rPr lang="en-US" b="1"/>
              <a:t>India and China have nearly 40% of the population between the two countries</a:t>
            </a:r>
            <a:r>
              <a:rPr lang="en-US"/>
              <a:t> (As of 2018, China has 1.415 billion people + India has 1.354 billion people = 2.769 billion or 36.28% of the world share (compared to the next largest population: USA is in 3rd place with 326,766748 people; Canada is 38th with 36,953,765). </a:t>
            </a:r>
            <a:endParaRPr lang="en-US" b="1"/>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a:solidFill>
                  <a:schemeClr val="tx1"/>
                </a:solidFill>
                <a:effectLst/>
                <a:latin typeface="+mn-lt"/>
                <a:cs typeface="Arial" panose="020B0604020202020204" pitchFamily="34" charset="0"/>
                <a:hlinkClick r:id="rId3"/>
              </a:rPr>
              <a:t>http://www.worldometers.info/world-population/population-by-country/</a:t>
            </a:r>
            <a:r>
              <a:rPr lang="en-US" b="0" kern="1200">
                <a:solidFill>
                  <a:schemeClr val="tx1"/>
                </a:solidFill>
                <a:effectLst/>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a:solidFill>
                <a:schemeClr val="tx1"/>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a:solidFill>
                  <a:schemeClr val="tx1"/>
                </a:solidFill>
                <a:effectLst/>
                <a:latin typeface="+mn-lt"/>
                <a:cs typeface="Arial" panose="020B0604020202020204" pitchFamily="34" charset="0"/>
              </a:rPr>
              <a:t>Compare China and India’s footprint to arable land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Image attributed</a:t>
            </a:r>
            <a:r>
              <a:rPr lang="en-US" sz="1200" b="0" kern="1200" baseline="0">
                <a:solidFill>
                  <a:schemeClr val="tx1"/>
                </a:solidFill>
                <a:effectLst/>
                <a:latin typeface="+mn-lt"/>
                <a:ea typeface="+mn-ea"/>
                <a:cs typeface="+mn-cs"/>
              </a:rPr>
              <a:t> to: http://www.worldometers.info/world-population/ </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28999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Explain that farmers have increased yields (food production) by using improved practices, science and technology. For example, plant scientists have developed plants that are resistant to insects, disease and drought; soil scientists and land managers have developed soil conservation practices; and irrigation engineers have developed systems and delivery mechanisms to minimize water use and still grow a bountiful crop. </a:t>
            </a:r>
            <a:br>
              <a:rPr lang="en-US" sz="1200" b="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Image attributed to: https://ourworldindata.org/land-use-in-agriculture/ </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146830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vpTHi7O66pI" TargetMode="External"/><Relationship Id="rId2" Type="http://schemas.openxmlformats.org/officeDocument/2006/relationships/hyperlink" Target="http://www.journey2050.com/wp-content/uploads/2015/05/Country_Comparison.pdf" TargetMode="External"/><Relationship Id="rId1" Type="http://schemas.openxmlformats.org/officeDocument/2006/relationships/slideLayout" Target="../slideLayouts/slideLayout2.xml"/><Relationship Id="rId4" Type="http://schemas.openxmlformats.org/officeDocument/2006/relationships/hyperlink" Target="http://journey2050.rnp.io/teachers/online/activities_and_resources#step-by-step-guid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hyperlink" Target="http://www.worldometers.info/world-population/#top2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8245266"/>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Land Use</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Lesson 5</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a:solidFill>
                  <a:srgbClr val="FF0000"/>
                </a:solidFill>
              </a:rPr>
              <a:t>V6.0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8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How are Best Management Practices applied to land use?</a:t>
            </a:r>
          </a:p>
        </p:txBody>
      </p:sp>
    </p:spTree>
    <p:extLst>
      <p:ext uri="{BB962C8B-B14F-4D97-AF65-F5344CB8AC3E}">
        <p14:creationId xmlns:p14="http://schemas.microsoft.com/office/powerpoint/2010/main" val="85728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4660" y="2209800"/>
            <a:ext cx="7848600" cy="2062103"/>
          </a:xfrm>
          <a:prstGeom prst="rect">
            <a:avLst/>
          </a:prstGeom>
          <a:solidFill>
            <a:schemeClr val="bg2">
              <a:lumMod val="90000"/>
            </a:schemeClr>
          </a:solidFill>
        </p:spPr>
        <p:txBody>
          <a:bodyPr wrap="square">
            <a:spAutoFit/>
          </a:bodyPr>
          <a:lstStyle/>
          <a:p>
            <a:pPr algn="ctr"/>
            <a:r>
              <a:rPr lang="en-US" sz="2800">
                <a:solidFill>
                  <a:srgbClr val="00B050"/>
                </a:solidFill>
              </a:rPr>
              <a:t>How do we </a:t>
            </a:r>
            <a:r>
              <a:rPr lang="en-US" sz="3200" b="1">
                <a:solidFill>
                  <a:srgbClr val="00B050"/>
                </a:solidFill>
              </a:rPr>
              <a:t>improve</a:t>
            </a:r>
            <a:r>
              <a:rPr lang="en-US" sz="2800">
                <a:solidFill>
                  <a:srgbClr val="00B050"/>
                </a:solidFill>
              </a:rPr>
              <a:t> our land-use choices so </a:t>
            </a:r>
          </a:p>
          <a:p>
            <a:pPr algn="ctr"/>
            <a:r>
              <a:rPr lang="en-US" sz="2800">
                <a:solidFill>
                  <a:srgbClr val="00B050"/>
                </a:solidFill>
              </a:rPr>
              <a:t>we can </a:t>
            </a:r>
            <a:r>
              <a:rPr lang="en-US" sz="3200" b="1">
                <a:solidFill>
                  <a:srgbClr val="00B050"/>
                </a:solidFill>
              </a:rPr>
              <a:t>feed</a:t>
            </a:r>
            <a:r>
              <a:rPr lang="en-US" sz="2800" b="1">
                <a:solidFill>
                  <a:srgbClr val="00B050"/>
                </a:solidFill>
              </a:rPr>
              <a:t> </a:t>
            </a:r>
            <a:r>
              <a:rPr lang="en-US" sz="2800">
                <a:solidFill>
                  <a:srgbClr val="00B050"/>
                </a:solidFill>
              </a:rPr>
              <a:t>a growing world and </a:t>
            </a:r>
          </a:p>
          <a:p>
            <a:pPr algn="ctr"/>
            <a:r>
              <a:rPr lang="en-US" sz="2800">
                <a:solidFill>
                  <a:srgbClr val="00B050"/>
                </a:solidFill>
              </a:rPr>
              <a:t>still have a high </a:t>
            </a:r>
            <a:r>
              <a:rPr lang="en-US" sz="3200" b="1">
                <a:solidFill>
                  <a:srgbClr val="00B050"/>
                </a:solidFill>
              </a:rPr>
              <a:t>quality life </a:t>
            </a:r>
          </a:p>
          <a:p>
            <a:pPr algn="ctr"/>
            <a:r>
              <a:rPr lang="en-US" sz="2800">
                <a:solidFill>
                  <a:srgbClr val="00B050"/>
                </a:solidFill>
              </a:rPr>
              <a:t>and </a:t>
            </a:r>
            <a:r>
              <a:rPr lang="en-US" sz="3200" b="1">
                <a:solidFill>
                  <a:srgbClr val="00B050"/>
                </a:solidFill>
              </a:rPr>
              <a:t>environment</a:t>
            </a:r>
            <a:r>
              <a:rPr lang="en-US" sz="2800" b="1">
                <a:solidFill>
                  <a:srgbClr val="00B050"/>
                </a:solidFill>
              </a:rPr>
              <a:t>?</a:t>
            </a:r>
            <a:endParaRPr lang="en-US" sz="2800" b="1">
              <a:solidFill>
                <a:srgbClr val="00B050"/>
              </a:solidFill>
              <a:latin typeface="Cambria" charset="0"/>
              <a:ea typeface="Cambria" charset="0"/>
              <a:cs typeface="Cambria" charset="0"/>
            </a:endParaRPr>
          </a:p>
        </p:txBody>
      </p:sp>
    </p:spTree>
    <p:extLst>
      <p:ext uri="{BB962C8B-B14F-4D97-AF65-F5344CB8AC3E}">
        <p14:creationId xmlns:p14="http://schemas.microsoft.com/office/powerpoint/2010/main" val="173885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a:t>Play the game!</a:t>
            </a:r>
          </a:p>
          <a:p>
            <a:pPr algn="ctr"/>
            <a:endParaRPr lang="en-US" sz="4800" b="1"/>
          </a:p>
          <a:p>
            <a:pPr algn="ctr"/>
            <a:endParaRPr lang="en-US" sz="4800" b="1"/>
          </a:p>
        </p:txBody>
      </p:sp>
      <p:sp>
        <p:nvSpPr>
          <p:cNvPr id="19" name="Title 2">
            <a:extLst>
              <a:ext uri="{FF2B5EF4-FFF2-40B4-BE49-F238E27FC236}">
                <a16:creationId xmlns:a16="http://schemas.microsoft.com/office/drawing/2014/main" id="{8542E309-7AA9-466C-83B6-46CDCC92FEB3}"/>
              </a:ext>
            </a:extLst>
          </p:cNvPr>
          <p:cNvSpPr>
            <a:spLocks noGrp="1"/>
          </p:cNvSpPr>
          <p:nvPr>
            <p:ph type="title"/>
          </p:nvPr>
        </p:nvSpPr>
        <p:spPr>
          <a:xfrm>
            <a:off x="381000" y="13137"/>
            <a:ext cx="8458200" cy="1143000"/>
          </a:xfrm>
        </p:spPr>
        <p:txBody>
          <a:bodyPr>
            <a:normAutofit fontScale="90000"/>
          </a:bodyPr>
          <a:lstStyle/>
          <a:p>
            <a:r>
              <a:rPr lang="en-US"/>
              <a:t>Land use Game</a:t>
            </a:r>
            <a:br>
              <a:rPr lang="en-US"/>
            </a:br>
            <a:r>
              <a:rPr lang="en-US" sz="3600"/>
              <a:t>Level 5a	</a:t>
            </a:r>
          </a:p>
        </p:txBody>
      </p:sp>
      <p:sp>
        <p:nvSpPr>
          <p:cNvPr id="2" name="Down Arrow 1"/>
          <p:cNvSpPr/>
          <p:nvPr/>
        </p:nvSpPr>
        <p:spPr>
          <a:xfrm>
            <a:off x="4600956" y="2186223"/>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2BBBADE-81C8-4643-9BD6-ACE7B3CF8264}"/>
              </a:ext>
            </a:extLst>
          </p:cNvPr>
          <p:cNvPicPr>
            <a:picLocks noChangeAspect="1"/>
          </p:cNvPicPr>
          <p:nvPr/>
        </p:nvPicPr>
        <p:blipFill rotWithShape="1">
          <a:blip r:embed="rId3">
            <a:extLst>
              <a:ext uri="{28A0092B-C50C-407E-A947-70E740481C1C}">
                <a14:useLocalDpi xmlns:a14="http://schemas.microsoft.com/office/drawing/2010/main" val="0"/>
              </a:ext>
            </a:extLst>
          </a:blip>
          <a:srcRect r="2236" b="9813"/>
          <a:stretch/>
        </p:blipFill>
        <p:spPr>
          <a:xfrm>
            <a:off x="228600" y="3586046"/>
            <a:ext cx="8610600" cy="1627719"/>
          </a:xfrm>
          <a:prstGeom prst="rect">
            <a:avLst/>
          </a:prstGeom>
        </p:spPr>
      </p:pic>
    </p:spTree>
    <p:extLst>
      <p:ext uri="{BB962C8B-B14F-4D97-AF65-F5344CB8AC3E}">
        <p14:creationId xmlns:p14="http://schemas.microsoft.com/office/powerpoint/2010/main" val="78684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Follow-Up Discussion</a:t>
            </a:r>
          </a:p>
        </p:txBody>
      </p:sp>
    </p:spTree>
    <p:extLst>
      <p:ext uri="{BB962C8B-B14F-4D97-AF65-F5344CB8AC3E}">
        <p14:creationId xmlns:p14="http://schemas.microsoft.com/office/powerpoint/2010/main" val="225064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90428" cy="1143000"/>
          </a:xfrm>
        </p:spPr>
        <p:txBody>
          <a:bodyPr>
            <a:noAutofit/>
          </a:bodyPr>
          <a:lstStyle/>
          <a:p>
            <a:r>
              <a:rPr lang="en-US" sz="3600"/>
              <a:t>Re-cap: How are </a:t>
            </a:r>
            <a:r>
              <a:rPr lang="en-US" sz="3600" i="1"/>
              <a:t>Best Management Practices</a:t>
            </a:r>
            <a:r>
              <a:rPr lang="en-US" sz="3600"/>
              <a:t> applied to land use?</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89779" y="2161325"/>
            <a:ext cx="3236701" cy="214534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161325"/>
            <a:ext cx="3108960" cy="21453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7299" y="2158697"/>
            <a:ext cx="3236701" cy="2145343"/>
          </a:xfrm>
          <a:prstGeom prst="rect">
            <a:avLst/>
          </a:prstGeom>
        </p:spPr>
      </p:pic>
      <p:sp>
        <p:nvSpPr>
          <p:cNvPr id="8" name="TextBox 7"/>
          <p:cNvSpPr txBox="1"/>
          <p:nvPr/>
        </p:nvSpPr>
        <p:spPr>
          <a:xfrm>
            <a:off x="95693" y="1295400"/>
            <a:ext cx="8975735" cy="769441"/>
          </a:xfrm>
          <a:prstGeom prst="rect">
            <a:avLst/>
          </a:prstGeom>
          <a:noFill/>
        </p:spPr>
        <p:txBody>
          <a:bodyPr wrap="square" rtlCol="0">
            <a:spAutoFit/>
          </a:bodyPr>
          <a:lstStyle/>
          <a:p>
            <a:r>
              <a:rPr lang="en-US" sz="4400" b="1">
                <a:solidFill>
                  <a:srgbClr val="00B050"/>
                </a:solidFill>
                <a:effectLst>
                  <a:outerShdw blurRad="38100" dist="38100" dir="2700000" algn="tl">
                    <a:srgbClr val="000000">
                      <a:alpha val="43137"/>
                    </a:srgbClr>
                  </a:outerShdw>
                </a:effectLst>
              </a:rPr>
              <a:t>Improve natural habitats</a:t>
            </a:r>
          </a:p>
        </p:txBody>
      </p:sp>
      <p:sp>
        <p:nvSpPr>
          <p:cNvPr id="9" name="TextBox 8"/>
          <p:cNvSpPr txBox="1"/>
          <p:nvPr/>
        </p:nvSpPr>
        <p:spPr>
          <a:xfrm>
            <a:off x="3113213" y="4306669"/>
            <a:ext cx="2968597" cy="646331"/>
          </a:xfrm>
          <a:prstGeom prst="rect">
            <a:avLst/>
          </a:prstGeom>
          <a:noFill/>
        </p:spPr>
        <p:txBody>
          <a:bodyPr wrap="square" rtlCol="0">
            <a:spAutoFit/>
          </a:bodyPr>
          <a:lstStyle/>
          <a:p>
            <a:pPr algn="ctr"/>
            <a:r>
              <a:rPr lang="en-US"/>
              <a:t>Plant native species and remove invasive species.</a:t>
            </a:r>
          </a:p>
        </p:txBody>
      </p:sp>
      <p:sp>
        <p:nvSpPr>
          <p:cNvPr id="10" name="TextBox 9"/>
          <p:cNvSpPr txBox="1"/>
          <p:nvPr/>
        </p:nvSpPr>
        <p:spPr>
          <a:xfrm>
            <a:off x="76200" y="4306669"/>
            <a:ext cx="2968597" cy="646331"/>
          </a:xfrm>
          <a:prstGeom prst="rect">
            <a:avLst/>
          </a:prstGeom>
          <a:noFill/>
        </p:spPr>
        <p:txBody>
          <a:bodyPr wrap="square" rtlCol="0">
            <a:spAutoFit/>
          </a:bodyPr>
          <a:lstStyle/>
          <a:p>
            <a:pPr algn="ctr"/>
            <a:r>
              <a:rPr lang="en-US"/>
              <a:t>Replace what you use and clean up the environment.</a:t>
            </a:r>
          </a:p>
        </p:txBody>
      </p:sp>
      <p:sp>
        <p:nvSpPr>
          <p:cNvPr id="11" name="TextBox 10"/>
          <p:cNvSpPr txBox="1"/>
          <p:nvPr/>
        </p:nvSpPr>
        <p:spPr>
          <a:xfrm>
            <a:off x="6102831" y="4306669"/>
            <a:ext cx="2968597" cy="646331"/>
          </a:xfrm>
          <a:prstGeom prst="rect">
            <a:avLst/>
          </a:prstGeom>
          <a:noFill/>
        </p:spPr>
        <p:txBody>
          <a:bodyPr wrap="square" rtlCol="0">
            <a:spAutoFit/>
          </a:bodyPr>
          <a:lstStyle/>
          <a:p>
            <a:pPr algn="ctr"/>
            <a:r>
              <a:rPr lang="en-US"/>
              <a:t>Don’t just talk about stewardship, take action. </a:t>
            </a:r>
          </a:p>
        </p:txBody>
      </p:sp>
      <p:sp>
        <p:nvSpPr>
          <p:cNvPr id="12" name="TextBox 11">
            <a:extLst>
              <a:ext uri="{FF2B5EF4-FFF2-40B4-BE49-F238E27FC236}">
                <a16:creationId xmlns:a16="http://schemas.microsoft.com/office/drawing/2014/main" id="{3CBCAD14-AEC0-4FFE-9D87-463EC7923AB7}"/>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23166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88854" cy="1143000"/>
          </a:xfrm>
        </p:spPr>
        <p:txBody>
          <a:bodyPr>
            <a:noAutofit/>
          </a:bodyPr>
          <a:lstStyle/>
          <a:p>
            <a:r>
              <a:rPr lang="en-US" sz="3600"/>
              <a:t>Re-cap: How are </a:t>
            </a:r>
            <a:r>
              <a:rPr lang="en-US" sz="3600" i="1"/>
              <a:t>Best Management Practices</a:t>
            </a:r>
            <a:r>
              <a:rPr lang="en-US" sz="3600"/>
              <a:t> applied to land use?</a:t>
            </a:r>
          </a:p>
        </p:txBody>
      </p:sp>
      <p:sp>
        <p:nvSpPr>
          <p:cNvPr id="5" name="TextBox 4"/>
          <p:cNvSpPr txBox="1"/>
          <p:nvPr/>
        </p:nvSpPr>
        <p:spPr>
          <a:xfrm>
            <a:off x="95692" y="1295400"/>
            <a:ext cx="8819708" cy="707886"/>
          </a:xfrm>
          <a:prstGeom prst="rect">
            <a:avLst/>
          </a:prstGeom>
          <a:noFill/>
        </p:spPr>
        <p:txBody>
          <a:bodyPr wrap="square" rtlCol="0">
            <a:spAutoFit/>
          </a:bodyPr>
          <a:lstStyle/>
          <a:p>
            <a:r>
              <a:rPr lang="en-US" sz="4000" b="1">
                <a:solidFill>
                  <a:srgbClr val="00B050"/>
                </a:solidFill>
                <a:effectLst>
                  <a:outerShdw blurRad="38100" dist="38100" dir="2700000" algn="tl">
                    <a:srgbClr val="000000">
                      <a:alpha val="43137"/>
                    </a:srgbClr>
                  </a:outerShdw>
                </a:effectLst>
              </a:rPr>
              <a:t>Agricultural Best Management Practices </a:t>
            </a:r>
          </a:p>
        </p:txBody>
      </p:sp>
      <p:sp>
        <p:nvSpPr>
          <p:cNvPr id="6" name="TextBox 5"/>
          <p:cNvSpPr txBox="1"/>
          <p:nvPr/>
        </p:nvSpPr>
        <p:spPr>
          <a:xfrm>
            <a:off x="3113213" y="4306669"/>
            <a:ext cx="2968597" cy="923330"/>
          </a:xfrm>
          <a:prstGeom prst="rect">
            <a:avLst/>
          </a:prstGeom>
          <a:noFill/>
        </p:spPr>
        <p:txBody>
          <a:bodyPr wrap="square" rtlCol="0">
            <a:spAutoFit/>
          </a:bodyPr>
          <a:lstStyle/>
          <a:p>
            <a:pPr algn="ctr"/>
            <a:r>
              <a:rPr lang="en-US"/>
              <a:t>Use technology to make more efficient use of inputs (e.g., fertilizer, water).</a:t>
            </a:r>
          </a:p>
        </p:txBody>
      </p:sp>
      <p:sp>
        <p:nvSpPr>
          <p:cNvPr id="7" name="TextBox 6"/>
          <p:cNvSpPr txBox="1"/>
          <p:nvPr/>
        </p:nvSpPr>
        <p:spPr>
          <a:xfrm>
            <a:off x="76200" y="4306669"/>
            <a:ext cx="2968597" cy="646331"/>
          </a:xfrm>
          <a:prstGeom prst="rect">
            <a:avLst/>
          </a:prstGeom>
          <a:noFill/>
        </p:spPr>
        <p:txBody>
          <a:bodyPr wrap="square" rtlCol="0">
            <a:spAutoFit/>
          </a:bodyPr>
          <a:lstStyle/>
          <a:p>
            <a:pPr algn="ctr"/>
            <a:r>
              <a:rPr lang="en-US"/>
              <a:t>Improve soil health to grow more on the same land. </a:t>
            </a:r>
          </a:p>
        </p:txBody>
      </p:sp>
      <p:sp>
        <p:nvSpPr>
          <p:cNvPr id="8" name="TextBox 7"/>
          <p:cNvSpPr txBox="1"/>
          <p:nvPr/>
        </p:nvSpPr>
        <p:spPr>
          <a:xfrm>
            <a:off x="6101257" y="4320024"/>
            <a:ext cx="2968597" cy="646331"/>
          </a:xfrm>
          <a:prstGeom prst="rect">
            <a:avLst/>
          </a:prstGeom>
          <a:noFill/>
        </p:spPr>
        <p:txBody>
          <a:bodyPr wrap="square" rtlCol="0">
            <a:spAutoFit/>
          </a:bodyPr>
          <a:lstStyle/>
          <a:p>
            <a:pPr algn="ctr"/>
            <a:r>
              <a:rPr lang="en-US"/>
              <a:t>Sustainably use land already in production.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0432" y="2211953"/>
            <a:ext cx="3163568" cy="20968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4250" y="2209799"/>
            <a:ext cx="3163568" cy="209686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2209799"/>
            <a:ext cx="3110298" cy="2096869"/>
          </a:xfrm>
          <a:prstGeom prst="rect">
            <a:avLst/>
          </a:prstGeom>
        </p:spPr>
      </p:pic>
      <p:sp>
        <p:nvSpPr>
          <p:cNvPr id="12" name="TextBox 11">
            <a:extLst>
              <a:ext uri="{FF2B5EF4-FFF2-40B4-BE49-F238E27FC236}">
                <a16:creationId xmlns:a16="http://schemas.microsoft.com/office/drawing/2014/main" id="{13AFD566-85C6-4401-9F71-1159AB1C8A39}"/>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92530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90428" cy="1143000"/>
          </a:xfrm>
        </p:spPr>
        <p:txBody>
          <a:bodyPr>
            <a:noAutofit/>
          </a:bodyPr>
          <a:lstStyle/>
          <a:p>
            <a:r>
              <a:rPr lang="en-US" sz="3600"/>
              <a:t>Re-cap: How are </a:t>
            </a:r>
            <a:r>
              <a:rPr lang="en-US" sz="3600" i="1"/>
              <a:t>Best Management Practices</a:t>
            </a:r>
            <a:r>
              <a:rPr lang="en-US" sz="3600"/>
              <a:t> applied to land use?</a:t>
            </a:r>
          </a:p>
        </p:txBody>
      </p:sp>
      <p:sp>
        <p:nvSpPr>
          <p:cNvPr id="12" name="TextBox 11"/>
          <p:cNvSpPr txBox="1"/>
          <p:nvPr/>
        </p:nvSpPr>
        <p:spPr>
          <a:xfrm>
            <a:off x="95692" y="1295400"/>
            <a:ext cx="7295707" cy="769441"/>
          </a:xfrm>
          <a:prstGeom prst="rect">
            <a:avLst/>
          </a:prstGeom>
          <a:noFill/>
        </p:spPr>
        <p:txBody>
          <a:bodyPr wrap="square" rtlCol="0">
            <a:spAutoFit/>
          </a:bodyPr>
          <a:lstStyle/>
          <a:p>
            <a:r>
              <a:rPr lang="en-US" sz="4400" b="1">
                <a:solidFill>
                  <a:srgbClr val="00B050"/>
                </a:solidFill>
                <a:effectLst>
                  <a:outerShdw blurRad="38100" dist="38100" dir="2700000" algn="tl">
                    <a:srgbClr val="000000">
                      <a:alpha val="43137"/>
                    </a:srgbClr>
                  </a:outerShdw>
                </a:effectLst>
              </a:rPr>
              <a:t>Manage Urban Growth</a:t>
            </a:r>
          </a:p>
        </p:txBody>
      </p:sp>
      <p:sp>
        <p:nvSpPr>
          <p:cNvPr id="13" name="TextBox 12"/>
          <p:cNvSpPr txBox="1"/>
          <p:nvPr/>
        </p:nvSpPr>
        <p:spPr>
          <a:xfrm>
            <a:off x="3113213" y="4306669"/>
            <a:ext cx="2968597" cy="646331"/>
          </a:xfrm>
          <a:prstGeom prst="rect">
            <a:avLst/>
          </a:prstGeom>
          <a:noFill/>
        </p:spPr>
        <p:txBody>
          <a:bodyPr wrap="square" rtlCol="0">
            <a:spAutoFit/>
          </a:bodyPr>
          <a:lstStyle/>
          <a:p>
            <a:pPr algn="ctr"/>
            <a:r>
              <a:rPr lang="en-US"/>
              <a:t>Reduce food waste. Only buy what you need to eat.</a:t>
            </a:r>
          </a:p>
        </p:txBody>
      </p:sp>
      <p:sp>
        <p:nvSpPr>
          <p:cNvPr id="16" name="TextBox 15"/>
          <p:cNvSpPr txBox="1"/>
          <p:nvPr/>
        </p:nvSpPr>
        <p:spPr>
          <a:xfrm>
            <a:off x="76200" y="4306669"/>
            <a:ext cx="2968597" cy="646331"/>
          </a:xfrm>
          <a:prstGeom prst="rect">
            <a:avLst/>
          </a:prstGeom>
          <a:noFill/>
        </p:spPr>
        <p:txBody>
          <a:bodyPr wrap="square" rtlCol="0">
            <a:spAutoFit/>
          </a:bodyPr>
          <a:lstStyle/>
          <a:p>
            <a:pPr algn="ctr"/>
            <a:r>
              <a:rPr lang="en-US"/>
              <a:t>Retain urban wetlands and riparian areas. </a:t>
            </a:r>
          </a:p>
        </p:txBody>
      </p:sp>
      <p:sp>
        <p:nvSpPr>
          <p:cNvPr id="17" name="TextBox 16"/>
          <p:cNvSpPr txBox="1"/>
          <p:nvPr/>
        </p:nvSpPr>
        <p:spPr>
          <a:xfrm>
            <a:off x="6102831" y="4306669"/>
            <a:ext cx="2968597" cy="646331"/>
          </a:xfrm>
          <a:prstGeom prst="rect">
            <a:avLst/>
          </a:prstGeom>
          <a:noFill/>
        </p:spPr>
        <p:txBody>
          <a:bodyPr wrap="square" rtlCol="0">
            <a:spAutoFit/>
          </a:bodyPr>
          <a:lstStyle/>
          <a:p>
            <a:pPr algn="ctr"/>
            <a:r>
              <a:rPr lang="en-US"/>
              <a:t>Build businesses and homes up. Not out.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09799"/>
            <a:ext cx="3163568" cy="209686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98027" y="2209799"/>
            <a:ext cx="3163568" cy="2096869"/>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56632" y="2209799"/>
            <a:ext cx="3087368" cy="2096869"/>
          </a:xfrm>
          <a:prstGeom prst="rect">
            <a:avLst/>
          </a:prstGeom>
        </p:spPr>
      </p:pic>
      <p:sp>
        <p:nvSpPr>
          <p:cNvPr id="10" name="TextBox 9">
            <a:extLst>
              <a:ext uri="{FF2B5EF4-FFF2-40B4-BE49-F238E27FC236}">
                <a16:creationId xmlns:a16="http://schemas.microsoft.com/office/drawing/2014/main" id="{A8ACCC6E-5BBA-4EB8-B26C-C888782AB70B}"/>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14749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2961"/>
            <a:ext cx="8610600" cy="4723039"/>
          </a:xfrm>
        </p:spPr>
        <p:txBody>
          <a:bodyPr>
            <a:normAutofit fontScale="85000" lnSpcReduction="20000"/>
          </a:bodyPr>
          <a:lstStyle/>
          <a:p>
            <a:pPr lvl="1">
              <a:spcBef>
                <a:spcPts val="1800"/>
              </a:spcBef>
              <a:buFont typeface="Arial" charset="0"/>
              <a:buChar char="•"/>
            </a:pPr>
            <a:r>
              <a:rPr lang="en-US"/>
              <a:t>Three percent of the Earth (ten percent of the Earth’s land) is ideal for growing crops.</a:t>
            </a:r>
          </a:p>
          <a:p>
            <a:pPr lvl="1">
              <a:spcBef>
                <a:spcPts val="1800"/>
              </a:spcBef>
              <a:buFont typeface="Arial" charset="0"/>
              <a:buChar char="•"/>
            </a:pPr>
            <a:r>
              <a:rPr lang="en-US"/>
              <a:t>Most of our urban areas were built on ideal crop land. Our ancestors settled where they could grow food and cities grew from there.</a:t>
            </a:r>
          </a:p>
          <a:p>
            <a:pPr lvl="1">
              <a:spcBef>
                <a:spcPts val="1800"/>
              </a:spcBef>
              <a:buFont typeface="Arial" charset="0"/>
              <a:buChar char="•"/>
            </a:pPr>
            <a:r>
              <a:rPr lang="en-US"/>
              <a:t>The quality of the soil under our homes and businesses is the real challenge in the journey. The challenge also spreads to our natural areas. Protecting the Earth’s biodiversity and natural resources is vital to our survival.</a:t>
            </a:r>
          </a:p>
          <a:p>
            <a:pPr lvl="1">
              <a:spcBef>
                <a:spcPts val="1800"/>
              </a:spcBef>
              <a:buFont typeface="Arial" charset="0"/>
              <a:buChar char="•"/>
            </a:pPr>
            <a:r>
              <a:rPr lang="en-US"/>
              <a:t>Every land use decision we make has a consequence. Best management practices are essential in our journey to sustainably feed the world while balancing social, economic and environmental needs.</a:t>
            </a:r>
          </a:p>
        </p:txBody>
      </p:sp>
      <p:sp>
        <p:nvSpPr>
          <p:cNvPr id="3" name="Title 2"/>
          <p:cNvSpPr>
            <a:spLocks noGrp="1"/>
          </p:cNvSpPr>
          <p:nvPr>
            <p:ph type="title"/>
          </p:nvPr>
        </p:nvSpPr>
        <p:spPr/>
        <p:txBody>
          <a:bodyPr>
            <a:normAutofit/>
          </a:bodyPr>
          <a:lstStyle/>
          <a:p>
            <a:r>
              <a:rPr lang="en-US"/>
              <a:t>wrap-Up</a:t>
            </a:r>
          </a:p>
        </p:txBody>
      </p:sp>
    </p:spTree>
    <p:extLst>
      <p:ext uri="{BB962C8B-B14F-4D97-AF65-F5344CB8AC3E}">
        <p14:creationId xmlns:p14="http://schemas.microsoft.com/office/powerpoint/2010/main" val="2410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1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a:t>Play the game!</a:t>
            </a:r>
          </a:p>
          <a:p>
            <a:pPr algn="ctr"/>
            <a:endParaRPr lang="en-US" sz="4800" b="1"/>
          </a:p>
          <a:p>
            <a:pPr algn="ctr"/>
            <a:endParaRPr lang="en-US" sz="4800" b="1"/>
          </a:p>
        </p:txBody>
      </p:sp>
      <p:sp>
        <p:nvSpPr>
          <p:cNvPr id="12" name="Title 6">
            <a:extLst>
              <a:ext uri="{FF2B5EF4-FFF2-40B4-BE49-F238E27FC236}">
                <a16:creationId xmlns:a16="http://schemas.microsoft.com/office/drawing/2014/main" id="{21C69775-6A37-49A9-B125-F36A299D8473}"/>
              </a:ext>
            </a:extLst>
          </p:cNvPr>
          <p:cNvSpPr>
            <a:spLocks noGrp="1"/>
          </p:cNvSpPr>
          <p:nvPr>
            <p:ph type="title"/>
          </p:nvPr>
        </p:nvSpPr>
        <p:spPr>
          <a:xfrm>
            <a:off x="381000" y="13137"/>
            <a:ext cx="8458200" cy="1143000"/>
          </a:xfrm>
        </p:spPr>
        <p:txBody>
          <a:bodyPr/>
          <a:lstStyle/>
          <a:p>
            <a:r>
              <a:rPr lang="en-US"/>
              <a:t>Enriching activities</a:t>
            </a:r>
          </a:p>
        </p:txBody>
      </p:sp>
      <p:sp>
        <p:nvSpPr>
          <p:cNvPr id="2" name="Down Arrow 1"/>
          <p:cNvSpPr/>
          <p:nvPr/>
        </p:nvSpPr>
        <p:spPr>
          <a:xfrm>
            <a:off x="5715000" y="2098808"/>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802FEAA-D48B-49B2-B596-EA25EC8F0CF7}"/>
              </a:ext>
            </a:extLst>
          </p:cNvPr>
          <p:cNvPicPr>
            <a:picLocks noChangeAspect="1"/>
          </p:cNvPicPr>
          <p:nvPr/>
        </p:nvPicPr>
        <p:blipFill rotWithShape="1">
          <a:blip r:embed="rId3">
            <a:extLst>
              <a:ext uri="{28A0092B-C50C-407E-A947-70E740481C1C}">
                <a14:useLocalDpi xmlns:a14="http://schemas.microsoft.com/office/drawing/2010/main" val="0"/>
              </a:ext>
            </a:extLst>
          </a:blip>
          <a:srcRect r="2631" b="8180"/>
          <a:stretch/>
        </p:blipFill>
        <p:spPr>
          <a:xfrm>
            <a:off x="234406" y="3603724"/>
            <a:ext cx="8675188" cy="1676400"/>
          </a:xfrm>
          <a:prstGeom prst="rect">
            <a:avLst/>
          </a:prstGeom>
        </p:spPr>
      </p:pic>
    </p:spTree>
    <p:extLst>
      <p:ext uri="{BB962C8B-B14F-4D97-AF65-F5344CB8AC3E}">
        <p14:creationId xmlns:p14="http://schemas.microsoft.com/office/powerpoint/2010/main" val="29870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3962400" cy="3886200"/>
          </a:xfrm>
        </p:spPr>
        <p:txBody>
          <a:bodyPr>
            <a:noAutofit/>
          </a:bodyPr>
          <a:lstStyle/>
          <a:p>
            <a:pPr marL="0" indent="0" algn="ctr">
              <a:buNone/>
            </a:pPr>
            <a:r>
              <a:rPr lang="en-US" sz="4000" b="1"/>
              <a:t>How much of the Earth’s surface is ideal for</a:t>
            </a:r>
            <a:br>
              <a:rPr lang="en-US" sz="4000" b="1"/>
            </a:br>
            <a:r>
              <a:rPr lang="en-US" sz="5400" b="1"/>
              <a:t>GROWING CROPS</a:t>
            </a:r>
            <a:r>
              <a:rPr lang="en-US" sz="4000" b="1"/>
              <a:t>?</a:t>
            </a:r>
          </a:p>
        </p:txBody>
      </p:sp>
    </p:spTree>
    <p:extLst>
      <p:ext uri="{BB962C8B-B14F-4D97-AF65-F5344CB8AC3E}">
        <p14:creationId xmlns:p14="http://schemas.microsoft.com/office/powerpoint/2010/main" val="128787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447800"/>
            <a:ext cx="7696200" cy="4648200"/>
          </a:xfrm>
        </p:spPr>
        <p:txBody>
          <a:bodyPr vert="horz" lIns="91440" tIns="45720" rIns="91440" bIns="45720" rtlCol="0" anchor="t">
            <a:normAutofit fontScale="92500" lnSpcReduction="20000"/>
          </a:bodyPr>
          <a:lstStyle/>
          <a:p>
            <a:pPr lvl="0"/>
            <a:r>
              <a:rPr lang="en-US" dirty="0"/>
              <a:t>Distribute the </a:t>
            </a:r>
            <a:r>
              <a:rPr lang="en-US" u="sng" dirty="0">
                <a:hlinkClick r:id="rId2"/>
              </a:rPr>
              <a:t>Country Comparison Map</a:t>
            </a:r>
            <a:r>
              <a:rPr lang="en-US" dirty="0"/>
              <a:t> Find similarities and differences in climate, topography, culture, and food production across the globe.</a:t>
            </a:r>
          </a:p>
          <a:p>
            <a:pPr lvl="0"/>
            <a:r>
              <a:rPr lang="en-US" dirty="0"/>
              <a:t>Watch – </a:t>
            </a:r>
            <a:r>
              <a:rPr lang="en-US" dirty="0" err="1"/>
              <a:t>TedTalk</a:t>
            </a:r>
            <a:r>
              <a:rPr lang="en-US" dirty="0"/>
              <a:t> by Allan Savory on desertification and cattle: </a:t>
            </a:r>
            <a:r>
              <a:rPr lang="en-US" u="sng" dirty="0">
                <a:hlinkClick r:id="rId3"/>
              </a:rPr>
              <a:t>https://youtu.be/vpTHi7O66pI</a:t>
            </a:r>
            <a:endParaRPr lang="en-US" u="sng" dirty="0">
              <a:hlinkClick r:id="rId3"/>
            </a:endParaRPr>
          </a:p>
          <a:p>
            <a:pPr lvl="0"/>
            <a:r>
              <a:rPr lang="en-US" dirty="0"/>
              <a:t>Students will understand the importance of taking action through service-learning using the WE Service Learning in Action: </a:t>
            </a:r>
            <a:r>
              <a:rPr lang="en-US" u="sng" dirty="0">
                <a:hlinkClick r:id="rId4"/>
              </a:rPr>
              <a:t>Land Use</a:t>
            </a:r>
            <a:r>
              <a:rPr lang="en-US" dirty="0"/>
              <a:t> lesson plan </a:t>
            </a:r>
          </a:p>
          <a:p>
            <a:pPr marL="0" indent="0">
              <a:buNone/>
            </a:pPr>
            <a:endParaRPr lang="en-US" u="sng" dirty="0">
              <a:cs typeface="Calibri"/>
            </a:endParaRPr>
          </a:p>
        </p:txBody>
      </p:sp>
      <p:sp>
        <p:nvSpPr>
          <p:cNvPr id="3" name="Title 2"/>
          <p:cNvSpPr>
            <a:spLocks noGrp="1"/>
          </p:cNvSpPr>
          <p:nvPr>
            <p:ph type="title"/>
          </p:nvPr>
        </p:nvSpPr>
        <p:spPr/>
        <p:txBody>
          <a:bodyPr/>
          <a:lstStyle/>
          <a:p>
            <a:r>
              <a:rPr lang="en-US"/>
              <a:t>Enriching activities</a:t>
            </a:r>
          </a:p>
        </p:txBody>
      </p:sp>
    </p:spTree>
    <p:extLst>
      <p:ext uri="{BB962C8B-B14F-4D97-AF65-F5344CB8AC3E}">
        <p14:creationId xmlns:p14="http://schemas.microsoft.com/office/powerpoint/2010/main" val="280965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27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13137"/>
            <a:ext cx="7467600" cy="1143000"/>
          </a:xfrm>
        </p:spPr>
        <p:txBody>
          <a:bodyPr>
            <a:normAutofit fontScale="90000"/>
          </a:bodyPr>
          <a:lstStyle/>
          <a:p>
            <a:r>
              <a:rPr lang="en-US"/>
              <a:t>Why is land a precious resource?</a:t>
            </a: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8001000" cy="5747618"/>
          </a:xfrm>
          <a:prstGeom prst="rect">
            <a:avLst/>
          </a:prstGeom>
        </p:spPr>
      </p:pic>
      <p:sp>
        <p:nvSpPr>
          <p:cNvPr id="27" name="TextBox 26"/>
          <p:cNvSpPr txBox="1"/>
          <p:nvPr/>
        </p:nvSpPr>
        <p:spPr>
          <a:xfrm>
            <a:off x="381000" y="1676400"/>
            <a:ext cx="1371600" cy="1200329"/>
          </a:xfrm>
          <a:prstGeom prst="rect">
            <a:avLst/>
          </a:prstGeom>
          <a:noFill/>
        </p:spPr>
        <p:txBody>
          <a:bodyPr wrap="square" rtlCol="0">
            <a:spAutoFit/>
          </a:bodyPr>
          <a:lstStyle/>
          <a:p>
            <a:pPr algn="ctr"/>
            <a:r>
              <a:rPr lang="en-US"/>
              <a:t>Mountains,</a:t>
            </a:r>
            <a:br>
              <a:rPr lang="en-US"/>
            </a:br>
            <a:r>
              <a:rPr lang="en-US"/>
              <a:t>Arctic,</a:t>
            </a:r>
            <a:br>
              <a:rPr lang="en-US"/>
            </a:br>
            <a:r>
              <a:rPr lang="en-US"/>
              <a:t>Antarctic,</a:t>
            </a:r>
            <a:br>
              <a:rPr lang="en-US"/>
            </a:br>
            <a:r>
              <a:rPr lang="en-US"/>
              <a:t>Desert</a:t>
            </a:r>
          </a:p>
        </p:txBody>
      </p:sp>
      <p:sp>
        <p:nvSpPr>
          <p:cNvPr id="28" name="TextBox 27"/>
          <p:cNvSpPr txBox="1"/>
          <p:nvPr/>
        </p:nvSpPr>
        <p:spPr>
          <a:xfrm>
            <a:off x="1371600" y="76200"/>
            <a:ext cx="1371600" cy="1200329"/>
          </a:xfrm>
          <a:prstGeom prst="rect">
            <a:avLst/>
          </a:prstGeom>
          <a:noFill/>
        </p:spPr>
        <p:txBody>
          <a:bodyPr wrap="square" rtlCol="0">
            <a:spAutoFit/>
          </a:bodyPr>
          <a:lstStyle/>
          <a:p>
            <a:pPr algn="ctr"/>
            <a:r>
              <a:rPr lang="en-US"/>
              <a:t>Cities and Land Too Wet, Dry, Rocky</a:t>
            </a:r>
          </a:p>
        </p:txBody>
      </p:sp>
      <p:sp>
        <p:nvSpPr>
          <p:cNvPr id="29" name="TextBox 28"/>
          <p:cNvSpPr txBox="1"/>
          <p:nvPr/>
        </p:nvSpPr>
        <p:spPr>
          <a:xfrm>
            <a:off x="4953000" y="281414"/>
            <a:ext cx="3657600" cy="1015663"/>
          </a:xfrm>
          <a:prstGeom prst="rect">
            <a:avLst/>
          </a:prstGeom>
          <a:noFill/>
        </p:spPr>
        <p:txBody>
          <a:bodyPr wrap="square" rtlCol="0">
            <a:spAutoFit/>
          </a:bodyPr>
          <a:lstStyle/>
          <a:p>
            <a:pPr algn="ctr"/>
            <a:r>
              <a:rPr lang="en-US" b="1"/>
              <a:t>Roughly </a:t>
            </a:r>
            <a:r>
              <a:rPr lang="en-US" sz="2400" b="1">
                <a:solidFill>
                  <a:srgbClr val="FF0000"/>
                </a:solidFill>
                <a:effectLst>
                  <a:outerShdw blurRad="38100" dist="38100" dir="2700000" algn="tl">
                    <a:srgbClr val="000000">
                      <a:alpha val="43137"/>
                    </a:srgbClr>
                  </a:outerShdw>
                </a:effectLst>
              </a:rPr>
              <a:t>3%</a:t>
            </a:r>
            <a:r>
              <a:rPr lang="en-US" b="1"/>
              <a:t> of the Earth </a:t>
            </a:r>
            <a:br>
              <a:rPr lang="en-US" b="1"/>
            </a:br>
            <a:r>
              <a:rPr lang="en-US" b="1"/>
              <a:t>(or 10% of Earth’s land) has ideal conditions for growing crops</a:t>
            </a:r>
          </a:p>
        </p:txBody>
      </p:sp>
      <p:sp>
        <p:nvSpPr>
          <p:cNvPr id="30" name="TextBox 29"/>
          <p:cNvSpPr txBox="1"/>
          <p:nvPr/>
        </p:nvSpPr>
        <p:spPr>
          <a:xfrm>
            <a:off x="7416229" y="4027435"/>
            <a:ext cx="1371600" cy="1200329"/>
          </a:xfrm>
          <a:prstGeom prst="rect">
            <a:avLst/>
          </a:prstGeom>
          <a:noFill/>
        </p:spPr>
        <p:txBody>
          <a:bodyPr wrap="square" rtlCol="0">
            <a:spAutoFit/>
          </a:bodyPr>
          <a:lstStyle/>
          <a:p>
            <a:pPr algn="ctr"/>
            <a:r>
              <a:rPr lang="en-US"/>
              <a:t>Oceans,</a:t>
            </a:r>
            <a:br>
              <a:rPr lang="en-US"/>
            </a:br>
            <a:r>
              <a:rPr lang="en-US"/>
              <a:t>Ice,</a:t>
            </a:r>
          </a:p>
          <a:p>
            <a:pPr algn="ctr"/>
            <a:r>
              <a:rPr lang="en-US"/>
              <a:t>Lakes,</a:t>
            </a:r>
            <a:br>
              <a:rPr lang="en-US"/>
            </a:br>
            <a:r>
              <a:rPr lang="en-US"/>
              <a:t>Rivers</a:t>
            </a:r>
          </a:p>
        </p:txBody>
      </p:sp>
    </p:spTree>
    <p:extLst>
      <p:ext uri="{BB962C8B-B14F-4D97-AF65-F5344CB8AC3E}">
        <p14:creationId xmlns:p14="http://schemas.microsoft.com/office/powerpoint/2010/main" val="1064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62" y="1154685"/>
            <a:ext cx="8839200" cy="1200329"/>
          </a:xfrm>
          <a:prstGeom prst="rect">
            <a:avLst/>
          </a:prstGeom>
          <a:noFill/>
        </p:spPr>
        <p:txBody>
          <a:bodyPr wrap="square" rtlCol="0">
            <a:spAutoFit/>
          </a:bodyPr>
          <a:lstStyle/>
          <a:p>
            <a:pPr algn="ctr"/>
            <a:r>
              <a:rPr lang="en-US" sz="3600">
                <a:hlinkClick r:id="rId3"/>
              </a:rPr>
              <a:t>Watch the Journey 2050 </a:t>
            </a:r>
          </a:p>
          <a:p>
            <a:pPr algn="ctr"/>
            <a:r>
              <a:rPr lang="en-US" sz="3600">
                <a:hlinkClick r:id="rId3"/>
              </a:rPr>
              <a:t>Land Use Video</a:t>
            </a:r>
            <a:endParaRPr lang="en-US" sz="3600"/>
          </a:p>
        </p:txBody>
      </p:sp>
      <p:sp>
        <p:nvSpPr>
          <p:cNvPr id="13" name="Content Placeholder 7"/>
          <p:cNvSpPr>
            <a:spLocks noGrp="1"/>
          </p:cNvSpPr>
          <p:nvPr>
            <p:ph idx="1"/>
          </p:nvPr>
        </p:nvSpPr>
        <p:spPr>
          <a:xfrm>
            <a:off x="152400" y="3848155"/>
            <a:ext cx="7772400" cy="681563"/>
          </a:xfrm>
        </p:spPr>
        <p:txBody>
          <a:bodyPr>
            <a:normAutofit/>
          </a:bodyPr>
          <a:lstStyle/>
          <a:p>
            <a:pPr marL="0" indent="0">
              <a:buNone/>
            </a:pPr>
            <a:r>
              <a:rPr lang="en-US" b="1"/>
              <a:t>As you watch, discover:</a:t>
            </a:r>
          </a:p>
          <a:p>
            <a:pPr marL="0" indent="0">
              <a:buNone/>
            </a:pPr>
            <a:endParaRPr lang="en-US"/>
          </a:p>
        </p:txBody>
      </p:sp>
      <p:sp>
        <p:nvSpPr>
          <p:cNvPr id="16" name="Content Placeholder 7"/>
          <p:cNvSpPr txBox="1">
            <a:spLocks/>
          </p:cNvSpPr>
          <p:nvPr/>
        </p:nvSpPr>
        <p:spPr>
          <a:xfrm>
            <a:off x="533400" y="4419600"/>
            <a:ext cx="7696200" cy="1194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t>Why is land a precious resource?</a:t>
            </a:r>
          </a:p>
          <a:p>
            <a:r>
              <a:rPr lang="en-US" sz="2000"/>
              <a:t>How are best management practices applied to land use choices?</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584791"/>
            <a:ext cx="6065170" cy="996609"/>
          </a:xfrm>
          <a:prstGeom prst="rect">
            <a:avLst/>
          </a:prstGeom>
        </p:spPr>
      </p:pic>
    </p:spTree>
    <p:extLst>
      <p:ext uri="{BB962C8B-B14F-4D97-AF65-F5344CB8AC3E}">
        <p14:creationId xmlns:p14="http://schemas.microsoft.com/office/powerpoint/2010/main" val="1642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Why is land a precious resource?</a:t>
            </a:r>
          </a:p>
        </p:txBody>
      </p:sp>
    </p:spTree>
    <p:extLst>
      <p:ext uri="{BB962C8B-B14F-4D97-AF65-F5344CB8AC3E}">
        <p14:creationId xmlns:p14="http://schemas.microsoft.com/office/powerpoint/2010/main" val="1480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591016"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a:solidFill>
                  <a:srgbClr val="00B050"/>
                </a:solidFill>
              </a:rPr>
              <a:t>What is our land used for?</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3321" y="2126512"/>
            <a:ext cx="4138695"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2126512"/>
            <a:ext cx="4138695" cy="2743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00" y="2134395"/>
            <a:ext cx="4138695" cy="2743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90800" y="2121257"/>
            <a:ext cx="4138695" cy="27432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33320" y="2126512"/>
            <a:ext cx="4138695" cy="2743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33321" y="2105492"/>
            <a:ext cx="4138695" cy="27432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800" y="2105492"/>
            <a:ext cx="4138695" cy="27432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86736" y="2105492"/>
            <a:ext cx="4138695" cy="2743200"/>
          </a:xfrm>
          <a:prstGeom prst="rect">
            <a:avLst/>
          </a:prstGeom>
        </p:spPr>
      </p:pic>
      <p:sp>
        <p:nvSpPr>
          <p:cNvPr id="19" name="TextBox 18"/>
          <p:cNvSpPr txBox="1"/>
          <p:nvPr/>
        </p:nvSpPr>
        <p:spPr>
          <a:xfrm>
            <a:off x="0" y="4995955"/>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Recreation</a:t>
            </a:r>
          </a:p>
        </p:txBody>
      </p:sp>
      <p:sp>
        <p:nvSpPr>
          <p:cNvPr id="20" name="TextBox 19"/>
          <p:cNvSpPr txBox="1"/>
          <p:nvPr/>
        </p:nvSpPr>
        <p:spPr>
          <a:xfrm>
            <a:off x="-1" y="4995955"/>
            <a:ext cx="9144000"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Food</a:t>
            </a:r>
          </a:p>
        </p:txBody>
      </p:sp>
      <p:sp>
        <p:nvSpPr>
          <p:cNvPr id="21" name="TextBox 20"/>
          <p:cNvSpPr txBox="1"/>
          <p:nvPr/>
        </p:nvSpPr>
        <p:spPr>
          <a:xfrm>
            <a:off x="16743" y="4995955"/>
            <a:ext cx="9143998"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Homes &amp; Roads…</a:t>
            </a:r>
          </a:p>
        </p:txBody>
      </p:sp>
      <p:sp>
        <p:nvSpPr>
          <p:cNvPr id="23" name="TextBox 22"/>
          <p:cNvSpPr txBox="1"/>
          <p:nvPr/>
        </p:nvSpPr>
        <p:spPr>
          <a:xfrm>
            <a:off x="-98379" y="4995955"/>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Habitats</a:t>
            </a:r>
          </a:p>
        </p:txBody>
      </p:sp>
      <p:sp>
        <p:nvSpPr>
          <p:cNvPr id="24" name="TextBox 23"/>
          <p:cNvSpPr txBox="1"/>
          <p:nvPr/>
        </p:nvSpPr>
        <p:spPr>
          <a:xfrm>
            <a:off x="-2" y="4982573"/>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Businesses &amp; Industries</a:t>
            </a:r>
          </a:p>
        </p:txBody>
      </p:sp>
    </p:spTree>
    <p:extLst>
      <p:ext uri="{BB962C8B-B14F-4D97-AF65-F5344CB8AC3E}">
        <p14:creationId xmlns:p14="http://schemas.microsoft.com/office/powerpoint/2010/main" val="6225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2000"/>
                                        <p:tgtEl>
                                          <p:spTgt spid="8"/>
                                        </p:tgtEl>
                                        <p:attrNameLst>
                                          <p:attrName>ppt_x</p:attrName>
                                        </p:attrNameLst>
                                      </p:cBhvr>
                                      <p:tavLst>
                                        <p:tav tm="0">
                                          <p:val>
                                            <p:strVal val="ppt_x"/>
                                          </p:val>
                                        </p:tav>
                                        <p:tav tm="100000">
                                          <p:val>
                                            <p:strVal val="ppt_x"/>
                                          </p:val>
                                        </p:tav>
                                      </p:tavLst>
                                    </p:anim>
                                    <p:anim calcmode="lin" valueType="num">
                                      <p:cBhvr additive="base">
                                        <p:cTn id="28" dur="2000"/>
                                        <p:tgtEl>
                                          <p:spTgt spid="8"/>
                                        </p:tgtEl>
                                        <p:attrNameLst>
                                          <p:attrName>ppt_y</p:attrName>
                                        </p:attrNameLst>
                                      </p:cBhvr>
                                      <p:tavLst>
                                        <p:tav tm="0">
                                          <p:val>
                                            <p:strVal val="ppt_y"/>
                                          </p:val>
                                        </p:tav>
                                        <p:tav tm="100000">
                                          <p:val>
                                            <p:strVal val="1+ppt_h/2"/>
                                          </p:val>
                                        </p:tav>
                                      </p:tavLst>
                                    </p:anim>
                                    <p:set>
                                      <p:cBhvr>
                                        <p:cTn id="29" dur="1" fill="hold">
                                          <p:stCondLst>
                                            <p:cond delay="1999"/>
                                          </p:stCondLst>
                                        </p:cTn>
                                        <p:tgtEl>
                                          <p:spTgt spid="8"/>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2000"/>
                                        <p:tgtEl>
                                          <p:spTgt spid="9"/>
                                        </p:tgtEl>
                                        <p:attrNameLst>
                                          <p:attrName>ppt_x</p:attrName>
                                        </p:attrNameLst>
                                      </p:cBhvr>
                                      <p:tavLst>
                                        <p:tav tm="0">
                                          <p:val>
                                            <p:strVal val="ppt_x"/>
                                          </p:val>
                                        </p:tav>
                                        <p:tav tm="100000">
                                          <p:val>
                                            <p:strVal val="ppt_x"/>
                                          </p:val>
                                        </p:tav>
                                      </p:tavLst>
                                    </p:anim>
                                    <p:anim calcmode="lin" valueType="num">
                                      <p:cBhvr additive="base">
                                        <p:cTn id="32" dur="2000"/>
                                        <p:tgtEl>
                                          <p:spTgt spid="9"/>
                                        </p:tgtEl>
                                        <p:attrNameLst>
                                          <p:attrName>ppt_y</p:attrName>
                                        </p:attrNameLst>
                                      </p:cBhvr>
                                      <p:tavLst>
                                        <p:tav tm="0">
                                          <p:val>
                                            <p:strVal val="ppt_y"/>
                                          </p:val>
                                        </p:tav>
                                        <p:tav tm="100000">
                                          <p:val>
                                            <p:strVal val="1+ppt_h/2"/>
                                          </p:val>
                                        </p:tav>
                                      </p:tavLst>
                                    </p:anim>
                                    <p:set>
                                      <p:cBhvr>
                                        <p:cTn id="33" dur="1" fill="hold">
                                          <p:stCondLst>
                                            <p:cond delay="1999"/>
                                          </p:stCondLst>
                                        </p:cTn>
                                        <p:tgtEl>
                                          <p:spTgt spid="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2000"/>
                                        <p:tgtEl>
                                          <p:spTgt spid="19"/>
                                        </p:tgtEl>
                                        <p:attrNameLst>
                                          <p:attrName>ppt_x</p:attrName>
                                        </p:attrNameLst>
                                      </p:cBhvr>
                                      <p:tavLst>
                                        <p:tav tm="0">
                                          <p:val>
                                            <p:strVal val="ppt_x"/>
                                          </p:val>
                                        </p:tav>
                                        <p:tav tm="100000">
                                          <p:val>
                                            <p:strVal val="ppt_x"/>
                                          </p:val>
                                        </p:tav>
                                      </p:tavLst>
                                    </p:anim>
                                    <p:anim calcmode="lin" valueType="num">
                                      <p:cBhvr additive="base">
                                        <p:cTn id="36" dur="2000"/>
                                        <p:tgtEl>
                                          <p:spTgt spid="19"/>
                                        </p:tgtEl>
                                        <p:attrNameLst>
                                          <p:attrName>ppt_y</p:attrName>
                                        </p:attrNameLst>
                                      </p:cBhvr>
                                      <p:tavLst>
                                        <p:tav tm="0">
                                          <p:val>
                                            <p:strVal val="ppt_y"/>
                                          </p:val>
                                        </p:tav>
                                        <p:tav tm="100000">
                                          <p:val>
                                            <p:strVal val="1+ppt_h/2"/>
                                          </p:val>
                                        </p:tav>
                                      </p:tavLst>
                                    </p:anim>
                                    <p:set>
                                      <p:cBhvr>
                                        <p:cTn id="37" dur="1" fill="hold">
                                          <p:stCondLst>
                                            <p:cond delay="19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3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3000"/>
                                        <p:tgtEl>
                                          <p:spTgt spid="1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2000"/>
                                        <p:tgtEl>
                                          <p:spTgt spid="10"/>
                                        </p:tgtEl>
                                        <p:attrNameLst>
                                          <p:attrName>ppt_x</p:attrName>
                                        </p:attrNameLst>
                                      </p:cBhvr>
                                      <p:tavLst>
                                        <p:tav tm="0">
                                          <p:val>
                                            <p:strVal val="ppt_x"/>
                                          </p:val>
                                        </p:tav>
                                        <p:tav tm="100000">
                                          <p:val>
                                            <p:strVal val="ppt_x"/>
                                          </p:val>
                                        </p:tav>
                                      </p:tavLst>
                                    </p:anim>
                                    <p:anim calcmode="lin" valueType="num">
                                      <p:cBhvr additive="base">
                                        <p:cTn id="52" dur="2000"/>
                                        <p:tgtEl>
                                          <p:spTgt spid="10"/>
                                        </p:tgtEl>
                                        <p:attrNameLst>
                                          <p:attrName>ppt_y</p:attrName>
                                        </p:attrNameLst>
                                      </p:cBhvr>
                                      <p:tavLst>
                                        <p:tav tm="0">
                                          <p:val>
                                            <p:strVal val="ppt_y"/>
                                          </p:val>
                                        </p:tav>
                                        <p:tav tm="100000">
                                          <p:val>
                                            <p:strVal val="1+ppt_h/2"/>
                                          </p:val>
                                        </p:tav>
                                      </p:tavLst>
                                    </p:anim>
                                    <p:set>
                                      <p:cBhvr>
                                        <p:cTn id="53" dur="1" fill="hold">
                                          <p:stCondLst>
                                            <p:cond delay="1999"/>
                                          </p:stCondLst>
                                        </p:cTn>
                                        <p:tgtEl>
                                          <p:spTgt spid="10"/>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2000"/>
                                        <p:tgtEl>
                                          <p:spTgt spid="20"/>
                                        </p:tgtEl>
                                        <p:attrNameLst>
                                          <p:attrName>ppt_x</p:attrName>
                                        </p:attrNameLst>
                                      </p:cBhvr>
                                      <p:tavLst>
                                        <p:tav tm="0">
                                          <p:val>
                                            <p:strVal val="ppt_x"/>
                                          </p:val>
                                        </p:tav>
                                        <p:tav tm="100000">
                                          <p:val>
                                            <p:strVal val="ppt_x"/>
                                          </p:val>
                                        </p:tav>
                                      </p:tavLst>
                                    </p:anim>
                                    <p:anim calcmode="lin" valueType="num">
                                      <p:cBhvr additive="base">
                                        <p:cTn id="56" dur="2000"/>
                                        <p:tgtEl>
                                          <p:spTgt spid="20"/>
                                        </p:tgtEl>
                                        <p:attrNameLst>
                                          <p:attrName>ppt_y</p:attrName>
                                        </p:attrNameLst>
                                      </p:cBhvr>
                                      <p:tavLst>
                                        <p:tav tm="0">
                                          <p:val>
                                            <p:strVal val="ppt_y"/>
                                          </p:val>
                                        </p:tav>
                                        <p:tav tm="100000">
                                          <p:val>
                                            <p:strVal val="1+ppt_h/2"/>
                                          </p:val>
                                        </p:tav>
                                      </p:tavLst>
                                    </p:anim>
                                    <p:set>
                                      <p:cBhvr>
                                        <p:cTn id="57" dur="1" fill="hold">
                                          <p:stCondLst>
                                            <p:cond delay="1999"/>
                                          </p:stCondLst>
                                        </p:cTn>
                                        <p:tgtEl>
                                          <p:spTgt spid="20"/>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2000"/>
                                        <p:tgtEl>
                                          <p:spTgt spid="12"/>
                                        </p:tgtEl>
                                        <p:attrNameLst>
                                          <p:attrName>ppt_x</p:attrName>
                                        </p:attrNameLst>
                                      </p:cBhvr>
                                      <p:tavLst>
                                        <p:tav tm="0">
                                          <p:val>
                                            <p:strVal val="ppt_x"/>
                                          </p:val>
                                        </p:tav>
                                        <p:tav tm="100000">
                                          <p:val>
                                            <p:strVal val="ppt_x"/>
                                          </p:val>
                                        </p:tav>
                                      </p:tavLst>
                                    </p:anim>
                                    <p:anim calcmode="lin" valueType="num">
                                      <p:cBhvr additive="base">
                                        <p:cTn id="60" dur="2000"/>
                                        <p:tgtEl>
                                          <p:spTgt spid="12"/>
                                        </p:tgtEl>
                                        <p:attrNameLst>
                                          <p:attrName>ppt_y</p:attrName>
                                        </p:attrNameLst>
                                      </p:cBhvr>
                                      <p:tavLst>
                                        <p:tav tm="0">
                                          <p:val>
                                            <p:strVal val="ppt_y"/>
                                          </p:val>
                                        </p:tav>
                                        <p:tav tm="100000">
                                          <p:val>
                                            <p:strVal val="1+ppt_h/2"/>
                                          </p:val>
                                        </p:tav>
                                      </p:tavLst>
                                    </p:anim>
                                    <p:set>
                                      <p:cBhvr>
                                        <p:cTn id="61" dur="1" fill="hold">
                                          <p:stCondLst>
                                            <p:cond delay="19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2000"/>
                                        <p:tgtEl>
                                          <p:spTgt spid="13"/>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2000"/>
                                        <p:tgtEl>
                                          <p:spTgt spid="17"/>
                                        </p:tgtEl>
                                        <p:attrNameLst>
                                          <p:attrName>ppt_x</p:attrName>
                                        </p:attrNameLst>
                                      </p:cBhvr>
                                      <p:tavLst>
                                        <p:tav tm="0">
                                          <p:val>
                                            <p:strVal val="ppt_x"/>
                                          </p:val>
                                        </p:tav>
                                        <p:tav tm="100000">
                                          <p:val>
                                            <p:strVal val="ppt_x"/>
                                          </p:val>
                                        </p:tav>
                                      </p:tavLst>
                                    </p:anim>
                                    <p:anim calcmode="lin" valueType="num">
                                      <p:cBhvr additive="base">
                                        <p:cTn id="76" dur="2000"/>
                                        <p:tgtEl>
                                          <p:spTgt spid="17"/>
                                        </p:tgtEl>
                                        <p:attrNameLst>
                                          <p:attrName>ppt_y</p:attrName>
                                        </p:attrNameLst>
                                      </p:cBhvr>
                                      <p:tavLst>
                                        <p:tav tm="0">
                                          <p:val>
                                            <p:strVal val="ppt_y"/>
                                          </p:val>
                                        </p:tav>
                                        <p:tav tm="100000">
                                          <p:val>
                                            <p:strVal val="1+ppt_h/2"/>
                                          </p:val>
                                        </p:tav>
                                      </p:tavLst>
                                    </p:anim>
                                    <p:set>
                                      <p:cBhvr>
                                        <p:cTn id="77" dur="1" fill="hold">
                                          <p:stCondLst>
                                            <p:cond delay="1999"/>
                                          </p:stCondLst>
                                        </p:cTn>
                                        <p:tgtEl>
                                          <p:spTgt spid="17"/>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2000"/>
                                        <p:tgtEl>
                                          <p:spTgt spid="13"/>
                                        </p:tgtEl>
                                        <p:attrNameLst>
                                          <p:attrName>ppt_x</p:attrName>
                                        </p:attrNameLst>
                                      </p:cBhvr>
                                      <p:tavLst>
                                        <p:tav tm="0">
                                          <p:val>
                                            <p:strVal val="ppt_x"/>
                                          </p:val>
                                        </p:tav>
                                        <p:tav tm="100000">
                                          <p:val>
                                            <p:strVal val="ppt_x"/>
                                          </p:val>
                                        </p:tav>
                                      </p:tavLst>
                                    </p:anim>
                                    <p:anim calcmode="lin" valueType="num">
                                      <p:cBhvr additive="base">
                                        <p:cTn id="80" dur="2000"/>
                                        <p:tgtEl>
                                          <p:spTgt spid="13"/>
                                        </p:tgtEl>
                                        <p:attrNameLst>
                                          <p:attrName>ppt_y</p:attrName>
                                        </p:attrNameLst>
                                      </p:cBhvr>
                                      <p:tavLst>
                                        <p:tav tm="0">
                                          <p:val>
                                            <p:strVal val="ppt_y"/>
                                          </p:val>
                                        </p:tav>
                                        <p:tav tm="100000">
                                          <p:val>
                                            <p:strVal val="1+ppt_h/2"/>
                                          </p:val>
                                        </p:tav>
                                      </p:tavLst>
                                    </p:anim>
                                    <p:set>
                                      <p:cBhvr>
                                        <p:cTn id="81" dur="1" fill="hold">
                                          <p:stCondLst>
                                            <p:cond delay="1999"/>
                                          </p:stCondLst>
                                        </p:cTn>
                                        <p:tgtEl>
                                          <p:spTgt spid="13"/>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2000"/>
                                        <p:tgtEl>
                                          <p:spTgt spid="21"/>
                                        </p:tgtEl>
                                        <p:attrNameLst>
                                          <p:attrName>ppt_x</p:attrName>
                                        </p:attrNameLst>
                                      </p:cBhvr>
                                      <p:tavLst>
                                        <p:tav tm="0">
                                          <p:val>
                                            <p:strVal val="ppt_x"/>
                                          </p:val>
                                        </p:tav>
                                        <p:tav tm="100000">
                                          <p:val>
                                            <p:strVal val="ppt_x"/>
                                          </p:val>
                                        </p:tav>
                                      </p:tavLst>
                                    </p:anim>
                                    <p:anim calcmode="lin" valueType="num">
                                      <p:cBhvr additive="base">
                                        <p:cTn id="84" dur="2000"/>
                                        <p:tgtEl>
                                          <p:spTgt spid="21"/>
                                        </p:tgtEl>
                                        <p:attrNameLst>
                                          <p:attrName>ppt_y</p:attrName>
                                        </p:attrNameLst>
                                      </p:cBhvr>
                                      <p:tavLst>
                                        <p:tav tm="0">
                                          <p:val>
                                            <p:strVal val="ppt_y"/>
                                          </p:val>
                                        </p:tav>
                                        <p:tav tm="100000">
                                          <p:val>
                                            <p:strVal val="1+ppt_h/2"/>
                                          </p:val>
                                        </p:tav>
                                      </p:tavLst>
                                    </p:anim>
                                    <p:set>
                                      <p:cBhvr>
                                        <p:cTn id="85" dur="1" fill="hold">
                                          <p:stCondLst>
                                            <p:cond delay="1999"/>
                                          </p:stCondLst>
                                        </p:cTn>
                                        <p:tgtEl>
                                          <p:spTgt spid="2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2000"/>
                                        <p:tgtEl>
                                          <p:spTgt spid="11"/>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2000"/>
                                        <p:tgtEl>
                                          <p:spTgt spid="11"/>
                                        </p:tgtEl>
                                        <p:attrNameLst>
                                          <p:attrName>ppt_x</p:attrName>
                                        </p:attrNameLst>
                                      </p:cBhvr>
                                      <p:tavLst>
                                        <p:tav tm="0">
                                          <p:val>
                                            <p:strVal val="ppt_x"/>
                                          </p:val>
                                        </p:tav>
                                        <p:tav tm="100000">
                                          <p:val>
                                            <p:strVal val="ppt_x"/>
                                          </p:val>
                                        </p:tav>
                                      </p:tavLst>
                                    </p:anim>
                                    <p:anim calcmode="lin" valueType="num">
                                      <p:cBhvr additive="base">
                                        <p:cTn id="97" dur="2000"/>
                                        <p:tgtEl>
                                          <p:spTgt spid="11"/>
                                        </p:tgtEl>
                                        <p:attrNameLst>
                                          <p:attrName>ppt_y</p:attrName>
                                        </p:attrNameLst>
                                      </p:cBhvr>
                                      <p:tavLst>
                                        <p:tav tm="0">
                                          <p:val>
                                            <p:strVal val="ppt_y"/>
                                          </p:val>
                                        </p:tav>
                                        <p:tav tm="100000">
                                          <p:val>
                                            <p:strVal val="1+ppt_h/2"/>
                                          </p:val>
                                        </p:tav>
                                      </p:tavLst>
                                    </p:anim>
                                    <p:set>
                                      <p:cBhvr>
                                        <p:cTn id="98" dur="1" fill="hold">
                                          <p:stCondLst>
                                            <p:cond delay="1999"/>
                                          </p:stCondLst>
                                        </p:cTn>
                                        <p:tgtEl>
                                          <p:spTgt spid="11"/>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2000"/>
                                        <p:tgtEl>
                                          <p:spTgt spid="23"/>
                                        </p:tgtEl>
                                        <p:attrNameLst>
                                          <p:attrName>ppt_x</p:attrName>
                                        </p:attrNameLst>
                                      </p:cBhvr>
                                      <p:tavLst>
                                        <p:tav tm="0">
                                          <p:val>
                                            <p:strVal val="ppt_x"/>
                                          </p:val>
                                        </p:tav>
                                        <p:tav tm="100000">
                                          <p:val>
                                            <p:strVal val="ppt_x"/>
                                          </p:val>
                                        </p:tav>
                                      </p:tavLst>
                                    </p:anim>
                                    <p:anim calcmode="lin" valueType="num">
                                      <p:cBhvr additive="base">
                                        <p:cTn id="101" dur="2000"/>
                                        <p:tgtEl>
                                          <p:spTgt spid="23"/>
                                        </p:tgtEl>
                                        <p:attrNameLst>
                                          <p:attrName>ppt_y</p:attrName>
                                        </p:attrNameLst>
                                      </p:cBhvr>
                                      <p:tavLst>
                                        <p:tav tm="0">
                                          <p:val>
                                            <p:strVal val="ppt_y"/>
                                          </p:val>
                                        </p:tav>
                                        <p:tav tm="100000">
                                          <p:val>
                                            <p:strVal val="1+ppt_h/2"/>
                                          </p:val>
                                        </p:tav>
                                      </p:tavLst>
                                    </p:anim>
                                    <p:set>
                                      <p:cBhvr>
                                        <p:cTn id="102" dur="1" fill="hold">
                                          <p:stCondLst>
                                            <p:cond delay="1999"/>
                                          </p:stCondLst>
                                        </p:cTn>
                                        <p:tgtEl>
                                          <p:spTgt spid="2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2000"/>
                                        <p:tgtEl>
                                          <p:spTgt spid="18"/>
                                        </p:tgtEl>
                                      </p:cBhvr>
                                    </p:animEffect>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2000"/>
                                        <p:tgtEl>
                                          <p:spTgt spid="18"/>
                                        </p:tgtEl>
                                        <p:attrNameLst>
                                          <p:attrName>ppt_x</p:attrName>
                                        </p:attrNameLst>
                                      </p:cBhvr>
                                      <p:tavLst>
                                        <p:tav tm="0">
                                          <p:val>
                                            <p:strVal val="ppt_x"/>
                                          </p:val>
                                        </p:tav>
                                        <p:tav tm="100000">
                                          <p:val>
                                            <p:strVal val="ppt_x"/>
                                          </p:val>
                                        </p:tav>
                                      </p:tavLst>
                                    </p:anim>
                                    <p:anim calcmode="lin" valueType="num">
                                      <p:cBhvr additive="base">
                                        <p:cTn id="114" dur="2000"/>
                                        <p:tgtEl>
                                          <p:spTgt spid="18"/>
                                        </p:tgtEl>
                                        <p:attrNameLst>
                                          <p:attrName>ppt_y</p:attrName>
                                        </p:attrNameLst>
                                      </p:cBhvr>
                                      <p:tavLst>
                                        <p:tav tm="0">
                                          <p:val>
                                            <p:strVal val="ppt_y"/>
                                          </p:val>
                                        </p:tav>
                                        <p:tav tm="100000">
                                          <p:val>
                                            <p:strVal val="1+ppt_h/2"/>
                                          </p:val>
                                        </p:tav>
                                      </p:tavLst>
                                    </p:anim>
                                    <p:set>
                                      <p:cBhvr>
                                        <p:cTn id="115" dur="1" fill="hold">
                                          <p:stCondLst>
                                            <p:cond delay="1999"/>
                                          </p:stCondLst>
                                        </p:cTn>
                                        <p:tgtEl>
                                          <p:spTgt spid="18"/>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2000"/>
                                        <p:tgtEl>
                                          <p:spTgt spid="24"/>
                                        </p:tgtEl>
                                        <p:attrNameLst>
                                          <p:attrName>ppt_x</p:attrName>
                                        </p:attrNameLst>
                                      </p:cBhvr>
                                      <p:tavLst>
                                        <p:tav tm="0">
                                          <p:val>
                                            <p:strVal val="ppt_x"/>
                                          </p:val>
                                        </p:tav>
                                        <p:tav tm="100000">
                                          <p:val>
                                            <p:strVal val="ppt_x"/>
                                          </p:val>
                                        </p:tav>
                                      </p:tavLst>
                                    </p:anim>
                                    <p:anim calcmode="lin" valueType="num">
                                      <p:cBhvr additive="base">
                                        <p:cTn id="118" dur="2000"/>
                                        <p:tgtEl>
                                          <p:spTgt spid="24"/>
                                        </p:tgtEl>
                                        <p:attrNameLst>
                                          <p:attrName>ppt_y</p:attrName>
                                        </p:attrNameLst>
                                      </p:cBhvr>
                                      <p:tavLst>
                                        <p:tav tm="0">
                                          <p:val>
                                            <p:strVal val="ppt_y"/>
                                          </p:val>
                                        </p:tav>
                                        <p:tav tm="100000">
                                          <p:val>
                                            <p:strVal val="1+ppt_h/2"/>
                                          </p:val>
                                        </p:tav>
                                      </p:tavLst>
                                    </p:anim>
                                    <p:set>
                                      <p:cBhvr>
                                        <p:cTn id="119"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9" grpId="0"/>
      <p:bldP spid="19" grpId="1"/>
      <p:bldP spid="20" grpId="0"/>
      <p:bldP spid="20" grpId="1"/>
      <p:bldP spid="21" grpId="0"/>
      <p:bldP spid="21"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868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524000"/>
            <a:ext cx="8229600" cy="891262"/>
          </a:xfrm>
        </p:spPr>
        <p:txBody>
          <a:bodyPr>
            <a:noAutofit/>
          </a:bodyPr>
          <a:lstStyle/>
          <a:p>
            <a:pPr marL="0" indent="0" algn="ctr">
              <a:buNone/>
            </a:pPr>
            <a:r>
              <a:rPr lang="en-US" sz="3600">
                <a:solidFill>
                  <a:srgbClr val="00B050"/>
                </a:solidFill>
              </a:rPr>
              <a:t>Population Statistics by Country:</a:t>
            </a:r>
          </a:p>
          <a:p>
            <a:pPr marL="0" indent="0" algn="ctr">
              <a:buNone/>
            </a:pPr>
            <a:endParaRPr lang="en-US" sz="3600">
              <a:solidFill>
                <a:srgbClr val="00B050"/>
              </a:solidFill>
            </a:endParaRPr>
          </a:p>
          <a:p>
            <a:pPr marL="0" indent="0" algn="ctr">
              <a:buNone/>
            </a:pPr>
            <a:r>
              <a:rPr lang="en-US" sz="3600" err="1">
                <a:solidFill>
                  <a:srgbClr val="00B050"/>
                </a:solidFill>
                <a:hlinkClick r:id="rId3"/>
              </a:rPr>
              <a:t>Worldometers</a:t>
            </a:r>
            <a:endParaRPr lang="en-US" sz="3600">
              <a:solidFill>
                <a:srgbClr val="00B050"/>
              </a:solidFill>
            </a:endParaRPr>
          </a:p>
        </p:txBody>
      </p:sp>
    </p:spTree>
    <p:extLst>
      <p:ext uri="{BB962C8B-B14F-4D97-AF65-F5344CB8AC3E}">
        <p14:creationId xmlns:p14="http://schemas.microsoft.com/office/powerpoint/2010/main" val="6998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800" decel="100000"/>
                                        <p:tgtEl>
                                          <p:spTgt spid="7">
                                            <p:txEl>
                                              <p:pRg st="2" end="2"/>
                                            </p:txEl>
                                          </p:spTgt>
                                        </p:tgtEl>
                                      </p:cBhvr>
                                    </p:animEffect>
                                    <p:anim calcmode="lin" valueType="num">
                                      <p:cBhvr>
                                        <p:cTn id="1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ometers.info/img/world_population_dens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038350"/>
            <a:ext cx="904875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13137"/>
            <a:ext cx="87630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318538"/>
            <a:ext cx="8229600" cy="891262"/>
          </a:xfrm>
        </p:spPr>
        <p:txBody>
          <a:bodyPr>
            <a:noAutofit/>
          </a:bodyPr>
          <a:lstStyle/>
          <a:p>
            <a:pPr marL="0" indent="0" algn="ctr">
              <a:buNone/>
            </a:pPr>
            <a:r>
              <a:rPr lang="en-US" sz="3600">
                <a:solidFill>
                  <a:srgbClr val="00B050"/>
                </a:solidFill>
              </a:rPr>
              <a:t>Population Statistics by Country:</a:t>
            </a:r>
          </a:p>
        </p:txBody>
      </p:sp>
      <p:sp>
        <p:nvSpPr>
          <p:cNvPr id="8" name="Oval 7"/>
          <p:cNvSpPr/>
          <p:nvPr/>
        </p:nvSpPr>
        <p:spPr>
          <a:xfrm rot="20567389">
            <a:off x="5496501" y="3176470"/>
            <a:ext cx="2033393" cy="89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096001" y="3979065"/>
            <a:ext cx="0" cy="3693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7221429" y="3503142"/>
            <a:ext cx="394766"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5790075" y="3789451"/>
            <a:ext cx="2540556" cy="845023"/>
            <a:chOff x="6059898" y="4511214"/>
            <a:chExt cx="2540556" cy="845023"/>
          </a:xfrm>
        </p:grpSpPr>
        <p:sp>
          <p:nvSpPr>
            <p:cNvPr id="12" name="TextBox 11"/>
            <p:cNvSpPr txBox="1"/>
            <p:nvPr/>
          </p:nvSpPr>
          <p:spPr>
            <a:xfrm>
              <a:off x="6059898" y="4986905"/>
              <a:ext cx="786830" cy="369332"/>
            </a:xfrm>
            <a:prstGeom prst="rect">
              <a:avLst/>
            </a:prstGeom>
            <a:noFill/>
          </p:spPr>
          <p:txBody>
            <a:bodyPr wrap="square" rtlCol="0">
              <a:spAutoFit/>
            </a:bodyPr>
            <a:lstStyle/>
            <a:p>
              <a:r>
                <a:rPr lang="en-US"/>
                <a:t>India</a:t>
              </a:r>
            </a:p>
          </p:txBody>
        </p:sp>
        <p:sp>
          <p:nvSpPr>
            <p:cNvPr id="13" name="TextBox 12"/>
            <p:cNvSpPr txBox="1"/>
            <p:nvPr/>
          </p:nvSpPr>
          <p:spPr>
            <a:xfrm>
              <a:off x="7813624" y="4511214"/>
              <a:ext cx="786830" cy="369332"/>
            </a:xfrm>
            <a:prstGeom prst="rect">
              <a:avLst/>
            </a:prstGeom>
            <a:noFill/>
          </p:spPr>
          <p:txBody>
            <a:bodyPr wrap="square" rtlCol="0">
              <a:spAutoFit/>
            </a:bodyPr>
            <a:lstStyle/>
            <a:p>
              <a:r>
                <a:rPr lang="en-US"/>
                <a:t>China</a:t>
              </a:r>
            </a:p>
          </p:txBody>
        </p:sp>
      </p:grpSp>
    </p:spTree>
    <p:extLst>
      <p:ext uri="{BB962C8B-B14F-4D97-AF65-F5344CB8AC3E}">
        <p14:creationId xmlns:p14="http://schemas.microsoft.com/office/powerpoint/2010/main" val="19882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251"/>
          <a:stretch/>
        </p:blipFill>
        <p:spPr>
          <a:xfrm>
            <a:off x="0" y="2061570"/>
            <a:ext cx="9144000" cy="3958230"/>
          </a:xfrm>
          <a:prstGeom prst="rect">
            <a:avLst/>
          </a:prstGeom>
        </p:spPr>
      </p:pic>
      <p:sp>
        <p:nvSpPr>
          <p:cNvPr id="3" name="Title 2"/>
          <p:cNvSpPr>
            <a:spLocks noGrp="1"/>
          </p:cNvSpPr>
          <p:nvPr>
            <p:ph type="title"/>
          </p:nvPr>
        </p:nvSpPr>
        <p:spPr>
          <a:xfrm>
            <a:off x="381000" y="13137"/>
            <a:ext cx="87630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318538"/>
            <a:ext cx="8229600" cy="891262"/>
          </a:xfrm>
        </p:spPr>
        <p:txBody>
          <a:bodyPr>
            <a:noAutofit/>
          </a:bodyPr>
          <a:lstStyle/>
          <a:p>
            <a:pPr marL="0" indent="0" algn="ctr">
              <a:buNone/>
            </a:pPr>
            <a:r>
              <a:rPr lang="en-US" sz="3600">
                <a:solidFill>
                  <a:srgbClr val="00B050"/>
                </a:solidFill>
              </a:rPr>
              <a:t>Agricultural Land:</a:t>
            </a:r>
          </a:p>
        </p:txBody>
      </p:sp>
      <p:sp>
        <p:nvSpPr>
          <p:cNvPr id="16" name="TextBox 15"/>
          <p:cNvSpPr txBox="1"/>
          <p:nvPr/>
        </p:nvSpPr>
        <p:spPr>
          <a:xfrm>
            <a:off x="1702784" y="2396460"/>
            <a:ext cx="3124200" cy="3200876"/>
          </a:xfrm>
          <a:prstGeom prst="rect">
            <a:avLst/>
          </a:prstGeom>
          <a:solidFill>
            <a:schemeClr val="bg1">
              <a:alpha val="56000"/>
            </a:schemeClr>
          </a:solidFill>
        </p:spPr>
        <p:txBody>
          <a:bodyPr wrap="square" rtlCol="0">
            <a:spAutoFit/>
          </a:bodyPr>
          <a:lstStyle/>
          <a:p>
            <a:pPr algn="ctr"/>
            <a:r>
              <a:rPr lang="en-US" sz="2000" b="1"/>
              <a:t>3% </a:t>
            </a:r>
            <a:r>
              <a:rPr lang="en-US" b="1"/>
              <a:t>of Earth (10% of the Earth’s land) has ideal crop growing conditions (arable land = cropland)</a:t>
            </a:r>
            <a:r>
              <a:rPr lang="en-US"/>
              <a:t>. </a:t>
            </a:r>
          </a:p>
          <a:p>
            <a:pPr algn="ctr"/>
            <a:endParaRPr lang="en-US"/>
          </a:p>
          <a:p>
            <a:pPr algn="ctr"/>
            <a:r>
              <a:rPr lang="en-US"/>
              <a:t>With best management practices, innovation and technology we can use nearly </a:t>
            </a:r>
            <a:r>
              <a:rPr lang="en-US" sz="2000" b="1"/>
              <a:t>40%</a:t>
            </a:r>
            <a:r>
              <a:rPr lang="en-US"/>
              <a:t> of the total land to grow food or provide grazing for livestock.</a:t>
            </a:r>
          </a:p>
        </p:txBody>
      </p:sp>
      <p:sp>
        <p:nvSpPr>
          <p:cNvPr id="18" name="Oval 17"/>
          <p:cNvSpPr/>
          <p:nvPr/>
        </p:nvSpPr>
        <p:spPr>
          <a:xfrm rot="20567389">
            <a:off x="5986244" y="3277881"/>
            <a:ext cx="2033393" cy="89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585744" y="4080476"/>
            <a:ext cx="0" cy="3693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7711172" y="3604553"/>
            <a:ext cx="394766"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6279818" y="3890862"/>
            <a:ext cx="2540556" cy="845023"/>
            <a:chOff x="6059898" y="4511214"/>
            <a:chExt cx="2540556" cy="845023"/>
          </a:xfrm>
        </p:grpSpPr>
        <p:sp>
          <p:nvSpPr>
            <p:cNvPr id="22" name="TextBox 21"/>
            <p:cNvSpPr txBox="1"/>
            <p:nvPr/>
          </p:nvSpPr>
          <p:spPr>
            <a:xfrm>
              <a:off x="6059898" y="4986905"/>
              <a:ext cx="786830" cy="369332"/>
            </a:xfrm>
            <a:prstGeom prst="rect">
              <a:avLst/>
            </a:prstGeom>
            <a:noFill/>
          </p:spPr>
          <p:txBody>
            <a:bodyPr wrap="square" rtlCol="0">
              <a:spAutoFit/>
            </a:bodyPr>
            <a:lstStyle/>
            <a:p>
              <a:r>
                <a:rPr lang="en-US"/>
                <a:t>India</a:t>
              </a:r>
            </a:p>
          </p:txBody>
        </p:sp>
        <p:sp>
          <p:nvSpPr>
            <p:cNvPr id="23" name="TextBox 22"/>
            <p:cNvSpPr txBox="1"/>
            <p:nvPr/>
          </p:nvSpPr>
          <p:spPr>
            <a:xfrm>
              <a:off x="7813624" y="4511214"/>
              <a:ext cx="786830" cy="369332"/>
            </a:xfrm>
            <a:prstGeom prst="rect">
              <a:avLst/>
            </a:prstGeom>
            <a:noFill/>
          </p:spPr>
          <p:txBody>
            <a:bodyPr wrap="square" rtlCol="0">
              <a:spAutoFit/>
            </a:bodyPr>
            <a:lstStyle/>
            <a:p>
              <a:r>
                <a:rPr lang="en-US"/>
                <a:t>China</a:t>
              </a:r>
            </a:p>
          </p:txBody>
        </p:sp>
      </p:grpSp>
    </p:spTree>
    <p:extLst>
      <p:ext uri="{BB962C8B-B14F-4D97-AF65-F5344CB8AC3E}">
        <p14:creationId xmlns:p14="http://schemas.microsoft.com/office/powerpoint/2010/main" val="122555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cap="all" dirty="0" smtClean="0">
            <a:solidFill>
              <a:schemeClr val="tx2"/>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8649B4A7958049A763137882913A99" ma:contentTypeVersion="10" ma:contentTypeDescription="Create a new document." ma:contentTypeScope="" ma:versionID="a96ca9135de49bf9e61e2c5d48d5d907">
  <xsd:schema xmlns:xsd="http://www.w3.org/2001/XMLSchema" xmlns:xs="http://www.w3.org/2001/XMLSchema" xmlns:p="http://schemas.microsoft.com/office/2006/metadata/properties" xmlns:ns2="a1ca5bd3-dc57-4382-99ab-538758ec9f94" targetNamespace="http://schemas.microsoft.com/office/2006/metadata/properties" ma:root="true" ma:fieldsID="16fb7a3314a43cb78e427f1e5eaab3ec" ns2:_="">
    <xsd:import namespace="a1ca5bd3-dc57-4382-99ab-538758ec9f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a5bd3-dc57-4382-99ab-538758ec9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E198F-F4B4-4BDF-9BB5-489909C5037C}">
  <ds:schemaRef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a1ca5bd3-dc57-4382-99ab-538758ec9f94"/>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3FFD1EFC-CED8-4D5A-960F-DAFE97E5AE90}">
  <ds:schemaRefs>
    <ds:schemaRef ds:uri="http://schemas.microsoft.com/sharepoint/v3/contenttype/forms"/>
  </ds:schemaRefs>
</ds:datastoreItem>
</file>

<file path=customXml/itemProps3.xml><?xml version="1.0" encoding="utf-8"?>
<ds:datastoreItem xmlns:ds="http://schemas.openxmlformats.org/officeDocument/2006/customXml" ds:itemID="{8668AEAA-E4BD-48A9-B22A-639F140AB75F}"/>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On-screen Show (4:3)</PresentationFormat>
  <Paragraphs>166</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Office Theme</vt:lpstr>
      <vt:lpstr>PowerPoint Presentation</vt:lpstr>
      <vt:lpstr>PowerPoint Presentation</vt:lpstr>
      <vt:lpstr>Why is land a precious resource?</vt:lpstr>
      <vt:lpstr>PowerPoint Presentation</vt:lpstr>
      <vt:lpstr>Why is land a precious resource?</vt:lpstr>
      <vt:lpstr>Why is land a precious resource?</vt:lpstr>
      <vt:lpstr>Why is land a precious resource?</vt:lpstr>
      <vt:lpstr>Why is land a precious resource?</vt:lpstr>
      <vt:lpstr>Why is land a precious resource?</vt:lpstr>
      <vt:lpstr>How are Best Management Practices applied to land use?</vt:lpstr>
      <vt:lpstr>PowerPoint Presentation</vt:lpstr>
      <vt:lpstr>Land use Game Level 5a </vt:lpstr>
      <vt:lpstr>Follow-Up Discussion</vt:lpstr>
      <vt:lpstr>Re-cap: How are Best Management Practices applied to land use?</vt:lpstr>
      <vt:lpstr>Re-cap: How are Best Management Practices applied to land use?</vt:lpstr>
      <vt:lpstr>Re-cap: How are Best Management Practices applied to land use?</vt:lpstr>
      <vt:lpstr>wrap-Up</vt:lpstr>
      <vt:lpstr>PowerPoint Presentation</vt:lpstr>
      <vt:lpstr>Enriching activities</vt:lpstr>
      <vt:lpstr>Enriching activities</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Tessa Matuszak</cp:lastModifiedBy>
  <cp:revision>1</cp:revision>
  <cp:lastPrinted>2015-05-04T14:32:06Z</cp:lastPrinted>
  <dcterms:created xsi:type="dcterms:W3CDTF">2015-04-24T15:50:46Z</dcterms:created>
  <dcterms:modified xsi:type="dcterms:W3CDTF">2019-07-30T17:44:25Z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0x0101002C8649B4A7958049A763137882913A99</vt:lpwstr>
  </property>
</Properties>
</file>