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5"/>
  </p:notesMasterIdLst>
  <p:sldIdLst>
    <p:sldId id="256" r:id="rId2"/>
    <p:sldId id="262" r:id="rId3"/>
    <p:sldId id="264" r:id="rId4"/>
    <p:sldId id="258" r:id="rId5"/>
    <p:sldId id="259" r:id="rId6"/>
    <p:sldId id="260" r:id="rId7"/>
    <p:sldId id="278" r:id="rId8"/>
    <p:sldId id="279" r:id="rId9"/>
    <p:sldId id="263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2" autoAdjust="0"/>
    <p:restoredTop sz="88575"/>
  </p:normalViewPr>
  <p:slideViewPr>
    <p:cSldViewPr snapToGrid="0">
      <p:cViewPr varScale="1">
        <p:scale>
          <a:sx n="102" d="100"/>
          <a:sy n="102" d="100"/>
        </p:scale>
        <p:origin x="208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0DCEB5-D4F0-475A-BC04-ADB992756290}" type="doc">
      <dgm:prSet loTypeId="urn:microsoft.com/office/officeart/2016/7/layout/BasicLinearProcessNumbered" loCatId="process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en-US"/>
        </a:p>
      </dgm:t>
    </dgm:pt>
    <dgm:pt modelId="{9ED84FCA-632B-4B42-9398-AE5EB2F719BB}">
      <dgm:prSet/>
      <dgm:spPr/>
      <dgm:t>
        <a:bodyPr/>
        <a:lstStyle/>
        <a:p>
          <a:r>
            <a:rPr lang="en-US" baseline="0" dirty="0"/>
            <a:t>Work with a team of 3-4 students</a:t>
          </a:r>
          <a:endParaRPr lang="en-US" dirty="0"/>
        </a:p>
      </dgm:t>
    </dgm:pt>
    <dgm:pt modelId="{78586DE6-6AA9-4E0C-9C24-3C1D58045FED}" type="parTrans" cxnId="{4E9E3482-935D-4C9E-BA11-6C30D6E3897F}">
      <dgm:prSet/>
      <dgm:spPr/>
      <dgm:t>
        <a:bodyPr/>
        <a:lstStyle/>
        <a:p>
          <a:endParaRPr lang="en-US"/>
        </a:p>
      </dgm:t>
    </dgm:pt>
    <dgm:pt modelId="{3AA16921-B827-47B3-B285-AD54957EF62E}" type="sibTrans" cxnId="{4E9E3482-935D-4C9E-BA11-6C30D6E3897F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837A2A8D-3B94-4FB0-8748-6B559C9AE38F}">
      <dgm:prSet/>
      <dgm:spPr/>
      <dgm:t>
        <a:bodyPr/>
        <a:lstStyle/>
        <a:p>
          <a:r>
            <a:rPr lang="en-US" baseline="0" dirty="0"/>
            <a:t>Design and construct a vertical garden unit which meets the design criteria and constraints listed in your student handout</a:t>
          </a:r>
          <a:endParaRPr lang="en-US" dirty="0"/>
        </a:p>
      </dgm:t>
    </dgm:pt>
    <dgm:pt modelId="{69267316-BC72-41A2-9DA7-5294922B9CF2}" type="parTrans" cxnId="{F0F974C9-45E7-4693-A0A4-AA0859608A70}">
      <dgm:prSet/>
      <dgm:spPr/>
      <dgm:t>
        <a:bodyPr/>
        <a:lstStyle/>
        <a:p>
          <a:endParaRPr lang="en-US"/>
        </a:p>
      </dgm:t>
    </dgm:pt>
    <dgm:pt modelId="{6D398033-8A21-4E57-8BB2-9E3001B2C9E0}" type="sibTrans" cxnId="{F0F974C9-45E7-4693-A0A4-AA0859608A70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A87B307A-F32D-4A36-865D-3E9E227DFD81}">
      <dgm:prSet/>
      <dgm:spPr/>
      <dgm:t>
        <a:bodyPr/>
        <a:lstStyle/>
        <a:p>
          <a:r>
            <a:rPr lang="en-US" baseline="0" dirty="0"/>
            <a:t>Keep a design notebook to thoroughly document your work</a:t>
          </a:r>
          <a:endParaRPr lang="en-US" dirty="0"/>
        </a:p>
      </dgm:t>
    </dgm:pt>
    <dgm:pt modelId="{1D0530E6-8A9D-445C-99D3-1C63C7B548A2}" type="parTrans" cxnId="{77B74877-C2AA-44A8-803B-3F67C69ACC4E}">
      <dgm:prSet/>
      <dgm:spPr/>
      <dgm:t>
        <a:bodyPr/>
        <a:lstStyle/>
        <a:p>
          <a:endParaRPr lang="en-US"/>
        </a:p>
      </dgm:t>
    </dgm:pt>
    <dgm:pt modelId="{B7A590D7-2A44-469F-8098-C1F5E617D61E}" type="sibTrans" cxnId="{77B74877-C2AA-44A8-803B-3F67C69ACC4E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CA738C61-7187-45AA-94F1-41667832BAD9}" type="pres">
      <dgm:prSet presAssocID="{760DCEB5-D4F0-475A-BC04-ADB992756290}" presName="Name0" presStyleCnt="0">
        <dgm:presLayoutVars>
          <dgm:animLvl val="lvl"/>
          <dgm:resizeHandles val="exact"/>
        </dgm:presLayoutVars>
      </dgm:prSet>
      <dgm:spPr/>
    </dgm:pt>
    <dgm:pt modelId="{D2A5D081-BEED-4164-9B23-D14CA4AC4785}" type="pres">
      <dgm:prSet presAssocID="{9ED84FCA-632B-4B42-9398-AE5EB2F719BB}" presName="compositeNode" presStyleCnt="0">
        <dgm:presLayoutVars>
          <dgm:bulletEnabled val="1"/>
        </dgm:presLayoutVars>
      </dgm:prSet>
      <dgm:spPr/>
    </dgm:pt>
    <dgm:pt modelId="{50B2BD00-21F0-450D-96C7-2A4E583C5ACE}" type="pres">
      <dgm:prSet presAssocID="{9ED84FCA-632B-4B42-9398-AE5EB2F719BB}" presName="bgRect" presStyleLbl="bgAccFollowNode1" presStyleIdx="0" presStyleCnt="3"/>
      <dgm:spPr/>
    </dgm:pt>
    <dgm:pt modelId="{A46E417C-01BD-481E-BE6E-E7CB16B5904A}" type="pres">
      <dgm:prSet presAssocID="{3AA16921-B827-47B3-B285-AD54957EF62E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39833933-97E8-44E1-9F7B-2686B26710E5}" type="pres">
      <dgm:prSet presAssocID="{9ED84FCA-632B-4B42-9398-AE5EB2F719BB}" presName="bottomLine" presStyleLbl="alignNode1" presStyleIdx="1" presStyleCnt="6">
        <dgm:presLayoutVars/>
      </dgm:prSet>
      <dgm:spPr/>
    </dgm:pt>
    <dgm:pt modelId="{2C848DA8-CCF8-463C-B315-CF5106C3D355}" type="pres">
      <dgm:prSet presAssocID="{9ED84FCA-632B-4B42-9398-AE5EB2F719BB}" presName="nodeText" presStyleLbl="bgAccFollowNode1" presStyleIdx="0" presStyleCnt="3">
        <dgm:presLayoutVars>
          <dgm:bulletEnabled val="1"/>
        </dgm:presLayoutVars>
      </dgm:prSet>
      <dgm:spPr/>
    </dgm:pt>
    <dgm:pt modelId="{D2DCD305-54B7-4A03-96C7-C9A40D2A1A70}" type="pres">
      <dgm:prSet presAssocID="{3AA16921-B827-47B3-B285-AD54957EF62E}" presName="sibTrans" presStyleCnt="0"/>
      <dgm:spPr/>
    </dgm:pt>
    <dgm:pt modelId="{39ED256D-4AEA-4493-B7BF-C0D97DA176BF}" type="pres">
      <dgm:prSet presAssocID="{837A2A8D-3B94-4FB0-8748-6B559C9AE38F}" presName="compositeNode" presStyleCnt="0">
        <dgm:presLayoutVars>
          <dgm:bulletEnabled val="1"/>
        </dgm:presLayoutVars>
      </dgm:prSet>
      <dgm:spPr/>
    </dgm:pt>
    <dgm:pt modelId="{D646ACE4-FCD6-456D-A42A-F3C213F57A3D}" type="pres">
      <dgm:prSet presAssocID="{837A2A8D-3B94-4FB0-8748-6B559C9AE38F}" presName="bgRect" presStyleLbl="bgAccFollowNode1" presStyleIdx="1" presStyleCnt="3"/>
      <dgm:spPr/>
    </dgm:pt>
    <dgm:pt modelId="{CBB0A94A-7F40-49F5-8083-C15EFCEA1532}" type="pres">
      <dgm:prSet presAssocID="{6D398033-8A21-4E57-8BB2-9E3001B2C9E0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C14198A6-9A29-4FDA-9219-4569D524B4F7}" type="pres">
      <dgm:prSet presAssocID="{837A2A8D-3B94-4FB0-8748-6B559C9AE38F}" presName="bottomLine" presStyleLbl="alignNode1" presStyleIdx="3" presStyleCnt="6">
        <dgm:presLayoutVars/>
      </dgm:prSet>
      <dgm:spPr/>
    </dgm:pt>
    <dgm:pt modelId="{76E21886-6996-4EFB-BBCB-0B34E3E30448}" type="pres">
      <dgm:prSet presAssocID="{837A2A8D-3B94-4FB0-8748-6B559C9AE38F}" presName="nodeText" presStyleLbl="bgAccFollowNode1" presStyleIdx="1" presStyleCnt="3">
        <dgm:presLayoutVars>
          <dgm:bulletEnabled val="1"/>
        </dgm:presLayoutVars>
      </dgm:prSet>
      <dgm:spPr/>
    </dgm:pt>
    <dgm:pt modelId="{818A6968-46B0-4071-B7C1-3BECB0ACAB4A}" type="pres">
      <dgm:prSet presAssocID="{6D398033-8A21-4E57-8BB2-9E3001B2C9E0}" presName="sibTrans" presStyleCnt="0"/>
      <dgm:spPr/>
    </dgm:pt>
    <dgm:pt modelId="{478850FE-9903-42FE-931E-1B68EED0FE92}" type="pres">
      <dgm:prSet presAssocID="{A87B307A-F32D-4A36-865D-3E9E227DFD81}" presName="compositeNode" presStyleCnt="0">
        <dgm:presLayoutVars>
          <dgm:bulletEnabled val="1"/>
        </dgm:presLayoutVars>
      </dgm:prSet>
      <dgm:spPr/>
    </dgm:pt>
    <dgm:pt modelId="{2FF923BB-7203-45CA-894E-355E4547C88A}" type="pres">
      <dgm:prSet presAssocID="{A87B307A-F32D-4A36-865D-3E9E227DFD81}" presName="bgRect" presStyleLbl="bgAccFollowNode1" presStyleIdx="2" presStyleCnt="3"/>
      <dgm:spPr/>
    </dgm:pt>
    <dgm:pt modelId="{F24AE911-BC50-4644-83F6-75BF1175E44D}" type="pres">
      <dgm:prSet presAssocID="{B7A590D7-2A44-469F-8098-C1F5E617D61E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F49CFCF9-D57B-46AA-9AFB-3D2A80BE4DC4}" type="pres">
      <dgm:prSet presAssocID="{A87B307A-F32D-4A36-865D-3E9E227DFD81}" presName="bottomLine" presStyleLbl="alignNode1" presStyleIdx="5" presStyleCnt="6">
        <dgm:presLayoutVars/>
      </dgm:prSet>
      <dgm:spPr/>
    </dgm:pt>
    <dgm:pt modelId="{841A12C7-03B7-4B57-970E-FEB912DEA43B}" type="pres">
      <dgm:prSet presAssocID="{A87B307A-F32D-4A36-865D-3E9E227DFD81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BA37122D-9E18-A240-AE1F-BCCB47CE1875}" type="presOf" srcId="{B7A590D7-2A44-469F-8098-C1F5E617D61E}" destId="{F24AE911-BC50-4644-83F6-75BF1175E44D}" srcOrd="0" destOrd="0" presId="urn:microsoft.com/office/officeart/2016/7/layout/BasicLinearProcessNumbered"/>
    <dgm:cxn modelId="{FA191A49-1E38-9D4B-86E0-E28CBF724077}" type="presOf" srcId="{6D398033-8A21-4E57-8BB2-9E3001B2C9E0}" destId="{CBB0A94A-7F40-49F5-8083-C15EFCEA1532}" srcOrd="0" destOrd="0" presId="urn:microsoft.com/office/officeart/2016/7/layout/BasicLinearProcessNumbered"/>
    <dgm:cxn modelId="{39AD9167-58B1-6042-A193-1EB93F9FEE5C}" type="presOf" srcId="{760DCEB5-D4F0-475A-BC04-ADB992756290}" destId="{CA738C61-7187-45AA-94F1-41667832BAD9}" srcOrd="0" destOrd="0" presId="urn:microsoft.com/office/officeart/2016/7/layout/BasicLinearProcessNumbered"/>
    <dgm:cxn modelId="{77B74877-C2AA-44A8-803B-3F67C69ACC4E}" srcId="{760DCEB5-D4F0-475A-BC04-ADB992756290}" destId="{A87B307A-F32D-4A36-865D-3E9E227DFD81}" srcOrd="2" destOrd="0" parTransId="{1D0530E6-8A9D-445C-99D3-1C63C7B548A2}" sibTransId="{B7A590D7-2A44-469F-8098-C1F5E617D61E}"/>
    <dgm:cxn modelId="{68186F7C-0119-AD49-80CF-4DB8972C2870}" type="presOf" srcId="{9ED84FCA-632B-4B42-9398-AE5EB2F719BB}" destId="{2C848DA8-CCF8-463C-B315-CF5106C3D355}" srcOrd="1" destOrd="0" presId="urn:microsoft.com/office/officeart/2016/7/layout/BasicLinearProcessNumbered"/>
    <dgm:cxn modelId="{4E9E3482-935D-4C9E-BA11-6C30D6E3897F}" srcId="{760DCEB5-D4F0-475A-BC04-ADB992756290}" destId="{9ED84FCA-632B-4B42-9398-AE5EB2F719BB}" srcOrd="0" destOrd="0" parTransId="{78586DE6-6AA9-4E0C-9C24-3C1D58045FED}" sibTransId="{3AA16921-B827-47B3-B285-AD54957EF62E}"/>
    <dgm:cxn modelId="{4F8EEA8B-84CA-764F-8C37-BCC5C186F2D5}" type="presOf" srcId="{837A2A8D-3B94-4FB0-8748-6B559C9AE38F}" destId="{76E21886-6996-4EFB-BBCB-0B34E3E30448}" srcOrd="1" destOrd="0" presId="urn:microsoft.com/office/officeart/2016/7/layout/BasicLinearProcessNumbered"/>
    <dgm:cxn modelId="{A79E1BA3-0F8F-7646-80B0-6AB4FF68054B}" type="presOf" srcId="{9ED84FCA-632B-4B42-9398-AE5EB2F719BB}" destId="{50B2BD00-21F0-450D-96C7-2A4E583C5ACE}" srcOrd="0" destOrd="0" presId="urn:microsoft.com/office/officeart/2016/7/layout/BasicLinearProcessNumbered"/>
    <dgm:cxn modelId="{744F16A4-4D31-494F-8D73-08BB3A8163A5}" type="presOf" srcId="{837A2A8D-3B94-4FB0-8748-6B559C9AE38F}" destId="{D646ACE4-FCD6-456D-A42A-F3C213F57A3D}" srcOrd="0" destOrd="0" presId="urn:microsoft.com/office/officeart/2016/7/layout/BasicLinearProcessNumbered"/>
    <dgm:cxn modelId="{B3732BB0-AA41-BF49-9C3A-0E74D03F4234}" type="presOf" srcId="{3AA16921-B827-47B3-B285-AD54957EF62E}" destId="{A46E417C-01BD-481E-BE6E-E7CB16B5904A}" srcOrd="0" destOrd="0" presId="urn:microsoft.com/office/officeart/2016/7/layout/BasicLinearProcessNumbered"/>
    <dgm:cxn modelId="{F0F974C9-45E7-4693-A0A4-AA0859608A70}" srcId="{760DCEB5-D4F0-475A-BC04-ADB992756290}" destId="{837A2A8D-3B94-4FB0-8748-6B559C9AE38F}" srcOrd="1" destOrd="0" parTransId="{69267316-BC72-41A2-9DA7-5294922B9CF2}" sibTransId="{6D398033-8A21-4E57-8BB2-9E3001B2C9E0}"/>
    <dgm:cxn modelId="{6C7BA6E0-DF4C-DE4A-86AD-D892DAF65799}" type="presOf" srcId="{A87B307A-F32D-4A36-865D-3E9E227DFD81}" destId="{2FF923BB-7203-45CA-894E-355E4547C88A}" srcOrd="0" destOrd="0" presId="urn:microsoft.com/office/officeart/2016/7/layout/BasicLinearProcessNumbered"/>
    <dgm:cxn modelId="{335186FE-775B-D240-819E-DFF1C08F4269}" type="presOf" srcId="{A87B307A-F32D-4A36-865D-3E9E227DFD81}" destId="{841A12C7-03B7-4B57-970E-FEB912DEA43B}" srcOrd="1" destOrd="0" presId="urn:microsoft.com/office/officeart/2016/7/layout/BasicLinearProcessNumbered"/>
    <dgm:cxn modelId="{8DB2DAFC-C0BA-4745-B035-4DD148A9B608}" type="presParOf" srcId="{CA738C61-7187-45AA-94F1-41667832BAD9}" destId="{D2A5D081-BEED-4164-9B23-D14CA4AC4785}" srcOrd="0" destOrd="0" presId="urn:microsoft.com/office/officeart/2016/7/layout/BasicLinearProcessNumbered"/>
    <dgm:cxn modelId="{9EE85AE2-31A3-614E-8477-42E5366D0032}" type="presParOf" srcId="{D2A5D081-BEED-4164-9B23-D14CA4AC4785}" destId="{50B2BD00-21F0-450D-96C7-2A4E583C5ACE}" srcOrd="0" destOrd="0" presId="urn:microsoft.com/office/officeart/2016/7/layout/BasicLinearProcessNumbered"/>
    <dgm:cxn modelId="{CFFFF24C-5445-234E-BD15-77AB89618AE6}" type="presParOf" srcId="{D2A5D081-BEED-4164-9B23-D14CA4AC4785}" destId="{A46E417C-01BD-481E-BE6E-E7CB16B5904A}" srcOrd="1" destOrd="0" presId="urn:microsoft.com/office/officeart/2016/7/layout/BasicLinearProcessNumbered"/>
    <dgm:cxn modelId="{6DE35D89-70C2-D04C-BAFA-BFE797A1081D}" type="presParOf" srcId="{D2A5D081-BEED-4164-9B23-D14CA4AC4785}" destId="{39833933-97E8-44E1-9F7B-2686B26710E5}" srcOrd="2" destOrd="0" presId="urn:microsoft.com/office/officeart/2016/7/layout/BasicLinearProcessNumbered"/>
    <dgm:cxn modelId="{0E178014-6265-5345-BB6A-C4CC7FFDB504}" type="presParOf" srcId="{D2A5D081-BEED-4164-9B23-D14CA4AC4785}" destId="{2C848DA8-CCF8-463C-B315-CF5106C3D355}" srcOrd="3" destOrd="0" presId="urn:microsoft.com/office/officeart/2016/7/layout/BasicLinearProcessNumbered"/>
    <dgm:cxn modelId="{EB6850D7-974E-1E4F-BE88-2E6696ED687D}" type="presParOf" srcId="{CA738C61-7187-45AA-94F1-41667832BAD9}" destId="{D2DCD305-54B7-4A03-96C7-C9A40D2A1A70}" srcOrd="1" destOrd="0" presId="urn:microsoft.com/office/officeart/2016/7/layout/BasicLinearProcessNumbered"/>
    <dgm:cxn modelId="{01E676C4-CBAD-FC4F-885F-328FC8F4636C}" type="presParOf" srcId="{CA738C61-7187-45AA-94F1-41667832BAD9}" destId="{39ED256D-4AEA-4493-B7BF-C0D97DA176BF}" srcOrd="2" destOrd="0" presId="urn:microsoft.com/office/officeart/2016/7/layout/BasicLinearProcessNumbered"/>
    <dgm:cxn modelId="{CFA7907E-787F-B24E-B669-8F07AB1D5DFF}" type="presParOf" srcId="{39ED256D-4AEA-4493-B7BF-C0D97DA176BF}" destId="{D646ACE4-FCD6-456D-A42A-F3C213F57A3D}" srcOrd="0" destOrd="0" presId="urn:microsoft.com/office/officeart/2016/7/layout/BasicLinearProcessNumbered"/>
    <dgm:cxn modelId="{0163A343-8856-9D42-BFA9-0303D95182B3}" type="presParOf" srcId="{39ED256D-4AEA-4493-B7BF-C0D97DA176BF}" destId="{CBB0A94A-7F40-49F5-8083-C15EFCEA1532}" srcOrd="1" destOrd="0" presId="urn:microsoft.com/office/officeart/2016/7/layout/BasicLinearProcessNumbered"/>
    <dgm:cxn modelId="{8296BD01-3757-CE4F-8594-8484F75282F3}" type="presParOf" srcId="{39ED256D-4AEA-4493-B7BF-C0D97DA176BF}" destId="{C14198A6-9A29-4FDA-9219-4569D524B4F7}" srcOrd="2" destOrd="0" presId="urn:microsoft.com/office/officeart/2016/7/layout/BasicLinearProcessNumbered"/>
    <dgm:cxn modelId="{DF5627B9-EE6B-5340-8547-B29B42EBF730}" type="presParOf" srcId="{39ED256D-4AEA-4493-B7BF-C0D97DA176BF}" destId="{76E21886-6996-4EFB-BBCB-0B34E3E30448}" srcOrd="3" destOrd="0" presId="urn:microsoft.com/office/officeart/2016/7/layout/BasicLinearProcessNumbered"/>
    <dgm:cxn modelId="{C26B48DB-7A20-6840-966A-80CCD065BEB6}" type="presParOf" srcId="{CA738C61-7187-45AA-94F1-41667832BAD9}" destId="{818A6968-46B0-4071-B7C1-3BECB0ACAB4A}" srcOrd="3" destOrd="0" presId="urn:microsoft.com/office/officeart/2016/7/layout/BasicLinearProcessNumbered"/>
    <dgm:cxn modelId="{4F3292B0-7859-0843-9041-20D72B7610C2}" type="presParOf" srcId="{CA738C61-7187-45AA-94F1-41667832BAD9}" destId="{478850FE-9903-42FE-931E-1B68EED0FE92}" srcOrd="4" destOrd="0" presId="urn:microsoft.com/office/officeart/2016/7/layout/BasicLinearProcessNumbered"/>
    <dgm:cxn modelId="{A5AD9822-6B2C-1243-B6AE-5E4BE4C74879}" type="presParOf" srcId="{478850FE-9903-42FE-931E-1B68EED0FE92}" destId="{2FF923BB-7203-45CA-894E-355E4547C88A}" srcOrd="0" destOrd="0" presId="urn:microsoft.com/office/officeart/2016/7/layout/BasicLinearProcessNumbered"/>
    <dgm:cxn modelId="{67BF8D80-AA47-0646-A1D3-554526B1E86A}" type="presParOf" srcId="{478850FE-9903-42FE-931E-1B68EED0FE92}" destId="{F24AE911-BC50-4644-83F6-75BF1175E44D}" srcOrd="1" destOrd="0" presId="urn:microsoft.com/office/officeart/2016/7/layout/BasicLinearProcessNumbered"/>
    <dgm:cxn modelId="{7BC08214-416D-A249-B949-1CAF3CA2CCD4}" type="presParOf" srcId="{478850FE-9903-42FE-931E-1B68EED0FE92}" destId="{F49CFCF9-D57B-46AA-9AFB-3D2A80BE4DC4}" srcOrd="2" destOrd="0" presId="urn:microsoft.com/office/officeart/2016/7/layout/BasicLinearProcessNumbered"/>
    <dgm:cxn modelId="{18519FB0-F1C9-B044-B27B-74B4AEB3994B}" type="presParOf" srcId="{478850FE-9903-42FE-931E-1B68EED0FE92}" destId="{841A12C7-03B7-4B57-970E-FEB912DEA43B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B2BD00-21F0-450D-96C7-2A4E583C5ACE}">
      <dsp:nvSpPr>
        <dsp:cNvPr id="0" name=""/>
        <dsp:cNvSpPr/>
      </dsp:nvSpPr>
      <dsp:spPr>
        <a:xfrm>
          <a:off x="0" y="0"/>
          <a:ext cx="3238500" cy="302906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486" tIns="330200" rIns="252486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/>
            <a:t>Work with a team of 3-4 students</a:t>
          </a:r>
          <a:endParaRPr lang="en-US" sz="1700" kern="1200" dirty="0"/>
        </a:p>
      </dsp:txBody>
      <dsp:txXfrm>
        <a:off x="0" y="1151045"/>
        <a:ext cx="3238500" cy="1817440"/>
      </dsp:txXfrm>
    </dsp:sp>
    <dsp:sp modelId="{A46E417C-01BD-481E-BE6E-E7CB16B5904A}">
      <dsp:nvSpPr>
        <dsp:cNvPr id="0" name=""/>
        <dsp:cNvSpPr/>
      </dsp:nvSpPr>
      <dsp:spPr>
        <a:xfrm>
          <a:off x="1164889" y="302906"/>
          <a:ext cx="908720" cy="908720"/>
        </a:xfrm>
        <a:prstGeom prst="ellipse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847" tIns="12700" rIns="70847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1</a:t>
          </a:r>
        </a:p>
      </dsp:txBody>
      <dsp:txXfrm>
        <a:off x="1297968" y="435985"/>
        <a:ext cx="642562" cy="642562"/>
      </dsp:txXfrm>
    </dsp:sp>
    <dsp:sp modelId="{39833933-97E8-44E1-9F7B-2686B26710E5}">
      <dsp:nvSpPr>
        <dsp:cNvPr id="0" name=""/>
        <dsp:cNvSpPr/>
      </dsp:nvSpPr>
      <dsp:spPr>
        <a:xfrm>
          <a:off x="0" y="3028995"/>
          <a:ext cx="3238500" cy="72"/>
        </a:xfrm>
        <a:prstGeom prst="rect">
          <a:avLst/>
        </a:prstGeom>
        <a:solidFill>
          <a:schemeClr val="accent4">
            <a:shade val="80000"/>
            <a:hueOff val="-102657"/>
            <a:satOff val="0"/>
            <a:lumOff val="6775"/>
            <a:alphaOff val="0"/>
          </a:schemeClr>
        </a:solidFill>
        <a:ln w="12700" cap="flat" cmpd="sng" algn="ctr">
          <a:solidFill>
            <a:schemeClr val="accent4">
              <a:shade val="80000"/>
              <a:hueOff val="-102657"/>
              <a:satOff val="0"/>
              <a:lumOff val="67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46ACE4-FCD6-456D-A42A-F3C213F57A3D}">
      <dsp:nvSpPr>
        <dsp:cNvPr id="0" name=""/>
        <dsp:cNvSpPr/>
      </dsp:nvSpPr>
      <dsp:spPr>
        <a:xfrm>
          <a:off x="3562350" y="0"/>
          <a:ext cx="3238500" cy="302906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486" tIns="330200" rIns="252486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/>
            <a:t>Design and construct a vertical garden unit which meets the design criteria and constraints listed in your student handout</a:t>
          </a:r>
          <a:endParaRPr lang="en-US" sz="1700" kern="1200" dirty="0"/>
        </a:p>
      </dsp:txBody>
      <dsp:txXfrm>
        <a:off x="3562350" y="1151045"/>
        <a:ext cx="3238500" cy="1817440"/>
      </dsp:txXfrm>
    </dsp:sp>
    <dsp:sp modelId="{CBB0A94A-7F40-49F5-8083-C15EFCEA1532}">
      <dsp:nvSpPr>
        <dsp:cNvPr id="0" name=""/>
        <dsp:cNvSpPr/>
      </dsp:nvSpPr>
      <dsp:spPr>
        <a:xfrm>
          <a:off x="4727239" y="302906"/>
          <a:ext cx="908720" cy="908720"/>
        </a:xfrm>
        <a:prstGeom prst="ellipse">
          <a:avLst/>
        </a:prstGeom>
        <a:solidFill>
          <a:schemeClr val="accent4">
            <a:shade val="80000"/>
            <a:hueOff val="-205313"/>
            <a:satOff val="0"/>
            <a:lumOff val="13550"/>
            <a:alphaOff val="0"/>
          </a:schemeClr>
        </a:solidFill>
        <a:ln w="12700" cap="flat" cmpd="sng" algn="ctr">
          <a:solidFill>
            <a:schemeClr val="accent4">
              <a:shade val="80000"/>
              <a:hueOff val="-205313"/>
              <a:satOff val="0"/>
              <a:lumOff val="1355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847" tIns="12700" rIns="70847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2</a:t>
          </a:r>
        </a:p>
      </dsp:txBody>
      <dsp:txXfrm>
        <a:off x="4860318" y="435985"/>
        <a:ext cx="642562" cy="642562"/>
      </dsp:txXfrm>
    </dsp:sp>
    <dsp:sp modelId="{C14198A6-9A29-4FDA-9219-4569D524B4F7}">
      <dsp:nvSpPr>
        <dsp:cNvPr id="0" name=""/>
        <dsp:cNvSpPr/>
      </dsp:nvSpPr>
      <dsp:spPr>
        <a:xfrm>
          <a:off x="3562350" y="3028995"/>
          <a:ext cx="3238500" cy="72"/>
        </a:xfrm>
        <a:prstGeom prst="rect">
          <a:avLst/>
        </a:prstGeom>
        <a:solidFill>
          <a:schemeClr val="accent4">
            <a:shade val="80000"/>
            <a:hueOff val="-307970"/>
            <a:satOff val="0"/>
            <a:lumOff val="20325"/>
            <a:alphaOff val="0"/>
          </a:schemeClr>
        </a:solidFill>
        <a:ln w="12700" cap="flat" cmpd="sng" algn="ctr">
          <a:solidFill>
            <a:schemeClr val="accent4">
              <a:shade val="80000"/>
              <a:hueOff val="-307970"/>
              <a:satOff val="0"/>
              <a:lumOff val="2032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FF923BB-7203-45CA-894E-355E4547C88A}">
      <dsp:nvSpPr>
        <dsp:cNvPr id="0" name=""/>
        <dsp:cNvSpPr/>
      </dsp:nvSpPr>
      <dsp:spPr>
        <a:xfrm>
          <a:off x="7124700" y="0"/>
          <a:ext cx="3238500" cy="3029067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2486" tIns="330200" rIns="252486" bIns="33020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baseline="0" dirty="0"/>
            <a:t>Keep a design notebook to thoroughly document your work</a:t>
          </a:r>
          <a:endParaRPr lang="en-US" sz="1700" kern="1200" dirty="0"/>
        </a:p>
      </dsp:txBody>
      <dsp:txXfrm>
        <a:off x="7124700" y="1151045"/>
        <a:ext cx="3238500" cy="1817440"/>
      </dsp:txXfrm>
    </dsp:sp>
    <dsp:sp modelId="{F24AE911-BC50-4644-83F6-75BF1175E44D}">
      <dsp:nvSpPr>
        <dsp:cNvPr id="0" name=""/>
        <dsp:cNvSpPr/>
      </dsp:nvSpPr>
      <dsp:spPr>
        <a:xfrm>
          <a:off x="8289589" y="302906"/>
          <a:ext cx="908720" cy="908720"/>
        </a:xfrm>
        <a:prstGeom prst="ellipse">
          <a:avLst/>
        </a:prstGeom>
        <a:solidFill>
          <a:schemeClr val="accent4">
            <a:shade val="80000"/>
            <a:hueOff val="-410626"/>
            <a:satOff val="0"/>
            <a:lumOff val="27100"/>
            <a:alphaOff val="0"/>
          </a:schemeClr>
        </a:solidFill>
        <a:ln w="12700" cap="flat" cmpd="sng" algn="ctr">
          <a:solidFill>
            <a:schemeClr val="accent4">
              <a:shade val="80000"/>
              <a:hueOff val="-410626"/>
              <a:satOff val="0"/>
              <a:lumOff val="2710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0847" tIns="12700" rIns="70847" bIns="1270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3</a:t>
          </a:r>
        </a:p>
      </dsp:txBody>
      <dsp:txXfrm>
        <a:off x="8422668" y="435985"/>
        <a:ext cx="642562" cy="642562"/>
      </dsp:txXfrm>
    </dsp:sp>
    <dsp:sp modelId="{F49CFCF9-D57B-46AA-9AFB-3D2A80BE4DC4}">
      <dsp:nvSpPr>
        <dsp:cNvPr id="0" name=""/>
        <dsp:cNvSpPr/>
      </dsp:nvSpPr>
      <dsp:spPr>
        <a:xfrm>
          <a:off x="7124700" y="3028995"/>
          <a:ext cx="3238500" cy="72"/>
        </a:xfrm>
        <a:prstGeom prst="rect">
          <a:avLst/>
        </a:prstGeom>
        <a:solidFill>
          <a:schemeClr val="accent4">
            <a:shade val="80000"/>
            <a:hueOff val="-513283"/>
            <a:satOff val="0"/>
            <a:lumOff val="33875"/>
            <a:alphaOff val="0"/>
          </a:schemeClr>
        </a:solidFill>
        <a:ln w="12700" cap="flat" cmpd="sng" algn="ctr">
          <a:solidFill>
            <a:schemeClr val="accent4">
              <a:shade val="80000"/>
              <a:hueOff val="-513283"/>
              <a:satOff val="0"/>
              <a:lumOff val="338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D1FB-4D41-7D42-BD80-88F014D72C0C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1175B-B3CC-B84E-B750-CB8F8DCE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98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Graph Source: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www.gea.com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/technology-talks/zero-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water.jsp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1175B-B3CC-B84E-B750-CB8F8DCEF9B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00D00-4B2F-4CEA-A365-3915AE39288F}" type="datetimeFigureOut">
              <a:rPr lang="en-US" smtClean="0"/>
              <a:t>4/9/19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D7F16-4C57-4048-8CC6-540713422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743B-14D2-4FDE-8351-372D0EAC1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743" y="2552233"/>
            <a:ext cx="9144000" cy="2387600"/>
          </a:xfrm>
        </p:spPr>
        <p:txBody>
          <a:bodyPr/>
          <a:lstStyle/>
          <a:p>
            <a:r>
              <a:rPr lang="en-US" b="1" dirty="0" err="1"/>
              <a:t>Aeroponic</a:t>
            </a:r>
            <a:r>
              <a:rPr lang="en-US" b="1" dirty="0"/>
              <a:t> Farming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885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173BB1-B4D1-431F-8968-24E7C5647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33" y="14877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B1D00-E168-41BE-A2CC-96C2E648B05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287643" y="2568388"/>
            <a:ext cx="7121685" cy="446015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70% of fresh water globally is used for agriculture</a:t>
            </a:r>
          </a:p>
          <a:p>
            <a:r>
              <a:rPr lang="en-US" dirty="0"/>
              <a:t>By 2050, increased population may require as much as 15% more water to feed everyone</a:t>
            </a:r>
          </a:p>
          <a:p>
            <a:r>
              <a:rPr lang="en-US" dirty="0"/>
              <a:t>In the U.S., more than 80% of Fresh Water is used for agriculture, approaching 90% in some western states</a:t>
            </a:r>
          </a:p>
          <a:p>
            <a:r>
              <a:rPr lang="en-US" dirty="0"/>
              <a:t>Agricultural activity is the leading source of several fresh water pollutants, leading to species loss and decrease in drinking water quality</a:t>
            </a:r>
          </a:p>
          <a:p>
            <a:endParaRPr lang="en-US" dirty="0"/>
          </a:p>
        </p:txBody>
      </p:sp>
      <p:pic>
        <p:nvPicPr>
          <p:cNvPr id="1026" name="Picture 2" descr="mage result for agriculture uses 70% of water worldwi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829" y="2813288"/>
            <a:ext cx="4387947" cy="33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8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pic>
        <p:nvPicPr>
          <p:cNvPr id="6" name="Content Placeholder 5" descr="A close up of a flower garden&#10;&#10;Description generated with very high confidence">
            <a:extLst>
              <a:ext uri="{FF2B5EF4-FFF2-40B4-BE49-F238E27FC236}">
                <a16:creationId xmlns:a16="http://schemas.microsoft.com/office/drawing/2014/main" id="{DBEE2EB9-378E-4339-80D3-E6ECCDA08E4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9" r="18907" b="24001"/>
          <a:stretch/>
        </p:blipFill>
        <p:spPr>
          <a:xfrm>
            <a:off x="1" y="10"/>
            <a:ext cx="6125028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1EE13-04C0-40EB-9110-E96909052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071" y="1304375"/>
            <a:ext cx="4435855" cy="1573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dirty="0"/>
              <a:t>A possible solution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2B4715-660F-447A-B1D1-C2ED6F9547F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195848" y="2501153"/>
            <a:ext cx="5852717" cy="421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200" dirty="0"/>
              <a:t>Aeroponic farms “mist” the roots of plants with nutrient-rich water</a:t>
            </a:r>
          </a:p>
          <a:p>
            <a:r>
              <a:rPr lang="en-US" sz="3200" dirty="0"/>
              <a:t>Reduce water use by up to 95%</a:t>
            </a:r>
          </a:p>
          <a:p>
            <a:r>
              <a:rPr lang="en-US" sz="3200" dirty="0"/>
              <a:t>Provide better root oxygenation</a:t>
            </a:r>
          </a:p>
          <a:p>
            <a:r>
              <a:rPr lang="en-US" sz="3200" dirty="0"/>
              <a:t>Have a faster growing cycle</a:t>
            </a:r>
          </a:p>
          <a:p>
            <a:r>
              <a:rPr lang="en-US" sz="3200" dirty="0"/>
              <a:t>Use vertical AND horizontal space more efficiently</a:t>
            </a:r>
          </a:p>
        </p:txBody>
      </p:sp>
    </p:spTree>
    <p:extLst>
      <p:ext uri="{BB962C8B-B14F-4D97-AF65-F5344CB8AC3E}">
        <p14:creationId xmlns:p14="http://schemas.microsoft.com/office/powerpoint/2010/main" val="1071566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040AB9E-94B8-4DA8-97DF-CE707A6FA06E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0" b="22322"/>
          <a:stretch/>
        </p:blipFill>
        <p:spPr>
          <a:xfrm>
            <a:off x="20" y="10"/>
            <a:ext cx="12191980" cy="4190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BC27D0-A08A-4096-88D6-6BAFCD6B9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819" y="4006087"/>
            <a:ext cx="9899904" cy="111671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/>
              <a:t>Your role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69B07-C11C-4C7C-BB0A-6C124FD71E0A}"/>
              </a:ext>
            </a:extLst>
          </p:cNvPr>
          <p:cNvSpPr txBox="1"/>
          <p:nvPr/>
        </p:nvSpPr>
        <p:spPr>
          <a:xfrm>
            <a:off x="729819" y="5122798"/>
            <a:ext cx="10925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You are an agricultural engineer who has been hired to develop a small-scale vertical garden for families living in urban areas. Your team has been tasked with designing an inexpensive, self-contained vertical garden unit that can produce food for a family.</a:t>
            </a:r>
          </a:p>
        </p:txBody>
      </p:sp>
    </p:spTree>
    <p:extLst>
      <p:ext uri="{BB962C8B-B14F-4D97-AF65-F5344CB8AC3E}">
        <p14:creationId xmlns:p14="http://schemas.microsoft.com/office/powerpoint/2010/main" val="1018436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3EB49D-B23A-43B5-98AE-ED7B09A6D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49" y="1371552"/>
            <a:ext cx="10364451" cy="159617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Your assignment</a:t>
            </a:r>
          </a:p>
        </p:txBody>
      </p:sp>
      <p:graphicFrame>
        <p:nvGraphicFramePr>
          <p:cNvPr id="8" name="Content Placeholder 4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047810138"/>
              </p:ext>
            </p:extLst>
          </p:nvPr>
        </p:nvGraphicFramePr>
        <p:xfrm>
          <a:off x="914400" y="3325853"/>
          <a:ext cx="10363200" cy="3029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27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743B-14D2-4FDE-8351-372D0EAC1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4536" y="355350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900" dirty="0" err="1"/>
              <a:t>Aeroponic</a:t>
            </a:r>
            <a:r>
              <a:rPr lang="en-US" sz="4900" dirty="0"/>
              <a:t> Farming: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Activity 1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What do Plants Need?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844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5859CC4-5FE8-4DD5-84C1-B5AFEB8C7774}"/>
              </a:ext>
            </a:extLst>
          </p:cNvPr>
          <p:cNvSpPr txBox="1">
            <a:spLocks/>
          </p:cNvSpPr>
          <p:nvPr/>
        </p:nvSpPr>
        <p:spPr>
          <a:xfrm>
            <a:off x="1761900" y="2198601"/>
            <a:ext cx="8861388" cy="151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5000"/>
              </a:lnSpc>
            </a:pPr>
            <a:r>
              <a:rPr lang="en-US" b="1" dirty="0"/>
              <a:t>What do plants need to survive and grow?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01D85B-B448-4815-B81D-F7B923AABE52}"/>
              </a:ext>
            </a:extLst>
          </p:cNvPr>
          <p:cNvSpPr txBox="1">
            <a:spLocks/>
          </p:cNvSpPr>
          <p:nvPr/>
        </p:nvSpPr>
        <p:spPr>
          <a:xfrm>
            <a:off x="4067502" y="4240924"/>
            <a:ext cx="4761187" cy="22702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800" dirty="0"/>
              <a:t>In the next 2 minutes, make a list of everything you think plants need to grow.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784" y="3342381"/>
            <a:ext cx="2302759" cy="1657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579" y="3342381"/>
            <a:ext cx="2313420" cy="173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9886" y="4858143"/>
            <a:ext cx="2670254" cy="1775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21733" t="7956"/>
          <a:stretch/>
        </p:blipFill>
        <p:spPr>
          <a:xfrm>
            <a:off x="1209872" y="4867432"/>
            <a:ext cx="2670254" cy="17664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424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740" y="1532657"/>
            <a:ext cx="10515600" cy="1325563"/>
          </a:xfrm>
        </p:spPr>
        <p:txBody>
          <a:bodyPr/>
          <a:lstStyle/>
          <a:p>
            <a:pPr algn="ctr"/>
            <a:r>
              <a:rPr lang="en-US" b="1" i="1" dirty="0"/>
              <a:t>What Did You Write?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938048" y="576952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/>
              <a:t>Some </a:t>
            </a:r>
            <a:r>
              <a:rPr lang="en-US" sz="3200" b="1" i="1"/>
              <a:t>of these are right, but let’s explore deeper!</a:t>
            </a:r>
            <a:endParaRPr lang="en-US" sz="3200" b="1" i="1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239110" y="3156385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Water?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1989082" y="4417626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Soil?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4531272" y="3259022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Sunlight?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6963103" y="4295736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Air?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590EEE3-06E8-461C-9A71-A27D2B0A81AD}"/>
              </a:ext>
            </a:extLst>
          </p:cNvPr>
          <p:cNvSpPr txBox="1">
            <a:spLocks/>
          </p:cNvSpPr>
          <p:nvPr/>
        </p:nvSpPr>
        <p:spPr>
          <a:xfrm>
            <a:off x="9186041" y="3244673"/>
            <a:ext cx="2688021" cy="90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Heat?</a:t>
            </a:r>
          </a:p>
        </p:txBody>
      </p:sp>
    </p:spTree>
    <p:extLst>
      <p:ext uri="{BB962C8B-B14F-4D97-AF65-F5344CB8AC3E}">
        <p14:creationId xmlns:p14="http://schemas.microsoft.com/office/powerpoint/2010/main" val="22623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52FCC-DECE-48B2-B811-44335A132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63538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Air, Water, &amp; Heat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189D3-539A-4203-AA2D-5551BC571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713978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  <a:p>
            <a:pPr lvl="1"/>
            <a:r>
              <a:rPr lang="en-US" dirty="0"/>
              <a:t>Plants need carbon dioxide from the air in order to perform photosynthesis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  <a:p>
            <a:pPr lvl="1"/>
            <a:r>
              <a:rPr lang="en-US" dirty="0"/>
              <a:t>Plants need water in order to prevent dehydration</a:t>
            </a:r>
          </a:p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Heat</a:t>
            </a:r>
          </a:p>
          <a:p>
            <a:pPr lvl="1"/>
            <a:r>
              <a:rPr lang="en-US" dirty="0"/>
              <a:t>Plants need warm enough temperatures to keep their cells from freezing</a:t>
            </a:r>
          </a:p>
          <a:p>
            <a:pPr lvl="1"/>
            <a:r>
              <a:rPr lang="en-US" dirty="0"/>
              <a:t>Some plants can tolerate cooler or warmer temperatures than others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What about sunlight and soil?  Do plants really need these to grow?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7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91685-B683-43C3-A215-8340F300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26" y="1480877"/>
            <a:ext cx="11244443" cy="1325563"/>
          </a:xfrm>
        </p:spPr>
        <p:txBody>
          <a:bodyPr/>
          <a:lstStyle/>
          <a:p>
            <a:pPr algn="ctr"/>
            <a:r>
              <a:rPr lang="en-US" b="1" dirty="0"/>
              <a:t>What about Sunlight and Soil?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65A8-FBFB-4B35-BCE1-714F1195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022" y="3125350"/>
            <a:ext cx="11078147" cy="4189229"/>
          </a:xfrm>
        </p:spPr>
        <p:txBody>
          <a:bodyPr>
            <a:normAutofit/>
          </a:bodyPr>
          <a:lstStyle/>
          <a:p>
            <a:r>
              <a:rPr lang="en-US" dirty="0"/>
              <a:t>Plants </a:t>
            </a:r>
            <a:r>
              <a:rPr lang="en-US" b="1" dirty="0"/>
              <a:t>DO NOT </a:t>
            </a:r>
            <a:r>
              <a:rPr lang="en-US" dirty="0"/>
              <a:t>need sunlight or soil to survive and grow!</a:t>
            </a:r>
          </a:p>
          <a:p>
            <a:endParaRPr lang="en-US" dirty="0"/>
          </a:p>
          <a:p>
            <a:r>
              <a:rPr lang="en-US" dirty="0"/>
              <a:t>Plants </a:t>
            </a:r>
            <a:r>
              <a:rPr lang="en-US" b="1" dirty="0"/>
              <a:t>DO</a:t>
            </a:r>
            <a:r>
              <a:rPr lang="en-US" dirty="0"/>
              <a:t> need nutrients and certain colors of light to survive and grow, but these don’t necessarily need to be provided by the sun or soil.</a:t>
            </a:r>
          </a:p>
          <a:p>
            <a:endParaRPr lang="en-US" dirty="0"/>
          </a:p>
          <a:p>
            <a:endParaRPr lang="en-US" dirty="0"/>
          </a:p>
          <a:p>
            <a:pPr marL="457200" lvl="1" indent="0" algn="ctr">
              <a:buNone/>
            </a:pPr>
            <a:r>
              <a:rPr lang="en-US" i="1" dirty="0"/>
              <a:t>Growing plants indoors without sunlight is made possible by specialized “grow lights,” which emit light of specific colors that are calibrated for plant use.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873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t="9310"/>
          <a:stretch/>
        </p:blipFill>
        <p:spPr>
          <a:xfrm>
            <a:off x="746041" y="2693541"/>
            <a:ext cx="3087166" cy="205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r="15612"/>
          <a:stretch/>
        </p:blipFill>
        <p:spPr>
          <a:xfrm>
            <a:off x="4577631" y="2693541"/>
            <a:ext cx="3087166" cy="20578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2389"/>
          <a:stretch/>
        </p:blipFill>
        <p:spPr>
          <a:xfrm>
            <a:off x="8409221" y="2693541"/>
            <a:ext cx="3111042" cy="2044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191685-B683-43C3-A215-8340F3004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992" y="1448616"/>
            <a:ext cx="11244443" cy="1325563"/>
          </a:xfrm>
        </p:spPr>
        <p:txBody>
          <a:bodyPr/>
          <a:lstStyle/>
          <a:p>
            <a:pPr algn="ctr"/>
            <a:r>
              <a:rPr lang="en-US" b="1" dirty="0"/>
              <a:t>Growing Plants Without Sunlight and Soil?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65A8-FBFB-4B35-BCE1-714F11952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126" y="6095741"/>
            <a:ext cx="11244443" cy="808904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These three methods use much less water than traditional field farming</a:t>
            </a:r>
            <a:r>
              <a:rPr lang="en-US" i="1">
                <a:solidFill>
                  <a:schemeClr val="accent1">
                    <a:lumMod val="75000"/>
                  </a:schemeClr>
                </a:solidFill>
              </a:rPr>
              <a:t>.  </a:t>
            </a:r>
          </a:p>
          <a:p>
            <a:pPr marL="914400" lvl="2" indent="0" algn="ctr">
              <a:buNone/>
            </a:pPr>
            <a:r>
              <a:rPr lang="en-US" i="1" dirty="0" err="1">
                <a:solidFill>
                  <a:schemeClr val="accent1">
                    <a:lumMod val="75000"/>
                  </a:schemeClr>
                </a:solidFill>
              </a:rPr>
              <a:t>Aeroponic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 farming can use up to 95% less water than field farming!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55650" y="4658923"/>
            <a:ext cx="3819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/>
              <a:t>Hydroponics:  </a:t>
            </a:r>
          </a:p>
          <a:p>
            <a:pPr lvl="2" algn="ctr"/>
            <a:r>
              <a:rPr lang="en-US" dirty="0"/>
              <a:t>Plant roots are suspended in nutrient-rich water.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276317" y="4658923"/>
            <a:ext cx="47606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/>
              <a:t>Aquaponics:  </a:t>
            </a:r>
          </a:p>
          <a:p>
            <a:pPr lvl="2" algn="ctr"/>
            <a:r>
              <a:rPr lang="en-US" dirty="0"/>
              <a:t>Plant roots are suspended in water with fish and bacteria living in it to provide nutrients for the plants.</a:t>
            </a:r>
          </a:p>
        </p:txBody>
      </p:sp>
      <p:sp>
        <p:nvSpPr>
          <p:cNvPr id="8" name="Rectangle 7"/>
          <p:cNvSpPr/>
          <p:nvPr/>
        </p:nvSpPr>
        <p:spPr>
          <a:xfrm>
            <a:off x="7664797" y="4658922"/>
            <a:ext cx="38041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/>
            <a:r>
              <a:rPr lang="en-US" b="1" dirty="0" err="1"/>
              <a:t>Aeroponics</a:t>
            </a:r>
            <a:r>
              <a:rPr lang="en-US" b="1" dirty="0"/>
              <a:t>:  </a:t>
            </a:r>
          </a:p>
          <a:p>
            <a:pPr lvl="2" algn="ctr"/>
            <a:r>
              <a:rPr lang="en-US" dirty="0"/>
              <a:t>Plant roots are suspended in air and misted periodically with nutrient-rich water.</a:t>
            </a:r>
          </a:p>
        </p:txBody>
      </p:sp>
    </p:spTree>
    <p:extLst>
      <p:ext uri="{BB962C8B-B14F-4D97-AF65-F5344CB8AC3E}">
        <p14:creationId xmlns:p14="http://schemas.microsoft.com/office/powerpoint/2010/main" val="167827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8606"/>
          <a:stretch/>
        </p:blipFill>
        <p:spPr>
          <a:xfrm>
            <a:off x="1" y="0"/>
            <a:ext cx="6195848" cy="1919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2" r="13336"/>
          <a:stretch/>
        </p:blipFill>
        <p:spPr>
          <a:xfrm>
            <a:off x="6195848" y="-1"/>
            <a:ext cx="5996152" cy="191911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CD60F45-9BE6-40E5-80E0-00CE23FE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2" y="1708523"/>
            <a:ext cx="10934497" cy="15607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b="1" dirty="0"/>
              <a:t>So What do Plants </a:t>
            </a:r>
            <a:r>
              <a:rPr lang="en-US" b="1" i="1" u="sng" dirty="0"/>
              <a:t>Really</a:t>
            </a:r>
            <a:r>
              <a:rPr lang="en-US" b="1" dirty="0"/>
              <a:t> Need?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2432B98-7184-4033-8E8D-1FE75C777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301" y="2483387"/>
            <a:ext cx="8917440" cy="4374613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Air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Carbon dioxide is taken in by special openings in the plant’s exterior called “stomata”</a:t>
            </a:r>
          </a:p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Water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Taken up by roots and delivered to all parts of the plant</a:t>
            </a:r>
          </a:p>
          <a:p>
            <a:pPr>
              <a:lnSpc>
                <a:spcPct val="101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Heat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Not too hot, and not too cold, just like Goldilocks</a:t>
            </a:r>
          </a:p>
          <a:p>
            <a:pPr>
              <a:lnSpc>
                <a:spcPct val="101000"/>
              </a:lnSpc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Nutrients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Nitrogen, phosphorus, potassium, magnesium, sulfur, and other trace chemicals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Can be provided by soil or other means</a:t>
            </a:r>
          </a:p>
          <a:p>
            <a:pPr>
              <a:lnSpc>
                <a:spcPct val="101000"/>
              </a:lnSpc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</a:rPr>
              <a:t>Light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Mostly red and blue wavelengths</a:t>
            </a:r>
          </a:p>
          <a:p>
            <a:pPr lvl="1">
              <a:lnSpc>
                <a:spcPct val="101000"/>
              </a:lnSpc>
            </a:pPr>
            <a:r>
              <a:rPr lang="en-US" dirty="0"/>
              <a:t>Can be provided by the sun or artificial lighting</a:t>
            </a:r>
          </a:p>
          <a:p>
            <a:pPr>
              <a:lnSpc>
                <a:spcPct val="101000"/>
              </a:lnSpc>
            </a:pPr>
            <a:endParaRPr lang="en-US" sz="1100" dirty="0"/>
          </a:p>
        </p:txBody>
      </p:sp>
      <p:pic>
        <p:nvPicPr>
          <p:cNvPr id="16" name="Content Placeholder 5">
            <a:extLst>
              <a:ext uri="{FF2B5EF4-FFF2-40B4-BE49-F238E27FC236}">
                <a16:creationId xmlns:a16="http://schemas.microsoft.com/office/drawing/2014/main" id="{0E521EB0-689A-492C-AD40-811EE7B69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3952" b="12486"/>
          <a:stretch/>
        </p:blipFill>
        <p:spPr>
          <a:xfrm>
            <a:off x="8955742" y="2333159"/>
            <a:ext cx="2492187" cy="437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4117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743B-14D2-4FDE-8351-372D0EAC11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829" y="3027362"/>
            <a:ext cx="10178142" cy="23876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Aeroponic Farming: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Activity 2</a:t>
            </a:r>
            <a:br>
              <a:rPr lang="en-US" dirty="0"/>
            </a:br>
            <a:br>
              <a:rPr lang="en-US" dirty="0"/>
            </a:br>
            <a:r>
              <a:rPr lang="en-US" i="1" dirty="0"/>
              <a:t>Vertical Garden Design Challenge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/>
          <a:stretch/>
        </p:blipFill>
        <p:spPr>
          <a:xfrm>
            <a:off x="0" y="0"/>
            <a:ext cx="6846097" cy="19191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6"/>
          <a:stretch/>
        </p:blipFill>
        <p:spPr>
          <a:xfrm>
            <a:off x="5644045" y="-1"/>
            <a:ext cx="6547956" cy="191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926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2348</TotalTime>
  <Words>586</Words>
  <Application>Microsoft Macintosh PowerPoint</Application>
  <PresentationFormat>Widescreen</PresentationFormat>
  <Paragraphs>73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Aeroponic Farming</vt:lpstr>
      <vt:lpstr>Aeroponic Farming:  Activity 1  What do Plants Need?</vt:lpstr>
      <vt:lpstr>PowerPoint Presentation</vt:lpstr>
      <vt:lpstr>What Did You Write?</vt:lpstr>
      <vt:lpstr>Air, Water, &amp; Heat</vt:lpstr>
      <vt:lpstr>What about Sunlight and Soil?</vt:lpstr>
      <vt:lpstr>Growing Plants Without Sunlight and Soil?</vt:lpstr>
      <vt:lpstr>So What do Plants Really Need?</vt:lpstr>
      <vt:lpstr>Aeroponic Farming:  Activity 2  Vertical Garden Design Challenge</vt:lpstr>
      <vt:lpstr>The problem</vt:lpstr>
      <vt:lpstr>A possible solution</vt:lpstr>
      <vt:lpstr>Your role</vt:lpstr>
      <vt:lpstr>Your assignment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Plants Need?</dc:title>
  <dc:creator>Joe</dc:creator>
  <cp:lastModifiedBy>Lynn Wallin</cp:lastModifiedBy>
  <cp:revision>40</cp:revision>
  <dcterms:created xsi:type="dcterms:W3CDTF">2017-12-15T21:24:57Z</dcterms:created>
  <dcterms:modified xsi:type="dcterms:W3CDTF">2019-04-09T20:46:13Z</dcterms:modified>
</cp:coreProperties>
</file>