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5"/>
  </p:notesMasterIdLst>
  <p:handoutMasterIdLst>
    <p:handoutMasterId r:id="rId26"/>
  </p:handoutMasterIdLst>
  <p:sldIdLst>
    <p:sldId id="256" r:id="rId2"/>
    <p:sldId id="257" r:id="rId3"/>
    <p:sldId id="278" r:id="rId4"/>
    <p:sldId id="277" r:id="rId5"/>
    <p:sldId id="258" r:id="rId6"/>
    <p:sldId id="261" r:id="rId7"/>
    <p:sldId id="259" r:id="rId8"/>
    <p:sldId id="260" r:id="rId9"/>
    <p:sldId id="262" r:id="rId10"/>
    <p:sldId id="263" r:id="rId11"/>
    <p:sldId id="264" r:id="rId12"/>
    <p:sldId id="265" r:id="rId13"/>
    <p:sldId id="271" r:id="rId14"/>
    <p:sldId id="266" r:id="rId15"/>
    <p:sldId id="267" r:id="rId16"/>
    <p:sldId id="272" r:id="rId17"/>
    <p:sldId id="268" r:id="rId18"/>
    <p:sldId id="273" r:id="rId19"/>
    <p:sldId id="274" r:id="rId20"/>
    <p:sldId id="269" r:id="rId21"/>
    <p:sldId id="270" r:id="rId22"/>
    <p:sldId id="275" r:id="rId23"/>
    <p:sldId id="276"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2: Overview" id="{51BF58B2-FB96-4387-98F1-1C35A9965DEF}">
          <p14:sldIdLst>
            <p14:sldId id="256"/>
            <p14:sldId id="257"/>
            <p14:sldId id="278"/>
            <p14:sldId id="277"/>
          </p14:sldIdLst>
        </p14:section>
        <p14:section name="Activity 1: Soil Separation" id="{8072D97A-63CF-4B17-9A5A-FB5607429835}">
          <p14:sldIdLst>
            <p14:sldId id="258"/>
            <p14:sldId id="261"/>
            <p14:sldId id="259"/>
          </p14:sldIdLst>
        </p14:section>
        <p14:section name="Activity 2: Soil Columns" id="{B8D7AA6F-7585-4D60-BCBC-84BBD5BF353A}">
          <p14:sldIdLst>
            <p14:sldId id="260"/>
            <p14:sldId id="262"/>
            <p14:sldId id="263"/>
            <p14:sldId id="264"/>
            <p14:sldId id="265"/>
            <p14:sldId id="271"/>
            <p14:sldId id="266"/>
            <p14:sldId id="267"/>
            <p14:sldId id="272"/>
            <p14:sldId id="268"/>
          </p14:sldIdLst>
        </p14:section>
        <p14:section name="Activity 3: Soil is Complex" id="{97F47080-DCBF-4ED4-9E46-C803383017D7}">
          <p14:sldIdLst>
            <p14:sldId id="273"/>
            <p14:sldId id="274"/>
            <p14:sldId id="269"/>
          </p14:sldIdLst>
        </p14:section>
        <p14:section name="Extension Activities" id="{233AB267-4909-491F-8CA8-FB72CD65E589}">
          <p14:sldIdLst>
            <p14:sldId id="270"/>
            <p14:sldId id="275"/>
            <p14:sldId id="27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9" autoAdjust="0"/>
    <p:restoredTop sz="85071" autoAdjust="0"/>
  </p:normalViewPr>
  <p:slideViewPr>
    <p:cSldViewPr snapToGrid="0">
      <p:cViewPr varScale="1">
        <p:scale>
          <a:sx n="84" d="100"/>
          <a:sy n="84" d="100"/>
        </p:scale>
        <p:origin x="200" y="19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A4F5F-0091-4DA2-9E07-3C4E40C18911}" type="doc">
      <dgm:prSet loTypeId="urn:microsoft.com/office/officeart/2005/8/layout/orgChart1" loCatId="hierarchy" qsTypeId="urn:microsoft.com/office/officeart/2005/8/quickstyle/simple1" qsCatId="simple" csTypeId="urn:microsoft.com/office/officeart/2005/8/colors/accent2_4" csCatId="accent2"/>
      <dgm:spPr/>
      <dgm:t>
        <a:bodyPr/>
        <a:lstStyle/>
        <a:p>
          <a:endParaRPr lang="en-US"/>
        </a:p>
      </dgm:t>
    </dgm:pt>
    <dgm:pt modelId="{B2097524-AAB8-49C7-8CAA-84D6DDBF469A}">
      <dgm:prSet/>
      <dgm:spPr/>
      <dgm:t>
        <a:bodyPr/>
        <a:lstStyle/>
        <a:p>
          <a:pPr rtl="0"/>
          <a:r>
            <a:rPr lang="en-US" smtClean="0"/>
            <a:t>Soil</a:t>
          </a:r>
          <a:endParaRPr lang="en-US"/>
        </a:p>
      </dgm:t>
    </dgm:pt>
    <dgm:pt modelId="{9618086E-E92D-4D54-AB15-FC55BA2D2080}" type="parTrans" cxnId="{814009EC-51E9-4536-82B1-27CEF119C35A}">
      <dgm:prSet/>
      <dgm:spPr/>
      <dgm:t>
        <a:bodyPr/>
        <a:lstStyle/>
        <a:p>
          <a:endParaRPr lang="en-US"/>
        </a:p>
      </dgm:t>
    </dgm:pt>
    <dgm:pt modelId="{E393A0BB-B957-46BC-AD26-85E73C3C61D2}" type="sibTrans" cxnId="{814009EC-51E9-4536-82B1-27CEF119C35A}">
      <dgm:prSet/>
      <dgm:spPr/>
      <dgm:t>
        <a:bodyPr/>
        <a:lstStyle/>
        <a:p>
          <a:endParaRPr lang="en-US"/>
        </a:p>
      </dgm:t>
    </dgm:pt>
    <dgm:pt modelId="{ABE8B56E-0B92-4C00-A580-4DA26F8ED603}">
      <dgm:prSet/>
      <dgm:spPr/>
      <dgm:t>
        <a:bodyPr/>
        <a:lstStyle/>
        <a:p>
          <a:pPr rtl="0"/>
          <a:r>
            <a:rPr lang="en-US" smtClean="0"/>
            <a:t>Nonliving inorganic material</a:t>
          </a:r>
          <a:endParaRPr lang="en-US"/>
        </a:p>
      </dgm:t>
    </dgm:pt>
    <dgm:pt modelId="{A32ED4CF-1DE4-4A5F-9180-9FC5BCCCF0DC}" type="parTrans" cxnId="{4BCF09F5-343D-4D05-8FA3-24F7ED7F3381}">
      <dgm:prSet/>
      <dgm:spPr/>
      <dgm:t>
        <a:bodyPr/>
        <a:lstStyle/>
        <a:p>
          <a:endParaRPr lang="en-US"/>
        </a:p>
      </dgm:t>
    </dgm:pt>
    <dgm:pt modelId="{626BA316-F975-476C-B2A7-804D08631A28}" type="sibTrans" cxnId="{4BCF09F5-343D-4D05-8FA3-24F7ED7F3381}">
      <dgm:prSet/>
      <dgm:spPr/>
      <dgm:t>
        <a:bodyPr/>
        <a:lstStyle/>
        <a:p>
          <a:endParaRPr lang="en-US"/>
        </a:p>
      </dgm:t>
    </dgm:pt>
    <dgm:pt modelId="{B7725D81-0E48-4A19-873D-23102CAB520B}">
      <dgm:prSet/>
      <dgm:spPr/>
      <dgm:t>
        <a:bodyPr/>
        <a:lstStyle/>
        <a:p>
          <a:pPr rtl="0"/>
          <a:r>
            <a:rPr lang="en-US" smtClean="0"/>
            <a:t>Clay</a:t>
          </a:r>
          <a:endParaRPr lang="en-US"/>
        </a:p>
      </dgm:t>
    </dgm:pt>
    <dgm:pt modelId="{9801EAD1-7A52-49FE-ACC7-61B0E22031CC}" type="parTrans" cxnId="{4315C7D8-0490-4B78-BC56-90B54C08A070}">
      <dgm:prSet/>
      <dgm:spPr/>
      <dgm:t>
        <a:bodyPr/>
        <a:lstStyle/>
        <a:p>
          <a:endParaRPr lang="en-US"/>
        </a:p>
      </dgm:t>
    </dgm:pt>
    <dgm:pt modelId="{5695BB68-083B-484C-AEA3-F060CEBA7242}" type="sibTrans" cxnId="{4315C7D8-0490-4B78-BC56-90B54C08A070}">
      <dgm:prSet/>
      <dgm:spPr/>
      <dgm:t>
        <a:bodyPr/>
        <a:lstStyle/>
        <a:p>
          <a:endParaRPr lang="en-US"/>
        </a:p>
      </dgm:t>
    </dgm:pt>
    <dgm:pt modelId="{C486A31C-4299-43B3-A4E1-F1AA1285029A}">
      <dgm:prSet/>
      <dgm:spPr/>
      <dgm:t>
        <a:bodyPr/>
        <a:lstStyle/>
        <a:p>
          <a:pPr rtl="0"/>
          <a:r>
            <a:rPr lang="en-US" smtClean="0"/>
            <a:t>Silt</a:t>
          </a:r>
          <a:endParaRPr lang="en-US"/>
        </a:p>
      </dgm:t>
    </dgm:pt>
    <dgm:pt modelId="{B5147FEC-D173-4D88-868C-810F31CB5BE8}" type="parTrans" cxnId="{FA263CB2-4271-4612-BE00-D99A84E6D8F9}">
      <dgm:prSet/>
      <dgm:spPr/>
      <dgm:t>
        <a:bodyPr/>
        <a:lstStyle/>
        <a:p>
          <a:endParaRPr lang="en-US"/>
        </a:p>
      </dgm:t>
    </dgm:pt>
    <dgm:pt modelId="{BEAD9BD2-17A6-4960-B317-8510EEA269B1}" type="sibTrans" cxnId="{FA263CB2-4271-4612-BE00-D99A84E6D8F9}">
      <dgm:prSet/>
      <dgm:spPr/>
      <dgm:t>
        <a:bodyPr/>
        <a:lstStyle/>
        <a:p>
          <a:endParaRPr lang="en-US"/>
        </a:p>
      </dgm:t>
    </dgm:pt>
    <dgm:pt modelId="{0B1FBF23-9515-45DA-AAC1-22DEA5E048DE}">
      <dgm:prSet/>
      <dgm:spPr/>
      <dgm:t>
        <a:bodyPr/>
        <a:lstStyle/>
        <a:p>
          <a:pPr rtl="0"/>
          <a:r>
            <a:rPr lang="en-US" smtClean="0"/>
            <a:t>Sand</a:t>
          </a:r>
          <a:endParaRPr lang="en-US"/>
        </a:p>
      </dgm:t>
    </dgm:pt>
    <dgm:pt modelId="{865F3157-76EA-4E3A-A2B7-4176738C3C4B}" type="parTrans" cxnId="{3F291CC4-0FC4-4689-B90B-CF17D1085C01}">
      <dgm:prSet/>
      <dgm:spPr/>
      <dgm:t>
        <a:bodyPr/>
        <a:lstStyle/>
        <a:p>
          <a:endParaRPr lang="en-US"/>
        </a:p>
      </dgm:t>
    </dgm:pt>
    <dgm:pt modelId="{3521DB55-3493-4746-A540-C5DFF21B1C7F}" type="sibTrans" cxnId="{3F291CC4-0FC4-4689-B90B-CF17D1085C01}">
      <dgm:prSet/>
      <dgm:spPr/>
      <dgm:t>
        <a:bodyPr/>
        <a:lstStyle/>
        <a:p>
          <a:endParaRPr lang="en-US"/>
        </a:p>
      </dgm:t>
    </dgm:pt>
    <dgm:pt modelId="{B38A6DBC-A5FB-4278-A545-D06B8D3D777F}">
      <dgm:prSet/>
      <dgm:spPr/>
      <dgm:t>
        <a:bodyPr/>
        <a:lstStyle/>
        <a:p>
          <a:pPr rtl="0"/>
          <a:r>
            <a:rPr lang="en-US" smtClean="0"/>
            <a:t>Living and nonliving organic material</a:t>
          </a:r>
          <a:endParaRPr lang="en-US"/>
        </a:p>
      </dgm:t>
    </dgm:pt>
    <dgm:pt modelId="{82EE40A1-C018-4089-AEF4-5621DC65B657}" type="parTrans" cxnId="{2F77E5C2-29B8-42AC-B88B-050F4E473BB3}">
      <dgm:prSet/>
      <dgm:spPr/>
      <dgm:t>
        <a:bodyPr/>
        <a:lstStyle/>
        <a:p>
          <a:endParaRPr lang="en-US"/>
        </a:p>
      </dgm:t>
    </dgm:pt>
    <dgm:pt modelId="{385F72B7-4938-44FF-AAB5-6D8FC9ED1531}" type="sibTrans" cxnId="{2F77E5C2-29B8-42AC-B88B-050F4E473BB3}">
      <dgm:prSet/>
      <dgm:spPr/>
      <dgm:t>
        <a:bodyPr/>
        <a:lstStyle/>
        <a:p>
          <a:endParaRPr lang="en-US"/>
        </a:p>
      </dgm:t>
    </dgm:pt>
    <dgm:pt modelId="{C0CBB7B9-BAD6-48F7-80CB-25050B06282F}">
      <dgm:prSet/>
      <dgm:spPr/>
      <dgm:t>
        <a:bodyPr/>
        <a:lstStyle/>
        <a:p>
          <a:pPr rtl="0"/>
          <a:r>
            <a:rPr lang="en-US" smtClean="0"/>
            <a:t>Dead plant material</a:t>
          </a:r>
          <a:endParaRPr lang="en-US"/>
        </a:p>
      </dgm:t>
    </dgm:pt>
    <dgm:pt modelId="{04E166C4-7A55-4B24-AAE8-54DB395C7A3A}" type="parTrans" cxnId="{B950A2F2-7C09-48D8-9776-9A7428C879F5}">
      <dgm:prSet/>
      <dgm:spPr/>
      <dgm:t>
        <a:bodyPr/>
        <a:lstStyle/>
        <a:p>
          <a:endParaRPr lang="en-US"/>
        </a:p>
      </dgm:t>
    </dgm:pt>
    <dgm:pt modelId="{6FEF3A3E-E8B4-464A-AE70-7B983794ED7F}" type="sibTrans" cxnId="{B950A2F2-7C09-48D8-9776-9A7428C879F5}">
      <dgm:prSet/>
      <dgm:spPr/>
      <dgm:t>
        <a:bodyPr/>
        <a:lstStyle/>
        <a:p>
          <a:endParaRPr lang="en-US"/>
        </a:p>
      </dgm:t>
    </dgm:pt>
    <dgm:pt modelId="{EA9B021A-C9C3-47E9-B1B8-98D935314265}">
      <dgm:prSet/>
      <dgm:spPr/>
      <dgm:t>
        <a:bodyPr/>
        <a:lstStyle/>
        <a:p>
          <a:pPr rtl="0"/>
          <a:r>
            <a:rPr lang="en-US" smtClean="0"/>
            <a:t>Bacteria</a:t>
          </a:r>
          <a:endParaRPr lang="en-US"/>
        </a:p>
      </dgm:t>
    </dgm:pt>
    <dgm:pt modelId="{A1F4BB79-2862-4BAE-9F82-5F31C13BB828}" type="parTrans" cxnId="{C4B31D0F-51A6-44B0-A89E-4EB6814568EB}">
      <dgm:prSet/>
      <dgm:spPr/>
      <dgm:t>
        <a:bodyPr/>
        <a:lstStyle/>
        <a:p>
          <a:endParaRPr lang="en-US"/>
        </a:p>
      </dgm:t>
    </dgm:pt>
    <dgm:pt modelId="{A562F260-B519-45C5-B096-4BD82059FCB5}" type="sibTrans" cxnId="{C4B31D0F-51A6-44B0-A89E-4EB6814568EB}">
      <dgm:prSet/>
      <dgm:spPr/>
      <dgm:t>
        <a:bodyPr/>
        <a:lstStyle/>
        <a:p>
          <a:endParaRPr lang="en-US"/>
        </a:p>
      </dgm:t>
    </dgm:pt>
    <dgm:pt modelId="{1D65EC9F-CAA3-4A7F-A07E-927C88679145}">
      <dgm:prSet/>
      <dgm:spPr/>
      <dgm:t>
        <a:bodyPr/>
        <a:lstStyle/>
        <a:p>
          <a:pPr rtl="0"/>
          <a:r>
            <a:rPr lang="en-US" smtClean="0"/>
            <a:t>Insects</a:t>
          </a:r>
          <a:endParaRPr lang="en-US"/>
        </a:p>
      </dgm:t>
    </dgm:pt>
    <dgm:pt modelId="{7B192E34-E48B-4276-9D86-778E3019DEC5}" type="parTrans" cxnId="{E0D5B9B7-FC60-409F-BE32-821F48A3C624}">
      <dgm:prSet/>
      <dgm:spPr/>
      <dgm:t>
        <a:bodyPr/>
        <a:lstStyle/>
        <a:p>
          <a:endParaRPr lang="en-US"/>
        </a:p>
      </dgm:t>
    </dgm:pt>
    <dgm:pt modelId="{81D8C072-EC19-4C82-8457-6BB39D1343D9}" type="sibTrans" cxnId="{E0D5B9B7-FC60-409F-BE32-821F48A3C624}">
      <dgm:prSet/>
      <dgm:spPr/>
      <dgm:t>
        <a:bodyPr/>
        <a:lstStyle/>
        <a:p>
          <a:endParaRPr lang="en-US"/>
        </a:p>
      </dgm:t>
    </dgm:pt>
    <dgm:pt modelId="{EBF3DB15-4AFE-4176-AB5F-1922D98B6914}">
      <dgm:prSet/>
      <dgm:spPr/>
      <dgm:t>
        <a:bodyPr/>
        <a:lstStyle/>
        <a:p>
          <a:pPr rtl="0"/>
          <a:r>
            <a:rPr lang="en-US" smtClean="0"/>
            <a:t>Worms</a:t>
          </a:r>
          <a:endParaRPr lang="en-US"/>
        </a:p>
      </dgm:t>
    </dgm:pt>
    <dgm:pt modelId="{5F73B4A9-8481-4A1A-AA68-2252C0AB720A}" type="parTrans" cxnId="{D2AD546B-8402-4888-AAB4-7D00D94D181A}">
      <dgm:prSet/>
      <dgm:spPr/>
      <dgm:t>
        <a:bodyPr/>
        <a:lstStyle/>
        <a:p>
          <a:endParaRPr lang="en-US"/>
        </a:p>
      </dgm:t>
    </dgm:pt>
    <dgm:pt modelId="{72892A65-E139-407B-AC90-EFB33E7E96F7}" type="sibTrans" cxnId="{D2AD546B-8402-4888-AAB4-7D00D94D181A}">
      <dgm:prSet/>
      <dgm:spPr/>
      <dgm:t>
        <a:bodyPr/>
        <a:lstStyle/>
        <a:p>
          <a:endParaRPr lang="en-US"/>
        </a:p>
      </dgm:t>
    </dgm:pt>
    <dgm:pt modelId="{F54311CA-FC32-4BC5-A4D9-8CFAACD5E0D7}" type="pres">
      <dgm:prSet presAssocID="{16AA4F5F-0091-4DA2-9E07-3C4E40C18911}" presName="hierChild1" presStyleCnt="0">
        <dgm:presLayoutVars>
          <dgm:orgChart val="1"/>
          <dgm:chPref val="1"/>
          <dgm:dir/>
          <dgm:animOne val="branch"/>
          <dgm:animLvl val="lvl"/>
          <dgm:resizeHandles/>
        </dgm:presLayoutVars>
      </dgm:prSet>
      <dgm:spPr/>
      <dgm:t>
        <a:bodyPr/>
        <a:lstStyle/>
        <a:p>
          <a:endParaRPr lang="en-US"/>
        </a:p>
      </dgm:t>
    </dgm:pt>
    <dgm:pt modelId="{D5A05CBD-E1A9-4A2D-B4BC-E6E61E8091CA}" type="pres">
      <dgm:prSet presAssocID="{B2097524-AAB8-49C7-8CAA-84D6DDBF469A}" presName="hierRoot1" presStyleCnt="0">
        <dgm:presLayoutVars>
          <dgm:hierBranch val="init"/>
        </dgm:presLayoutVars>
      </dgm:prSet>
      <dgm:spPr/>
    </dgm:pt>
    <dgm:pt modelId="{B0793D43-5CD9-46E8-B50C-05F79205ECE0}" type="pres">
      <dgm:prSet presAssocID="{B2097524-AAB8-49C7-8CAA-84D6DDBF469A}" presName="rootComposite1" presStyleCnt="0"/>
      <dgm:spPr/>
    </dgm:pt>
    <dgm:pt modelId="{E897008B-92A5-47C6-A330-9DE08C249FE1}" type="pres">
      <dgm:prSet presAssocID="{B2097524-AAB8-49C7-8CAA-84D6DDBF469A}" presName="rootText1" presStyleLbl="node0" presStyleIdx="0" presStyleCnt="1">
        <dgm:presLayoutVars>
          <dgm:chPref val="3"/>
        </dgm:presLayoutVars>
      </dgm:prSet>
      <dgm:spPr/>
      <dgm:t>
        <a:bodyPr/>
        <a:lstStyle/>
        <a:p>
          <a:endParaRPr lang="en-US"/>
        </a:p>
      </dgm:t>
    </dgm:pt>
    <dgm:pt modelId="{0AD19807-6367-490F-959B-804B69D34D6C}" type="pres">
      <dgm:prSet presAssocID="{B2097524-AAB8-49C7-8CAA-84D6DDBF469A}" presName="rootConnector1" presStyleLbl="node1" presStyleIdx="0" presStyleCnt="0"/>
      <dgm:spPr/>
      <dgm:t>
        <a:bodyPr/>
        <a:lstStyle/>
        <a:p>
          <a:endParaRPr lang="en-US"/>
        </a:p>
      </dgm:t>
    </dgm:pt>
    <dgm:pt modelId="{A9434A71-7E33-4302-B4CA-859240FFAA92}" type="pres">
      <dgm:prSet presAssocID="{B2097524-AAB8-49C7-8CAA-84D6DDBF469A}" presName="hierChild2" presStyleCnt="0"/>
      <dgm:spPr/>
    </dgm:pt>
    <dgm:pt modelId="{33743A1F-EF99-478D-B227-C9900BD495E6}" type="pres">
      <dgm:prSet presAssocID="{A32ED4CF-1DE4-4A5F-9180-9FC5BCCCF0DC}" presName="Name37" presStyleLbl="parChTrans1D2" presStyleIdx="0" presStyleCnt="2"/>
      <dgm:spPr/>
      <dgm:t>
        <a:bodyPr/>
        <a:lstStyle/>
        <a:p>
          <a:endParaRPr lang="en-US"/>
        </a:p>
      </dgm:t>
    </dgm:pt>
    <dgm:pt modelId="{7BD33B94-BD45-420A-9C71-43B18CF5974A}" type="pres">
      <dgm:prSet presAssocID="{ABE8B56E-0B92-4C00-A580-4DA26F8ED603}" presName="hierRoot2" presStyleCnt="0">
        <dgm:presLayoutVars>
          <dgm:hierBranch val="init"/>
        </dgm:presLayoutVars>
      </dgm:prSet>
      <dgm:spPr/>
    </dgm:pt>
    <dgm:pt modelId="{DDE033C0-79E6-4332-969B-9A4718607EDC}" type="pres">
      <dgm:prSet presAssocID="{ABE8B56E-0B92-4C00-A580-4DA26F8ED603}" presName="rootComposite" presStyleCnt="0"/>
      <dgm:spPr/>
    </dgm:pt>
    <dgm:pt modelId="{FE2AB369-5B1B-497E-8CB5-9F2F57490E79}" type="pres">
      <dgm:prSet presAssocID="{ABE8B56E-0B92-4C00-A580-4DA26F8ED603}" presName="rootText" presStyleLbl="node2" presStyleIdx="0" presStyleCnt="2">
        <dgm:presLayoutVars>
          <dgm:chPref val="3"/>
        </dgm:presLayoutVars>
      </dgm:prSet>
      <dgm:spPr/>
      <dgm:t>
        <a:bodyPr/>
        <a:lstStyle/>
        <a:p>
          <a:endParaRPr lang="en-US"/>
        </a:p>
      </dgm:t>
    </dgm:pt>
    <dgm:pt modelId="{3444E84E-5226-44F5-93B8-F552A9AAD0ED}" type="pres">
      <dgm:prSet presAssocID="{ABE8B56E-0B92-4C00-A580-4DA26F8ED603}" presName="rootConnector" presStyleLbl="node2" presStyleIdx="0" presStyleCnt="2"/>
      <dgm:spPr/>
      <dgm:t>
        <a:bodyPr/>
        <a:lstStyle/>
        <a:p>
          <a:endParaRPr lang="en-US"/>
        </a:p>
      </dgm:t>
    </dgm:pt>
    <dgm:pt modelId="{B16B1BAA-04A8-4F10-83CB-0B4471AFCB3A}" type="pres">
      <dgm:prSet presAssocID="{ABE8B56E-0B92-4C00-A580-4DA26F8ED603}" presName="hierChild4" presStyleCnt="0"/>
      <dgm:spPr/>
    </dgm:pt>
    <dgm:pt modelId="{EBD5174E-5CEC-4C41-B676-852A38DA7433}" type="pres">
      <dgm:prSet presAssocID="{9801EAD1-7A52-49FE-ACC7-61B0E22031CC}" presName="Name37" presStyleLbl="parChTrans1D3" presStyleIdx="0" presStyleCnt="7"/>
      <dgm:spPr/>
      <dgm:t>
        <a:bodyPr/>
        <a:lstStyle/>
        <a:p>
          <a:endParaRPr lang="en-US"/>
        </a:p>
      </dgm:t>
    </dgm:pt>
    <dgm:pt modelId="{FEC17195-B6F4-413D-A3A9-1C8E52F73F70}" type="pres">
      <dgm:prSet presAssocID="{B7725D81-0E48-4A19-873D-23102CAB520B}" presName="hierRoot2" presStyleCnt="0">
        <dgm:presLayoutVars>
          <dgm:hierBranch val="init"/>
        </dgm:presLayoutVars>
      </dgm:prSet>
      <dgm:spPr/>
    </dgm:pt>
    <dgm:pt modelId="{9D461486-4327-4191-A331-7B53E4775706}" type="pres">
      <dgm:prSet presAssocID="{B7725D81-0E48-4A19-873D-23102CAB520B}" presName="rootComposite" presStyleCnt="0"/>
      <dgm:spPr/>
    </dgm:pt>
    <dgm:pt modelId="{F2C3ACFC-A523-4EA7-8DA6-FCF6D7691E63}" type="pres">
      <dgm:prSet presAssocID="{B7725D81-0E48-4A19-873D-23102CAB520B}" presName="rootText" presStyleLbl="node3" presStyleIdx="0" presStyleCnt="7">
        <dgm:presLayoutVars>
          <dgm:chPref val="3"/>
        </dgm:presLayoutVars>
      </dgm:prSet>
      <dgm:spPr/>
      <dgm:t>
        <a:bodyPr/>
        <a:lstStyle/>
        <a:p>
          <a:endParaRPr lang="en-US"/>
        </a:p>
      </dgm:t>
    </dgm:pt>
    <dgm:pt modelId="{49C7B405-0B3A-44B9-844E-83DF27360450}" type="pres">
      <dgm:prSet presAssocID="{B7725D81-0E48-4A19-873D-23102CAB520B}" presName="rootConnector" presStyleLbl="node3" presStyleIdx="0" presStyleCnt="7"/>
      <dgm:spPr/>
      <dgm:t>
        <a:bodyPr/>
        <a:lstStyle/>
        <a:p>
          <a:endParaRPr lang="en-US"/>
        </a:p>
      </dgm:t>
    </dgm:pt>
    <dgm:pt modelId="{45B9A3EC-42A7-4858-811E-FE2F5F0F25CF}" type="pres">
      <dgm:prSet presAssocID="{B7725D81-0E48-4A19-873D-23102CAB520B}" presName="hierChild4" presStyleCnt="0"/>
      <dgm:spPr/>
    </dgm:pt>
    <dgm:pt modelId="{01EA1910-F6F5-4020-9EE4-C16F182DAD72}" type="pres">
      <dgm:prSet presAssocID="{B7725D81-0E48-4A19-873D-23102CAB520B}" presName="hierChild5" presStyleCnt="0"/>
      <dgm:spPr/>
    </dgm:pt>
    <dgm:pt modelId="{C53EA0E1-B8F0-44DB-88A1-3C65E02B28C9}" type="pres">
      <dgm:prSet presAssocID="{B5147FEC-D173-4D88-868C-810F31CB5BE8}" presName="Name37" presStyleLbl="parChTrans1D3" presStyleIdx="1" presStyleCnt="7"/>
      <dgm:spPr/>
      <dgm:t>
        <a:bodyPr/>
        <a:lstStyle/>
        <a:p>
          <a:endParaRPr lang="en-US"/>
        </a:p>
      </dgm:t>
    </dgm:pt>
    <dgm:pt modelId="{EBD58C94-3A7A-4EEE-8EC2-1EEA945D2C1C}" type="pres">
      <dgm:prSet presAssocID="{C486A31C-4299-43B3-A4E1-F1AA1285029A}" presName="hierRoot2" presStyleCnt="0">
        <dgm:presLayoutVars>
          <dgm:hierBranch val="init"/>
        </dgm:presLayoutVars>
      </dgm:prSet>
      <dgm:spPr/>
    </dgm:pt>
    <dgm:pt modelId="{3CB938EC-69C3-4C37-9C3B-F3A39FCE6C70}" type="pres">
      <dgm:prSet presAssocID="{C486A31C-4299-43B3-A4E1-F1AA1285029A}" presName="rootComposite" presStyleCnt="0"/>
      <dgm:spPr/>
    </dgm:pt>
    <dgm:pt modelId="{844BB4E1-4BB9-4701-9FB7-3863E58E5A3C}" type="pres">
      <dgm:prSet presAssocID="{C486A31C-4299-43B3-A4E1-F1AA1285029A}" presName="rootText" presStyleLbl="node3" presStyleIdx="1" presStyleCnt="7">
        <dgm:presLayoutVars>
          <dgm:chPref val="3"/>
        </dgm:presLayoutVars>
      </dgm:prSet>
      <dgm:spPr/>
      <dgm:t>
        <a:bodyPr/>
        <a:lstStyle/>
        <a:p>
          <a:endParaRPr lang="en-US"/>
        </a:p>
      </dgm:t>
    </dgm:pt>
    <dgm:pt modelId="{CFEEBAB5-2F86-49E4-A196-6DA316309288}" type="pres">
      <dgm:prSet presAssocID="{C486A31C-4299-43B3-A4E1-F1AA1285029A}" presName="rootConnector" presStyleLbl="node3" presStyleIdx="1" presStyleCnt="7"/>
      <dgm:spPr/>
      <dgm:t>
        <a:bodyPr/>
        <a:lstStyle/>
        <a:p>
          <a:endParaRPr lang="en-US"/>
        </a:p>
      </dgm:t>
    </dgm:pt>
    <dgm:pt modelId="{8DD867E3-92DC-4764-A486-CAD684218347}" type="pres">
      <dgm:prSet presAssocID="{C486A31C-4299-43B3-A4E1-F1AA1285029A}" presName="hierChild4" presStyleCnt="0"/>
      <dgm:spPr/>
    </dgm:pt>
    <dgm:pt modelId="{A5C75E85-A590-4A9F-9144-115BB7F5EF5E}" type="pres">
      <dgm:prSet presAssocID="{C486A31C-4299-43B3-A4E1-F1AA1285029A}" presName="hierChild5" presStyleCnt="0"/>
      <dgm:spPr/>
    </dgm:pt>
    <dgm:pt modelId="{6C156D55-534D-490E-8FCA-577E362B4B10}" type="pres">
      <dgm:prSet presAssocID="{865F3157-76EA-4E3A-A2B7-4176738C3C4B}" presName="Name37" presStyleLbl="parChTrans1D3" presStyleIdx="2" presStyleCnt="7"/>
      <dgm:spPr/>
      <dgm:t>
        <a:bodyPr/>
        <a:lstStyle/>
        <a:p>
          <a:endParaRPr lang="en-US"/>
        </a:p>
      </dgm:t>
    </dgm:pt>
    <dgm:pt modelId="{09731D81-8067-4246-A150-4309B9064B4C}" type="pres">
      <dgm:prSet presAssocID="{0B1FBF23-9515-45DA-AAC1-22DEA5E048DE}" presName="hierRoot2" presStyleCnt="0">
        <dgm:presLayoutVars>
          <dgm:hierBranch val="init"/>
        </dgm:presLayoutVars>
      </dgm:prSet>
      <dgm:spPr/>
    </dgm:pt>
    <dgm:pt modelId="{2B128BC6-4775-4B4B-90CE-A39B0CDBB808}" type="pres">
      <dgm:prSet presAssocID="{0B1FBF23-9515-45DA-AAC1-22DEA5E048DE}" presName="rootComposite" presStyleCnt="0"/>
      <dgm:spPr/>
    </dgm:pt>
    <dgm:pt modelId="{3171FC2D-25E2-475A-BAAD-4A3147D113D5}" type="pres">
      <dgm:prSet presAssocID="{0B1FBF23-9515-45DA-AAC1-22DEA5E048DE}" presName="rootText" presStyleLbl="node3" presStyleIdx="2" presStyleCnt="7">
        <dgm:presLayoutVars>
          <dgm:chPref val="3"/>
        </dgm:presLayoutVars>
      </dgm:prSet>
      <dgm:spPr/>
      <dgm:t>
        <a:bodyPr/>
        <a:lstStyle/>
        <a:p>
          <a:endParaRPr lang="en-US"/>
        </a:p>
      </dgm:t>
    </dgm:pt>
    <dgm:pt modelId="{728AABC0-1673-4FCD-907E-73DFBBF5E504}" type="pres">
      <dgm:prSet presAssocID="{0B1FBF23-9515-45DA-AAC1-22DEA5E048DE}" presName="rootConnector" presStyleLbl="node3" presStyleIdx="2" presStyleCnt="7"/>
      <dgm:spPr/>
      <dgm:t>
        <a:bodyPr/>
        <a:lstStyle/>
        <a:p>
          <a:endParaRPr lang="en-US"/>
        </a:p>
      </dgm:t>
    </dgm:pt>
    <dgm:pt modelId="{D3B0E83A-3133-4B94-9152-1FE0CAB2F9D9}" type="pres">
      <dgm:prSet presAssocID="{0B1FBF23-9515-45DA-AAC1-22DEA5E048DE}" presName="hierChild4" presStyleCnt="0"/>
      <dgm:spPr/>
    </dgm:pt>
    <dgm:pt modelId="{763B068D-FB6E-47C0-8D25-058D911C6A99}" type="pres">
      <dgm:prSet presAssocID="{0B1FBF23-9515-45DA-AAC1-22DEA5E048DE}" presName="hierChild5" presStyleCnt="0"/>
      <dgm:spPr/>
    </dgm:pt>
    <dgm:pt modelId="{921C2182-F7BA-44CA-AA01-9AD37337EAEA}" type="pres">
      <dgm:prSet presAssocID="{ABE8B56E-0B92-4C00-A580-4DA26F8ED603}" presName="hierChild5" presStyleCnt="0"/>
      <dgm:spPr/>
    </dgm:pt>
    <dgm:pt modelId="{76B7C3B8-309D-46AB-9E43-3A26AAEC6244}" type="pres">
      <dgm:prSet presAssocID="{82EE40A1-C018-4089-AEF4-5621DC65B657}" presName="Name37" presStyleLbl="parChTrans1D2" presStyleIdx="1" presStyleCnt="2"/>
      <dgm:spPr/>
      <dgm:t>
        <a:bodyPr/>
        <a:lstStyle/>
        <a:p>
          <a:endParaRPr lang="en-US"/>
        </a:p>
      </dgm:t>
    </dgm:pt>
    <dgm:pt modelId="{3E411EA8-2860-4AF6-9670-8C62871C562E}" type="pres">
      <dgm:prSet presAssocID="{B38A6DBC-A5FB-4278-A545-D06B8D3D777F}" presName="hierRoot2" presStyleCnt="0">
        <dgm:presLayoutVars>
          <dgm:hierBranch val="init"/>
        </dgm:presLayoutVars>
      </dgm:prSet>
      <dgm:spPr/>
    </dgm:pt>
    <dgm:pt modelId="{7D7106E4-2313-40CA-9AD3-592A7618CB89}" type="pres">
      <dgm:prSet presAssocID="{B38A6DBC-A5FB-4278-A545-D06B8D3D777F}" presName="rootComposite" presStyleCnt="0"/>
      <dgm:spPr/>
    </dgm:pt>
    <dgm:pt modelId="{9346089D-12F2-4378-8162-D0650F91390B}" type="pres">
      <dgm:prSet presAssocID="{B38A6DBC-A5FB-4278-A545-D06B8D3D777F}" presName="rootText" presStyleLbl="node2" presStyleIdx="1" presStyleCnt="2">
        <dgm:presLayoutVars>
          <dgm:chPref val="3"/>
        </dgm:presLayoutVars>
      </dgm:prSet>
      <dgm:spPr/>
      <dgm:t>
        <a:bodyPr/>
        <a:lstStyle/>
        <a:p>
          <a:endParaRPr lang="en-US"/>
        </a:p>
      </dgm:t>
    </dgm:pt>
    <dgm:pt modelId="{2FB07A0F-0652-42A7-A25C-979E2B829157}" type="pres">
      <dgm:prSet presAssocID="{B38A6DBC-A5FB-4278-A545-D06B8D3D777F}" presName="rootConnector" presStyleLbl="node2" presStyleIdx="1" presStyleCnt="2"/>
      <dgm:spPr/>
      <dgm:t>
        <a:bodyPr/>
        <a:lstStyle/>
        <a:p>
          <a:endParaRPr lang="en-US"/>
        </a:p>
      </dgm:t>
    </dgm:pt>
    <dgm:pt modelId="{B34E1BB2-46A1-4025-9A6D-0938C808876B}" type="pres">
      <dgm:prSet presAssocID="{B38A6DBC-A5FB-4278-A545-D06B8D3D777F}" presName="hierChild4" presStyleCnt="0"/>
      <dgm:spPr/>
    </dgm:pt>
    <dgm:pt modelId="{5081BBB1-FA65-484B-86AF-A50786981C04}" type="pres">
      <dgm:prSet presAssocID="{04E166C4-7A55-4B24-AAE8-54DB395C7A3A}" presName="Name37" presStyleLbl="parChTrans1D3" presStyleIdx="3" presStyleCnt="7"/>
      <dgm:spPr/>
      <dgm:t>
        <a:bodyPr/>
        <a:lstStyle/>
        <a:p>
          <a:endParaRPr lang="en-US"/>
        </a:p>
      </dgm:t>
    </dgm:pt>
    <dgm:pt modelId="{50CAE8D1-7219-46DC-8FC9-E37F636D9092}" type="pres">
      <dgm:prSet presAssocID="{C0CBB7B9-BAD6-48F7-80CB-25050B06282F}" presName="hierRoot2" presStyleCnt="0">
        <dgm:presLayoutVars>
          <dgm:hierBranch val="init"/>
        </dgm:presLayoutVars>
      </dgm:prSet>
      <dgm:spPr/>
    </dgm:pt>
    <dgm:pt modelId="{72378FEC-265A-4903-90A1-1740198C79A1}" type="pres">
      <dgm:prSet presAssocID="{C0CBB7B9-BAD6-48F7-80CB-25050B06282F}" presName="rootComposite" presStyleCnt="0"/>
      <dgm:spPr/>
    </dgm:pt>
    <dgm:pt modelId="{3A213405-B431-4447-8FB6-E1162B991EEA}" type="pres">
      <dgm:prSet presAssocID="{C0CBB7B9-BAD6-48F7-80CB-25050B06282F}" presName="rootText" presStyleLbl="node3" presStyleIdx="3" presStyleCnt="7">
        <dgm:presLayoutVars>
          <dgm:chPref val="3"/>
        </dgm:presLayoutVars>
      </dgm:prSet>
      <dgm:spPr/>
      <dgm:t>
        <a:bodyPr/>
        <a:lstStyle/>
        <a:p>
          <a:endParaRPr lang="en-US"/>
        </a:p>
      </dgm:t>
    </dgm:pt>
    <dgm:pt modelId="{FFAC6A49-144F-4D2F-84BE-301C40ED3843}" type="pres">
      <dgm:prSet presAssocID="{C0CBB7B9-BAD6-48F7-80CB-25050B06282F}" presName="rootConnector" presStyleLbl="node3" presStyleIdx="3" presStyleCnt="7"/>
      <dgm:spPr/>
      <dgm:t>
        <a:bodyPr/>
        <a:lstStyle/>
        <a:p>
          <a:endParaRPr lang="en-US"/>
        </a:p>
      </dgm:t>
    </dgm:pt>
    <dgm:pt modelId="{0520618A-0D2E-49D8-81D7-2E0B447D333B}" type="pres">
      <dgm:prSet presAssocID="{C0CBB7B9-BAD6-48F7-80CB-25050B06282F}" presName="hierChild4" presStyleCnt="0"/>
      <dgm:spPr/>
    </dgm:pt>
    <dgm:pt modelId="{5F28FA8B-E269-415A-988C-0BB739B21A19}" type="pres">
      <dgm:prSet presAssocID="{C0CBB7B9-BAD6-48F7-80CB-25050B06282F}" presName="hierChild5" presStyleCnt="0"/>
      <dgm:spPr/>
    </dgm:pt>
    <dgm:pt modelId="{8914CEB8-E211-470E-B4F7-7D726A9CE893}" type="pres">
      <dgm:prSet presAssocID="{A1F4BB79-2862-4BAE-9F82-5F31C13BB828}" presName="Name37" presStyleLbl="parChTrans1D3" presStyleIdx="4" presStyleCnt="7"/>
      <dgm:spPr/>
      <dgm:t>
        <a:bodyPr/>
        <a:lstStyle/>
        <a:p>
          <a:endParaRPr lang="en-US"/>
        </a:p>
      </dgm:t>
    </dgm:pt>
    <dgm:pt modelId="{D8F12CF4-6D0B-4D08-A57F-C69EAA1E83CD}" type="pres">
      <dgm:prSet presAssocID="{EA9B021A-C9C3-47E9-B1B8-98D935314265}" presName="hierRoot2" presStyleCnt="0">
        <dgm:presLayoutVars>
          <dgm:hierBranch val="init"/>
        </dgm:presLayoutVars>
      </dgm:prSet>
      <dgm:spPr/>
    </dgm:pt>
    <dgm:pt modelId="{FA0F43B5-AE96-401A-89D6-B5B60CDA6F63}" type="pres">
      <dgm:prSet presAssocID="{EA9B021A-C9C3-47E9-B1B8-98D935314265}" presName="rootComposite" presStyleCnt="0"/>
      <dgm:spPr/>
    </dgm:pt>
    <dgm:pt modelId="{0CE3E353-8EA0-4ADF-9FE7-C7EE761FA4BB}" type="pres">
      <dgm:prSet presAssocID="{EA9B021A-C9C3-47E9-B1B8-98D935314265}" presName="rootText" presStyleLbl="node3" presStyleIdx="4" presStyleCnt="7">
        <dgm:presLayoutVars>
          <dgm:chPref val="3"/>
        </dgm:presLayoutVars>
      </dgm:prSet>
      <dgm:spPr/>
      <dgm:t>
        <a:bodyPr/>
        <a:lstStyle/>
        <a:p>
          <a:endParaRPr lang="en-US"/>
        </a:p>
      </dgm:t>
    </dgm:pt>
    <dgm:pt modelId="{A8B6ACA7-4A7D-4709-9C36-353900CB8DE0}" type="pres">
      <dgm:prSet presAssocID="{EA9B021A-C9C3-47E9-B1B8-98D935314265}" presName="rootConnector" presStyleLbl="node3" presStyleIdx="4" presStyleCnt="7"/>
      <dgm:spPr/>
      <dgm:t>
        <a:bodyPr/>
        <a:lstStyle/>
        <a:p>
          <a:endParaRPr lang="en-US"/>
        </a:p>
      </dgm:t>
    </dgm:pt>
    <dgm:pt modelId="{AF1D4AEC-2AD6-4BDE-8040-0171F3347096}" type="pres">
      <dgm:prSet presAssocID="{EA9B021A-C9C3-47E9-B1B8-98D935314265}" presName="hierChild4" presStyleCnt="0"/>
      <dgm:spPr/>
    </dgm:pt>
    <dgm:pt modelId="{177AF6AB-EF46-4776-9F8A-0811B0AE0B3A}" type="pres">
      <dgm:prSet presAssocID="{EA9B021A-C9C3-47E9-B1B8-98D935314265}" presName="hierChild5" presStyleCnt="0"/>
      <dgm:spPr/>
    </dgm:pt>
    <dgm:pt modelId="{BDFB61FC-7E40-4A5D-B502-42F48630C2F2}" type="pres">
      <dgm:prSet presAssocID="{7B192E34-E48B-4276-9D86-778E3019DEC5}" presName="Name37" presStyleLbl="parChTrans1D3" presStyleIdx="5" presStyleCnt="7"/>
      <dgm:spPr/>
      <dgm:t>
        <a:bodyPr/>
        <a:lstStyle/>
        <a:p>
          <a:endParaRPr lang="en-US"/>
        </a:p>
      </dgm:t>
    </dgm:pt>
    <dgm:pt modelId="{491D2206-C9A9-4796-845B-FC35019A6D6A}" type="pres">
      <dgm:prSet presAssocID="{1D65EC9F-CAA3-4A7F-A07E-927C88679145}" presName="hierRoot2" presStyleCnt="0">
        <dgm:presLayoutVars>
          <dgm:hierBranch val="init"/>
        </dgm:presLayoutVars>
      </dgm:prSet>
      <dgm:spPr/>
    </dgm:pt>
    <dgm:pt modelId="{51A92957-266E-47B7-860E-B82181CC0AAF}" type="pres">
      <dgm:prSet presAssocID="{1D65EC9F-CAA3-4A7F-A07E-927C88679145}" presName="rootComposite" presStyleCnt="0"/>
      <dgm:spPr/>
    </dgm:pt>
    <dgm:pt modelId="{328879CC-870B-4C18-A766-297C77268F72}" type="pres">
      <dgm:prSet presAssocID="{1D65EC9F-CAA3-4A7F-A07E-927C88679145}" presName="rootText" presStyleLbl="node3" presStyleIdx="5" presStyleCnt="7">
        <dgm:presLayoutVars>
          <dgm:chPref val="3"/>
        </dgm:presLayoutVars>
      </dgm:prSet>
      <dgm:spPr/>
      <dgm:t>
        <a:bodyPr/>
        <a:lstStyle/>
        <a:p>
          <a:endParaRPr lang="en-US"/>
        </a:p>
      </dgm:t>
    </dgm:pt>
    <dgm:pt modelId="{72EA1E1B-9383-4D84-9957-59F575AE2A0E}" type="pres">
      <dgm:prSet presAssocID="{1D65EC9F-CAA3-4A7F-A07E-927C88679145}" presName="rootConnector" presStyleLbl="node3" presStyleIdx="5" presStyleCnt="7"/>
      <dgm:spPr/>
      <dgm:t>
        <a:bodyPr/>
        <a:lstStyle/>
        <a:p>
          <a:endParaRPr lang="en-US"/>
        </a:p>
      </dgm:t>
    </dgm:pt>
    <dgm:pt modelId="{2C66D1B8-EE79-47AA-927F-55D725CBFCB0}" type="pres">
      <dgm:prSet presAssocID="{1D65EC9F-CAA3-4A7F-A07E-927C88679145}" presName="hierChild4" presStyleCnt="0"/>
      <dgm:spPr/>
    </dgm:pt>
    <dgm:pt modelId="{C9C86C5C-9027-49E2-A23A-1F706EE914FE}" type="pres">
      <dgm:prSet presAssocID="{1D65EC9F-CAA3-4A7F-A07E-927C88679145}" presName="hierChild5" presStyleCnt="0"/>
      <dgm:spPr/>
    </dgm:pt>
    <dgm:pt modelId="{6EFC53A9-45E6-4A0C-BBC2-A5F49BCEF515}" type="pres">
      <dgm:prSet presAssocID="{5F73B4A9-8481-4A1A-AA68-2252C0AB720A}" presName="Name37" presStyleLbl="parChTrans1D3" presStyleIdx="6" presStyleCnt="7"/>
      <dgm:spPr/>
      <dgm:t>
        <a:bodyPr/>
        <a:lstStyle/>
        <a:p>
          <a:endParaRPr lang="en-US"/>
        </a:p>
      </dgm:t>
    </dgm:pt>
    <dgm:pt modelId="{1FEF53A8-1B0E-4B78-8392-969841029C09}" type="pres">
      <dgm:prSet presAssocID="{EBF3DB15-4AFE-4176-AB5F-1922D98B6914}" presName="hierRoot2" presStyleCnt="0">
        <dgm:presLayoutVars>
          <dgm:hierBranch val="init"/>
        </dgm:presLayoutVars>
      </dgm:prSet>
      <dgm:spPr/>
    </dgm:pt>
    <dgm:pt modelId="{6A1EE3CF-0783-436D-8A98-D0C113ED1078}" type="pres">
      <dgm:prSet presAssocID="{EBF3DB15-4AFE-4176-AB5F-1922D98B6914}" presName="rootComposite" presStyleCnt="0"/>
      <dgm:spPr/>
    </dgm:pt>
    <dgm:pt modelId="{4EFEA533-41CF-40D3-94CE-F97DC7ABAE97}" type="pres">
      <dgm:prSet presAssocID="{EBF3DB15-4AFE-4176-AB5F-1922D98B6914}" presName="rootText" presStyleLbl="node3" presStyleIdx="6" presStyleCnt="7">
        <dgm:presLayoutVars>
          <dgm:chPref val="3"/>
        </dgm:presLayoutVars>
      </dgm:prSet>
      <dgm:spPr/>
      <dgm:t>
        <a:bodyPr/>
        <a:lstStyle/>
        <a:p>
          <a:endParaRPr lang="en-US"/>
        </a:p>
      </dgm:t>
    </dgm:pt>
    <dgm:pt modelId="{6BEF5512-7D0E-4559-B474-F2AD0EE91530}" type="pres">
      <dgm:prSet presAssocID="{EBF3DB15-4AFE-4176-AB5F-1922D98B6914}" presName="rootConnector" presStyleLbl="node3" presStyleIdx="6" presStyleCnt="7"/>
      <dgm:spPr/>
      <dgm:t>
        <a:bodyPr/>
        <a:lstStyle/>
        <a:p>
          <a:endParaRPr lang="en-US"/>
        </a:p>
      </dgm:t>
    </dgm:pt>
    <dgm:pt modelId="{0DA16DEA-06F1-4CF2-90FD-99FC86ADEFA1}" type="pres">
      <dgm:prSet presAssocID="{EBF3DB15-4AFE-4176-AB5F-1922D98B6914}" presName="hierChild4" presStyleCnt="0"/>
      <dgm:spPr/>
    </dgm:pt>
    <dgm:pt modelId="{48C36E38-8ACC-4E8E-B3FE-1A468C29FEBB}" type="pres">
      <dgm:prSet presAssocID="{EBF3DB15-4AFE-4176-AB5F-1922D98B6914}" presName="hierChild5" presStyleCnt="0"/>
      <dgm:spPr/>
    </dgm:pt>
    <dgm:pt modelId="{8B092850-0ACD-445E-BE9D-D935F8BFB5B3}" type="pres">
      <dgm:prSet presAssocID="{B38A6DBC-A5FB-4278-A545-D06B8D3D777F}" presName="hierChild5" presStyleCnt="0"/>
      <dgm:spPr/>
    </dgm:pt>
    <dgm:pt modelId="{9407B3FA-B10E-4A29-98BD-FE4ABB2FA1BF}" type="pres">
      <dgm:prSet presAssocID="{B2097524-AAB8-49C7-8CAA-84D6DDBF469A}" presName="hierChild3" presStyleCnt="0"/>
      <dgm:spPr/>
    </dgm:pt>
  </dgm:ptLst>
  <dgm:cxnLst>
    <dgm:cxn modelId="{15C66041-2E52-4418-B604-390727B5CFB0}" type="presOf" srcId="{865F3157-76EA-4E3A-A2B7-4176738C3C4B}" destId="{6C156D55-534D-490E-8FCA-577E362B4B10}" srcOrd="0" destOrd="0" presId="urn:microsoft.com/office/officeart/2005/8/layout/orgChart1"/>
    <dgm:cxn modelId="{7DDB535D-6177-4BAD-A337-07DF037977FD}" type="presOf" srcId="{B2097524-AAB8-49C7-8CAA-84D6DDBF469A}" destId="{E897008B-92A5-47C6-A330-9DE08C249FE1}" srcOrd="0" destOrd="0" presId="urn:microsoft.com/office/officeart/2005/8/layout/orgChart1"/>
    <dgm:cxn modelId="{814009EC-51E9-4536-82B1-27CEF119C35A}" srcId="{16AA4F5F-0091-4DA2-9E07-3C4E40C18911}" destId="{B2097524-AAB8-49C7-8CAA-84D6DDBF469A}" srcOrd="0" destOrd="0" parTransId="{9618086E-E92D-4D54-AB15-FC55BA2D2080}" sibTransId="{E393A0BB-B957-46BC-AD26-85E73C3C61D2}"/>
    <dgm:cxn modelId="{FA263CB2-4271-4612-BE00-D99A84E6D8F9}" srcId="{ABE8B56E-0B92-4C00-A580-4DA26F8ED603}" destId="{C486A31C-4299-43B3-A4E1-F1AA1285029A}" srcOrd="1" destOrd="0" parTransId="{B5147FEC-D173-4D88-868C-810F31CB5BE8}" sibTransId="{BEAD9BD2-17A6-4960-B317-8510EEA269B1}"/>
    <dgm:cxn modelId="{1C342F76-82FA-4A6E-A9DB-31A204B216A2}" type="presOf" srcId="{EA9B021A-C9C3-47E9-B1B8-98D935314265}" destId="{0CE3E353-8EA0-4ADF-9FE7-C7EE761FA4BB}" srcOrd="0" destOrd="0" presId="urn:microsoft.com/office/officeart/2005/8/layout/orgChart1"/>
    <dgm:cxn modelId="{E0D5B9B7-FC60-409F-BE32-821F48A3C624}" srcId="{B38A6DBC-A5FB-4278-A545-D06B8D3D777F}" destId="{1D65EC9F-CAA3-4A7F-A07E-927C88679145}" srcOrd="2" destOrd="0" parTransId="{7B192E34-E48B-4276-9D86-778E3019DEC5}" sibTransId="{81D8C072-EC19-4C82-8457-6BB39D1343D9}"/>
    <dgm:cxn modelId="{B05C60DD-3175-44BA-9FB7-C951CED70453}" type="presOf" srcId="{82EE40A1-C018-4089-AEF4-5621DC65B657}" destId="{76B7C3B8-309D-46AB-9E43-3A26AAEC6244}" srcOrd="0" destOrd="0" presId="urn:microsoft.com/office/officeart/2005/8/layout/orgChart1"/>
    <dgm:cxn modelId="{C4B31D0F-51A6-44B0-A89E-4EB6814568EB}" srcId="{B38A6DBC-A5FB-4278-A545-D06B8D3D777F}" destId="{EA9B021A-C9C3-47E9-B1B8-98D935314265}" srcOrd="1" destOrd="0" parTransId="{A1F4BB79-2862-4BAE-9F82-5F31C13BB828}" sibTransId="{A562F260-B519-45C5-B096-4BD82059FCB5}"/>
    <dgm:cxn modelId="{00741896-92C6-4A6A-BD44-76E131C6F0F2}" type="presOf" srcId="{B7725D81-0E48-4A19-873D-23102CAB520B}" destId="{F2C3ACFC-A523-4EA7-8DA6-FCF6D7691E63}" srcOrd="0" destOrd="0" presId="urn:microsoft.com/office/officeart/2005/8/layout/orgChart1"/>
    <dgm:cxn modelId="{82BA44FF-507A-42D2-BEB2-857720A4DC21}" type="presOf" srcId="{1D65EC9F-CAA3-4A7F-A07E-927C88679145}" destId="{72EA1E1B-9383-4D84-9957-59F575AE2A0E}" srcOrd="1" destOrd="0" presId="urn:microsoft.com/office/officeart/2005/8/layout/orgChart1"/>
    <dgm:cxn modelId="{4315C7D8-0490-4B78-BC56-90B54C08A070}" srcId="{ABE8B56E-0B92-4C00-A580-4DA26F8ED603}" destId="{B7725D81-0E48-4A19-873D-23102CAB520B}" srcOrd="0" destOrd="0" parTransId="{9801EAD1-7A52-49FE-ACC7-61B0E22031CC}" sibTransId="{5695BB68-083B-484C-AEA3-F060CEBA7242}"/>
    <dgm:cxn modelId="{6E1D63AA-ECBE-4B33-9FC9-4B2CCDCABB9E}" type="presOf" srcId="{9801EAD1-7A52-49FE-ACC7-61B0E22031CC}" destId="{EBD5174E-5CEC-4C41-B676-852A38DA7433}" srcOrd="0" destOrd="0" presId="urn:microsoft.com/office/officeart/2005/8/layout/orgChart1"/>
    <dgm:cxn modelId="{7F0E9337-6AF0-49FD-BB64-98B457998A81}" type="presOf" srcId="{7B192E34-E48B-4276-9D86-778E3019DEC5}" destId="{BDFB61FC-7E40-4A5D-B502-42F48630C2F2}" srcOrd="0" destOrd="0" presId="urn:microsoft.com/office/officeart/2005/8/layout/orgChart1"/>
    <dgm:cxn modelId="{EEB5516E-FB91-4F72-B7E4-A8AEC8A0A332}" type="presOf" srcId="{C0CBB7B9-BAD6-48F7-80CB-25050B06282F}" destId="{FFAC6A49-144F-4D2F-84BE-301C40ED3843}" srcOrd="1" destOrd="0" presId="urn:microsoft.com/office/officeart/2005/8/layout/orgChart1"/>
    <dgm:cxn modelId="{2F77E5C2-29B8-42AC-B88B-050F4E473BB3}" srcId="{B2097524-AAB8-49C7-8CAA-84D6DDBF469A}" destId="{B38A6DBC-A5FB-4278-A545-D06B8D3D777F}" srcOrd="1" destOrd="0" parTransId="{82EE40A1-C018-4089-AEF4-5621DC65B657}" sibTransId="{385F72B7-4938-44FF-AAB5-6D8FC9ED1531}"/>
    <dgm:cxn modelId="{D2AD546B-8402-4888-AAB4-7D00D94D181A}" srcId="{B38A6DBC-A5FB-4278-A545-D06B8D3D777F}" destId="{EBF3DB15-4AFE-4176-AB5F-1922D98B6914}" srcOrd="3" destOrd="0" parTransId="{5F73B4A9-8481-4A1A-AA68-2252C0AB720A}" sibTransId="{72892A65-E139-407B-AC90-EFB33E7E96F7}"/>
    <dgm:cxn modelId="{AEA8AEC9-F32F-4A8D-935D-642431EE1155}" type="presOf" srcId="{EBF3DB15-4AFE-4176-AB5F-1922D98B6914}" destId="{6BEF5512-7D0E-4559-B474-F2AD0EE91530}" srcOrd="1" destOrd="0" presId="urn:microsoft.com/office/officeart/2005/8/layout/orgChart1"/>
    <dgm:cxn modelId="{8C51D141-9635-4245-854C-5EF7D8F6F56D}" type="presOf" srcId="{ABE8B56E-0B92-4C00-A580-4DA26F8ED603}" destId="{FE2AB369-5B1B-497E-8CB5-9F2F57490E79}" srcOrd="0" destOrd="0" presId="urn:microsoft.com/office/officeart/2005/8/layout/orgChart1"/>
    <dgm:cxn modelId="{FC22EC4F-5E30-4616-B8FC-2D0BEF7D5F53}" type="presOf" srcId="{A1F4BB79-2862-4BAE-9F82-5F31C13BB828}" destId="{8914CEB8-E211-470E-B4F7-7D726A9CE893}" srcOrd="0" destOrd="0" presId="urn:microsoft.com/office/officeart/2005/8/layout/orgChart1"/>
    <dgm:cxn modelId="{0E771CA1-CFE9-4D1D-8DE0-96C55E3F320C}" type="presOf" srcId="{1D65EC9F-CAA3-4A7F-A07E-927C88679145}" destId="{328879CC-870B-4C18-A766-297C77268F72}" srcOrd="0" destOrd="0" presId="urn:microsoft.com/office/officeart/2005/8/layout/orgChart1"/>
    <dgm:cxn modelId="{30B4115E-F4E8-4EDD-9EE6-6ABB219F0016}" type="presOf" srcId="{A32ED4CF-1DE4-4A5F-9180-9FC5BCCCF0DC}" destId="{33743A1F-EF99-478D-B227-C9900BD495E6}" srcOrd="0" destOrd="0" presId="urn:microsoft.com/office/officeart/2005/8/layout/orgChart1"/>
    <dgm:cxn modelId="{962DA726-C45B-4E1D-9922-9B2D4AE6F463}" type="presOf" srcId="{B7725D81-0E48-4A19-873D-23102CAB520B}" destId="{49C7B405-0B3A-44B9-844E-83DF27360450}" srcOrd="1" destOrd="0" presId="urn:microsoft.com/office/officeart/2005/8/layout/orgChart1"/>
    <dgm:cxn modelId="{2C7678D3-4FB8-427C-AEDA-7E51A948541B}" type="presOf" srcId="{04E166C4-7A55-4B24-AAE8-54DB395C7A3A}" destId="{5081BBB1-FA65-484B-86AF-A50786981C04}" srcOrd="0" destOrd="0" presId="urn:microsoft.com/office/officeart/2005/8/layout/orgChart1"/>
    <dgm:cxn modelId="{B950A2F2-7C09-48D8-9776-9A7428C879F5}" srcId="{B38A6DBC-A5FB-4278-A545-D06B8D3D777F}" destId="{C0CBB7B9-BAD6-48F7-80CB-25050B06282F}" srcOrd="0" destOrd="0" parTransId="{04E166C4-7A55-4B24-AAE8-54DB395C7A3A}" sibTransId="{6FEF3A3E-E8B4-464A-AE70-7B983794ED7F}"/>
    <dgm:cxn modelId="{162F8A40-1353-4037-AAA6-BB6552AC2472}" type="presOf" srcId="{EBF3DB15-4AFE-4176-AB5F-1922D98B6914}" destId="{4EFEA533-41CF-40D3-94CE-F97DC7ABAE97}" srcOrd="0" destOrd="0" presId="urn:microsoft.com/office/officeart/2005/8/layout/orgChart1"/>
    <dgm:cxn modelId="{7BC349B5-035B-4297-8876-8BF145752B1D}" type="presOf" srcId="{B38A6DBC-A5FB-4278-A545-D06B8D3D777F}" destId="{2FB07A0F-0652-42A7-A25C-979E2B829157}" srcOrd="1" destOrd="0" presId="urn:microsoft.com/office/officeart/2005/8/layout/orgChart1"/>
    <dgm:cxn modelId="{CBB381BD-A2EE-4D4E-A9E5-B74012CDABAB}" type="presOf" srcId="{B38A6DBC-A5FB-4278-A545-D06B8D3D777F}" destId="{9346089D-12F2-4378-8162-D0650F91390B}" srcOrd="0" destOrd="0" presId="urn:microsoft.com/office/officeart/2005/8/layout/orgChart1"/>
    <dgm:cxn modelId="{68CF2393-CD39-4DF7-A46F-4AC6DBA6C79B}" type="presOf" srcId="{ABE8B56E-0B92-4C00-A580-4DA26F8ED603}" destId="{3444E84E-5226-44F5-93B8-F552A9AAD0ED}" srcOrd="1" destOrd="0" presId="urn:microsoft.com/office/officeart/2005/8/layout/orgChart1"/>
    <dgm:cxn modelId="{9C37A53B-E9BF-4B82-AB2E-AD57F3FFC280}" type="presOf" srcId="{C486A31C-4299-43B3-A4E1-F1AA1285029A}" destId="{844BB4E1-4BB9-4701-9FB7-3863E58E5A3C}" srcOrd="0" destOrd="0" presId="urn:microsoft.com/office/officeart/2005/8/layout/orgChart1"/>
    <dgm:cxn modelId="{7F7630BE-F55B-4DD5-9F61-466EE82A0070}" type="presOf" srcId="{C0CBB7B9-BAD6-48F7-80CB-25050B06282F}" destId="{3A213405-B431-4447-8FB6-E1162B991EEA}" srcOrd="0" destOrd="0" presId="urn:microsoft.com/office/officeart/2005/8/layout/orgChart1"/>
    <dgm:cxn modelId="{B44F48D0-CC21-4C9D-8FE1-ACACF7CE44F2}" type="presOf" srcId="{B2097524-AAB8-49C7-8CAA-84D6DDBF469A}" destId="{0AD19807-6367-490F-959B-804B69D34D6C}" srcOrd="1" destOrd="0" presId="urn:microsoft.com/office/officeart/2005/8/layout/orgChart1"/>
    <dgm:cxn modelId="{357D3F65-41D5-4E6E-A7D0-FD948A858301}" type="presOf" srcId="{B5147FEC-D173-4D88-868C-810F31CB5BE8}" destId="{C53EA0E1-B8F0-44DB-88A1-3C65E02B28C9}" srcOrd="0" destOrd="0" presId="urn:microsoft.com/office/officeart/2005/8/layout/orgChart1"/>
    <dgm:cxn modelId="{E9A496CB-18B8-4768-9464-7B0447D0EFD3}" type="presOf" srcId="{EA9B021A-C9C3-47E9-B1B8-98D935314265}" destId="{A8B6ACA7-4A7D-4709-9C36-353900CB8DE0}" srcOrd="1" destOrd="0" presId="urn:microsoft.com/office/officeart/2005/8/layout/orgChart1"/>
    <dgm:cxn modelId="{6C6CFF8B-1CC4-4117-9FCA-F7482E358FE5}" type="presOf" srcId="{0B1FBF23-9515-45DA-AAC1-22DEA5E048DE}" destId="{728AABC0-1673-4FCD-907E-73DFBBF5E504}" srcOrd="1" destOrd="0" presId="urn:microsoft.com/office/officeart/2005/8/layout/orgChart1"/>
    <dgm:cxn modelId="{7488A62F-737E-4FE6-AF2E-536ABC2E9DA3}" type="presOf" srcId="{16AA4F5F-0091-4DA2-9E07-3C4E40C18911}" destId="{F54311CA-FC32-4BC5-A4D9-8CFAACD5E0D7}" srcOrd="0" destOrd="0" presId="urn:microsoft.com/office/officeart/2005/8/layout/orgChart1"/>
    <dgm:cxn modelId="{3639686F-518A-40BD-83FA-19723720EF34}" type="presOf" srcId="{0B1FBF23-9515-45DA-AAC1-22DEA5E048DE}" destId="{3171FC2D-25E2-475A-BAAD-4A3147D113D5}" srcOrd="0" destOrd="0" presId="urn:microsoft.com/office/officeart/2005/8/layout/orgChart1"/>
    <dgm:cxn modelId="{3F291CC4-0FC4-4689-B90B-CF17D1085C01}" srcId="{ABE8B56E-0B92-4C00-A580-4DA26F8ED603}" destId="{0B1FBF23-9515-45DA-AAC1-22DEA5E048DE}" srcOrd="2" destOrd="0" parTransId="{865F3157-76EA-4E3A-A2B7-4176738C3C4B}" sibTransId="{3521DB55-3493-4746-A540-C5DFF21B1C7F}"/>
    <dgm:cxn modelId="{5B3282C6-31FC-4178-BBFF-42AE75F8DAB5}" type="presOf" srcId="{5F73B4A9-8481-4A1A-AA68-2252C0AB720A}" destId="{6EFC53A9-45E6-4A0C-BBC2-A5F49BCEF515}" srcOrd="0" destOrd="0" presId="urn:microsoft.com/office/officeart/2005/8/layout/orgChart1"/>
    <dgm:cxn modelId="{4BCF09F5-343D-4D05-8FA3-24F7ED7F3381}" srcId="{B2097524-AAB8-49C7-8CAA-84D6DDBF469A}" destId="{ABE8B56E-0B92-4C00-A580-4DA26F8ED603}" srcOrd="0" destOrd="0" parTransId="{A32ED4CF-1DE4-4A5F-9180-9FC5BCCCF0DC}" sibTransId="{626BA316-F975-476C-B2A7-804D08631A28}"/>
    <dgm:cxn modelId="{ACBFD21B-5746-4286-919B-D3126730088D}" type="presOf" srcId="{C486A31C-4299-43B3-A4E1-F1AA1285029A}" destId="{CFEEBAB5-2F86-49E4-A196-6DA316309288}" srcOrd="1" destOrd="0" presId="urn:microsoft.com/office/officeart/2005/8/layout/orgChart1"/>
    <dgm:cxn modelId="{FE27FA49-7238-4085-B296-B2162B8F934B}" type="presParOf" srcId="{F54311CA-FC32-4BC5-A4D9-8CFAACD5E0D7}" destId="{D5A05CBD-E1A9-4A2D-B4BC-E6E61E8091CA}" srcOrd="0" destOrd="0" presId="urn:microsoft.com/office/officeart/2005/8/layout/orgChart1"/>
    <dgm:cxn modelId="{4A473B69-53A9-4B90-8E9E-5F19F7B8B5FB}" type="presParOf" srcId="{D5A05CBD-E1A9-4A2D-B4BC-E6E61E8091CA}" destId="{B0793D43-5CD9-46E8-B50C-05F79205ECE0}" srcOrd="0" destOrd="0" presId="urn:microsoft.com/office/officeart/2005/8/layout/orgChart1"/>
    <dgm:cxn modelId="{669A7650-E3DC-4CAE-9412-A2C8B55F9D29}" type="presParOf" srcId="{B0793D43-5CD9-46E8-B50C-05F79205ECE0}" destId="{E897008B-92A5-47C6-A330-9DE08C249FE1}" srcOrd="0" destOrd="0" presId="urn:microsoft.com/office/officeart/2005/8/layout/orgChart1"/>
    <dgm:cxn modelId="{BD202374-5F83-4899-88E7-DFC9FF242407}" type="presParOf" srcId="{B0793D43-5CD9-46E8-B50C-05F79205ECE0}" destId="{0AD19807-6367-490F-959B-804B69D34D6C}" srcOrd="1" destOrd="0" presId="urn:microsoft.com/office/officeart/2005/8/layout/orgChart1"/>
    <dgm:cxn modelId="{D35AB2F5-0609-4B66-AE7A-E7065D60AF4C}" type="presParOf" srcId="{D5A05CBD-E1A9-4A2D-B4BC-E6E61E8091CA}" destId="{A9434A71-7E33-4302-B4CA-859240FFAA92}" srcOrd="1" destOrd="0" presId="urn:microsoft.com/office/officeart/2005/8/layout/orgChart1"/>
    <dgm:cxn modelId="{D4847936-59E7-49F4-9AA9-DBB43C765D43}" type="presParOf" srcId="{A9434A71-7E33-4302-B4CA-859240FFAA92}" destId="{33743A1F-EF99-478D-B227-C9900BD495E6}" srcOrd="0" destOrd="0" presId="urn:microsoft.com/office/officeart/2005/8/layout/orgChart1"/>
    <dgm:cxn modelId="{D705A249-87DC-4103-8273-EBD471C7D188}" type="presParOf" srcId="{A9434A71-7E33-4302-B4CA-859240FFAA92}" destId="{7BD33B94-BD45-420A-9C71-43B18CF5974A}" srcOrd="1" destOrd="0" presId="urn:microsoft.com/office/officeart/2005/8/layout/orgChart1"/>
    <dgm:cxn modelId="{591BA590-C756-47D4-82FA-D18548DF0EE3}" type="presParOf" srcId="{7BD33B94-BD45-420A-9C71-43B18CF5974A}" destId="{DDE033C0-79E6-4332-969B-9A4718607EDC}" srcOrd="0" destOrd="0" presId="urn:microsoft.com/office/officeart/2005/8/layout/orgChart1"/>
    <dgm:cxn modelId="{D891DD83-2F76-43E6-ABFE-B8DC88CB8D04}" type="presParOf" srcId="{DDE033C0-79E6-4332-969B-9A4718607EDC}" destId="{FE2AB369-5B1B-497E-8CB5-9F2F57490E79}" srcOrd="0" destOrd="0" presId="urn:microsoft.com/office/officeart/2005/8/layout/orgChart1"/>
    <dgm:cxn modelId="{7652A657-5B46-41DB-ADD2-DDFF0DD93237}" type="presParOf" srcId="{DDE033C0-79E6-4332-969B-9A4718607EDC}" destId="{3444E84E-5226-44F5-93B8-F552A9AAD0ED}" srcOrd="1" destOrd="0" presId="urn:microsoft.com/office/officeart/2005/8/layout/orgChart1"/>
    <dgm:cxn modelId="{33630978-EBF4-4A42-8270-CC47B10171FB}" type="presParOf" srcId="{7BD33B94-BD45-420A-9C71-43B18CF5974A}" destId="{B16B1BAA-04A8-4F10-83CB-0B4471AFCB3A}" srcOrd="1" destOrd="0" presId="urn:microsoft.com/office/officeart/2005/8/layout/orgChart1"/>
    <dgm:cxn modelId="{3582A977-9DEA-4E99-9E67-C2CD492AB82A}" type="presParOf" srcId="{B16B1BAA-04A8-4F10-83CB-0B4471AFCB3A}" destId="{EBD5174E-5CEC-4C41-B676-852A38DA7433}" srcOrd="0" destOrd="0" presId="urn:microsoft.com/office/officeart/2005/8/layout/orgChart1"/>
    <dgm:cxn modelId="{D7296A12-49FE-48E1-90BB-AAA91E7517B6}" type="presParOf" srcId="{B16B1BAA-04A8-4F10-83CB-0B4471AFCB3A}" destId="{FEC17195-B6F4-413D-A3A9-1C8E52F73F70}" srcOrd="1" destOrd="0" presId="urn:microsoft.com/office/officeart/2005/8/layout/orgChart1"/>
    <dgm:cxn modelId="{3333259C-FFD4-4788-B8F2-4462061B9D81}" type="presParOf" srcId="{FEC17195-B6F4-413D-A3A9-1C8E52F73F70}" destId="{9D461486-4327-4191-A331-7B53E4775706}" srcOrd="0" destOrd="0" presId="urn:microsoft.com/office/officeart/2005/8/layout/orgChart1"/>
    <dgm:cxn modelId="{31B9E407-F761-4676-82ED-1A2176DC0CCB}" type="presParOf" srcId="{9D461486-4327-4191-A331-7B53E4775706}" destId="{F2C3ACFC-A523-4EA7-8DA6-FCF6D7691E63}" srcOrd="0" destOrd="0" presId="urn:microsoft.com/office/officeart/2005/8/layout/orgChart1"/>
    <dgm:cxn modelId="{29482A8F-BAEF-4CFB-A649-F0CAC34101E6}" type="presParOf" srcId="{9D461486-4327-4191-A331-7B53E4775706}" destId="{49C7B405-0B3A-44B9-844E-83DF27360450}" srcOrd="1" destOrd="0" presId="urn:microsoft.com/office/officeart/2005/8/layout/orgChart1"/>
    <dgm:cxn modelId="{76659FDF-F897-4567-97D0-02B60740F1A1}" type="presParOf" srcId="{FEC17195-B6F4-413D-A3A9-1C8E52F73F70}" destId="{45B9A3EC-42A7-4858-811E-FE2F5F0F25CF}" srcOrd="1" destOrd="0" presId="urn:microsoft.com/office/officeart/2005/8/layout/orgChart1"/>
    <dgm:cxn modelId="{B2C02274-EB8A-48CE-A5E1-DE6F48C71E9F}" type="presParOf" srcId="{FEC17195-B6F4-413D-A3A9-1C8E52F73F70}" destId="{01EA1910-F6F5-4020-9EE4-C16F182DAD72}" srcOrd="2" destOrd="0" presId="urn:microsoft.com/office/officeart/2005/8/layout/orgChart1"/>
    <dgm:cxn modelId="{C9149E1A-C1C8-4A6D-8B3F-131B3F3ABFAF}" type="presParOf" srcId="{B16B1BAA-04A8-4F10-83CB-0B4471AFCB3A}" destId="{C53EA0E1-B8F0-44DB-88A1-3C65E02B28C9}" srcOrd="2" destOrd="0" presId="urn:microsoft.com/office/officeart/2005/8/layout/orgChart1"/>
    <dgm:cxn modelId="{D274B045-1741-48FE-A8C4-39721210C71A}" type="presParOf" srcId="{B16B1BAA-04A8-4F10-83CB-0B4471AFCB3A}" destId="{EBD58C94-3A7A-4EEE-8EC2-1EEA945D2C1C}" srcOrd="3" destOrd="0" presId="urn:microsoft.com/office/officeart/2005/8/layout/orgChart1"/>
    <dgm:cxn modelId="{0A75E527-3F58-4D30-BF9B-F5EB043F86C9}" type="presParOf" srcId="{EBD58C94-3A7A-4EEE-8EC2-1EEA945D2C1C}" destId="{3CB938EC-69C3-4C37-9C3B-F3A39FCE6C70}" srcOrd="0" destOrd="0" presId="urn:microsoft.com/office/officeart/2005/8/layout/orgChart1"/>
    <dgm:cxn modelId="{2E1AA600-E11C-4E66-A730-ADF3AA66FEA8}" type="presParOf" srcId="{3CB938EC-69C3-4C37-9C3B-F3A39FCE6C70}" destId="{844BB4E1-4BB9-4701-9FB7-3863E58E5A3C}" srcOrd="0" destOrd="0" presId="urn:microsoft.com/office/officeart/2005/8/layout/orgChart1"/>
    <dgm:cxn modelId="{5AF6BD53-2BED-4AEE-B1D4-EFF39CAAFBE4}" type="presParOf" srcId="{3CB938EC-69C3-4C37-9C3B-F3A39FCE6C70}" destId="{CFEEBAB5-2F86-49E4-A196-6DA316309288}" srcOrd="1" destOrd="0" presId="urn:microsoft.com/office/officeart/2005/8/layout/orgChart1"/>
    <dgm:cxn modelId="{85ECB512-B472-49C7-8CF4-F3B6444CEB4E}" type="presParOf" srcId="{EBD58C94-3A7A-4EEE-8EC2-1EEA945D2C1C}" destId="{8DD867E3-92DC-4764-A486-CAD684218347}" srcOrd="1" destOrd="0" presId="urn:microsoft.com/office/officeart/2005/8/layout/orgChart1"/>
    <dgm:cxn modelId="{1C79D223-B15A-4F17-AA7D-816166D53771}" type="presParOf" srcId="{EBD58C94-3A7A-4EEE-8EC2-1EEA945D2C1C}" destId="{A5C75E85-A590-4A9F-9144-115BB7F5EF5E}" srcOrd="2" destOrd="0" presId="urn:microsoft.com/office/officeart/2005/8/layout/orgChart1"/>
    <dgm:cxn modelId="{CBC886C5-6218-4CA1-BA26-D1FAE03A927E}" type="presParOf" srcId="{B16B1BAA-04A8-4F10-83CB-0B4471AFCB3A}" destId="{6C156D55-534D-490E-8FCA-577E362B4B10}" srcOrd="4" destOrd="0" presId="urn:microsoft.com/office/officeart/2005/8/layout/orgChart1"/>
    <dgm:cxn modelId="{81A845EB-CA5D-4FE4-BEF1-5CD2B23B3077}" type="presParOf" srcId="{B16B1BAA-04A8-4F10-83CB-0B4471AFCB3A}" destId="{09731D81-8067-4246-A150-4309B9064B4C}" srcOrd="5" destOrd="0" presId="urn:microsoft.com/office/officeart/2005/8/layout/orgChart1"/>
    <dgm:cxn modelId="{67E4A1DC-8C84-4CF5-B586-C482705454F3}" type="presParOf" srcId="{09731D81-8067-4246-A150-4309B9064B4C}" destId="{2B128BC6-4775-4B4B-90CE-A39B0CDBB808}" srcOrd="0" destOrd="0" presId="urn:microsoft.com/office/officeart/2005/8/layout/orgChart1"/>
    <dgm:cxn modelId="{4C61F393-01B1-44DC-81AC-185B4CFF18B7}" type="presParOf" srcId="{2B128BC6-4775-4B4B-90CE-A39B0CDBB808}" destId="{3171FC2D-25E2-475A-BAAD-4A3147D113D5}" srcOrd="0" destOrd="0" presId="urn:microsoft.com/office/officeart/2005/8/layout/orgChart1"/>
    <dgm:cxn modelId="{3EBD3BCC-5692-46F2-A95B-34BB1AA58159}" type="presParOf" srcId="{2B128BC6-4775-4B4B-90CE-A39B0CDBB808}" destId="{728AABC0-1673-4FCD-907E-73DFBBF5E504}" srcOrd="1" destOrd="0" presId="urn:microsoft.com/office/officeart/2005/8/layout/orgChart1"/>
    <dgm:cxn modelId="{1561303A-A370-44FC-8B97-B53038D3FA16}" type="presParOf" srcId="{09731D81-8067-4246-A150-4309B9064B4C}" destId="{D3B0E83A-3133-4B94-9152-1FE0CAB2F9D9}" srcOrd="1" destOrd="0" presId="urn:microsoft.com/office/officeart/2005/8/layout/orgChart1"/>
    <dgm:cxn modelId="{CF901D54-7DC3-40CA-A295-77A5DC1D5B6A}" type="presParOf" srcId="{09731D81-8067-4246-A150-4309B9064B4C}" destId="{763B068D-FB6E-47C0-8D25-058D911C6A99}" srcOrd="2" destOrd="0" presId="urn:microsoft.com/office/officeart/2005/8/layout/orgChart1"/>
    <dgm:cxn modelId="{25186C32-075C-4EC5-83AF-D11C2A73747A}" type="presParOf" srcId="{7BD33B94-BD45-420A-9C71-43B18CF5974A}" destId="{921C2182-F7BA-44CA-AA01-9AD37337EAEA}" srcOrd="2" destOrd="0" presId="urn:microsoft.com/office/officeart/2005/8/layout/orgChart1"/>
    <dgm:cxn modelId="{AAE4C7C7-1868-4ABE-B83C-47E0CD9259E1}" type="presParOf" srcId="{A9434A71-7E33-4302-B4CA-859240FFAA92}" destId="{76B7C3B8-309D-46AB-9E43-3A26AAEC6244}" srcOrd="2" destOrd="0" presId="urn:microsoft.com/office/officeart/2005/8/layout/orgChart1"/>
    <dgm:cxn modelId="{B6E73DA2-5F3E-4F62-9A83-5770E4ACB0B2}" type="presParOf" srcId="{A9434A71-7E33-4302-B4CA-859240FFAA92}" destId="{3E411EA8-2860-4AF6-9670-8C62871C562E}" srcOrd="3" destOrd="0" presId="urn:microsoft.com/office/officeart/2005/8/layout/orgChart1"/>
    <dgm:cxn modelId="{D0045507-D6B8-4358-A010-E8257EF997E6}" type="presParOf" srcId="{3E411EA8-2860-4AF6-9670-8C62871C562E}" destId="{7D7106E4-2313-40CA-9AD3-592A7618CB89}" srcOrd="0" destOrd="0" presId="urn:microsoft.com/office/officeart/2005/8/layout/orgChart1"/>
    <dgm:cxn modelId="{34F3BF60-B7B3-4303-BC12-145644A9405F}" type="presParOf" srcId="{7D7106E4-2313-40CA-9AD3-592A7618CB89}" destId="{9346089D-12F2-4378-8162-D0650F91390B}" srcOrd="0" destOrd="0" presId="urn:microsoft.com/office/officeart/2005/8/layout/orgChart1"/>
    <dgm:cxn modelId="{D67AA9F9-9A99-475C-8800-D3769EE6C762}" type="presParOf" srcId="{7D7106E4-2313-40CA-9AD3-592A7618CB89}" destId="{2FB07A0F-0652-42A7-A25C-979E2B829157}" srcOrd="1" destOrd="0" presId="urn:microsoft.com/office/officeart/2005/8/layout/orgChart1"/>
    <dgm:cxn modelId="{5C8D06AB-86B9-4FFD-B638-CE261A7E2798}" type="presParOf" srcId="{3E411EA8-2860-4AF6-9670-8C62871C562E}" destId="{B34E1BB2-46A1-4025-9A6D-0938C808876B}" srcOrd="1" destOrd="0" presId="urn:microsoft.com/office/officeart/2005/8/layout/orgChart1"/>
    <dgm:cxn modelId="{75D4F259-2498-4062-A824-D051E7339A76}" type="presParOf" srcId="{B34E1BB2-46A1-4025-9A6D-0938C808876B}" destId="{5081BBB1-FA65-484B-86AF-A50786981C04}" srcOrd="0" destOrd="0" presId="urn:microsoft.com/office/officeart/2005/8/layout/orgChart1"/>
    <dgm:cxn modelId="{0FA02139-5E64-4653-BAC9-8BB9DEAE79E1}" type="presParOf" srcId="{B34E1BB2-46A1-4025-9A6D-0938C808876B}" destId="{50CAE8D1-7219-46DC-8FC9-E37F636D9092}" srcOrd="1" destOrd="0" presId="urn:microsoft.com/office/officeart/2005/8/layout/orgChart1"/>
    <dgm:cxn modelId="{A2498C6C-E784-47C9-8E1C-BA716F7213E8}" type="presParOf" srcId="{50CAE8D1-7219-46DC-8FC9-E37F636D9092}" destId="{72378FEC-265A-4903-90A1-1740198C79A1}" srcOrd="0" destOrd="0" presId="urn:microsoft.com/office/officeart/2005/8/layout/orgChart1"/>
    <dgm:cxn modelId="{5B09F99F-5F38-407C-9734-5939614121B8}" type="presParOf" srcId="{72378FEC-265A-4903-90A1-1740198C79A1}" destId="{3A213405-B431-4447-8FB6-E1162B991EEA}" srcOrd="0" destOrd="0" presId="urn:microsoft.com/office/officeart/2005/8/layout/orgChart1"/>
    <dgm:cxn modelId="{A8855D7C-CC2C-44FE-83E8-A998B532D4BE}" type="presParOf" srcId="{72378FEC-265A-4903-90A1-1740198C79A1}" destId="{FFAC6A49-144F-4D2F-84BE-301C40ED3843}" srcOrd="1" destOrd="0" presId="urn:microsoft.com/office/officeart/2005/8/layout/orgChart1"/>
    <dgm:cxn modelId="{28E96CF0-D893-46E1-99F4-FACBB9609ADB}" type="presParOf" srcId="{50CAE8D1-7219-46DC-8FC9-E37F636D9092}" destId="{0520618A-0D2E-49D8-81D7-2E0B447D333B}" srcOrd="1" destOrd="0" presId="urn:microsoft.com/office/officeart/2005/8/layout/orgChart1"/>
    <dgm:cxn modelId="{5A564346-99A9-4ABC-85D4-2BE4E5477C3E}" type="presParOf" srcId="{50CAE8D1-7219-46DC-8FC9-E37F636D9092}" destId="{5F28FA8B-E269-415A-988C-0BB739B21A19}" srcOrd="2" destOrd="0" presId="urn:microsoft.com/office/officeart/2005/8/layout/orgChart1"/>
    <dgm:cxn modelId="{5D365F61-D4F6-4146-80E5-3F05421B4BE3}" type="presParOf" srcId="{B34E1BB2-46A1-4025-9A6D-0938C808876B}" destId="{8914CEB8-E211-470E-B4F7-7D726A9CE893}" srcOrd="2" destOrd="0" presId="urn:microsoft.com/office/officeart/2005/8/layout/orgChart1"/>
    <dgm:cxn modelId="{DE646DCA-E28A-4DE0-8404-6E30D6FA48D6}" type="presParOf" srcId="{B34E1BB2-46A1-4025-9A6D-0938C808876B}" destId="{D8F12CF4-6D0B-4D08-A57F-C69EAA1E83CD}" srcOrd="3" destOrd="0" presId="urn:microsoft.com/office/officeart/2005/8/layout/orgChart1"/>
    <dgm:cxn modelId="{A06075F4-4FFC-445B-9497-A40092C21A5E}" type="presParOf" srcId="{D8F12CF4-6D0B-4D08-A57F-C69EAA1E83CD}" destId="{FA0F43B5-AE96-401A-89D6-B5B60CDA6F63}" srcOrd="0" destOrd="0" presId="urn:microsoft.com/office/officeart/2005/8/layout/orgChart1"/>
    <dgm:cxn modelId="{D3CC399F-71EA-44B5-84FF-05D0C40B618E}" type="presParOf" srcId="{FA0F43B5-AE96-401A-89D6-B5B60CDA6F63}" destId="{0CE3E353-8EA0-4ADF-9FE7-C7EE761FA4BB}" srcOrd="0" destOrd="0" presId="urn:microsoft.com/office/officeart/2005/8/layout/orgChart1"/>
    <dgm:cxn modelId="{3427E6F4-A8EB-4FD9-B6D3-BF2F607A4620}" type="presParOf" srcId="{FA0F43B5-AE96-401A-89D6-B5B60CDA6F63}" destId="{A8B6ACA7-4A7D-4709-9C36-353900CB8DE0}" srcOrd="1" destOrd="0" presId="urn:microsoft.com/office/officeart/2005/8/layout/orgChart1"/>
    <dgm:cxn modelId="{C5AE8EBE-9341-4AAC-8284-EC2E10EEFB69}" type="presParOf" srcId="{D8F12CF4-6D0B-4D08-A57F-C69EAA1E83CD}" destId="{AF1D4AEC-2AD6-4BDE-8040-0171F3347096}" srcOrd="1" destOrd="0" presId="urn:microsoft.com/office/officeart/2005/8/layout/orgChart1"/>
    <dgm:cxn modelId="{EAD8EC57-066B-4E4C-A7D8-13E68FBC77A8}" type="presParOf" srcId="{D8F12CF4-6D0B-4D08-A57F-C69EAA1E83CD}" destId="{177AF6AB-EF46-4776-9F8A-0811B0AE0B3A}" srcOrd="2" destOrd="0" presId="urn:microsoft.com/office/officeart/2005/8/layout/orgChart1"/>
    <dgm:cxn modelId="{781B1ABC-C16A-41E9-A249-A41C8D149B39}" type="presParOf" srcId="{B34E1BB2-46A1-4025-9A6D-0938C808876B}" destId="{BDFB61FC-7E40-4A5D-B502-42F48630C2F2}" srcOrd="4" destOrd="0" presId="urn:microsoft.com/office/officeart/2005/8/layout/orgChart1"/>
    <dgm:cxn modelId="{FAA6D5DE-0417-4CB7-BB90-57FEB49B924F}" type="presParOf" srcId="{B34E1BB2-46A1-4025-9A6D-0938C808876B}" destId="{491D2206-C9A9-4796-845B-FC35019A6D6A}" srcOrd="5" destOrd="0" presId="urn:microsoft.com/office/officeart/2005/8/layout/orgChart1"/>
    <dgm:cxn modelId="{7D49B7EC-F681-445E-BD1E-346DDA24D98E}" type="presParOf" srcId="{491D2206-C9A9-4796-845B-FC35019A6D6A}" destId="{51A92957-266E-47B7-860E-B82181CC0AAF}" srcOrd="0" destOrd="0" presId="urn:microsoft.com/office/officeart/2005/8/layout/orgChart1"/>
    <dgm:cxn modelId="{DA100096-425A-4651-B79F-D9B3B7B7D274}" type="presParOf" srcId="{51A92957-266E-47B7-860E-B82181CC0AAF}" destId="{328879CC-870B-4C18-A766-297C77268F72}" srcOrd="0" destOrd="0" presId="urn:microsoft.com/office/officeart/2005/8/layout/orgChart1"/>
    <dgm:cxn modelId="{AF41CE6E-3B8F-4015-B745-61565F0969E1}" type="presParOf" srcId="{51A92957-266E-47B7-860E-B82181CC0AAF}" destId="{72EA1E1B-9383-4D84-9957-59F575AE2A0E}" srcOrd="1" destOrd="0" presId="urn:microsoft.com/office/officeart/2005/8/layout/orgChart1"/>
    <dgm:cxn modelId="{392D72A9-FD3A-4250-AB5E-5C880EDB860A}" type="presParOf" srcId="{491D2206-C9A9-4796-845B-FC35019A6D6A}" destId="{2C66D1B8-EE79-47AA-927F-55D725CBFCB0}" srcOrd="1" destOrd="0" presId="urn:microsoft.com/office/officeart/2005/8/layout/orgChart1"/>
    <dgm:cxn modelId="{C11D57A4-9499-4A7D-B9CC-78736D0134DE}" type="presParOf" srcId="{491D2206-C9A9-4796-845B-FC35019A6D6A}" destId="{C9C86C5C-9027-49E2-A23A-1F706EE914FE}" srcOrd="2" destOrd="0" presId="urn:microsoft.com/office/officeart/2005/8/layout/orgChart1"/>
    <dgm:cxn modelId="{817B8B54-4325-4EF5-8A0F-C6B380CB7E41}" type="presParOf" srcId="{B34E1BB2-46A1-4025-9A6D-0938C808876B}" destId="{6EFC53A9-45E6-4A0C-BBC2-A5F49BCEF515}" srcOrd="6" destOrd="0" presId="urn:microsoft.com/office/officeart/2005/8/layout/orgChart1"/>
    <dgm:cxn modelId="{4414267C-8F30-4F37-BC8D-F63725F0038F}" type="presParOf" srcId="{B34E1BB2-46A1-4025-9A6D-0938C808876B}" destId="{1FEF53A8-1B0E-4B78-8392-969841029C09}" srcOrd="7" destOrd="0" presId="urn:microsoft.com/office/officeart/2005/8/layout/orgChart1"/>
    <dgm:cxn modelId="{4BA014E4-5291-4C77-A5C4-860CA03C0027}" type="presParOf" srcId="{1FEF53A8-1B0E-4B78-8392-969841029C09}" destId="{6A1EE3CF-0783-436D-8A98-D0C113ED1078}" srcOrd="0" destOrd="0" presId="urn:microsoft.com/office/officeart/2005/8/layout/orgChart1"/>
    <dgm:cxn modelId="{486154C2-A6C1-4FFA-9AC7-AC1CEBF73CCF}" type="presParOf" srcId="{6A1EE3CF-0783-436D-8A98-D0C113ED1078}" destId="{4EFEA533-41CF-40D3-94CE-F97DC7ABAE97}" srcOrd="0" destOrd="0" presId="urn:microsoft.com/office/officeart/2005/8/layout/orgChart1"/>
    <dgm:cxn modelId="{52F8B99A-7451-444C-AE69-2270E1A3061D}" type="presParOf" srcId="{6A1EE3CF-0783-436D-8A98-D0C113ED1078}" destId="{6BEF5512-7D0E-4559-B474-F2AD0EE91530}" srcOrd="1" destOrd="0" presId="urn:microsoft.com/office/officeart/2005/8/layout/orgChart1"/>
    <dgm:cxn modelId="{BB15C309-EE1C-40D1-9659-E6618691FE55}" type="presParOf" srcId="{1FEF53A8-1B0E-4B78-8392-969841029C09}" destId="{0DA16DEA-06F1-4CF2-90FD-99FC86ADEFA1}" srcOrd="1" destOrd="0" presId="urn:microsoft.com/office/officeart/2005/8/layout/orgChart1"/>
    <dgm:cxn modelId="{07050AB0-34C8-4C46-971A-5E604EBA8588}" type="presParOf" srcId="{1FEF53A8-1B0E-4B78-8392-969841029C09}" destId="{48C36E38-8ACC-4E8E-B3FE-1A468C29FEBB}" srcOrd="2" destOrd="0" presId="urn:microsoft.com/office/officeart/2005/8/layout/orgChart1"/>
    <dgm:cxn modelId="{B720050B-DF5D-4843-8702-D46AE7C1D4BA}" type="presParOf" srcId="{3E411EA8-2860-4AF6-9670-8C62871C562E}" destId="{8B092850-0ACD-445E-BE9D-D935F8BFB5B3}" srcOrd="2" destOrd="0" presId="urn:microsoft.com/office/officeart/2005/8/layout/orgChart1"/>
    <dgm:cxn modelId="{E3518454-BFE5-4832-B2C2-66305E9152AB}" type="presParOf" srcId="{D5A05CBD-E1A9-4A2D-B4BC-E6E61E8091CA}" destId="{9407B3FA-B10E-4A29-98BD-FE4ABB2FA1B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2546FF-37CC-481A-8C15-302D26ED6DAE}"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FF840BBF-47F2-4728-A912-47147D7B4F69}">
      <dgm:prSet/>
      <dgm:spPr/>
      <dgm:t>
        <a:bodyPr/>
        <a:lstStyle/>
        <a:p>
          <a:pPr rtl="0"/>
          <a:r>
            <a:rPr lang="en-US" smtClean="0"/>
            <a:t>Soil provides support for plants’ root systems.</a:t>
          </a:r>
          <a:endParaRPr lang="en-US"/>
        </a:p>
      </dgm:t>
    </dgm:pt>
    <dgm:pt modelId="{6DC791F8-4EC7-45F2-B9D2-E397530EA699}" type="parTrans" cxnId="{2B1DF3D0-176B-4237-9D21-B735BBD9F860}">
      <dgm:prSet/>
      <dgm:spPr/>
      <dgm:t>
        <a:bodyPr/>
        <a:lstStyle/>
        <a:p>
          <a:endParaRPr lang="en-US"/>
        </a:p>
      </dgm:t>
    </dgm:pt>
    <dgm:pt modelId="{C24EAB50-70C1-43A6-A86B-9B975B2BEB5F}" type="sibTrans" cxnId="{2B1DF3D0-176B-4237-9D21-B735BBD9F860}">
      <dgm:prSet/>
      <dgm:spPr/>
      <dgm:t>
        <a:bodyPr/>
        <a:lstStyle/>
        <a:p>
          <a:endParaRPr lang="en-US"/>
        </a:p>
      </dgm:t>
    </dgm:pt>
    <dgm:pt modelId="{7D5C02BE-8387-410B-A520-67E4516BA369}">
      <dgm:prSet/>
      <dgm:spPr/>
      <dgm:t>
        <a:bodyPr/>
        <a:lstStyle/>
        <a:p>
          <a:pPr rtl="0"/>
          <a:r>
            <a:rPr lang="en-US" smtClean="0"/>
            <a:t>Soil provides essential nutrients.</a:t>
          </a:r>
          <a:endParaRPr lang="en-US"/>
        </a:p>
      </dgm:t>
    </dgm:pt>
    <dgm:pt modelId="{DBA602E0-ACD2-44D0-B83C-3A05A68292D9}" type="parTrans" cxnId="{DB16D8D0-506A-4E38-8B63-23DDCE222E32}">
      <dgm:prSet/>
      <dgm:spPr/>
      <dgm:t>
        <a:bodyPr/>
        <a:lstStyle/>
        <a:p>
          <a:endParaRPr lang="en-US"/>
        </a:p>
      </dgm:t>
    </dgm:pt>
    <dgm:pt modelId="{9152A38A-FC15-4E49-A9CF-34AB9944CFB3}" type="sibTrans" cxnId="{DB16D8D0-506A-4E38-8B63-23DDCE222E32}">
      <dgm:prSet/>
      <dgm:spPr/>
      <dgm:t>
        <a:bodyPr/>
        <a:lstStyle/>
        <a:p>
          <a:endParaRPr lang="en-US"/>
        </a:p>
      </dgm:t>
    </dgm:pt>
    <dgm:pt modelId="{6C91D64A-8B9A-4596-A047-CCFA2026344D}">
      <dgm:prSet/>
      <dgm:spPr/>
      <dgm:t>
        <a:bodyPr/>
        <a:lstStyle/>
        <a:p>
          <a:pPr rtl="0"/>
          <a:r>
            <a:rPr lang="en-US" smtClean="0"/>
            <a:t>Soil holds water and makes it accessible to plants.</a:t>
          </a:r>
          <a:endParaRPr lang="en-US"/>
        </a:p>
      </dgm:t>
    </dgm:pt>
    <dgm:pt modelId="{F523CB1C-75B9-44A4-B583-8F5FEDBD62F5}" type="parTrans" cxnId="{CCB59589-A093-4F94-9136-8E2F5BC0A0B6}">
      <dgm:prSet/>
      <dgm:spPr/>
      <dgm:t>
        <a:bodyPr/>
        <a:lstStyle/>
        <a:p>
          <a:endParaRPr lang="en-US"/>
        </a:p>
      </dgm:t>
    </dgm:pt>
    <dgm:pt modelId="{FCF42465-AAB5-4538-A7F2-4B0BA4EBDD66}" type="sibTrans" cxnId="{CCB59589-A093-4F94-9136-8E2F5BC0A0B6}">
      <dgm:prSet/>
      <dgm:spPr/>
      <dgm:t>
        <a:bodyPr/>
        <a:lstStyle/>
        <a:p>
          <a:endParaRPr lang="en-US"/>
        </a:p>
      </dgm:t>
    </dgm:pt>
    <dgm:pt modelId="{A4B4AFEC-4F3A-43A8-A6F6-C7CAA2111644}">
      <dgm:prSet/>
      <dgm:spPr/>
      <dgm:t>
        <a:bodyPr/>
        <a:lstStyle/>
        <a:p>
          <a:pPr rtl="0"/>
          <a:r>
            <a:rPr lang="en-US" smtClean="0"/>
            <a:t>Soil contains air spaces, which is necessary for plant growth.</a:t>
          </a:r>
          <a:endParaRPr lang="en-US"/>
        </a:p>
      </dgm:t>
    </dgm:pt>
    <dgm:pt modelId="{BB4DFFAE-F776-4E2A-98CE-67AAA9AC3CC1}" type="parTrans" cxnId="{D92ACBBB-17EE-4407-8239-3B89F5A3477D}">
      <dgm:prSet/>
      <dgm:spPr/>
      <dgm:t>
        <a:bodyPr/>
        <a:lstStyle/>
        <a:p>
          <a:endParaRPr lang="en-US"/>
        </a:p>
      </dgm:t>
    </dgm:pt>
    <dgm:pt modelId="{BED18916-78ED-49C4-A11F-7123B4573D7F}" type="sibTrans" cxnId="{D92ACBBB-17EE-4407-8239-3B89F5A3477D}">
      <dgm:prSet/>
      <dgm:spPr/>
      <dgm:t>
        <a:bodyPr/>
        <a:lstStyle/>
        <a:p>
          <a:endParaRPr lang="en-US"/>
        </a:p>
      </dgm:t>
    </dgm:pt>
    <dgm:pt modelId="{7CFD6EE5-A73F-44C4-99C1-3C774AADE36E}" type="pres">
      <dgm:prSet presAssocID="{852546FF-37CC-481A-8C15-302D26ED6DAE}" presName="linear" presStyleCnt="0">
        <dgm:presLayoutVars>
          <dgm:dir/>
          <dgm:animLvl val="lvl"/>
          <dgm:resizeHandles val="exact"/>
        </dgm:presLayoutVars>
      </dgm:prSet>
      <dgm:spPr/>
      <dgm:t>
        <a:bodyPr/>
        <a:lstStyle/>
        <a:p>
          <a:endParaRPr lang="en-US"/>
        </a:p>
      </dgm:t>
    </dgm:pt>
    <dgm:pt modelId="{C1213991-D0EC-4518-B980-905E7E7A1298}" type="pres">
      <dgm:prSet presAssocID="{FF840BBF-47F2-4728-A912-47147D7B4F69}" presName="parentLin" presStyleCnt="0"/>
      <dgm:spPr/>
    </dgm:pt>
    <dgm:pt modelId="{68DCEF4E-F85F-4365-8399-1B7C2434E58C}" type="pres">
      <dgm:prSet presAssocID="{FF840BBF-47F2-4728-A912-47147D7B4F69}" presName="parentLeftMargin" presStyleLbl="node1" presStyleIdx="0" presStyleCnt="4"/>
      <dgm:spPr/>
      <dgm:t>
        <a:bodyPr/>
        <a:lstStyle/>
        <a:p>
          <a:endParaRPr lang="en-US"/>
        </a:p>
      </dgm:t>
    </dgm:pt>
    <dgm:pt modelId="{9820B64C-9C8F-441D-BC35-846BF7DA5E4A}" type="pres">
      <dgm:prSet presAssocID="{FF840BBF-47F2-4728-A912-47147D7B4F69}" presName="parentText" presStyleLbl="node1" presStyleIdx="0" presStyleCnt="4">
        <dgm:presLayoutVars>
          <dgm:chMax val="0"/>
          <dgm:bulletEnabled val="1"/>
        </dgm:presLayoutVars>
      </dgm:prSet>
      <dgm:spPr/>
      <dgm:t>
        <a:bodyPr/>
        <a:lstStyle/>
        <a:p>
          <a:endParaRPr lang="en-US"/>
        </a:p>
      </dgm:t>
    </dgm:pt>
    <dgm:pt modelId="{35897351-917F-49E6-AA96-98EB90F8322C}" type="pres">
      <dgm:prSet presAssocID="{FF840BBF-47F2-4728-A912-47147D7B4F69}" presName="negativeSpace" presStyleCnt="0"/>
      <dgm:spPr/>
    </dgm:pt>
    <dgm:pt modelId="{2B9753B4-EBD4-4C24-A313-50FADDC30B32}" type="pres">
      <dgm:prSet presAssocID="{FF840BBF-47F2-4728-A912-47147D7B4F69}" presName="childText" presStyleLbl="conFgAcc1" presStyleIdx="0" presStyleCnt="4">
        <dgm:presLayoutVars>
          <dgm:bulletEnabled val="1"/>
        </dgm:presLayoutVars>
      </dgm:prSet>
      <dgm:spPr/>
    </dgm:pt>
    <dgm:pt modelId="{DA8B3D8F-4335-47A1-AC00-091DC9C0944F}" type="pres">
      <dgm:prSet presAssocID="{C24EAB50-70C1-43A6-A86B-9B975B2BEB5F}" presName="spaceBetweenRectangles" presStyleCnt="0"/>
      <dgm:spPr/>
    </dgm:pt>
    <dgm:pt modelId="{CE854FEF-8C92-400F-A5AC-8334E9A7B321}" type="pres">
      <dgm:prSet presAssocID="{7D5C02BE-8387-410B-A520-67E4516BA369}" presName="parentLin" presStyleCnt="0"/>
      <dgm:spPr/>
    </dgm:pt>
    <dgm:pt modelId="{1FBA6AA1-4341-4163-A1AD-70A14E8E846B}" type="pres">
      <dgm:prSet presAssocID="{7D5C02BE-8387-410B-A520-67E4516BA369}" presName="parentLeftMargin" presStyleLbl="node1" presStyleIdx="0" presStyleCnt="4"/>
      <dgm:spPr/>
      <dgm:t>
        <a:bodyPr/>
        <a:lstStyle/>
        <a:p>
          <a:endParaRPr lang="en-US"/>
        </a:p>
      </dgm:t>
    </dgm:pt>
    <dgm:pt modelId="{8FA0E041-3DDD-4E42-B13F-A1A0E8CBE638}" type="pres">
      <dgm:prSet presAssocID="{7D5C02BE-8387-410B-A520-67E4516BA369}" presName="parentText" presStyleLbl="node1" presStyleIdx="1" presStyleCnt="4">
        <dgm:presLayoutVars>
          <dgm:chMax val="0"/>
          <dgm:bulletEnabled val="1"/>
        </dgm:presLayoutVars>
      </dgm:prSet>
      <dgm:spPr/>
      <dgm:t>
        <a:bodyPr/>
        <a:lstStyle/>
        <a:p>
          <a:endParaRPr lang="en-US"/>
        </a:p>
      </dgm:t>
    </dgm:pt>
    <dgm:pt modelId="{2037A421-C0E8-46AD-9D59-000D95C67930}" type="pres">
      <dgm:prSet presAssocID="{7D5C02BE-8387-410B-A520-67E4516BA369}" presName="negativeSpace" presStyleCnt="0"/>
      <dgm:spPr/>
    </dgm:pt>
    <dgm:pt modelId="{E24067C1-E967-4D3F-8EBB-8C53B422E51D}" type="pres">
      <dgm:prSet presAssocID="{7D5C02BE-8387-410B-A520-67E4516BA369}" presName="childText" presStyleLbl="conFgAcc1" presStyleIdx="1" presStyleCnt="4">
        <dgm:presLayoutVars>
          <dgm:bulletEnabled val="1"/>
        </dgm:presLayoutVars>
      </dgm:prSet>
      <dgm:spPr/>
    </dgm:pt>
    <dgm:pt modelId="{6204A27C-EB2D-4AEE-99C8-FBE7CC48599D}" type="pres">
      <dgm:prSet presAssocID="{9152A38A-FC15-4E49-A9CF-34AB9944CFB3}" presName="spaceBetweenRectangles" presStyleCnt="0"/>
      <dgm:spPr/>
    </dgm:pt>
    <dgm:pt modelId="{F0BBA4B5-0E73-4952-9AD3-ECBE37A6A422}" type="pres">
      <dgm:prSet presAssocID="{6C91D64A-8B9A-4596-A047-CCFA2026344D}" presName="parentLin" presStyleCnt="0"/>
      <dgm:spPr/>
    </dgm:pt>
    <dgm:pt modelId="{79533681-341E-49BF-B8D7-C70EF311DF06}" type="pres">
      <dgm:prSet presAssocID="{6C91D64A-8B9A-4596-A047-CCFA2026344D}" presName="parentLeftMargin" presStyleLbl="node1" presStyleIdx="1" presStyleCnt="4"/>
      <dgm:spPr/>
      <dgm:t>
        <a:bodyPr/>
        <a:lstStyle/>
        <a:p>
          <a:endParaRPr lang="en-US"/>
        </a:p>
      </dgm:t>
    </dgm:pt>
    <dgm:pt modelId="{F0CF4A8A-841A-4108-98E7-4C9F7EDBB32D}" type="pres">
      <dgm:prSet presAssocID="{6C91D64A-8B9A-4596-A047-CCFA2026344D}" presName="parentText" presStyleLbl="node1" presStyleIdx="2" presStyleCnt="4">
        <dgm:presLayoutVars>
          <dgm:chMax val="0"/>
          <dgm:bulletEnabled val="1"/>
        </dgm:presLayoutVars>
      </dgm:prSet>
      <dgm:spPr/>
      <dgm:t>
        <a:bodyPr/>
        <a:lstStyle/>
        <a:p>
          <a:endParaRPr lang="en-US"/>
        </a:p>
      </dgm:t>
    </dgm:pt>
    <dgm:pt modelId="{927D8C2D-F8BF-426A-BD1F-3756A5CEA399}" type="pres">
      <dgm:prSet presAssocID="{6C91D64A-8B9A-4596-A047-CCFA2026344D}" presName="negativeSpace" presStyleCnt="0"/>
      <dgm:spPr/>
    </dgm:pt>
    <dgm:pt modelId="{BA6B5EFE-32EC-428B-9527-24E1BC84CD22}" type="pres">
      <dgm:prSet presAssocID="{6C91D64A-8B9A-4596-A047-CCFA2026344D}" presName="childText" presStyleLbl="conFgAcc1" presStyleIdx="2" presStyleCnt="4">
        <dgm:presLayoutVars>
          <dgm:bulletEnabled val="1"/>
        </dgm:presLayoutVars>
      </dgm:prSet>
      <dgm:spPr/>
    </dgm:pt>
    <dgm:pt modelId="{F3C4531C-70F3-4AD6-B60D-1ADF7A6AF9C3}" type="pres">
      <dgm:prSet presAssocID="{FCF42465-AAB5-4538-A7F2-4B0BA4EBDD66}" presName="spaceBetweenRectangles" presStyleCnt="0"/>
      <dgm:spPr/>
    </dgm:pt>
    <dgm:pt modelId="{83CD2521-1B26-42E5-920B-B6BF23F5F065}" type="pres">
      <dgm:prSet presAssocID="{A4B4AFEC-4F3A-43A8-A6F6-C7CAA2111644}" presName="parentLin" presStyleCnt="0"/>
      <dgm:spPr/>
    </dgm:pt>
    <dgm:pt modelId="{B2F33469-F198-4064-B8F6-67DCAF943B6A}" type="pres">
      <dgm:prSet presAssocID="{A4B4AFEC-4F3A-43A8-A6F6-C7CAA2111644}" presName="parentLeftMargin" presStyleLbl="node1" presStyleIdx="2" presStyleCnt="4"/>
      <dgm:spPr/>
      <dgm:t>
        <a:bodyPr/>
        <a:lstStyle/>
        <a:p>
          <a:endParaRPr lang="en-US"/>
        </a:p>
      </dgm:t>
    </dgm:pt>
    <dgm:pt modelId="{445066B7-DC53-4C7C-A32B-23224D81F4D3}" type="pres">
      <dgm:prSet presAssocID="{A4B4AFEC-4F3A-43A8-A6F6-C7CAA2111644}" presName="parentText" presStyleLbl="node1" presStyleIdx="3" presStyleCnt="4">
        <dgm:presLayoutVars>
          <dgm:chMax val="0"/>
          <dgm:bulletEnabled val="1"/>
        </dgm:presLayoutVars>
      </dgm:prSet>
      <dgm:spPr/>
      <dgm:t>
        <a:bodyPr/>
        <a:lstStyle/>
        <a:p>
          <a:endParaRPr lang="en-US"/>
        </a:p>
      </dgm:t>
    </dgm:pt>
    <dgm:pt modelId="{3D941092-C426-48FC-B61E-2B0ED52DB915}" type="pres">
      <dgm:prSet presAssocID="{A4B4AFEC-4F3A-43A8-A6F6-C7CAA2111644}" presName="negativeSpace" presStyleCnt="0"/>
      <dgm:spPr/>
    </dgm:pt>
    <dgm:pt modelId="{61C3DC4E-729C-4AC6-B0D7-E2016533390C}" type="pres">
      <dgm:prSet presAssocID="{A4B4AFEC-4F3A-43A8-A6F6-C7CAA2111644}" presName="childText" presStyleLbl="conFgAcc1" presStyleIdx="3" presStyleCnt="4">
        <dgm:presLayoutVars>
          <dgm:bulletEnabled val="1"/>
        </dgm:presLayoutVars>
      </dgm:prSet>
      <dgm:spPr/>
    </dgm:pt>
  </dgm:ptLst>
  <dgm:cxnLst>
    <dgm:cxn modelId="{179606C8-2BB4-4862-A0ED-D5A6F5D2E06B}" type="presOf" srcId="{6C91D64A-8B9A-4596-A047-CCFA2026344D}" destId="{F0CF4A8A-841A-4108-98E7-4C9F7EDBB32D}" srcOrd="1" destOrd="0" presId="urn:microsoft.com/office/officeart/2005/8/layout/list1"/>
    <dgm:cxn modelId="{DB16D8D0-506A-4E38-8B63-23DDCE222E32}" srcId="{852546FF-37CC-481A-8C15-302D26ED6DAE}" destId="{7D5C02BE-8387-410B-A520-67E4516BA369}" srcOrd="1" destOrd="0" parTransId="{DBA602E0-ACD2-44D0-B83C-3A05A68292D9}" sibTransId="{9152A38A-FC15-4E49-A9CF-34AB9944CFB3}"/>
    <dgm:cxn modelId="{CCB59589-A093-4F94-9136-8E2F5BC0A0B6}" srcId="{852546FF-37CC-481A-8C15-302D26ED6DAE}" destId="{6C91D64A-8B9A-4596-A047-CCFA2026344D}" srcOrd="2" destOrd="0" parTransId="{F523CB1C-75B9-44A4-B583-8F5FEDBD62F5}" sibTransId="{FCF42465-AAB5-4538-A7F2-4B0BA4EBDD66}"/>
    <dgm:cxn modelId="{3942F27C-6CC6-45B9-9199-D4CC0C1785DE}" type="presOf" srcId="{FF840BBF-47F2-4728-A912-47147D7B4F69}" destId="{68DCEF4E-F85F-4365-8399-1B7C2434E58C}" srcOrd="0" destOrd="0" presId="urn:microsoft.com/office/officeart/2005/8/layout/list1"/>
    <dgm:cxn modelId="{2B1DF3D0-176B-4237-9D21-B735BBD9F860}" srcId="{852546FF-37CC-481A-8C15-302D26ED6DAE}" destId="{FF840BBF-47F2-4728-A912-47147D7B4F69}" srcOrd="0" destOrd="0" parTransId="{6DC791F8-4EC7-45F2-B9D2-E397530EA699}" sibTransId="{C24EAB50-70C1-43A6-A86B-9B975B2BEB5F}"/>
    <dgm:cxn modelId="{E5A311C1-8C17-4164-B3DF-845A22670D28}" type="presOf" srcId="{7D5C02BE-8387-410B-A520-67E4516BA369}" destId="{1FBA6AA1-4341-4163-A1AD-70A14E8E846B}" srcOrd="0" destOrd="0" presId="urn:microsoft.com/office/officeart/2005/8/layout/list1"/>
    <dgm:cxn modelId="{3B7A0B13-8176-4496-9ECB-C0C495A6628D}" type="presOf" srcId="{FF840BBF-47F2-4728-A912-47147D7B4F69}" destId="{9820B64C-9C8F-441D-BC35-846BF7DA5E4A}" srcOrd="1" destOrd="0" presId="urn:microsoft.com/office/officeart/2005/8/layout/list1"/>
    <dgm:cxn modelId="{A84E5133-D354-46FF-A748-36F2205BD00A}" type="presOf" srcId="{7D5C02BE-8387-410B-A520-67E4516BA369}" destId="{8FA0E041-3DDD-4E42-B13F-A1A0E8CBE638}" srcOrd="1" destOrd="0" presId="urn:microsoft.com/office/officeart/2005/8/layout/list1"/>
    <dgm:cxn modelId="{D92ACBBB-17EE-4407-8239-3B89F5A3477D}" srcId="{852546FF-37CC-481A-8C15-302D26ED6DAE}" destId="{A4B4AFEC-4F3A-43A8-A6F6-C7CAA2111644}" srcOrd="3" destOrd="0" parTransId="{BB4DFFAE-F776-4E2A-98CE-67AAA9AC3CC1}" sibTransId="{BED18916-78ED-49C4-A11F-7123B4573D7F}"/>
    <dgm:cxn modelId="{FF5C1F78-3B05-47FC-8102-C509F572F6A8}" type="presOf" srcId="{A4B4AFEC-4F3A-43A8-A6F6-C7CAA2111644}" destId="{B2F33469-F198-4064-B8F6-67DCAF943B6A}" srcOrd="0" destOrd="0" presId="urn:microsoft.com/office/officeart/2005/8/layout/list1"/>
    <dgm:cxn modelId="{3CA870E1-F53E-44FF-B9B6-39E4D21A0CC3}" type="presOf" srcId="{6C91D64A-8B9A-4596-A047-CCFA2026344D}" destId="{79533681-341E-49BF-B8D7-C70EF311DF06}" srcOrd="0" destOrd="0" presId="urn:microsoft.com/office/officeart/2005/8/layout/list1"/>
    <dgm:cxn modelId="{E75C020E-4D62-4BD5-9F6D-8A016A257568}" type="presOf" srcId="{852546FF-37CC-481A-8C15-302D26ED6DAE}" destId="{7CFD6EE5-A73F-44C4-99C1-3C774AADE36E}" srcOrd="0" destOrd="0" presId="urn:microsoft.com/office/officeart/2005/8/layout/list1"/>
    <dgm:cxn modelId="{1BF31489-6C5C-43D3-BCB4-443DF65EA1CB}" type="presOf" srcId="{A4B4AFEC-4F3A-43A8-A6F6-C7CAA2111644}" destId="{445066B7-DC53-4C7C-A32B-23224D81F4D3}" srcOrd="1" destOrd="0" presId="urn:microsoft.com/office/officeart/2005/8/layout/list1"/>
    <dgm:cxn modelId="{258DF9C4-575A-4E5C-8A7B-BCDAB31EB5B2}" type="presParOf" srcId="{7CFD6EE5-A73F-44C4-99C1-3C774AADE36E}" destId="{C1213991-D0EC-4518-B980-905E7E7A1298}" srcOrd="0" destOrd="0" presId="urn:microsoft.com/office/officeart/2005/8/layout/list1"/>
    <dgm:cxn modelId="{9F7290E3-4D30-4FAF-AC76-F3EDF92BD1CA}" type="presParOf" srcId="{C1213991-D0EC-4518-B980-905E7E7A1298}" destId="{68DCEF4E-F85F-4365-8399-1B7C2434E58C}" srcOrd="0" destOrd="0" presId="urn:microsoft.com/office/officeart/2005/8/layout/list1"/>
    <dgm:cxn modelId="{96D0A8C9-D060-4BB0-BBAC-C03BE4525534}" type="presParOf" srcId="{C1213991-D0EC-4518-B980-905E7E7A1298}" destId="{9820B64C-9C8F-441D-BC35-846BF7DA5E4A}" srcOrd="1" destOrd="0" presId="urn:microsoft.com/office/officeart/2005/8/layout/list1"/>
    <dgm:cxn modelId="{75741B9B-0284-4A47-859B-8B499E2C2885}" type="presParOf" srcId="{7CFD6EE5-A73F-44C4-99C1-3C774AADE36E}" destId="{35897351-917F-49E6-AA96-98EB90F8322C}" srcOrd="1" destOrd="0" presId="urn:microsoft.com/office/officeart/2005/8/layout/list1"/>
    <dgm:cxn modelId="{BE876A08-1101-40A0-BE8D-00EC32542F1A}" type="presParOf" srcId="{7CFD6EE5-A73F-44C4-99C1-3C774AADE36E}" destId="{2B9753B4-EBD4-4C24-A313-50FADDC30B32}" srcOrd="2" destOrd="0" presId="urn:microsoft.com/office/officeart/2005/8/layout/list1"/>
    <dgm:cxn modelId="{90E63EFE-3983-4FB7-A1F3-98D3CC6ED751}" type="presParOf" srcId="{7CFD6EE5-A73F-44C4-99C1-3C774AADE36E}" destId="{DA8B3D8F-4335-47A1-AC00-091DC9C0944F}" srcOrd="3" destOrd="0" presId="urn:microsoft.com/office/officeart/2005/8/layout/list1"/>
    <dgm:cxn modelId="{BAC333C9-14F1-4140-9882-B477627AC02D}" type="presParOf" srcId="{7CFD6EE5-A73F-44C4-99C1-3C774AADE36E}" destId="{CE854FEF-8C92-400F-A5AC-8334E9A7B321}" srcOrd="4" destOrd="0" presId="urn:microsoft.com/office/officeart/2005/8/layout/list1"/>
    <dgm:cxn modelId="{7943CFA0-9648-4D15-92F5-46D49F737301}" type="presParOf" srcId="{CE854FEF-8C92-400F-A5AC-8334E9A7B321}" destId="{1FBA6AA1-4341-4163-A1AD-70A14E8E846B}" srcOrd="0" destOrd="0" presId="urn:microsoft.com/office/officeart/2005/8/layout/list1"/>
    <dgm:cxn modelId="{22869C2D-974C-4C13-B0DF-685595239888}" type="presParOf" srcId="{CE854FEF-8C92-400F-A5AC-8334E9A7B321}" destId="{8FA0E041-3DDD-4E42-B13F-A1A0E8CBE638}" srcOrd="1" destOrd="0" presId="urn:microsoft.com/office/officeart/2005/8/layout/list1"/>
    <dgm:cxn modelId="{33B12059-C6E8-4C47-AED5-D2B99F145CF6}" type="presParOf" srcId="{7CFD6EE5-A73F-44C4-99C1-3C774AADE36E}" destId="{2037A421-C0E8-46AD-9D59-000D95C67930}" srcOrd="5" destOrd="0" presId="urn:microsoft.com/office/officeart/2005/8/layout/list1"/>
    <dgm:cxn modelId="{F506DAB8-F143-4EEF-8534-6182ABF990C2}" type="presParOf" srcId="{7CFD6EE5-A73F-44C4-99C1-3C774AADE36E}" destId="{E24067C1-E967-4D3F-8EBB-8C53B422E51D}" srcOrd="6" destOrd="0" presId="urn:microsoft.com/office/officeart/2005/8/layout/list1"/>
    <dgm:cxn modelId="{9A4B4FC3-235B-40B7-B7E9-B7C8348476F2}" type="presParOf" srcId="{7CFD6EE5-A73F-44C4-99C1-3C774AADE36E}" destId="{6204A27C-EB2D-4AEE-99C8-FBE7CC48599D}" srcOrd="7" destOrd="0" presId="urn:microsoft.com/office/officeart/2005/8/layout/list1"/>
    <dgm:cxn modelId="{461845B2-C12F-4188-918A-2FD7BACE4A7B}" type="presParOf" srcId="{7CFD6EE5-A73F-44C4-99C1-3C774AADE36E}" destId="{F0BBA4B5-0E73-4952-9AD3-ECBE37A6A422}" srcOrd="8" destOrd="0" presId="urn:microsoft.com/office/officeart/2005/8/layout/list1"/>
    <dgm:cxn modelId="{4DD5C662-3394-45DC-B4DE-DA7AF5843A5A}" type="presParOf" srcId="{F0BBA4B5-0E73-4952-9AD3-ECBE37A6A422}" destId="{79533681-341E-49BF-B8D7-C70EF311DF06}" srcOrd="0" destOrd="0" presId="urn:microsoft.com/office/officeart/2005/8/layout/list1"/>
    <dgm:cxn modelId="{1AE54F3A-A6D1-449B-8CD3-3E313550977F}" type="presParOf" srcId="{F0BBA4B5-0E73-4952-9AD3-ECBE37A6A422}" destId="{F0CF4A8A-841A-4108-98E7-4C9F7EDBB32D}" srcOrd="1" destOrd="0" presId="urn:microsoft.com/office/officeart/2005/8/layout/list1"/>
    <dgm:cxn modelId="{8F768100-BF04-42AB-9AB1-5F597A63DF84}" type="presParOf" srcId="{7CFD6EE5-A73F-44C4-99C1-3C774AADE36E}" destId="{927D8C2D-F8BF-426A-BD1F-3756A5CEA399}" srcOrd="9" destOrd="0" presId="urn:microsoft.com/office/officeart/2005/8/layout/list1"/>
    <dgm:cxn modelId="{27024E6D-DA76-452B-BC1C-D593AD6A86FD}" type="presParOf" srcId="{7CFD6EE5-A73F-44C4-99C1-3C774AADE36E}" destId="{BA6B5EFE-32EC-428B-9527-24E1BC84CD22}" srcOrd="10" destOrd="0" presId="urn:microsoft.com/office/officeart/2005/8/layout/list1"/>
    <dgm:cxn modelId="{C6944145-1E8E-4B04-82D1-C5050A0CB5CA}" type="presParOf" srcId="{7CFD6EE5-A73F-44C4-99C1-3C774AADE36E}" destId="{F3C4531C-70F3-4AD6-B60D-1ADF7A6AF9C3}" srcOrd="11" destOrd="0" presId="urn:microsoft.com/office/officeart/2005/8/layout/list1"/>
    <dgm:cxn modelId="{852AFC63-6F92-4BA2-8E31-7BCD39D9FA2D}" type="presParOf" srcId="{7CFD6EE5-A73F-44C4-99C1-3C774AADE36E}" destId="{83CD2521-1B26-42E5-920B-B6BF23F5F065}" srcOrd="12" destOrd="0" presId="urn:microsoft.com/office/officeart/2005/8/layout/list1"/>
    <dgm:cxn modelId="{B9C32B8D-67EF-45DF-94D5-A04BB3D7E301}" type="presParOf" srcId="{83CD2521-1B26-42E5-920B-B6BF23F5F065}" destId="{B2F33469-F198-4064-B8F6-67DCAF943B6A}" srcOrd="0" destOrd="0" presId="urn:microsoft.com/office/officeart/2005/8/layout/list1"/>
    <dgm:cxn modelId="{B2306D0E-807F-4DF8-8D32-7E8CFE2180DB}" type="presParOf" srcId="{83CD2521-1B26-42E5-920B-B6BF23F5F065}" destId="{445066B7-DC53-4C7C-A32B-23224D81F4D3}" srcOrd="1" destOrd="0" presId="urn:microsoft.com/office/officeart/2005/8/layout/list1"/>
    <dgm:cxn modelId="{9FA596E6-847E-4901-BEEC-6C0442EF4CC3}" type="presParOf" srcId="{7CFD6EE5-A73F-44C4-99C1-3C774AADE36E}" destId="{3D941092-C426-48FC-B61E-2B0ED52DB915}" srcOrd="13" destOrd="0" presId="urn:microsoft.com/office/officeart/2005/8/layout/list1"/>
    <dgm:cxn modelId="{B4BC1AB2-630E-447F-8397-1116BC6BDB47}" type="presParOf" srcId="{7CFD6EE5-A73F-44C4-99C1-3C774AADE36E}" destId="{61C3DC4E-729C-4AC6-B0D7-E2016533390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2546FF-37CC-481A-8C15-302D26ED6DAE}"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FF840BBF-47F2-4728-A912-47147D7B4F69}">
      <dgm:prSet/>
      <dgm:spPr/>
      <dgm:t>
        <a:bodyPr/>
        <a:lstStyle/>
        <a:p>
          <a:pPr rtl="0"/>
          <a:r>
            <a:rPr lang="en-US" smtClean="0"/>
            <a:t>Soil provides support for plants’ root systems.</a:t>
          </a:r>
          <a:endParaRPr lang="en-US"/>
        </a:p>
      </dgm:t>
    </dgm:pt>
    <dgm:pt modelId="{6DC791F8-4EC7-45F2-B9D2-E397530EA699}" type="parTrans" cxnId="{2B1DF3D0-176B-4237-9D21-B735BBD9F860}">
      <dgm:prSet/>
      <dgm:spPr/>
      <dgm:t>
        <a:bodyPr/>
        <a:lstStyle/>
        <a:p>
          <a:endParaRPr lang="en-US"/>
        </a:p>
      </dgm:t>
    </dgm:pt>
    <dgm:pt modelId="{C24EAB50-70C1-43A6-A86B-9B975B2BEB5F}" type="sibTrans" cxnId="{2B1DF3D0-176B-4237-9D21-B735BBD9F860}">
      <dgm:prSet/>
      <dgm:spPr/>
      <dgm:t>
        <a:bodyPr/>
        <a:lstStyle/>
        <a:p>
          <a:endParaRPr lang="en-US"/>
        </a:p>
      </dgm:t>
    </dgm:pt>
    <dgm:pt modelId="{7D5C02BE-8387-410B-A520-67E4516BA369}">
      <dgm:prSet/>
      <dgm:spPr/>
      <dgm:t>
        <a:bodyPr/>
        <a:lstStyle/>
        <a:p>
          <a:pPr rtl="0"/>
          <a:r>
            <a:rPr lang="en-US" smtClean="0"/>
            <a:t>Soil provides essential nutrients.</a:t>
          </a:r>
          <a:endParaRPr lang="en-US"/>
        </a:p>
      </dgm:t>
    </dgm:pt>
    <dgm:pt modelId="{DBA602E0-ACD2-44D0-B83C-3A05A68292D9}" type="parTrans" cxnId="{DB16D8D0-506A-4E38-8B63-23DDCE222E32}">
      <dgm:prSet/>
      <dgm:spPr/>
      <dgm:t>
        <a:bodyPr/>
        <a:lstStyle/>
        <a:p>
          <a:endParaRPr lang="en-US"/>
        </a:p>
      </dgm:t>
    </dgm:pt>
    <dgm:pt modelId="{9152A38A-FC15-4E49-A9CF-34AB9944CFB3}" type="sibTrans" cxnId="{DB16D8D0-506A-4E38-8B63-23DDCE222E32}">
      <dgm:prSet/>
      <dgm:spPr/>
      <dgm:t>
        <a:bodyPr/>
        <a:lstStyle/>
        <a:p>
          <a:endParaRPr lang="en-US"/>
        </a:p>
      </dgm:t>
    </dgm:pt>
    <dgm:pt modelId="{6C91D64A-8B9A-4596-A047-CCFA2026344D}">
      <dgm:prSet/>
      <dgm:spPr/>
      <dgm:t>
        <a:bodyPr/>
        <a:lstStyle/>
        <a:p>
          <a:pPr rtl="0"/>
          <a:r>
            <a:rPr lang="en-US" smtClean="0"/>
            <a:t>Soil holds water and makes it accessible to plants.</a:t>
          </a:r>
          <a:endParaRPr lang="en-US"/>
        </a:p>
      </dgm:t>
    </dgm:pt>
    <dgm:pt modelId="{F523CB1C-75B9-44A4-B583-8F5FEDBD62F5}" type="parTrans" cxnId="{CCB59589-A093-4F94-9136-8E2F5BC0A0B6}">
      <dgm:prSet/>
      <dgm:spPr/>
      <dgm:t>
        <a:bodyPr/>
        <a:lstStyle/>
        <a:p>
          <a:endParaRPr lang="en-US"/>
        </a:p>
      </dgm:t>
    </dgm:pt>
    <dgm:pt modelId="{FCF42465-AAB5-4538-A7F2-4B0BA4EBDD66}" type="sibTrans" cxnId="{CCB59589-A093-4F94-9136-8E2F5BC0A0B6}">
      <dgm:prSet/>
      <dgm:spPr/>
      <dgm:t>
        <a:bodyPr/>
        <a:lstStyle/>
        <a:p>
          <a:endParaRPr lang="en-US"/>
        </a:p>
      </dgm:t>
    </dgm:pt>
    <dgm:pt modelId="{A4B4AFEC-4F3A-43A8-A6F6-C7CAA2111644}">
      <dgm:prSet/>
      <dgm:spPr/>
      <dgm:t>
        <a:bodyPr/>
        <a:lstStyle/>
        <a:p>
          <a:pPr rtl="0"/>
          <a:r>
            <a:rPr lang="en-US" smtClean="0"/>
            <a:t>Soil contains air spaces, which is necessary for plant growth.</a:t>
          </a:r>
          <a:endParaRPr lang="en-US"/>
        </a:p>
      </dgm:t>
    </dgm:pt>
    <dgm:pt modelId="{BB4DFFAE-F776-4E2A-98CE-67AAA9AC3CC1}" type="parTrans" cxnId="{D92ACBBB-17EE-4407-8239-3B89F5A3477D}">
      <dgm:prSet/>
      <dgm:spPr/>
      <dgm:t>
        <a:bodyPr/>
        <a:lstStyle/>
        <a:p>
          <a:endParaRPr lang="en-US"/>
        </a:p>
      </dgm:t>
    </dgm:pt>
    <dgm:pt modelId="{BED18916-78ED-49C4-A11F-7123B4573D7F}" type="sibTrans" cxnId="{D92ACBBB-17EE-4407-8239-3B89F5A3477D}">
      <dgm:prSet/>
      <dgm:spPr/>
      <dgm:t>
        <a:bodyPr/>
        <a:lstStyle/>
        <a:p>
          <a:endParaRPr lang="en-US"/>
        </a:p>
      </dgm:t>
    </dgm:pt>
    <dgm:pt modelId="{7CFD6EE5-A73F-44C4-99C1-3C774AADE36E}" type="pres">
      <dgm:prSet presAssocID="{852546FF-37CC-481A-8C15-302D26ED6DAE}" presName="linear" presStyleCnt="0">
        <dgm:presLayoutVars>
          <dgm:dir/>
          <dgm:animLvl val="lvl"/>
          <dgm:resizeHandles val="exact"/>
        </dgm:presLayoutVars>
      </dgm:prSet>
      <dgm:spPr/>
      <dgm:t>
        <a:bodyPr/>
        <a:lstStyle/>
        <a:p>
          <a:endParaRPr lang="en-US"/>
        </a:p>
      </dgm:t>
    </dgm:pt>
    <dgm:pt modelId="{C1213991-D0EC-4518-B980-905E7E7A1298}" type="pres">
      <dgm:prSet presAssocID="{FF840BBF-47F2-4728-A912-47147D7B4F69}" presName="parentLin" presStyleCnt="0"/>
      <dgm:spPr/>
    </dgm:pt>
    <dgm:pt modelId="{68DCEF4E-F85F-4365-8399-1B7C2434E58C}" type="pres">
      <dgm:prSet presAssocID="{FF840BBF-47F2-4728-A912-47147D7B4F69}" presName="parentLeftMargin" presStyleLbl="node1" presStyleIdx="0" presStyleCnt="4"/>
      <dgm:spPr/>
      <dgm:t>
        <a:bodyPr/>
        <a:lstStyle/>
        <a:p>
          <a:endParaRPr lang="en-US"/>
        </a:p>
      </dgm:t>
    </dgm:pt>
    <dgm:pt modelId="{9820B64C-9C8F-441D-BC35-846BF7DA5E4A}" type="pres">
      <dgm:prSet presAssocID="{FF840BBF-47F2-4728-A912-47147D7B4F69}" presName="parentText" presStyleLbl="node1" presStyleIdx="0" presStyleCnt="4">
        <dgm:presLayoutVars>
          <dgm:chMax val="0"/>
          <dgm:bulletEnabled val="1"/>
        </dgm:presLayoutVars>
      </dgm:prSet>
      <dgm:spPr/>
      <dgm:t>
        <a:bodyPr/>
        <a:lstStyle/>
        <a:p>
          <a:endParaRPr lang="en-US"/>
        </a:p>
      </dgm:t>
    </dgm:pt>
    <dgm:pt modelId="{35897351-917F-49E6-AA96-98EB90F8322C}" type="pres">
      <dgm:prSet presAssocID="{FF840BBF-47F2-4728-A912-47147D7B4F69}" presName="negativeSpace" presStyleCnt="0"/>
      <dgm:spPr/>
    </dgm:pt>
    <dgm:pt modelId="{2B9753B4-EBD4-4C24-A313-50FADDC30B32}" type="pres">
      <dgm:prSet presAssocID="{FF840BBF-47F2-4728-A912-47147D7B4F69}" presName="childText" presStyleLbl="conFgAcc1" presStyleIdx="0" presStyleCnt="4">
        <dgm:presLayoutVars>
          <dgm:bulletEnabled val="1"/>
        </dgm:presLayoutVars>
      </dgm:prSet>
      <dgm:spPr/>
    </dgm:pt>
    <dgm:pt modelId="{DA8B3D8F-4335-47A1-AC00-091DC9C0944F}" type="pres">
      <dgm:prSet presAssocID="{C24EAB50-70C1-43A6-A86B-9B975B2BEB5F}" presName="spaceBetweenRectangles" presStyleCnt="0"/>
      <dgm:spPr/>
    </dgm:pt>
    <dgm:pt modelId="{CE854FEF-8C92-400F-A5AC-8334E9A7B321}" type="pres">
      <dgm:prSet presAssocID="{7D5C02BE-8387-410B-A520-67E4516BA369}" presName="parentLin" presStyleCnt="0"/>
      <dgm:spPr/>
    </dgm:pt>
    <dgm:pt modelId="{1FBA6AA1-4341-4163-A1AD-70A14E8E846B}" type="pres">
      <dgm:prSet presAssocID="{7D5C02BE-8387-410B-A520-67E4516BA369}" presName="parentLeftMargin" presStyleLbl="node1" presStyleIdx="0" presStyleCnt="4"/>
      <dgm:spPr/>
      <dgm:t>
        <a:bodyPr/>
        <a:lstStyle/>
        <a:p>
          <a:endParaRPr lang="en-US"/>
        </a:p>
      </dgm:t>
    </dgm:pt>
    <dgm:pt modelId="{8FA0E041-3DDD-4E42-B13F-A1A0E8CBE638}" type="pres">
      <dgm:prSet presAssocID="{7D5C02BE-8387-410B-A520-67E4516BA369}" presName="parentText" presStyleLbl="node1" presStyleIdx="1" presStyleCnt="4">
        <dgm:presLayoutVars>
          <dgm:chMax val="0"/>
          <dgm:bulletEnabled val="1"/>
        </dgm:presLayoutVars>
      </dgm:prSet>
      <dgm:spPr/>
      <dgm:t>
        <a:bodyPr/>
        <a:lstStyle/>
        <a:p>
          <a:endParaRPr lang="en-US"/>
        </a:p>
      </dgm:t>
    </dgm:pt>
    <dgm:pt modelId="{2037A421-C0E8-46AD-9D59-000D95C67930}" type="pres">
      <dgm:prSet presAssocID="{7D5C02BE-8387-410B-A520-67E4516BA369}" presName="negativeSpace" presStyleCnt="0"/>
      <dgm:spPr/>
    </dgm:pt>
    <dgm:pt modelId="{E24067C1-E967-4D3F-8EBB-8C53B422E51D}" type="pres">
      <dgm:prSet presAssocID="{7D5C02BE-8387-410B-A520-67E4516BA369}" presName="childText" presStyleLbl="conFgAcc1" presStyleIdx="1" presStyleCnt="4">
        <dgm:presLayoutVars>
          <dgm:bulletEnabled val="1"/>
        </dgm:presLayoutVars>
      </dgm:prSet>
      <dgm:spPr/>
    </dgm:pt>
    <dgm:pt modelId="{6204A27C-EB2D-4AEE-99C8-FBE7CC48599D}" type="pres">
      <dgm:prSet presAssocID="{9152A38A-FC15-4E49-A9CF-34AB9944CFB3}" presName="spaceBetweenRectangles" presStyleCnt="0"/>
      <dgm:spPr/>
    </dgm:pt>
    <dgm:pt modelId="{F0BBA4B5-0E73-4952-9AD3-ECBE37A6A422}" type="pres">
      <dgm:prSet presAssocID="{6C91D64A-8B9A-4596-A047-CCFA2026344D}" presName="parentLin" presStyleCnt="0"/>
      <dgm:spPr/>
    </dgm:pt>
    <dgm:pt modelId="{79533681-341E-49BF-B8D7-C70EF311DF06}" type="pres">
      <dgm:prSet presAssocID="{6C91D64A-8B9A-4596-A047-CCFA2026344D}" presName="parentLeftMargin" presStyleLbl="node1" presStyleIdx="1" presStyleCnt="4"/>
      <dgm:spPr/>
      <dgm:t>
        <a:bodyPr/>
        <a:lstStyle/>
        <a:p>
          <a:endParaRPr lang="en-US"/>
        </a:p>
      </dgm:t>
    </dgm:pt>
    <dgm:pt modelId="{F0CF4A8A-841A-4108-98E7-4C9F7EDBB32D}" type="pres">
      <dgm:prSet presAssocID="{6C91D64A-8B9A-4596-A047-CCFA2026344D}" presName="parentText" presStyleLbl="node1" presStyleIdx="2" presStyleCnt="4">
        <dgm:presLayoutVars>
          <dgm:chMax val="0"/>
          <dgm:bulletEnabled val="1"/>
        </dgm:presLayoutVars>
      </dgm:prSet>
      <dgm:spPr/>
      <dgm:t>
        <a:bodyPr/>
        <a:lstStyle/>
        <a:p>
          <a:endParaRPr lang="en-US"/>
        </a:p>
      </dgm:t>
    </dgm:pt>
    <dgm:pt modelId="{927D8C2D-F8BF-426A-BD1F-3756A5CEA399}" type="pres">
      <dgm:prSet presAssocID="{6C91D64A-8B9A-4596-A047-CCFA2026344D}" presName="negativeSpace" presStyleCnt="0"/>
      <dgm:spPr/>
    </dgm:pt>
    <dgm:pt modelId="{BA6B5EFE-32EC-428B-9527-24E1BC84CD22}" type="pres">
      <dgm:prSet presAssocID="{6C91D64A-8B9A-4596-A047-CCFA2026344D}" presName="childText" presStyleLbl="conFgAcc1" presStyleIdx="2" presStyleCnt="4">
        <dgm:presLayoutVars>
          <dgm:bulletEnabled val="1"/>
        </dgm:presLayoutVars>
      </dgm:prSet>
      <dgm:spPr/>
    </dgm:pt>
    <dgm:pt modelId="{F3C4531C-70F3-4AD6-B60D-1ADF7A6AF9C3}" type="pres">
      <dgm:prSet presAssocID="{FCF42465-AAB5-4538-A7F2-4B0BA4EBDD66}" presName="spaceBetweenRectangles" presStyleCnt="0"/>
      <dgm:spPr/>
    </dgm:pt>
    <dgm:pt modelId="{83CD2521-1B26-42E5-920B-B6BF23F5F065}" type="pres">
      <dgm:prSet presAssocID="{A4B4AFEC-4F3A-43A8-A6F6-C7CAA2111644}" presName="parentLin" presStyleCnt="0"/>
      <dgm:spPr/>
    </dgm:pt>
    <dgm:pt modelId="{B2F33469-F198-4064-B8F6-67DCAF943B6A}" type="pres">
      <dgm:prSet presAssocID="{A4B4AFEC-4F3A-43A8-A6F6-C7CAA2111644}" presName="parentLeftMargin" presStyleLbl="node1" presStyleIdx="2" presStyleCnt="4"/>
      <dgm:spPr/>
      <dgm:t>
        <a:bodyPr/>
        <a:lstStyle/>
        <a:p>
          <a:endParaRPr lang="en-US"/>
        </a:p>
      </dgm:t>
    </dgm:pt>
    <dgm:pt modelId="{445066B7-DC53-4C7C-A32B-23224D81F4D3}" type="pres">
      <dgm:prSet presAssocID="{A4B4AFEC-4F3A-43A8-A6F6-C7CAA2111644}" presName="parentText" presStyleLbl="node1" presStyleIdx="3" presStyleCnt="4">
        <dgm:presLayoutVars>
          <dgm:chMax val="0"/>
          <dgm:bulletEnabled val="1"/>
        </dgm:presLayoutVars>
      </dgm:prSet>
      <dgm:spPr/>
      <dgm:t>
        <a:bodyPr/>
        <a:lstStyle/>
        <a:p>
          <a:endParaRPr lang="en-US"/>
        </a:p>
      </dgm:t>
    </dgm:pt>
    <dgm:pt modelId="{3D941092-C426-48FC-B61E-2B0ED52DB915}" type="pres">
      <dgm:prSet presAssocID="{A4B4AFEC-4F3A-43A8-A6F6-C7CAA2111644}" presName="negativeSpace" presStyleCnt="0"/>
      <dgm:spPr/>
    </dgm:pt>
    <dgm:pt modelId="{61C3DC4E-729C-4AC6-B0D7-E2016533390C}" type="pres">
      <dgm:prSet presAssocID="{A4B4AFEC-4F3A-43A8-A6F6-C7CAA2111644}" presName="childText" presStyleLbl="conFgAcc1" presStyleIdx="3" presStyleCnt="4">
        <dgm:presLayoutVars>
          <dgm:bulletEnabled val="1"/>
        </dgm:presLayoutVars>
      </dgm:prSet>
      <dgm:spPr/>
    </dgm:pt>
  </dgm:ptLst>
  <dgm:cxnLst>
    <dgm:cxn modelId="{DB16D8D0-506A-4E38-8B63-23DDCE222E32}" srcId="{852546FF-37CC-481A-8C15-302D26ED6DAE}" destId="{7D5C02BE-8387-410B-A520-67E4516BA369}" srcOrd="1" destOrd="0" parTransId="{DBA602E0-ACD2-44D0-B83C-3A05A68292D9}" sibTransId="{9152A38A-FC15-4E49-A9CF-34AB9944CFB3}"/>
    <dgm:cxn modelId="{CCB59589-A093-4F94-9136-8E2F5BC0A0B6}" srcId="{852546FF-37CC-481A-8C15-302D26ED6DAE}" destId="{6C91D64A-8B9A-4596-A047-CCFA2026344D}" srcOrd="2" destOrd="0" parTransId="{F523CB1C-75B9-44A4-B583-8F5FEDBD62F5}" sibTransId="{FCF42465-AAB5-4538-A7F2-4B0BA4EBDD66}"/>
    <dgm:cxn modelId="{2B1DF3D0-176B-4237-9D21-B735BBD9F860}" srcId="{852546FF-37CC-481A-8C15-302D26ED6DAE}" destId="{FF840BBF-47F2-4728-A912-47147D7B4F69}" srcOrd="0" destOrd="0" parTransId="{6DC791F8-4EC7-45F2-B9D2-E397530EA699}" sibTransId="{C24EAB50-70C1-43A6-A86B-9B975B2BEB5F}"/>
    <dgm:cxn modelId="{C92F62D2-A6B5-4022-80F6-FD403083DB24}" type="presOf" srcId="{7D5C02BE-8387-410B-A520-67E4516BA369}" destId="{8FA0E041-3DDD-4E42-B13F-A1A0E8CBE638}" srcOrd="1" destOrd="0" presId="urn:microsoft.com/office/officeart/2005/8/layout/list1"/>
    <dgm:cxn modelId="{434ACBE8-6105-4CC5-B8B9-E225D3766842}" type="presOf" srcId="{852546FF-37CC-481A-8C15-302D26ED6DAE}" destId="{7CFD6EE5-A73F-44C4-99C1-3C774AADE36E}" srcOrd="0" destOrd="0" presId="urn:microsoft.com/office/officeart/2005/8/layout/list1"/>
    <dgm:cxn modelId="{D8984B52-F5FC-4894-8C9C-C99663BEA261}" type="presOf" srcId="{6C91D64A-8B9A-4596-A047-CCFA2026344D}" destId="{79533681-341E-49BF-B8D7-C70EF311DF06}" srcOrd="0" destOrd="0" presId="urn:microsoft.com/office/officeart/2005/8/layout/list1"/>
    <dgm:cxn modelId="{D92ACBBB-17EE-4407-8239-3B89F5A3477D}" srcId="{852546FF-37CC-481A-8C15-302D26ED6DAE}" destId="{A4B4AFEC-4F3A-43A8-A6F6-C7CAA2111644}" srcOrd="3" destOrd="0" parTransId="{BB4DFFAE-F776-4E2A-98CE-67AAA9AC3CC1}" sibTransId="{BED18916-78ED-49C4-A11F-7123B4573D7F}"/>
    <dgm:cxn modelId="{20D5E288-49AF-4734-AD33-F8863B72AF4E}" type="presOf" srcId="{FF840BBF-47F2-4728-A912-47147D7B4F69}" destId="{9820B64C-9C8F-441D-BC35-846BF7DA5E4A}" srcOrd="1" destOrd="0" presId="urn:microsoft.com/office/officeart/2005/8/layout/list1"/>
    <dgm:cxn modelId="{E2079DE0-D1F6-425C-BA78-39D04CDF34B2}" type="presOf" srcId="{7D5C02BE-8387-410B-A520-67E4516BA369}" destId="{1FBA6AA1-4341-4163-A1AD-70A14E8E846B}" srcOrd="0" destOrd="0" presId="urn:microsoft.com/office/officeart/2005/8/layout/list1"/>
    <dgm:cxn modelId="{1C344C3F-2828-4061-B808-5954AB2DC4D0}" type="presOf" srcId="{FF840BBF-47F2-4728-A912-47147D7B4F69}" destId="{68DCEF4E-F85F-4365-8399-1B7C2434E58C}" srcOrd="0" destOrd="0" presId="urn:microsoft.com/office/officeart/2005/8/layout/list1"/>
    <dgm:cxn modelId="{968EA7B1-E3A3-43D5-9687-24BB0E8AEDAB}" type="presOf" srcId="{A4B4AFEC-4F3A-43A8-A6F6-C7CAA2111644}" destId="{445066B7-DC53-4C7C-A32B-23224D81F4D3}" srcOrd="1" destOrd="0" presId="urn:microsoft.com/office/officeart/2005/8/layout/list1"/>
    <dgm:cxn modelId="{D34E23C2-9916-46C8-80D1-231F3F3FDBBA}" type="presOf" srcId="{A4B4AFEC-4F3A-43A8-A6F6-C7CAA2111644}" destId="{B2F33469-F198-4064-B8F6-67DCAF943B6A}" srcOrd="0" destOrd="0" presId="urn:microsoft.com/office/officeart/2005/8/layout/list1"/>
    <dgm:cxn modelId="{95F83A38-3901-4307-83E1-EA1CC045B5B9}" type="presOf" srcId="{6C91D64A-8B9A-4596-A047-CCFA2026344D}" destId="{F0CF4A8A-841A-4108-98E7-4C9F7EDBB32D}" srcOrd="1" destOrd="0" presId="urn:microsoft.com/office/officeart/2005/8/layout/list1"/>
    <dgm:cxn modelId="{99AEAC2F-328A-4501-89C5-ACA0E98BA5EB}" type="presParOf" srcId="{7CFD6EE5-A73F-44C4-99C1-3C774AADE36E}" destId="{C1213991-D0EC-4518-B980-905E7E7A1298}" srcOrd="0" destOrd="0" presId="urn:microsoft.com/office/officeart/2005/8/layout/list1"/>
    <dgm:cxn modelId="{CD2A90A3-59D1-4650-B8C7-EC6524099C70}" type="presParOf" srcId="{C1213991-D0EC-4518-B980-905E7E7A1298}" destId="{68DCEF4E-F85F-4365-8399-1B7C2434E58C}" srcOrd="0" destOrd="0" presId="urn:microsoft.com/office/officeart/2005/8/layout/list1"/>
    <dgm:cxn modelId="{098B20EC-7862-4879-90BC-BB0D3D3DC2CB}" type="presParOf" srcId="{C1213991-D0EC-4518-B980-905E7E7A1298}" destId="{9820B64C-9C8F-441D-BC35-846BF7DA5E4A}" srcOrd="1" destOrd="0" presId="urn:microsoft.com/office/officeart/2005/8/layout/list1"/>
    <dgm:cxn modelId="{19F66944-9816-4489-A4C1-58F6D0E6B223}" type="presParOf" srcId="{7CFD6EE5-A73F-44C4-99C1-3C774AADE36E}" destId="{35897351-917F-49E6-AA96-98EB90F8322C}" srcOrd="1" destOrd="0" presId="urn:microsoft.com/office/officeart/2005/8/layout/list1"/>
    <dgm:cxn modelId="{0CC7905B-046B-43B6-A8CE-ADFE51961A29}" type="presParOf" srcId="{7CFD6EE5-A73F-44C4-99C1-3C774AADE36E}" destId="{2B9753B4-EBD4-4C24-A313-50FADDC30B32}" srcOrd="2" destOrd="0" presId="urn:microsoft.com/office/officeart/2005/8/layout/list1"/>
    <dgm:cxn modelId="{311C619C-4DEA-4F5E-961A-E1C634775B68}" type="presParOf" srcId="{7CFD6EE5-A73F-44C4-99C1-3C774AADE36E}" destId="{DA8B3D8F-4335-47A1-AC00-091DC9C0944F}" srcOrd="3" destOrd="0" presId="urn:microsoft.com/office/officeart/2005/8/layout/list1"/>
    <dgm:cxn modelId="{D454F2FA-141B-4BF0-A14C-17C48EDB4BC2}" type="presParOf" srcId="{7CFD6EE5-A73F-44C4-99C1-3C774AADE36E}" destId="{CE854FEF-8C92-400F-A5AC-8334E9A7B321}" srcOrd="4" destOrd="0" presId="urn:microsoft.com/office/officeart/2005/8/layout/list1"/>
    <dgm:cxn modelId="{701B9073-7462-42C0-B405-AC5061FE382B}" type="presParOf" srcId="{CE854FEF-8C92-400F-A5AC-8334E9A7B321}" destId="{1FBA6AA1-4341-4163-A1AD-70A14E8E846B}" srcOrd="0" destOrd="0" presId="urn:microsoft.com/office/officeart/2005/8/layout/list1"/>
    <dgm:cxn modelId="{72799CBF-5665-45CF-A50A-9AE41855A5CD}" type="presParOf" srcId="{CE854FEF-8C92-400F-A5AC-8334E9A7B321}" destId="{8FA0E041-3DDD-4E42-B13F-A1A0E8CBE638}" srcOrd="1" destOrd="0" presId="urn:microsoft.com/office/officeart/2005/8/layout/list1"/>
    <dgm:cxn modelId="{FDBEEEC5-CB73-4750-BF29-88EC6E827D21}" type="presParOf" srcId="{7CFD6EE5-A73F-44C4-99C1-3C774AADE36E}" destId="{2037A421-C0E8-46AD-9D59-000D95C67930}" srcOrd="5" destOrd="0" presId="urn:microsoft.com/office/officeart/2005/8/layout/list1"/>
    <dgm:cxn modelId="{231C11FD-DAF5-4DFC-ACF7-7A379E14D49D}" type="presParOf" srcId="{7CFD6EE5-A73F-44C4-99C1-3C774AADE36E}" destId="{E24067C1-E967-4D3F-8EBB-8C53B422E51D}" srcOrd="6" destOrd="0" presId="urn:microsoft.com/office/officeart/2005/8/layout/list1"/>
    <dgm:cxn modelId="{03778D13-A293-419F-A466-B072EED96BD6}" type="presParOf" srcId="{7CFD6EE5-A73F-44C4-99C1-3C774AADE36E}" destId="{6204A27C-EB2D-4AEE-99C8-FBE7CC48599D}" srcOrd="7" destOrd="0" presId="urn:microsoft.com/office/officeart/2005/8/layout/list1"/>
    <dgm:cxn modelId="{A76E5581-766B-463B-A7FC-F2C4304F17D1}" type="presParOf" srcId="{7CFD6EE5-A73F-44C4-99C1-3C774AADE36E}" destId="{F0BBA4B5-0E73-4952-9AD3-ECBE37A6A422}" srcOrd="8" destOrd="0" presId="urn:microsoft.com/office/officeart/2005/8/layout/list1"/>
    <dgm:cxn modelId="{BB10B8C7-EFC9-41F0-ADE1-4D69415672B2}" type="presParOf" srcId="{F0BBA4B5-0E73-4952-9AD3-ECBE37A6A422}" destId="{79533681-341E-49BF-B8D7-C70EF311DF06}" srcOrd="0" destOrd="0" presId="urn:microsoft.com/office/officeart/2005/8/layout/list1"/>
    <dgm:cxn modelId="{4116C4B1-083B-4DEA-8FF1-7968B493667B}" type="presParOf" srcId="{F0BBA4B5-0E73-4952-9AD3-ECBE37A6A422}" destId="{F0CF4A8A-841A-4108-98E7-4C9F7EDBB32D}" srcOrd="1" destOrd="0" presId="urn:microsoft.com/office/officeart/2005/8/layout/list1"/>
    <dgm:cxn modelId="{9A0B9AAF-1FFB-4372-B34F-991E2DD2552D}" type="presParOf" srcId="{7CFD6EE5-A73F-44C4-99C1-3C774AADE36E}" destId="{927D8C2D-F8BF-426A-BD1F-3756A5CEA399}" srcOrd="9" destOrd="0" presId="urn:microsoft.com/office/officeart/2005/8/layout/list1"/>
    <dgm:cxn modelId="{F97134AC-2D9D-4F63-99C0-1A2D9951F5BE}" type="presParOf" srcId="{7CFD6EE5-A73F-44C4-99C1-3C774AADE36E}" destId="{BA6B5EFE-32EC-428B-9527-24E1BC84CD22}" srcOrd="10" destOrd="0" presId="urn:microsoft.com/office/officeart/2005/8/layout/list1"/>
    <dgm:cxn modelId="{6E5B36F6-0AE4-4913-A940-D72A7B0EB0C5}" type="presParOf" srcId="{7CFD6EE5-A73F-44C4-99C1-3C774AADE36E}" destId="{F3C4531C-70F3-4AD6-B60D-1ADF7A6AF9C3}" srcOrd="11" destOrd="0" presId="urn:microsoft.com/office/officeart/2005/8/layout/list1"/>
    <dgm:cxn modelId="{8CF5E4F7-25E5-4B10-9649-E07A820054CB}" type="presParOf" srcId="{7CFD6EE5-A73F-44C4-99C1-3C774AADE36E}" destId="{83CD2521-1B26-42E5-920B-B6BF23F5F065}" srcOrd="12" destOrd="0" presId="urn:microsoft.com/office/officeart/2005/8/layout/list1"/>
    <dgm:cxn modelId="{34E85162-EF4F-490F-B549-0576A8C41C95}" type="presParOf" srcId="{83CD2521-1B26-42E5-920B-B6BF23F5F065}" destId="{B2F33469-F198-4064-B8F6-67DCAF943B6A}" srcOrd="0" destOrd="0" presId="urn:microsoft.com/office/officeart/2005/8/layout/list1"/>
    <dgm:cxn modelId="{2542AD5A-E7C0-4696-B228-F15071390332}" type="presParOf" srcId="{83CD2521-1B26-42E5-920B-B6BF23F5F065}" destId="{445066B7-DC53-4C7C-A32B-23224D81F4D3}" srcOrd="1" destOrd="0" presId="urn:microsoft.com/office/officeart/2005/8/layout/list1"/>
    <dgm:cxn modelId="{64ACD613-0E3D-4C78-817A-5CFB751F9AD5}" type="presParOf" srcId="{7CFD6EE5-A73F-44C4-99C1-3C774AADE36E}" destId="{3D941092-C426-48FC-B61E-2B0ED52DB915}" srcOrd="13" destOrd="0" presId="urn:microsoft.com/office/officeart/2005/8/layout/list1"/>
    <dgm:cxn modelId="{95837932-8616-4465-8FDE-72E1F22764BC}" type="presParOf" srcId="{7CFD6EE5-A73F-44C4-99C1-3C774AADE36E}" destId="{61C3DC4E-729C-4AC6-B0D7-E2016533390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C53A9-45E6-4A0C-BBC2-A5F49BCEF515}">
      <dsp:nvSpPr>
        <dsp:cNvPr id="0" name=""/>
        <dsp:cNvSpPr/>
      </dsp:nvSpPr>
      <dsp:spPr>
        <a:xfrm>
          <a:off x="6220866" y="1890220"/>
          <a:ext cx="234125" cy="4042562"/>
        </a:xfrm>
        <a:custGeom>
          <a:avLst/>
          <a:gdLst/>
          <a:ahLst/>
          <a:cxnLst/>
          <a:rect l="0" t="0" r="0" b="0"/>
          <a:pathLst>
            <a:path>
              <a:moveTo>
                <a:pt x="0" y="0"/>
              </a:moveTo>
              <a:lnTo>
                <a:pt x="0" y="4042562"/>
              </a:lnTo>
              <a:lnTo>
                <a:pt x="234125" y="404256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FB61FC-7E40-4A5D-B502-42F48630C2F2}">
      <dsp:nvSpPr>
        <dsp:cNvPr id="0" name=""/>
        <dsp:cNvSpPr/>
      </dsp:nvSpPr>
      <dsp:spPr>
        <a:xfrm>
          <a:off x="6220866" y="1890220"/>
          <a:ext cx="234125" cy="2934369"/>
        </a:xfrm>
        <a:custGeom>
          <a:avLst/>
          <a:gdLst/>
          <a:ahLst/>
          <a:cxnLst/>
          <a:rect l="0" t="0" r="0" b="0"/>
          <a:pathLst>
            <a:path>
              <a:moveTo>
                <a:pt x="0" y="0"/>
              </a:moveTo>
              <a:lnTo>
                <a:pt x="0" y="2934369"/>
              </a:lnTo>
              <a:lnTo>
                <a:pt x="234125" y="2934369"/>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4CEB8-E211-470E-B4F7-7D726A9CE893}">
      <dsp:nvSpPr>
        <dsp:cNvPr id="0" name=""/>
        <dsp:cNvSpPr/>
      </dsp:nvSpPr>
      <dsp:spPr>
        <a:xfrm>
          <a:off x="6220866" y="1890220"/>
          <a:ext cx="234125" cy="1826176"/>
        </a:xfrm>
        <a:custGeom>
          <a:avLst/>
          <a:gdLst/>
          <a:ahLst/>
          <a:cxnLst/>
          <a:rect l="0" t="0" r="0" b="0"/>
          <a:pathLst>
            <a:path>
              <a:moveTo>
                <a:pt x="0" y="0"/>
              </a:moveTo>
              <a:lnTo>
                <a:pt x="0" y="1826176"/>
              </a:lnTo>
              <a:lnTo>
                <a:pt x="234125" y="1826176"/>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81BBB1-FA65-484B-86AF-A50786981C04}">
      <dsp:nvSpPr>
        <dsp:cNvPr id="0" name=""/>
        <dsp:cNvSpPr/>
      </dsp:nvSpPr>
      <dsp:spPr>
        <a:xfrm>
          <a:off x="6220866" y="1890220"/>
          <a:ext cx="234125" cy="717984"/>
        </a:xfrm>
        <a:custGeom>
          <a:avLst/>
          <a:gdLst/>
          <a:ahLst/>
          <a:cxnLst/>
          <a:rect l="0" t="0" r="0" b="0"/>
          <a:pathLst>
            <a:path>
              <a:moveTo>
                <a:pt x="0" y="0"/>
              </a:moveTo>
              <a:lnTo>
                <a:pt x="0" y="717984"/>
              </a:lnTo>
              <a:lnTo>
                <a:pt x="234125" y="717984"/>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B7C3B8-309D-46AB-9E43-3A26AAEC6244}">
      <dsp:nvSpPr>
        <dsp:cNvPr id="0" name=""/>
        <dsp:cNvSpPr/>
      </dsp:nvSpPr>
      <dsp:spPr>
        <a:xfrm>
          <a:off x="5900895" y="782027"/>
          <a:ext cx="944305" cy="327775"/>
        </a:xfrm>
        <a:custGeom>
          <a:avLst/>
          <a:gdLst/>
          <a:ahLst/>
          <a:cxnLst/>
          <a:rect l="0" t="0" r="0" b="0"/>
          <a:pathLst>
            <a:path>
              <a:moveTo>
                <a:pt x="0" y="0"/>
              </a:moveTo>
              <a:lnTo>
                <a:pt x="0" y="163887"/>
              </a:lnTo>
              <a:lnTo>
                <a:pt x="944305" y="163887"/>
              </a:lnTo>
              <a:lnTo>
                <a:pt x="944305" y="32777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156D55-534D-490E-8FCA-577E362B4B10}">
      <dsp:nvSpPr>
        <dsp:cNvPr id="0" name=""/>
        <dsp:cNvSpPr/>
      </dsp:nvSpPr>
      <dsp:spPr>
        <a:xfrm>
          <a:off x="4332256" y="1890220"/>
          <a:ext cx="234125" cy="2934369"/>
        </a:xfrm>
        <a:custGeom>
          <a:avLst/>
          <a:gdLst/>
          <a:ahLst/>
          <a:cxnLst/>
          <a:rect l="0" t="0" r="0" b="0"/>
          <a:pathLst>
            <a:path>
              <a:moveTo>
                <a:pt x="0" y="0"/>
              </a:moveTo>
              <a:lnTo>
                <a:pt x="0" y="2934369"/>
              </a:lnTo>
              <a:lnTo>
                <a:pt x="234125" y="2934369"/>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3EA0E1-B8F0-44DB-88A1-3C65E02B28C9}">
      <dsp:nvSpPr>
        <dsp:cNvPr id="0" name=""/>
        <dsp:cNvSpPr/>
      </dsp:nvSpPr>
      <dsp:spPr>
        <a:xfrm>
          <a:off x="4332256" y="1890220"/>
          <a:ext cx="234125" cy="1826176"/>
        </a:xfrm>
        <a:custGeom>
          <a:avLst/>
          <a:gdLst/>
          <a:ahLst/>
          <a:cxnLst/>
          <a:rect l="0" t="0" r="0" b="0"/>
          <a:pathLst>
            <a:path>
              <a:moveTo>
                <a:pt x="0" y="0"/>
              </a:moveTo>
              <a:lnTo>
                <a:pt x="0" y="1826176"/>
              </a:lnTo>
              <a:lnTo>
                <a:pt x="234125" y="1826176"/>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D5174E-5CEC-4C41-B676-852A38DA7433}">
      <dsp:nvSpPr>
        <dsp:cNvPr id="0" name=""/>
        <dsp:cNvSpPr/>
      </dsp:nvSpPr>
      <dsp:spPr>
        <a:xfrm>
          <a:off x="4332256" y="1890220"/>
          <a:ext cx="234125" cy="717984"/>
        </a:xfrm>
        <a:custGeom>
          <a:avLst/>
          <a:gdLst/>
          <a:ahLst/>
          <a:cxnLst/>
          <a:rect l="0" t="0" r="0" b="0"/>
          <a:pathLst>
            <a:path>
              <a:moveTo>
                <a:pt x="0" y="0"/>
              </a:moveTo>
              <a:lnTo>
                <a:pt x="0" y="717984"/>
              </a:lnTo>
              <a:lnTo>
                <a:pt x="234125" y="717984"/>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743A1F-EF99-478D-B227-C9900BD495E6}">
      <dsp:nvSpPr>
        <dsp:cNvPr id="0" name=""/>
        <dsp:cNvSpPr/>
      </dsp:nvSpPr>
      <dsp:spPr>
        <a:xfrm>
          <a:off x="4956590" y="782027"/>
          <a:ext cx="944305" cy="327775"/>
        </a:xfrm>
        <a:custGeom>
          <a:avLst/>
          <a:gdLst/>
          <a:ahLst/>
          <a:cxnLst/>
          <a:rect l="0" t="0" r="0" b="0"/>
          <a:pathLst>
            <a:path>
              <a:moveTo>
                <a:pt x="944305" y="0"/>
              </a:moveTo>
              <a:lnTo>
                <a:pt x="944305" y="163887"/>
              </a:lnTo>
              <a:lnTo>
                <a:pt x="0" y="163887"/>
              </a:lnTo>
              <a:lnTo>
                <a:pt x="0" y="32777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97008B-92A5-47C6-A330-9DE08C249FE1}">
      <dsp:nvSpPr>
        <dsp:cNvPr id="0" name=""/>
        <dsp:cNvSpPr/>
      </dsp:nvSpPr>
      <dsp:spPr>
        <a:xfrm>
          <a:off x="5120478" y="1609"/>
          <a:ext cx="1560834" cy="780417"/>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Soil</a:t>
          </a:r>
          <a:endParaRPr lang="en-US" sz="1700" kern="1200"/>
        </a:p>
      </dsp:txBody>
      <dsp:txXfrm>
        <a:off x="5120478" y="1609"/>
        <a:ext cx="1560834" cy="780417"/>
      </dsp:txXfrm>
    </dsp:sp>
    <dsp:sp modelId="{FE2AB369-5B1B-497E-8CB5-9F2F57490E79}">
      <dsp:nvSpPr>
        <dsp:cNvPr id="0" name=""/>
        <dsp:cNvSpPr/>
      </dsp:nvSpPr>
      <dsp:spPr>
        <a:xfrm>
          <a:off x="4176172" y="1109802"/>
          <a:ext cx="1560834" cy="780417"/>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Nonliving inorganic material</a:t>
          </a:r>
          <a:endParaRPr lang="en-US" sz="1700" kern="1200"/>
        </a:p>
      </dsp:txBody>
      <dsp:txXfrm>
        <a:off x="4176172" y="1109802"/>
        <a:ext cx="1560834" cy="780417"/>
      </dsp:txXfrm>
    </dsp:sp>
    <dsp:sp modelId="{F2C3ACFC-A523-4EA7-8DA6-FCF6D7691E63}">
      <dsp:nvSpPr>
        <dsp:cNvPr id="0" name=""/>
        <dsp:cNvSpPr/>
      </dsp:nvSpPr>
      <dsp:spPr>
        <a:xfrm>
          <a:off x="4566381" y="2217995"/>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Clay</a:t>
          </a:r>
          <a:endParaRPr lang="en-US" sz="1700" kern="1200"/>
        </a:p>
      </dsp:txBody>
      <dsp:txXfrm>
        <a:off x="4566381" y="2217995"/>
        <a:ext cx="1560834" cy="780417"/>
      </dsp:txXfrm>
    </dsp:sp>
    <dsp:sp modelId="{844BB4E1-4BB9-4701-9FB7-3863E58E5A3C}">
      <dsp:nvSpPr>
        <dsp:cNvPr id="0" name=""/>
        <dsp:cNvSpPr/>
      </dsp:nvSpPr>
      <dsp:spPr>
        <a:xfrm>
          <a:off x="4566381" y="3326188"/>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Silt</a:t>
          </a:r>
          <a:endParaRPr lang="en-US" sz="1700" kern="1200"/>
        </a:p>
      </dsp:txBody>
      <dsp:txXfrm>
        <a:off x="4566381" y="3326188"/>
        <a:ext cx="1560834" cy="780417"/>
      </dsp:txXfrm>
    </dsp:sp>
    <dsp:sp modelId="{3171FC2D-25E2-475A-BAAD-4A3147D113D5}">
      <dsp:nvSpPr>
        <dsp:cNvPr id="0" name=""/>
        <dsp:cNvSpPr/>
      </dsp:nvSpPr>
      <dsp:spPr>
        <a:xfrm>
          <a:off x="4566381" y="4434380"/>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Sand</a:t>
          </a:r>
          <a:endParaRPr lang="en-US" sz="1700" kern="1200"/>
        </a:p>
      </dsp:txBody>
      <dsp:txXfrm>
        <a:off x="4566381" y="4434380"/>
        <a:ext cx="1560834" cy="780417"/>
      </dsp:txXfrm>
    </dsp:sp>
    <dsp:sp modelId="{9346089D-12F2-4378-8162-D0650F91390B}">
      <dsp:nvSpPr>
        <dsp:cNvPr id="0" name=""/>
        <dsp:cNvSpPr/>
      </dsp:nvSpPr>
      <dsp:spPr>
        <a:xfrm>
          <a:off x="6064783" y="1109802"/>
          <a:ext cx="1560834" cy="780417"/>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Living and nonliving organic material</a:t>
          </a:r>
          <a:endParaRPr lang="en-US" sz="1700" kern="1200"/>
        </a:p>
      </dsp:txBody>
      <dsp:txXfrm>
        <a:off x="6064783" y="1109802"/>
        <a:ext cx="1560834" cy="780417"/>
      </dsp:txXfrm>
    </dsp:sp>
    <dsp:sp modelId="{3A213405-B431-4447-8FB6-E1162B991EEA}">
      <dsp:nvSpPr>
        <dsp:cNvPr id="0" name=""/>
        <dsp:cNvSpPr/>
      </dsp:nvSpPr>
      <dsp:spPr>
        <a:xfrm>
          <a:off x="6454992" y="2217995"/>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Dead plant material</a:t>
          </a:r>
          <a:endParaRPr lang="en-US" sz="1700" kern="1200"/>
        </a:p>
      </dsp:txBody>
      <dsp:txXfrm>
        <a:off x="6454992" y="2217995"/>
        <a:ext cx="1560834" cy="780417"/>
      </dsp:txXfrm>
    </dsp:sp>
    <dsp:sp modelId="{0CE3E353-8EA0-4ADF-9FE7-C7EE761FA4BB}">
      <dsp:nvSpPr>
        <dsp:cNvPr id="0" name=""/>
        <dsp:cNvSpPr/>
      </dsp:nvSpPr>
      <dsp:spPr>
        <a:xfrm>
          <a:off x="6454992" y="3326188"/>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Bacteria</a:t>
          </a:r>
          <a:endParaRPr lang="en-US" sz="1700" kern="1200"/>
        </a:p>
      </dsp:txBody>
      <dsp:txXfrm>
        <a:off x="6454992" y="3326188"/>
        <a:ext cx="1560834" cy="780417"/>
      </dsp:txXfrm>
    </dsp:sp>
    <dsp:sp modelId="{328879CC-870B-4C18-A766-297C77268F72}">
      <dsp:nvSpPr>
        <dsp:cNvPr id="0" name=""/>
        <dsp:cNvSpPr/>
      </dsp:nvSpPr>
      <dsp:spPr>
        <a:xfrm>
          <a:off x="6454992" y="4434380"/>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Insects</a:t>
          </a:r>
          <a:endParaRPr lang="en-US" sz="1700" kern="1200"/>
        </a:p>
      </dsp:txBody>
      <dsp:txXfrm>
        <a:off x="6454992" y="4434380"/>
        <a:ext cx="1560834" cy="780417"/>
      </dsp:txXfrm>
    </dsp:sp>
    <dsp:sp modelId="{4EFEA533-41CF-40D3-94CE-F97DC7ABAE97}">
      <dsp:nvSpPr>
        <dsp:cNvPr id="0" name=""/>
        <dsp:cNvSpPr/>
      </dsp:nvSpPr>
      <dsp:spPr>
        <a:xfrm>
          <a:off x="6454992" y="5542573"/>
          <a:ext cx="1560834" cy="780417"/>
        </a:xfrm>
        <a:prstGeom prst="rect">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r>
            <a:rPr lang="en-US" sz="1700" kern="1200" smtClean="0"/>
            <a:t>Worms</a:t>
          </a:r>
          <a:endParaRPr lang="en-US" sz="1700" kern="1200"/>
        </a:p>
      </dsp:txBody>
      <dsp:txXfrm>
        <a:off x="6454992" y="5542573"/>
        <a:ext cx="1560834" cy="780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753B4-EBD4-4C24-A313-50FADDC30B32}">
      <dsp:nvSpPr>
        <dsp:cNvPr id="0" name=""/>
        <dsp:cNvSpPr/>
      </dsp:nvSpPr>
      <dsp:spPr>
        <a:xfrm>
          <a:off x="0" y="637208"/>
          <a:ext cx="105156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20B64C-9C8F-441D-BC35-846BF7DA5E4A}">
      <dsp:nvSpPr>
        <dsp:cNvPr id="0" name=""/>
        <dsp:cNvSpPr/>
      </dsp:nvSpPr>
      <dsp:spPr>
        <a:xfrm>
          <a:off x="525780" y="327248"/>
          <a:ext cx="7360920"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provides support for plants’ root systems.</a:t>
          </a:r>
          <a:endParaRPr lang="en-US" sz="2100" kern="1200"/>
        </a:p>
      </dsp:txBody>
      <dsp:txXfrm>
        <a:off x="556042" y="357510"/>
        <a:ext cx="7300396" cy="559396"/>
      </dsp:txXfrm>
    </dsp:sp>
    <dsp:sp modelId="{E24067C1-E967-4D3F-8EBB-8C53B422E51D}">
      <dsp:nvSpPr>
        <dsp:cNvPr id="0" name=""/>
        <dsp:cNvSpPr/>
      </dsp:nvSpPr>
      <dsp:spPr>
        <a:xfrm>
          <a:off x="0" y="1589769"/>
          <a:ext cx="10515600" cy="529200"/>
        </a:xfrm>
        <a:prstGeom prst="rect">
          <a:avLst/>
        </a:prstGeom>
        <a:solidFill>
          <a:schemeClr val="lt1">
            <a:alpha val="90000"/>
            <a:hueOff val="0"/>
            <a:satOff val="0"/>
            <a:lumOff val="0"/>
            <a:alphaOff val="0"/>
          </a:schemeClr>
        </a:solidFill>
        <a:ln w="12700" cap="flat" cmpd="sng" algn="ctr">
          <a:solidFill>
            <a:schemeClr val="accent4">
              <a:hueOff val="-509452"/>
              <a:satOff val="-3415"/>
              <a:lumOff val="-3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A0E041-3DDD-4E42-B13F-A1A0E8CBE638}">
      <dsp:nvSpPr>
        <dsp:cNvPr id="0" name=""/>
        <dsp:cNvSpPr/>
      </dsp:nvSpPr>
      <dsp:spPr>
        <a:xfrm>
          <a:off x="525780" y="1279808"/>
          <a:ext cx="7360920" cy="619920"/>
        </a:xfrm>
        <a:prstGeom prst="roundRect">
          <a:avLst/>
        </a:prstGeom>
        <a:solidFill>
          <a:schemeClr val="accent4">
            <a:hueOff val="-509452"/>
            <a:satOff val="-3415"/>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provides essential nutrients.</a:t>
          </a:r>
          <a:endParaRPr lang="en-US" sz="2100" kern="1200"/>
        </a:p>
      </dsp:txBody>
      <dsp:txXfrm>
        <a:off x="556042" y="1310070"/>
        <a:ext cx="7300396" cy="559396"/>
      </dsp:txXfrm>
    </dsp:sp>
    <dsp:sp modelId="{BA6B5EFE-32EC-428B-9527-24E1BC84CD22}">
      <dsp:nvSpPr>
        <dsp:cNvPr id="0" name=""/>
        <dsp:cNvSpPr/>
      </dsp:nvSpPr>
      <dsp:spPr>
        <a:xfrm>
          <a:off x="0" y="2542329"/>
          <a:ext cx="10515600" cy="529200"/>
        </a:xfrm>
        <a:prstGeom prst="rect">
          <a:avLst/>
        </a:prstGeom>
        <a:solidFill>
          <a:schemeClr val="lt1">
            <a:alpha val="90000"/>
            <a:hueOff val="0"/>
            <a:satOff val="0"/>
            <a:lumOff val="0"/>
            <a:alphaOff val="0"/>
          </a:schemeClr>
        </a:solidFill>
        <a:ln w="12700" cap="flat" cmpd="sng" algn="ctr">
          <a:solidFill>
            <a:schemeClr val="accent4">
              <a:hueOff val="-1018903"/>
              <a:satOff val="-6830"/>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F4A8A-841A-4108-98E7-4C9F7EDBB32D}">
      <dsp:nvSpPr>
        <dsp:cNvPr id="0" name=""/>
        <dsp:cNvSpPr/>
      </dsp:nvSpPr>
      <dsp:spPr>
        <a:xfrm>
          <a:off x="525780" y="2232369"/>
          <a:ext cx="7360920" cy="619920"/>
        </a:xfrm>
        <a:prstGeom prst="roundRect">
          <a:avLst/>
        </a:prstGeom>
        <a:solidFill>
          <a:schemeClr val="accent4">
            <a:hueOff val="-1018903"/>
            <a:satOff val="-68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holds water and makes it accessible to plants.</a:t>
          </a:r>
          <a:endParaRPr lang="en-US" sz="2100" kern="1200"/>
        </a:p>
      </dsp:txBody>
      <dsp:txXfrm>
        <a:off x="556042" y="2262631"/>
        <a:ext cx="7300396" cy="559396"/>
      </dsp:txXfrm>
    </dsp:sp>
    <dsp:sp modelId="{61C3DC4E-729C-4AC6-B0D7-E2016533390C}">
      <dsp:nvSpPr>
        <dsp:cNvPr id="0" name=""/>
        <dsp:cNvSpPr/>
      </dsp:nvSpPr>
      <dsp:spPr>
        <a:xfrm>
          <a:off x="0" y="3494889"/>
          <a:ext cx="10515600" cy="529200"/>
        </a:xfrm>
        <a:prstGeom prst="rect">
          <a:avLst/>
        </a:prstGeom>
        <a:solidFill>
          <a:schemeClr val="lt1">
            <a:alpha val="90000"/>
            <a:hueOff val="0"/>
            <a:satOff val="0"/>
            <a:lumOff val="0"/>
            <a:alphaOff val="0"/>
          </a:schemeClr>
        </a:solidFill>
        <a:ln w="12700" cap="flat" cmpd="sng" algn="ctr">
          <a:solidFill>
            <a:schemeClr val="accent4">
              <a:hueOff val="-1528355"/>
              <a:satOff val="-10245"/>
              <a:lumOff val="-10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066B7-DC53-4C7C-A32B-23224D81F4D3}">
      <dsp:nvSpPr>
        <dsp:cNvPr id="0" name=""/>
        <dsp:cNvSpPr/>
      </dsp:nvSpPr>
      <dsp:spPr>
        <a:xfrm>
          <a:off x="525780" y="3184929"/>
          <a:ext cx="7360920" cy="619920"/>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contains air spaces, which is necessary for plant growth.</a:t>
          </a:r>
          <a:endParaRPr lang="en-US" sz="2100" kern="1200"/>
        </a:p>
      </dsp:txBody>
      <dsp:txXfrm>
        <a:off x="556042" y="3215191"/>
        <a:ext cx="730039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753B4-EBD4-4C24-A313-50FADDC30B32}">
      <dsp:nvSpPr>
        <dsp:cNvPr id="0" name=""/>
        <dsp:cNvSpPr/>
      </dsp:nvSpPr>
      <dsp:spPr>
        <a:xfrm>
          <a:off x="0" y="637208"/>
          <a:ext cx="105156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20B64C-9C8F-441D-BC35-846BF7DA5E4A}">
      <dsp:nvSpPr>
        <dsp:cNvPr id="0" name=""/>
        <dsp:cNvSpPr/>
      </dsp:nvSpPr>
      <dsp:spPr>
        <a:xfrm>
          <a:off x="525780" y="327248"/>
          <a:ext cx="7360920"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provides support for plants’ root systems.</a:t>
          </a:r>
          <a:endParaRPr lang="en-US" sz="2100" kern="1200"/>
        </a:p>
      </dsp:txBody>
      <dsp:txXfrm>
        <a:off x="556042" y="357510"/>
        <a:ext cx="7300396" cy="559396"/>
      </dsp:txXfrm>
    </dsp:sp>
    <dsp:sp modelId="{E24067C1-E967-4D3F-8EBB-8C53B422E51D}">
      <dsp:nvSpPr>
        <dsp:cNvPr id="0" name=""/>
        <dsp:cNvSpPr/>
      </dsp:nvSpPr>
      <dsp:spPr>
        <a:xfrm>
          <a:off x="0" y="1589769"/>
          <a:ext cx="10515600" cy="529200"/>
        </a:xfrm>
        <a:prstGeom prst="rect">
          <a:avLst/>
        </a:prstGeom>
        <a:solidFill>
          <a:schemeClr val="lt1">
            <a:alpha val="90000"/>
            <a:hueOff val="0"/>
            <a:satOff val="0"/>
            <a:lumOff val="0"/>
            <a:alphaOff val="0"/>
          </a:schemeClr>
        </a:solidFill>
        <a:ln w="12700" cap="flat" cmpd="sng" algn="ctr">
          <a:solidFill>
            <a:schemeClr val="accent4">
              <a:hueOff val="-509452"/>
              <a:satOff val="-3415"/>
              <a:lumOff val="-3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A0E041-3DDD-4E42-B13F-A1A0E8CBE638}">
      <dsp:nvSpPr>
        <dsp:cNvPr id="0" name=""/>
        <dsp:cNvSpPr/>
      </dsp:nvSpPr>
      <dsp:spPr>
        <a:xfrm>
          <a:off x="525780" y="1279808"/>
          <a:ext cx="7360920" cy="619920"/>
        </a:xfrm>
        <a:prstGeom prst="roundRect">
          <a:avLst/>
        </a:prstGeom>
        <a:solidFill>
          <a:schemeClr val="accent4">
            <a:hueOff val="-509452"/>
            <a:satOff val="-3415"/>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provides essential nutrients.</a:t>
          </a:r>
          <a:endParaRPr lang="en-US" sz="2100" kern="1200"/>
        </a:p>
      </dsp:txBody>
      <dsp:txXfrm>
        <a:off x="556042" y="1310070"/>
        <a:ext cx="7300396" cy="559396"/>
      </dsp:txXfrm>
    </dsp:sp>
    <dsp:sp modelId="{BA6B5EFE-32EC-428B-9527-24E1BC84CD22}">
      <dsp:nvSpPr>
        <dsp:cNvPr id="0" name=""/>
        <dsp:cNvSpPr/>
      </dsp:nvSpPr>
      <dsp:spPr>
        <a:xfrm>
          <a:off x="0" y="2542329"/>
          <a:ext cx="10515600" cy="529200"/>
        </a:xfrm>
        <a:prstGeom prst="rect">
          <a:avLst/>
        </a:prstGeom>
        <a:solidFill>
          <a:schemeClr val="lt1">
            <a:alpha val="90000"/>
            <a:hueOff val="0"/>
            <a:satOff val="0"/>
            <a:lumOff val="0"/>
            <a:alphaOff val="0"/>
          </a:schemeClr>
        </a:solidFill>
        <a:ln w="12700" cap="flat" cmpd="sng" algn="ctr">
          <a:solidFill>
            <a:schemeClr val="accent4">
              <a:hueOff val="-1018903"/>
              <a:satOff val="-6830"/>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CF4A8A-841A-4108-98E7-4C9F7EDBB32D}">
      <dsp:nvSpPr>
        <dsp:cNvPr id="0" name=""/>
        <dsp:cNvSpPr/>
      </dsp:nvSpPr>
      <dsp:spPr>
        <a:xfrm>
          <a:off x="525780" y="2232369"/>
          <a:ext cx="7360920" cy="619920"/>
        </a:xfrm>
        <a:prstGeom prst="roundRect">
          <a:avLst/>
        </a:prstGeom>
        <a:solidFill>
          <a:schemeClr val="accent4">
            <a:hueOff val="-1018903"/>
            <a:satOff val="-68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holds water and makes it accessible to plants.</a:t>
          </a:r>
          <a:endParaRPr lang="en-US" sz="2100" kern="1200"/>
        </a:p>
      </dsp:txBody>
      <dsp:txXfrm>
        <a:off x="556042" y="2262631"/>
        <a:ext cx="7300396" cy="559396"/>
      </dsp:txXfrm>
    </dsp:sp>
    <dsp:sp modelId="{61C3DC4E-729C-4AC6-B0D7-E2016533390C}">
      <dsp:nvSpPr>
        <dsp:cNvPr id="0" name=""/>
        <dsp:cNvSpPr/>
      </dsp:nvSpPr>
      <dsp:spPr>
        <a:xfrm>
          <a:off x="0" y="3494889"/>
          <a:ext cx="10515600" cy="529200"/>
        </a:xfrm>
        <a:prstGeom prst="rect">
          <a:avLst/>
        </a:prstGeom>
        <a:solidFill>
          <a:schemeClr val="lt1">
            <a:alpha val="90000"/>
            <a:hueOff val="0"/>
            <a:satOff val="0"/>
            <a:lumOff val="0"/>
            <a:alphaOff val="0"/>
          </a:schemeClr>
        </a:solidFill>
        <a:ln w="12700" cap="flat" cmpd="sng" algn="ctr">
          <a:solidFill>
            <a:schemeClr val="accent4">
              <a:hueOff val="-1528355"/>
              <a:satOff val="-10245"/>
              <a:lumOff val="-10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066B7-DC53-4C7C-A32B-23224D81F4D3}">
      <dsp:nvSpPr>
        <dsp:cNvPr id="0" name=""/>
        <dsp:cNvSpPr/>
      </dsp:nvSpPr>
      <dsp:spPr>
        <a:xfrm>
          <a:off x="525780" y="3184929"/>
          <a:ext cx="7360920" cy="619920"/>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933450" rtl="0">
            <a:lnSpc>
              <a:spcPct val="90000"/>
            </a:lnSpc>
            <a:spcBef>
              <a:spcPct val="0"/>
            </a:spcBef>
            <a:spcAft>
              <a:spcPct val="35000"/>
            </a:spcAft>
          </a:pPr>
          <a:r>
            <a:rPr lang="en-US" sz="2100" kern="1200" smtClean="0"/>
            <a:t>Soil contains air spaces, which is necessary for plant growth.</a:t>
          </a:r>
          <a:endParaRPr lang="en-US" sz="2100" kern="1200"/>
        </a:p>
      </dsp:txBody>
      <dsp:txXfrm>
        <a:off x="556042" y="3215191"/>
        <a:ext cx="730039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n-US" smtClean="0"/>
              <a:t>High School Lesson 2</a:t>
            </a:r>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B738EF6C-BBA1-45C5-BD42-5CA6EB259477}" type="datetimeFigureOut">
              <a:rPr lang="en-US" smtClean="0"/>
              <a:t>2/26/19</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r>
              <a:rPr lang="en-US" smtClean="0"/>
              <a:t>Nutrients for Life Foundation</a:t>
            </a:r>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999A9D42-58C6-4BA7-8EE5-31422495BDC0}" type="slidenum">
              <a:rPr lang="en-US" smtClean="0"/>
              <a:t>‹#›</a:t>
            </a:fld>
            <a:endParaRPr lang="en-US"/>
          </a:p>
        </p:txBody>
      </p:sp>
    </p:spTree>
    <p:extLst>
      <p:ext uri="{BB962C8B-B14F-4D97-AF65-F5344CB8AC3E}">
        <p14:creationId xmlns:p14="http://schemas.microsoft.com/office/powerpoint/2010/main" val="259309996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r>
              <a:rPr lang="en-US" smtClean="0"/>
              <a:t>High School Lesson 2</a:t>
            </a:r>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F06613F9-9957-42E6-84A5-D61AF928ABB4}" type="datetimeFigureOut">
              <a:rPr lang="en-US" smtClean="0"/>
              <a:t>2/26/19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r>
              <a:rPr lang="en-US" smtClean="0"/>
              <a:t>Nutrients for Life Foundation</a:t>
            </a:r>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E20888A-BE9D-466C-AF04-023059A80730}" type="slidenum">
              <a:rPr lang="en-US" smtClean="0"/>
              <a:t>‹#›</a:t>
            </a:fld>
            <a:endParaRPr lang="en-US"/>
          </a:p>
        </p:txBody>
      </p:sp>
    </p:spTree>
    <p:extLst>
      <p:ext uri="{BB962C8B-B14F-4D97-AF65-F5344CB8AC3E}">
        <p14:creationId xmlns:p14="http://schemas.microsoft.com/office/powerpoint/2010/main" val="405623844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nutrientsforlife.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2: Properties of Soils</a:t>
            </a:r>
          </a:p>
          <a:p>
            <a:r>
              <a:rPr lang="en-US" b="1" dirty="0"/>
              <a:t>Nourishing the Planet in the 21</a:t>
            </a:r>
            <a:r>
              <a:rPr lang="en-US" b="1" baseline="30000" dirty="0"/>
              <a:t>st</a:t>
            </a:r>
            <a:r>
              <a:rPr lang="en-US" b="1" dirty="0"/>
              <a:t> Century</a:t>
            </a:r>
          </a:p>
          <a:p>
            <a:r>
              <a:rPr lang="en-US" dirty="0"/>
              <a:t>Download your free copy of the curriculum: https://www.nutrientsforlife.org/for-teachers</a:t>
            </a:r>
          </a:p>
          <a:p>
            <a:endParaRPr lang="en-US" dirty="0"/>
          </a:p>
          <a:p>
            <a:r>
              <a:rPr lang="en-US" b="1" dirty="0"/>
              <a:t>Topics Covered and Major Concept</a:t>
            </a:r>
          </a:p>
          <a:p>
            <a:r>
              <a:rPr lang="en-US" dirty="0"/>
              <a:t>Soils vary with regard to the amount of organic and inorganic matter they contain. Some soils hold and transmit water better than others do. Plants generally take up whatever is dissolved in soil water.</a:t>
            </a:r>
          </a:p>
          <a:p>
            <a:endParaRPr lang="en-US" dirty="0" smtClean="0"/>
          </a:p>
          <a:p>
            <a:r>
              <a:rPr lang="en-US" b="1" u="sng" dirty="0" smtClean="0"/>
              <a:t>Alignment</a:t>
            </a:r>
            <a:r>
              <a:rPr lang="en-US" b="1" u="sng" baseline="0" dirty="0" smtClean="0"/>
              <a:t> with Next Generation Science Standards</a:t>
            </a:r>
          </a:p>
          <a:p>
            <a:r>
              <a:rPr lang="en-US" b="1" baseline="0" dirty="0" smtClean="0"/>
              <a:t>Science Practices in Lesson 2</a:t>
            </a:r>
          </a:p>
          <a:p>
            <a:pPr marL="171450" indent="-171450">
              <a:buFont typeface="Arial" panose="020B0604020202020204" pitchFamily="34" charset="0"/>
              <a:buChar char="•"/>
            </a:pPr>
            <a:r>
              <a:rPr lang="en-US" baseline="0" dirty="0" smtClean="0"/>
              <a:t>Developing and Using Models</a:t>
            </a:r>
          </a:p>
          <a:p>
            <a:pPr marL="171450" indent="-171450">
              <a:buFont typeface="Arial" panose="020B0604020202020204" pitchFamily="34" charset="0"/>
              <a:buChar char="•"/>
            </a:pPr>
            <a:r>
              <a:rPr lang="en-US" baseline="0" dirty="0" smtClean="0"/>
              <a:t>Planning and Carrying Out Investigations</a:t>
            </a:r>
          </a:p>
          <a:p>
            <a:pPr marL="171450" indent="-171450">
              <a:buFont typeface="Arial" panose="020B0604020202020204" pitchFamily="34" charset="0"/>
              <a:buChar char="•"/>
            </a:pPr>
            <a:r>
              <a:rPr lang="en-US" baseline="0" dirty="0" smtClean="0"/>
              <a:t>Analyzing and Interpreting Data</a:t>
            </a:r>
          </a:p>
          <a:p>
            <a:pPr marL="171450" indent="-171450">
              <a:buFont typeface="Arial" panose="020B0604020202020204" pitchFamily="34" charset="0"/>
              <a:buChar char="•"/>
            </a:pPr>
            <a:r>
              <a:rPr lang="en-US" baseline="0" dirty="0" smtClean="0"/>
              <a:t>Using Mathematics and Computational Thinking</a:t>
            </a:r>
          </a:p>
          <a:p>
            <a:pPr marL="171450" indent="-171450">
              <a:buFont typeface="Arial" panose="020B0604020202020204" pitchFamily="34" charset="0"/>
              <a:buChar char="•"/>
            </a:pPr>
            <a:r>
              <a:rPr lang="en-US" baseline="0" dirty="0" smtClean="0"/>
              <a:t>Constructing Explanations and Designing Solutions</a:t>
            </a:r>
          </a:p>
          <a:p>
            <a:pPr marL="171450" indent="-171450">
              <a:buFont typeface="Arial" panose="020B0604020202020204" pitchFamily="34" charset="0"/>
              <a:buChar char="•"/>
            </a:pPr>
            <a:r>
              <a:rPr lang="en-US" baseline="0" dirty="0" smtClean="0"/>
              <a:t>Engaging in Argument from Evidence</a:t>
            </a:r>
          </a:p>
          <a:p>
            <a:pPr marL="171450" indent="-171450">
              <a:buFont typeface="Arial" panose="020B0604020202020204" pitchFamily="34" charset="0"/>
              <a:buChar char="•"/>
            </a:pPr>
            <a:r>
              <a:rPr lang="en-US" baseline="0" dirty="0" smtClean="0"/>
              <a:t>Obtaining, Evaluating, and Communicating Information</a:t>
            </a:r>
          </a:p>
          <a:p>
            <a:endParaRPr lang="en-US" baseline="0" dirty="0" smtClean="0"/>
          </a:p>
          <a:p>
            <a:r>
              <a:rPr lang="en-US" b="1" baseline="0" dirty="0" smtClean="0"/>
              <a:t>Selected Disciplinary Cored Ideas in Lesson 2</a:t>
            </a:r>
          </a:p>
          <a:p>
            <a:r>
              <a:rPr lang="en-US" b="1" dirty="0"/>
              <a:t>LS1.A: Structure and Function: </a:t>
            </a:r>
            <a:r>
              <a:rPr lang="en-US" dirty="0"/>
              <a:t>Systems of specialized cells within organisms help them perform the essential functions of life.</a:t>
            </a:r>
          </a:p>
          <a:p>
            <a:r>
              <a:rPr lang="en-US" b="1" dirty="0"/>
              <a:t>LS1.C: </a:t>
            </a:r>
            <a:r>
              <a:rPr lang="en-US" b="1" baseline="0" dirty="0" smtClean="0"/>
              <a:t>Organization for Matter and Energy Flow in Organisms</a:t>
            </a:r>
            <a:r>
              <a:rPr lang="en-US" b="1" dirty="0"/>
              <a:t>: </a:t>
            </a:r>
            <a:r>
              <a:rPr lang="en-US" dirty="0"/>
              <a:t>The process of photosynthesis converts light energy to stored chemical energy by converting carbon dioxide plus water into sugars plus released oxygen.</a:t>
            </a:r>
          </a:p>
          <a:p>
            <a:r>
              <a:rPr lang="en-US" b="1" dirty="0"/>
              <a:t>LS1.C: </a:t>
            </a:r>
            <a:r>
              <a:rPr lang="en-US" b="1" baseline="0" dirty="0" smtClean="0"/>
              <a:t>Organization for Matter and Energy Flow in Organisms</a:t>
            </a:r>
            <a:r>
              <a:rPr lang="en-US" b="1" dirty="0"/>
              <a:t>: </a:t>
            </a:r>
            <a:r>
              <a:rPr lang="en-US" dirty="0"/>
              <a:t>The sugar molecules thus formed contain carbon, hydrogen, and oxygen; their hydrocarbon backbones are used to make amino acids and other carbon-based molecules that can be assembled into larger molecules (such as proteins or DNA) used, for example, to form new cells.</a:t>
            </a:r>
          </a:p>
          <a:p>
            <a:r>
              <a:rPr lang="en-US" b="1" dirty="0"/>
              <a:t>LS1.C: </a:t>
            </a:r>
            <a:r>
              <a:rPr lang="en-US" b="1" baseline="0" dirty="0" smtClean="0"/>
              <a:t>Organization for Matter and Energy Flow in Organisms</a:t>
            </a:r>
            <a:r>
              <a:rPr lang="en-US" b="1" dirty="0"/>
              <a:t>: </a:t>
            </a:r>
            <a:r>
              <a:rPr lang="en-US" dirty="0"/>
              <a:t>As matter and energy flow through different organizational levels of living systems, chemical elements are recombined in different ways to form different products.</a:t>
            </a:r>
          </a:p>
          <a:p>
            <a:r>
              <a:rPr lang="en-US" b="1" dirty="0"/>
              <a:t>LS2.B: </a:t>
            </a:r>
            <a:r>
              <a:rPr lang="en-US" b="1" dirty="0" smtClean="0"/>
              <a:t>Cycles of Mater and Energy Transfer in Ecosystems</a:t>
            </a:r>
            <a:r>
              <a:rPr lang="en-US" b="1" dirty="0"/>
              <a:t>: </a:t>
            </a:r>
            <a:r>
              <a:rPr lang="en-US" dirty="0"/>
              <a:t>Photosynthesis and cellular respiration are important components of the carbon cycle, in which carbon is exchanged among the biosphere, atmosphere, oceans, and geosphere through chemical, physical, geological, and biological processes.</a:t>
            </a:r>
            <a:endParaRPr lang="en-US" b="0" baseline="0" dirty="0" smtClean="0"/>
          </a:p>
          <a:p>
            <a:r>
              <a:rPr lang="en-US" b="1" dirty="0"/>
              <a:t>LS2.B: </a:t>
            </a:r>
            <a:r>
              <a:rPr lang="en-US" b="1" dirty="0" smtClean="0"/>
              <a:t>Cycles of Mater and Energy Transfer in Ecosystems</a:t>
            </a:r>
            <a:r>
              <a:rPr lang="en-US" b="1" dirty="0"/>
              <a:t>: </a:t>
            </a:r>
            <a:r>
              <a:rPr lang="en-US" dirty="0"/>
              <a:t>The chemical elements that make up the molecules of organisms pass through food webs and into and out of the atmosphere and soil, and recombine in different ways.</a:t>
            </a:r>
          </a:p>
          <a:p>
            <a:r>
              <a:rPr lang="en-US" b="1" dirty="0"/>
              <a:t>LS2.C: </a:t>
            </a:r>
            <a:r>
              <a:rPr lang="en-US" b="1" baseline="0" dirty="0" smtClean="0"/>
              <a:t>Ecosystem Dynamics, Functioning, and Resilience</a:t>
            </a:r>
            <a:r>
              <a:rPr lang="en-US" b="1" dirty="0"/>
              <a:t>: </a:t>
            </a:r>
            <a:r>
              <a:rPr lang="en-US" dirty="0"/>
              <a:t>Moreover, anthropogenic changes (induced by human activity) in the environment— including habitat destruction, pollution,</a:t>
            </a:r>
          </a:p>
          <a:p>
            <a:r>
              <a:rPr lang="en-US" dirty="0"/>
              <a:t>introduction of invasive species, overpopulation, and climate change—can disrupt an ecosystem and threaten the survival of some species.</a:t>
            </a:r>
          </a:p>
          <a:p>
            <a:endParaRPr lang="en-US" dirty="0"/>
          </a:p>
          <a:p>
            <a:r>
              <a:rPr lang="en-US" b="1" dirty="0"/>
              <a:t>Crosscutting Concepts in Lesson 2</a:t>
            </a:r>
          </a:p>
          <a:p>
            <a:pPr marL="171450" indent="-171450">
              <a:buFont typeface="Arial" panose="020B0604020202020204" pitchFamily="34" charset="0"/>
              <a:buChar char="•"/>
            </a:pPr>
            <a:r>
              <a:rPr lang="en-US" dirty="0"/>
              <a:t>Cause &amp; Effect</a:t>
            </a:r>
          </a:p>
          <a:p>
            <a:pPr marL="171450" indent="-171450">
              <a:buFont typeface="Arial" panose="020B0604020202020204" pitchFamily="34" charset="0"/>
              <a:buChar char="•"/>
            </a:pPr>
            <a:r>
              <a:rPr lang="en-US" dirty="0"/>
              <a:t>Scale, Proportion, and Quantity</a:t>
            </a:r>
          </a:p>
          <a:p>
            <a:pPr marL="171450" indent="-171450">
              <a:buFont typeface="Arial" panose="020B0604020202020204" pitchFamily="34" charset="0"/>
              <a:buChar char="•"/>
            </a:pPr>
            <a:r>
              <a:rPr lang="en-US" dirty="0"/>
              <a:t>Systems and System Models</a:t>
            </a:r>
          </a:p>
          <a:p>
            <a:pPr marL="171450" indent="-171450">
              <a:buFont typeface="Arial" panose="020B0604020202020204" pitchFamily="34" charset="0"/>
              <a:buChar char="•"/>
            </a:pPr>
            <a:r>
              <a:rPr lang="en-US" dirty="0"/>
              <a:t>Stability and Change of Systems</a:t>
            </a:r>
          </a:p>
          <a:p>
            <a:endParaRPr lang="en-US" dirty="0"/>
          </a:p>
          <a:p>
            <a:r>
              <a:rPr lang="en-US" b="1" u="none" dirty="0"/>
              <a:t>Common Core Standards in Lesson 2</a:t>
            </a:r>
          </a:p>
          <a:p>
            <a:r>
              <a:rPr lang="en-US" dirty="0"/>
              <a:t>English Language Arts/Literacy</a:t>
            </a:r>
          </a:p>
          <a:p>
            <a:r>
              <a:rPr lang="en-US" dirty="0"/>
              <a:t>Anchor Standards</a:t>
            </a:r>
          </a:p>
          <a:p>
            <a:r>
              <a:rPr lang="en-US" dirty="0"/>
              <a:t>CCSS.ELA-LITERACy.CCRA.R.1</a:t>
            </a:r>
          </a:p>
          <a:p>
            <a:r>
              <a:rPr lang="en-US" dirty="0"/>
              <a:t>CCSS.ELA-LITERACy.CCRA.R.7</a:t>
            </a:r>
          </a:p>
          <a:p>
            <a:r>
              <a:rPr lang="en-US" dirty="0"/>
              <a:t>CCSS.ELA-LITERACy.CCRA.R.10</a:t>
            </a:r>
          </a:p>
          <a:p>
            <a:r>
              <a:rPr lang="en-US" dirty="0"/>
              <a:t>CCSS.ELA-LITERACy.CCRA.W.1</a:t>
            </a:r>
          </a:p>
          <a:p>
            <a:r>
              <a:rPr lang="en-US" dirty="0"/>
              <a:t>CCSS.ELA-LITERACy.CCRA.W.4</a:t>
            </a:r>
          </a:p>
          <a:p>
            <a:r>
              <a:rPr lang="en-US" dirty="0"/>
              <a:t>CSS.ELA-LITERACy.CCRA.W.9</a:t>
            </a:r>
          </a:p>
          <a:p>
            <a:r>
              <a:rPr lang="en-US" dirty="0"/>
              <a:t>CCSS.ELA-LITERACy.CCRA.SL.1</a:t>
            </a:r>
          </a:p>
          <a:p>
            <a:r>
              <a:rPr lang="en-US" dirty="0"/>
              <a:t>CCSS.ELA-LITERACy.CCRA.SL.2</a:t>
            </a:r>
          </a:p>
          <a:p>
            <a:r>
              <a:rPr lang="en-US" dirty="0"/>
              <a:t>CCSS.ELA-LITERACy.CCRA.SL.4</a:t>
            </a:r>
          </a:p>
          <a:p>
            <a:r>
              <a:rPr lang="en-US" dirty="0"/>
              <a:t>CCSS.ELA-LITERACy.CCRA.L.6</a:t>
            </a:r>
          </a:p>
          <a:p>
            <a:endParaRPr lang="en-US" dirty="0"/>
          </a:p>
          <a:p>
            <a:r>
              <a:rPr lang="en-US" dirty="0"/>
              <a:t>Math Standards</a:t>
            </a:r>
          </a:p>
          <a:p>
            <a:r>
              <a:rPr lang="en-US" dirty="0"/>
              <a:t>Standards for Mathematical Practice</a:t>
            </a:r>
          </a:p>
          <a:p>
            <a:r>
              <a:rPr lang="en-US" dirty="0"/>
              <a:t>CCSS.mATH.PRACTICE.mP1</a:t>
            </a:r>
          </a:p>
          <a:p>
            <a:r>
              <a:rPr lang="en-US" dirty="0"/>
              <a:t>CCSS.mATH.PRACTICE.mP2</a:t>
            </a:r>
          </a:p>
          <a:p>
            <a:r>
              <a:rPr lang="en-US" dirty="0"/>
              <a:t>CCSS.mATH.PRACTICE.mP3</a:t>
            </a:r>
          </a:p>
          <a:p>
            <a:r>
              <a:rPr lang="en-US" dirty="0"/>
              <a:t>CCSS.mATH.PRACTICE.mP4</a:t>
            </a:r>
          </a:p>
          <a:p>
            <a:r>
              <a:rPr lang="en-US" dirty="0" smtClean="0"/>
              <a:t>CCSS.mATH.PRACTICE.mP6</a:t>
            </a:r>
          </a:p>
          <a:p>
            <a:endParaRPr lang="en-US" dirty="0"/>
          </a:p>
          <a:p>
            <a:r>
              <a:rPr lang="en-US" dirty="0"/>
              <a:t>The Nutrients for Life Foundation provides a search tool on their website, </a:t>
            </a:r>
            <a:r>
              <a:rPr lang="en-US" b="1" dirty="0">
                <a:hlinkClick r:id="rId3"/>
              </a:rPr>
              <a:t>http://nutrientsforlife.org,</a:t>
            </a:r>
            <a:r>
              <a:rPr lang="en-US" b="1" dirty="0"/>
              <a:t> </a:t>
            </a:r>
            <a:r>
              <a:rPr lang="en-US" dirty="0"/>
              <a:t>allowing teachers to select their state and find soil science lessons that correlate with their state’s science standards.  The search tool can align this curriculum with science standards for all 50 states, </a:t>
            </a:r>
            <a:r>
              <a:rPr lang="en-US" i="1" dirty="0"/>
              <a:t>National Sciences Education Standards, Common Core State Standards, </a:t>
            </a:r>
            <a:r>
              <a:rPr lang="en-US" dirty="0"/>
              <a:t>and </a:t>
            </a:r>
            <a:r>
              <a:rPr lang="en-US" i="1" dirty="0"/>
              <a:t>Next Generation Science Standards.</a:t>
            </a:r>
            <a:endParaRPr lang="en-US" dirty="0"/>
          </a:p>
          <a:p>
            <a:endParaRPr lang="en-US" dirty="0"/>
          </a:p>
          <a:p>
            <a:r>
              <a:rPr lang="en-US" b="1" dirty="0"/>
              <a:t>Explore: </a:t>
            </a:r>
            <a:r>
              <a:rPr lang="en-US" dirty="0"/>
              <a:t>Students consider what makes one soil better able to support plant growth as compared with another.</a:t>
            </a:r>
          </a:p>
          <a:p>
            <a:endParaRPr lang="en-US" dirty="0"/>
          </a:p>
          <a:p>
            <a:r>
              <a:rPr lang="en-US" dirty="0"/>
              <a:t>In the Explore phase of this module, Lesson 2: Properties of Soil, students investigate the compositions of soils. Students perform experiments designed to </a:t>
            </a:r>
            <a:r>
              <a:rPr lang="en-US" dirty="0" smtClean="0"/>
              <a:t>provide </a:t>
            </a:r>
            <a:r>
              <a:rPr lang="en-US" dirty="0"/>
              <a:t>a common set of experiences within which they can begin to construct their understanding. </a:t>
            </a:r>
            <a:r>
              <a:rPr lang="en-US" dirty="0" smtClean="0"/>
              <a:t/>
            </a:r>
            <a:br>
              <a:rPr lang="en-US" dirty="0" smtClean="0"/>
            </a:br>
            <a:r>
              <a:rPr lang="en-US" dirty="0" smtClean="0"/>
              <a:t>Students:</a:t>
            </a:r>
            <a:endParaRPr lang="en-US" dirty="0"/>
          </a:p>
          <a:p>
            <a:pPr marL="171450" indent="-171450">
              <a:buFont typeface="Arial" panose="020B0604020202020204" pitchFamily="34" charset="0"/>
              <a:buChar char="•"/>
            </a:pPr>
            <a:r>
              <a:rPr lang="en-US" dirty="0"/>
              <a:t>Interact with materials and ideas through classroom and small-group discussions;</a:t>
            </a:r>
          </a:p>
          <a:p>
            <a:pPr marL="171450" indent="-171450">
              <a:buFont typeface="Arial" panose="020B0604020202020204" pitchFamily="34" charset="0"/>
              <a:buChar char="•"/>
            </a:pPr>
            <a:r>
              <a:rPr lang="en-US" dirty="0"/>
              <a:t>Acquire a common set of experience so they can compare results and ideas with their classmates;</a:t>
            </a:r>
          </a:p>
          <a:p>
            <a:pPr marL="171450" indent="-171450">
              <a:buFont typeface="Arial" panose="020B0604020202020204" pitchFamily="34" charset="0"/>
              <a:buChar char="•"/>
            </a:pPr>
            <a:r>
              <a:rPr lang="en-US" dirty="0"/>
              <a:t>Observe, describe, record, compare, and share their ideas and experiences; and</a:t>
            </a:r>
          </a:p>
          <a:p>
            <a:pPr marL="171450" indent="-171450">
              <a:buFont typeface="Arial" panose="020B0604020202020204" pitchFamily="34" charset="0"/>
              <a:buChar char="•"/>
            </a:pPr>
            <a:r>
              <a:rPr lang="en-US" dirty="0"/>
              <a:t>Express their developing understanding of testable questions and scientific inquiry.</a:t>
            </a:r>
          </a:p>
        </p:txBody>
      </p:sp>
      <p:sp>
        <p:nvSpPr>
          <p:cNvPr id="4" name="Slide Number Placeholder 3"/>
          <p:cNvSpPr>
            <a:spLocks noGrp="1"/>
          </p:cNvSpPr>
          <p:nvPr>
            <p:ph type="sldNum" sz="quarter" idx="10"/>
          </p:nvPr>
        </p:nvSpPr>
        <p:spPr/>
        <p:txBody>
          <a:bodyPr/>
          <a:lstStyle/>
          <a:p>
            <a:fld id="{9E20888A-BE9D-466C-AF04-023059A80730}" type="slidenum">
              <a:rPr lang="en-US" smtClean="0"/>
              <a:t>1</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817757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Allow time for teams to work through their experiments.</a:t>
            </a:r>
            <a:r>
              <a:rPr lang="en-US" dirty="0" smtClean="0"/>
              <a:t> </a:t>
            </a:r>
            <a:r>
              <a:rPr lang="en-US" b="1" dirty="0"/>
              <a:t> </a:t>
            </a:r>
            <a:endParaRPr lang="en-US" dirty="0"/>
          </a:p>
          <a:p>
            <a:pPr marL="181225" indent="-181225">
              <a:buFont typeface="Arial" panose="020B0604020202020204" pitchFamily="34" charset="0"/>
              <a:buChar char="•"/>
            </a:pPr>
            <a:r>
              <a:rPr lang="en-US" dirty="0"/>
              <a:t>As teams work, circulate around the room to answer questions or to help resolve any difficulties that may arise.</a:t>
            </a:r>
          </a:p>
          <a:p>
            <a:endParaRPr lang="en-US" b="1" dirty="0"/>
          </a:p>
          <a:p>
            <a:r>
              <a:rPr lang="en-US" b="1" dirty="0"/>
              <a:t>TEACHER NOTE</a:t>
            </a:r>
            <a:endParaRPr lang="en-US" dirty="0"/>
          </a:p>
          <a:p>
            <a:r>
              <a:rPr lang="en-US" dirty="0"/>
              <a:t>Students may feel that it is difficult to determine when all the water has moved through the column. For baby powder and clay, for example, water may collect at the bottom of the straw but not drip for up to several minutes. The important thing is for students to be consistent. For example, if drops have been falling at </a:t>
            </a:r>
            <a:r>
              <a:rPr lang="en-US" dirty="0" smtClean="0"/>
              <a:t>approximately</a:t>
            </a:r>
            <a:r>
              <a:rPr lang="en-US" baseline="0" dirty="0" smtClean="0"/>
              <a:t> </a:t>
            </a:r>
            <a:r>
              <a:rPr lang="en-US" dirty="0" smtClean="0"/>
              <a:t>4-minute </a:t>
            </a:r>
            <a:r>
              <a:rPr lang="en-US" dirty="0"/>
              <a:t>intervals and then nothing drips for about 10 minutes, students could use the time of the last drop as a cut-off point.</a:t>
            </a:r>
          </a:p>
          <a:p>
            <a:r>
              <a:rPr lang="en-US" dirty="0"/>
              <a:t> </a:t>
            </a:r>
          </a:p>
          <a:p>
            <a:r>
              <a:rPr lang="en-US" dirty="0"/>
              <a:t>As an alternative, to gauge how long it takes the water to move through the column, you could have students note the time at which they cannot see any water remaining at the top of the column. If you take this approach, ask all members of the class to use this same strategy in their measurements. Although this measurement may provide interesting data, if students find it difficult, they can skip this data and focus on the other categories of data collection.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18914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20888A-BE9D-466C-AF04-023059A80730}"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39647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14881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After teams complete their investigations, make sure that each team adds their data to the class chart. </a:t>
            </a:r>
          </a:p>
          <a:p>
            <a:pPr marL="181225" indent="-181225">
              <a:buFont typeface="Arial" panose="020B0604020202020204" pitchFamily="34" charset="0"/>
              <a:buChar char="•"/>
            </a:pPr>
            <a:r>
              <a:rPr lang="en-US" dirty="0"/>
              <a:t>Calculate the averages of the class data for time and water volume. </a:t>
            </a:r>
            <a:r>
              <a:rPr lang="en-US" dirty="0" smtClean="0"/>
              <a:t>Add </a:t>
            </a:r>
            <a:r>
              <a:rPr lang="en-US" dirty="0"/>
              <a:t>data for the clay component as well.</a:t>
            </a:r>
            <a:r>
              <a:rPr lang="en-US" dirty="0" smtClean="0"/>
              <a:t> </a:t>
            </a:r>
            <a:r>
              <a:rPr lang="en-US" dirty="0"/>
              <a:t>If you wish, you could have students work individually or in teams to calculate the averages.</a:t>
            </a:r>
          </a:p>
          <a:p>
            <a:r>
              <a:rPr lang="en-US" dirty="0"/>
              <a:t> </a:t>
            </a:r>
          </a:p>
          <a:p>
            <a:r>
              <a:rPr lang="en-US" dirty="0"/>
              <a:t>The data in </a:t>
            </a:r>
            <a:r>
              <a:rPr lang="en-US" i="1" dirty="0"/>
              <a:t>Table 2.1 </a:t>
            </a:r>
            <a:r>
              <a:rPr lang="en-US" dirty="0"/>
              <a:t>on page 73 in the curriculum was collected during testing of this activity. You can use the data for the clay component for your class to analyze. The other data may provide interesting comparisons for your class data. It is important to note, however, that your data may be different because of differences between the straws, type of sand, and so forth.</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25458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83, Master</a:t>
            </a:r>
            <a:r>
              <a:rPr lang="en-US" baseline="0" dirty="0" smtClean="0"/>
              <a:t> 2.2</a:t>
            </a:r>
          </a:p>
          <a:p>
            <a:r>
              <a:rPr lang="en-US" baseline="0" dirty="0" smtClean="0"/>
              <a:t>Column Set Up</a:t>
            </a:r>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986648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should help students recognize a relationship between particle size of soil components and the way that water interacts with soil. In the next step, they will find out more about why particle size is </a:t>
            </a:r>
            <a:r>
              <a:rPr lang="en-US" dirty="0" smtClean="0"/>
              <a:t>important.</a:t>
            </a:r>
            <a:br>
              <a:rPr lang="en-US" dirty="0" smtClean="0"/>
            </a:br>
            <a:endParaRPr lang="en-US" dirty="0" smtClean="0"/>
          </a:p>
          <a:p>
            <a:r>
              <a:rPr lang="en-US" b="1" dirty="0" smtClean="0"/>
              <a:t>Answers</a:t>
            </a:r>
            <a:r>
              <a:rPr lang="en-US" b="1" dirty="0"/>
              <a:t>:</a:t>
            </a:r>
          </a:p>
          <a:p>
            <a:pPr lvl="1"/>
            <a:endParaRPr lang="en-US" b="1" dirty="0"/>
          </a:p>
          <a:p>
            <a:pPr defTabSz="966529">
              <a:defRPr/>
            </a:pPr>
            <a:r>
              <a:rPr lang="en-US" dirty="0"/>
              <a:t>1. </a:t>
            </a:r>
            <a:r>
              <a:rPr lang="en-US" sz="1900" dirty="0"/>
              <a:t>How does the size of sand grains compare with the size of baby powder particles? What is your </a:t>
            </a:r>
            <a:r>
              <a:rPr lang="en-US" sz="1900" dirty="0" smtClean="0"/>
              <a:t>evidence?</a:t>
            </a:r>
            <a:br>
              <a:rPr lang="en-US" sz="1900" dirty="0" smtClean="0"/>
            </a:br>
            <a:r>
              <a:rPr lang="en-US" sz="1900" dirty="0" smtClean="0"/>
              <a:t>A</a:t>
            </a:r>
            <a:r>
              <a:rPr lang="en-US" sz="1900" dirty="0"/>
              <a:t>: </a:t>
            </a:r>
            <a:r>
              <a:rPr lang="en-US" dirty="0"/>
              <a:t>Sand grains are larger than particles </a:t>
            </a:r>
            <a:r>
              <a:rPr lang="en-US" dirty="0" smtClean="0"/>
              <a:t>of silt (baby </a:t>
            </a:r>
            <a:r>
              <a:rPr lang="en-US" dirty="0"/>
              <a:t>powder</a:t>
            </a:r>
            <a:r>
              <a:rPr lang="en-US" dirty="0" smtClean="0"/>
              <a:t>.) </a:t>
            </a:r>
            <a:r>
              <a:rPr lang="en-US" dirty="0"/>
              <a:t>The evidence of this is both the ability to see particles of sand whereas you cannot see individual particles of </a:t>
            </a:r>
            <a:r>
              <a:rPr lang="en-US" dirty="0" smtClean="0"/>
              <a:t>silt (baby </a:t>
            </a:r>
            <a:r>
              <a:rPr lang="en-US" dirty="0"/>
              <a:t>powder</a:t>
            </a:r>
            <a:r>
              <a:rPr lang="en-US" dirty="0" smtClean="0"/>
              <a:t>.)</a:t>
            </a:r>
            <a:endParaRPr lang="en-US" dirty="0"/>
          </a:p>
          <a:p>
            <a:r>
              <a:rPr lang="en-US" dirty="0"/>
              <a:t> </a:t>
            </a:r>
            <a:endParaRPr lang="en-US" sz="1900" dirty="0"/>
          </a:p>
          <a:p>
            <a:pPr defTabSz="966529">
              <a:defRPr/>
            </a:pPr>
            <a:r>
              <a:rPr lang="en-US" dirty="0"/>
              <a:t>2. </a:t>
            </a:r>
            <a:r>
              <a:rPr lang="en-US" sz="1900" dirty="0"/>
              <a:t>Which substance allowed water to move through more quickly?</a:t>
            </a:r>
          </a:p>
          <a:p>
            <a:r>
              <a:rPr lang="en-US" sz="1900" dirty="0" smtClean="0"/>
              <a:t>A</a:t>
            </a:r>
            <a:r>
              <a:rPr lang="en-US" sz="1900" dirty="0"/>
              <a:t>: </a:t>
            </a:r>
            <a:r>
              <a:rPr lang="en-US" dirty="0"/>
              <a:t>Water moved through the column of sand more quickly than through the column of </a:t>
            </a:r>
            <a:r>
              <a:rPr lang="en-US" dirty="0" smtClean="0"/>
              <a:t>silt</a:t>
            </a:r>
            <a:r>
              <a:rPr lang="en-US" baseline="0" dirty="0" smtClean="0"/>
              <a:t> (</a:t>
            </a:r>
            <a:r>
              <a:rPr lang="en-US" dirty="0" smtClean="0"/>
              <a:t>baby powder).</a:t>
            </a:r>
            <a:endParaRPr lang="en-US" dirty="0"/>
          </a:p>
          <a:p>
            <a:r>
              <a:rPr lang="en-US" dirty="0"/>
              <a:t> </a:t>
            </a:r>
            <a:endParaRPr lang="en-US" sz="1900" dirty="0"/>
          </a:p>
          <a:p>
            <a:r>
              <a:rPr lang="en-US" dirty="0" smtClean="0"/>
              <a:t>3. Based on your data from your experiment using sand and silt (baby powder), write 1–2 sentences about particle size and the movement of water through the column.</a:t>
            </a:r>
          </a:p>
          <a:p>
            <a:r>
              <a:rPr lang="en-US" b="1" dirty="0"/>
              <a:t> </a:t>
            </a:r>
            <a:r>
              <a:rPr lang="en-US" sz="1900" dirty="0" smtClean="0"/>
              <a:t>A</a:t>
            </a:r>
            <a:r>
              <a:rPr lang="en-US" sz="1900" dirty="0"/>
              <a:t>: </a:t>
            </a:r>
            <a:r>
              <a:rPr lang="en-US" dirty="0"/>
              <a:t>Water moves through a column of larger particle sizes more quickly than through a column of smaller particle sizes. Water moves more slowly through a column containing smaller particle sizes than it does through a </a:t>
            </a:r>
            <a:r>
              <a:rPr lang="en-US" dirty="0" smtClean="0"/>
              <a:t>column </a:t>
            </a:r>
            <a:r>
              <a:rPr lang="en-US" dirty="0"/>
              <a:t>containing larger particle sizes.</a:t>
            </a:r>
          </a:p>
          <a:p>
            <a:r>
              <a:rPr lang="en-US" dirty="0"/>
              <a:t> </a:t>
            </a:r>
            <a:endParaRPr lang="en-US" sz="1900" dirty="0"/>
          </a:p>
          <a:p>
            <a:r>
              <a:rPr lang="en-US" dirty="0" smtClean="0"/>
              <a:t>4. The data from the column containing clay show that it took longer for the water to move through the column. If the statement you wrote for question 3 is correct, how does the size of a particle of clay compare with a particle of sand or baby powder?</a:t>
            </a:r>
          </a:p>
          <a:p>
            <a:r>
              <a:rPr lang="en-US" b="1" dirty="0"/>
              <a:t> </a:t>
            </a:r>
            <a:r>
              <a:rPr lang="en-US" sz="1900" dirty="0" smtClean="0"/>
              <a:t>A</a:t>
            </a:r>
            <a:r>
              <a:rPr lang="en-US" sz="1900" dirty="0"/>
              <a:t>: </a:t>
            </a:r>
            <a:r>
              <a:rPr lang="en-US" dirty="0"/>
              <a:t>If smaller particle sizes cause slower movement through the column, clay particles should be smaller than baby powder particles and much smaller than sand particles because it took longer for the water to move through </a:t>
            </a:r>
            <a:r>
              <a:rPr lang="en-US" dirty="0" smtClean="0"/>
              <a:t>the </a:t>
            </a:r>
            <a:r>
              <a:rPr lang="en-US" dirty="0"/>
              <a:t>column.</a:t>
            </a:r>
          </a:p>
          <a:p>
            <a:r>
              <a:rPr lang="en-US" dirty="0"/>
              <a:t> </a:t>
            </a:r>
            <a:endParaRPr lang="en-US" sz="1900" dirty="0"/>
          </a:p>
          <a:p>
            <a:r>
              <a:rPr lang="en-US" dirty="0" smtClean="0"/>
              <a:t>5. Which substance retained the most water in the straw? Which substance retained the least?</a:t>
            </a:r>
          </a:p>
          <a:p>
            <a:r>
              <a:rPr lang="en-US" b="1" dirty="0"/>
              <a:t> </a:t>
            </a:r>
            <a:r>
              <a:rPr lang="en-US" sz="1900" dirty="0" smtClean="0"/>
              <a:t>A</a:t>
            </a:r>
            <a:r>
              <a:rPr lang="en-US" sz="1900" dirty="0"/>
              <a:t>: </a:t>
            </a:r>
            <a:r>
              <a:rPr lang="en-US" dirty="0"/>
              <a:t>The clay column retained the greatest amount of water. The sand column retained the least.</a:t>
            </a:r>
          </a:p>
          <a:p>
            <a:r>
              <a:rPr lang="en-US" dirty="0"/>
              <a:t> </a:t>
            </a:r>
            <a:endParaRPr lang="en-US" sz="1900" dirty="0"/>
          </a:p>
          <a:p>
            <a:r>
              <a:rPr lang="en-US" dirty="0" smtClean="0"/>
              <a:t>6. Write a sentence that summarizes the relationship between water retention and particle size.</a:t>
            </a:r>
          </a:p>
          <a:p>
            <a:r>
              <a:rPr lang="en-US" b="1" dirty="0"/>
              <a:t> </a:t>
            </a:r>
            <a:r>
              <a:rPr lang="en-US" sz="1900" dirty="0" smtClean="0"/>
              <a:t>A</a:t>
            </a:r>
            <a:r>
              <a:rPr lang="en-US" sz="1900" dirty="0"/>
              <a:t>: </a:t>
            </a:r>
            <a:r>
              <a:rPr lang="en-US" dirty="0"/>
              <a:t>A column containing small particles retains more water than a column containing larger particles.</a:t>
            </a:r>
          </a:p>
          <a:p>
            <a:r>
              <a:rPr lang="en-US" dirty="0"/>
              <a:t> </a:t>
            </a:r>
            <a:endParaRPr lang="en-US" sz="1900" dirty="0"/>
          </a:p>
          <a:p>
            <a:r>
              <a:rPr lang="en-US" dirty="0" smtClean="0"/>
              <a:t>7. At the beginning of the experiment, your column of sand, silt</a:t>
            </a:r>
            <a:r>
              <a:rPr lang="en-US" baseline="0" dirty="0" smtClean="0"/>
              <a:t> (</a:t>
            </a:r>
            <a:r>
              <a:rPr lang="en-US" dirty="0" smtClean="0"/>
              <a:t>baby powder), or clay (in the demonstration) was 7 cm in height. What differences did you see in the height at the end of the experiment?</a:t>
            </a:r>
          </a:p>
          <a:p>
            <a:r>
              <a:rPr lang="en-US" b="1" dirty="0"/>
              <a:t> </a:t>
            </a:r>
            <a:r>
              <a:rPr lang="en-US" sz="1900" dirty="0" smtClean="0"/>
              <a:t>A</a:t>
            </a:r>
            <a:r>
              <a:rPr lang="en-US" sz="1900" dirty="0"/>
              <a:t>: </a:t>
            </a:r>
            <a:r>
              <a:rPr lang="en-US" dirty="0"/>
              <a:t>Answers will vary somewhat in the specific information, but the responses should indicate that the sand and clay columns did not change a great deal in height but </a:t>
            </a:r>
            <a:r>
              <a:rPr lang="en-US" dirty="0" smtClean="0"/>
              <a:t>the silt</a:t>
            </a:r>
            <a:r>
              <a:rPr lang="en-US" baseline="0" dirty="0" smtClean="0"/>
              <a:t> </a:t>
            </a:r>
            <a:r>
              <a:rPr lang="en-US" dirty="0" smtClean="0"/>
              <a:t>(baby power) </a:t>
            </a:r>
            <a:r>
              <a:rPr lang="en-US" dirty="0"/>
              <a:t>decreased in height. </a:t>
            </a:r>
            <a:r>
              <a:rPr lang="en-US" dirty="0" smtClean="0"/>
              <a:t>Silt</a:t>
            </a:r>
            <a:r>
              <a:rPr lang="en-US" baseline="0" dirty="0" smtClean="0"/>
              <a:t> (b</a:t>
            </a:r>
            <a:r>
              <a:rPr lang="en-US" dirty="0" smtClean="0"/>
              <a:t>aby powder) generally </a:t>
            </a:r>
            <a:r>
              <a:rPr lang="en-US" dirty="0"/>
              <a:t>will show the greatest decrease in height.</a:t>
            </a:r>
          </a:p>
          <a:p>
            <a:r>
              <a:rPr lang="en-US" dirty="0"/>
              <a:t> </a:t>
            </a:r>
            <a:endParaRPr lang="en-US" sz="1900" dirty="0"/>
          </a:p>
          <a:p>
            <a:r>
              <a:rPr lang="en-US" dirty="0" smtClean="0"/>
              <a:t>8. What accounts for the differences in height at the end of the experiment?</a:t>
            </a:r>
          </a:p>
          <a:p>
            <a:r>
              <a:rPr lang="en-US" b="1" dirty="0"/>
              <a:t> </a:t>
            </a:r>
            <a:r>
              <a:rPr lang="en-US" sz="1900" dirty="0" smtClean="0"/>
              <a:t>A</a:t>
            </a:r>
            <a:r>
              <a:rPr lang="en-US" sz="1900" dirty="0"/>
              <a:t>: </a:t>
            </a:r>
            <a:r>
              <a:rPr lang="en-US" dirty="0"/>
              <a:t>The amount of air contained in the column between particles accounts for the difference. </a:t>
            </a:r>
            <a:r>
              <a:rPr lang="en-US" dirty="0" smtClean="0"/>
              <a:t>The silt (baby powder)</a:t>
            </a:r>
            <a:r>
              <a:rPr lang="en-US" baseline="0" dirty="0" smtClean="0"/>
              <a:t> </a:t>
            </a:r>
            <a:r>
              <a:rPr lang="en-US" dirty="0" smtClean="0"/>
              <a:t>generally </a:t>
            </a:r>
            <a:r>
              <a:rPr lang="en-US" dirty="0"/>
              <a:t>compacts the most after water passes through. The clay, depending on how fine the initial powder put </a:t>
            </a:r>
            <a:r>
              <a:rPr lang="en-US" dirty="0" smtClean="0"/>
              <a:t>into </a:t>
            </a:r>
            <a:r>
              <a:rPr lang="en-US" dirty="0"/>
              <a:t>the straws was, will vary. If the clay had some small chunks, it will likely compact more after water passes through the column than if it was already ground into a very fine powder that would pack tightly while dry. Smaller </a:t>
            </a:r>
            <a:r>
              <a:rPr lang="en-US" dirty="0" smtClean="0"/>
              <a:t>particles </a:t>
            </a:r>
            <a:r>
              <a:rPr lang="en-US" dirty="0"/>
              <a:t>will compact more tightly reducing the amount of air in the column.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318783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Continue the discussion by asking students why they think particle size would change the way that water moves through soil or the amount of water retained in the soil.</a:t>
            </a:r>
            <a:r>
              <a:rPr lang="en-US" dirty="0" smtClean="0"/>
              <a:t> </a:t>
            </a:r>
            <a:r>
              <a:rPr lang="en-US" b="1" dirty="0"/>
              <a:t> </a:t>
            </a:r>
            <a:r>
              <a:rPr lang="en-US" dirty="0"/>
              <a:t>Student responses may vary. This is an opportunity to gauge student’s current thinking. To illustrate the relationship between surface area and particle size, work through an example with students about surface area of a cube.</a:t>
            </a:r>
            <a:r>
              <a:rPr lang="en-US" dirty="0" smtClean="0"/>
              <a:t> </a:t>
            </a:r>
            <a:endParaRPr lang="en-US" dirty="0"/>
          </a:p>
          <a:p>
            <a:pPr marL="181225" indent="-181225">
              <a:buFont typeface="Arial" panose="020B0604020202020204" pitchFamily="34" charset="0"/>
              <a:buChar char="•"/>
            </a:pPr>
            <a:r>
              <a:rPr lang="en-US" dirty="0"/>
              <a:t>Calculating surface area of a cube is simpler than calculating surface area of a sphere, but the basic principle is the same. Draw a cube on the board and indicate that each side is 10 cm long. The surface area of the cube is calculated using the formula. Now imagine that the same cube was cut into 8 smaller cubes (same total volume). Each cube would have sides 5 cm in length. The surface area of each small cube would be 5 x 5 x 6 = 150 cm</a:t>
            </a:r>
            <a:r>
              <a:rPr lang="en-US" baseline="30000" dirty="0"/>
              <a:t>2</a:t>
            </a:r>
            <a:r>
              <a:rPr lang="en-US" dirty="0"/>
              <a:t>. However, when you calculate the total surface area for all 8 smaller cubes, you have a surface area equal to 150 x 8 = 1200 cm</a:t>
            </a:r>
            <a:r>
              <a:rPr lang="en-US" baseline="30000" dirty="0"/>
              <a:t>2</a:t>
            </a:r>
            <a:r>
              <a:rPr lang="en-US" dirty="0"/>
              <a:t>. This means that the surface area to volume ratio increases as the size of the cube (or other particle) decreases.</a:t>
            </a:r>
          </a:p>
          <a:p>
            <a:pPr marL="181225" indent="-181225">
              <a:buFont typeface="Arial" panose="020B0604020202020204" pitchFamily="34" charset="0"/>
              <a:buChar char="•"/>
            </a:pPr>
            <a:r>
              <a:rPr lang="en-US" dirty="0"/>
              <a:t>Similar to cubes, a collection of smaller spheres would have a greater total surface area than a single large sphere. However, calculating the surface area of a cube is easier than calculating the surface area of a sphere.</a:t>
            </a:r>
          </a:p>
          <a:p>
            <a:pPr lvl="1"/>
            <a:r>
              <a:rPr lang="en-US" dirty="0"/>
              <a:t>(Surface area of sphere = </a:t>
            </a:r>
            <a:r>
              <a:rPr lang="en-US" dirty="0" smtClean="0"/>
              <a:t>4πr</a:t>
            </a:r>
            <a:r>
              <a:rPr lang="en-US" baseline="30000" dirty="0" smtClean="0"/>
              <a:t>2</a:t>
            </a:r>
            <a:r>
              <a:rPr lang="en-US" dirty="0" smtClean="0"/>
              <a:t>)</a:t>
            </a:r>
          </a:p>
          <a:p>
            <a:pPr marL="181225" indent="-181225" defTabSz="966529">
              <a:buFont typeface="Arial" panose="020B0604020202020204" pitchFamily="34" charset="0"/>
              <a:buChar char="•"/>
              <a:defRPr/>
            </a:pPr>
            <a:r>
              <a:rPr lang="en-US" dirty="0"/>
              <a:t>Students may have considered other examples of surface area related to other areas of science. For example, students may have thought about why single-celled organisms are small and why large organisms are multicellular. In large part, this is due to issues related to surface area. Large organisms must be multicellular (made up of many small cells) because very large cells would not have adequate surface area for processes such as gas exchange, </a:t>
            </a:r>
            <a:r>
              <a:rPr lang="en-US" dirty="0" smtClean="0"/>
              <a:t>and </a:t>
            </a:r>
            <a:r>
              <a:rPr lang="en-US" dirty="0"/>
              <a:t>so forth.</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81800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defTabSz="966529">
              <a:buFont typeface="Arial" panose="020B0604020202020204" pitchFamily="34" charset="0"/>
              <a:buChar char="•"/>
              <a:defRPr/>
            </a:pPr>
            <a:r>
              <a:rPr lang="en-US" dirty="0"/>
              <a:t>Help students continue to build their understanding by summarizing what they know so far. From their experiments, they learned that particle size was important for issues related to water movement and retention in soil components. They also now know that there is a relationship between particle size and surface area. Display a copy of </a:t>
            </a:r>
            <a:r>
              <a:rPr lang="en-US" dirty="0" smtClean="0"/>
              <a:t>Master </a:t>
            </a:r>
            <a:r>
              <a:rPr lang="en-US" dirty="0"/>
              <a:t>2.4, </a:t>
            </a:r>
            <a:r>
              <a:rPr lang="en-US" dirty="0" smtClean="0"/>
              <a:t>Particle Size</a:t>
            </a:r>
            <a:r>
              <a:rPr lang="en-US" dirty="0"/>
              <a:t>, </a:t>
            </a:r>
            <a:r>
              <a:rPr lang="en-US" dirty="0" smtClean="0"/>
              <a:t>Surface Area</a:t>
            </a:r>
            <a:r>
              <a:rPr lang="en-US" dirty="0"/>
              <a:t>, and </a:t>
            </a:r>
            <a:r>
              <a:rPr lang="en-US" dirty="0" smtClean="0"/>
              <a:t>Water Movement</a:t>
            </a:r>
            <a:r>
              <a:rPr lang="en-US" dirty="0"/>
              <a:t>. As a class, work together to indicate the relationships between these factors.</a:t>
            </a:r>
            <a:r>
              <a:rPr lang="en-US" dirty="0" smtClean="0"/>
              <a:t> </a:t>
            </a:r>
          </a:p>
          <a:p>
            <a:pPr marL="181225" indent="-181225">
              <a:buFont typeface="Arial" panose="020B0604020202020204" pitchFamily="34" charset="0"/>
              <a:buChar char="•"/>
            </a:pPr>
            <a:r>
              <a:rPr lang="en-US" dirty="0" smtClean="0"/>
              <a:t>Answers to graphic</a:t>
            </a:r>
            <a:r>
              <a:rPr lang="en-US" baseline="0" dirty="0" smtClean="0"/>
              <a:t> can be found on page 76 of </a:t>
            </a:r>
            <a:r>
              <a:rPr lang="en-US" i="1" baseline="0" dirty="0" smtClean="0"/>
              <a:t>Nourishing the Planet in the 21</a:t>
            </a:r>
            <a:r>
              <a:rPr lang="en-US" i="1" baseline="30000" dirty="0" smtClean="0"/>
              <a:t>st</a:t>
            </a:r>
            <a:r>
              <a:rPr lang="en-US" i="1" baseline="0" dirty="0" smtClean="0"/>
              <a:t> Century </a:t>
            </a:r>
            <a:r>
              <a:rPr lang="en-US" baseline="0" dirty="0" smtClean="0"/>
              <a:t>high school curriculum. </a:t>
            </a:r>
            <a:r>
              <a:rPr lang="en-US" dirty="0"/>
              <a:t>If students are having difficulty with this summary, draw their attention </a:t>
            </a:r>
            <a:r>
              <a:rPr lang="en-US" dirty="0" smtClean="0"/>
              <a:t>back to </a:t>
            </a:r>
            <a:r>
              <a:rPr lang="en-US" dirty="0"/>
              <a:t>the straw activity and the cube surface area problems. To assess each student’s understanding, you could ask them to complete the information on </a:t>
            </a:r>
            <a:r>
              <a:rPr lang="en-US" i="1" dirty="0"/>
              <a:t>Master 2.4 </a:t>
            </a:r>
            <a:r>
              <a:rPr lang="en-US" dirty="0"/>
              <a:t>individually before having a class discussion. This could also give them a different way to synthesize what they have learned and be better prepared for a class discussion.</a:t>
            </a:r>
          </a:p>
          <a:p>
            <a:pPr marL="181225" indent="-181225" defTabSz="966529">
              <a:buFont typeface="Arial" panose="020B0604020202020204" pitchFamily="34" charset="0"/>
              <a:buChar char="•"/>
              <a:defRPr/>
            </a:pPr>
            <a:r>
              <a:rPr lang="en-US" dirty="0"/>
              <a:t>Now that students understand the relationship between particle size, surface area, and water movement in the soil components, explain that a key factor in the movement of water through soil is friction. The force of gravity pulls the water downward, but the friction, which is related to surface area, causes resistance. Therefore, water moves more slowly through soils with smaller particle sizes (silt or clay).</a:t>
            </a:r>
            <a:r>
              <a:rPr lang="en-US" dirty="0" smtClean="0"/>
              <a:t> </a:t>
            </a:r>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156064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Activity 3: Soil is Complex </a:t>
            </a:r>
            <a:r>
              <a:rPr lang="en-US" dirty="0"/>
              <a:t>(page 76)</a:t>
            </a:r>
          </a:p>
          <a:p>
            <a:pPr lvl="0"/>
            <a:endParaRPr lang="en-US" dirty="0"/>
          </a:p>
          <a:p>
            <a:pPr marL="181225" indent="-181225">
              <a:buFont typeface="Arial" panose="020B0604020202020204" pitchFamily="34" charset="0"/>
              <a:buChar char="•"/>
            </a:pPr>
            <a:r>
              <a:rPr lang="en-US" dirty="0"/>
              <a:t>Ask students, “How does soil help plants to grow?”</a:t>
            </a:r>
            <a:r>
              <a:rPr lang="en-US" b="0" dirty="0" smtClean="0"/>
              <a:t>  </a:t>
            </a:r>
          </a:p>
          <a:p>
            <a:r>
              <a:rPr lang="en-US" b="1" dirty="0"/>
              <a:t> </a:t>
            </a:r>
            <a:endParaRPr lang="en-US" sz="1900" dirty="0"/>
          </a:p>
          <a:p>
            <a:pPr marL="181225" indent="-181225">
              <a:buFont typeface="Arial" panose="020B0604020202020204" pitchFamily="34" charset="0"/>
              <a:buChar char="•"/>
            </a:pPr>
            <a:r>
              <a:rPr lang="en-US" dirty="0"/>
              <a:t>Student responses will vary. Guide the discussion to bring out the following:</a:t>
            </a:r>
          </a:p>
          <a:p>
            <a:pPr lvl="1"/>
            <a:r>
              <a:rPr lang="en-US" dirty="0"/>
              <a:t>Soil provides support for plants’ root systems.</a:t>
            </a:r>
          </a:p>
          <a:p>
            <a:pPr lvl="1"/>
            <a:r>
              <a:rPr lang="en-US" dirty="0"/>
              <a:t>Soil provides essential nutrients.</a:t>
            </a:r>
          </a:p>
          <a:p>
            <a:pPr lvl="1"/>
            <a:r>
              <a:rPr lang="en-US" dirty="0"/>
              <a:t>Soil holds water and makes it accessible to plants.</a:t>
            </a:r>
          </a:p>
          <a:p>
            <a:pPr lvl="1"/>
            <a:r>
              <a:rPr lang="en-US" dirty="0"/>
              <a:t>Soil contains air spaces, which is necessary for plant growth.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960818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is an opportunity to assess what students remember from the previous activity. Students’ responses should indicate that some soil components (e.g</a:t>
            </a:r>
            <a:r>
              <a:rPr lang="en-US" dirty="0" smtClean="0"/>
              <a:t>. </a:t>
            </a:r>
            <a:r>
              <a:rPr lang="en-US" dirty="0"/>
              <a:t>sand) do not hold as much water, which could be detrimental to plants. On the other hand, clay does not let water move through very quickly which could also be a problem if there is too much water in the soil for healthy plants. In addition, clay (once it is wet) does not contain much air space, which also could be problematic for plants; sand contains a great deal of air space, which in extreme cases could mean that there is not enough support for a plant’s roots.</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46107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a:t>
            </a:r>
            <a:endParaRPr lang="en-US" dirty="0"/>
          </a:p>
          <a:p>
            <a:r>
              <a:rPr lang="en-US" dirty="0"/>
              <a:t>Students examine different types of soil that have been mixed with water and allowed to settle. Next, they work with a soil model to investigate its components (sand, silt, and clay) and learn how the properties of these components affect the passage or retention of water through the soil and the amount of air in the soil.</a:t>
            </a:r>
          </a:p>
          <a:p>
            <a:pPr lvl="0"/>
            <a:endParaRPr lang="en-US" dirty="0"/>
          </a:p>
          <a:p>
            <a:pPr lvl="0"/>
            <a:r>
              <a:rPr lang="en-US" b="1" dirty="0"/>
              <a:t>Major Concepts</a:t>
            </a:r>
          </a:p>
          <a:p>
            <a:pPr marL="171450" lvl="0" indent="-171450">
              <a:buFont typeface="Arial" panose="020B0604020202020204" pitchFamily="34" charset="0"/>
              <a:buChar char="•"/>
            </a:pPr>
            <a:r>
              <a:rPr lang="en-US" dirty="0"/>
              <a:t>The primary components of soil include sand, silt, and clay.</a:t>
            </a:r>
          </a:p>
          <a:p>
            <a:pPr marL="171450" lvl="0" indent="-171450">
              <a:buFont typeface="Arial" panose="020B0604020202020204" pitchFamily="34" charset="0"/>
              <a:buChar char="•"/>
            </a:pPr>
            <a:r>
              <a:rPr lang="en-US" dirty="0"/>
              <a:t>The particle sizes of sand, silt, and clay </a:t>
            </a:r>
            <a:r>
              <a:rPr lang="en-US" dirty="0" smtClean="0"/>
              <a:t>affect</a:t>
            </a:r>
            <a:r>
              <a:rPr lang="en-US" baseline="0" dirty="0" smtClean="0"/>
              <a:t> </a:t>
            </a:r>
            <a:r>
              <a:rPr lang="en-US" dirty="0" smtClean="0"/>
              <a:t>how </a:t>
            </a:r>
            <a:r>
              <a:rPr lang="en-US" dirty="0"/>
              <a:t>water moves through soil.</a:t>
            </a:r>
          </a:p>
          <a:p>
            <a:pPr marL="171450" lvl="0" indent="-171450">
              <a:buFont typeface="Arial" panose="020B0604020202020204" pitchFamily="34" charset="0"/>
              <a:buChar char="•"/>
            </a:pPr>
            <a:r>
              <a:rPr lang="en-US" dirty="0"/>
              <a:t>Soils vary in their compositions.</a:t>
            </a:r>
          </a:p>
          <a:p>
            <a:pPr marL="171450" lvl="0" indent="-171450">
              <a:buFont typeface="Arial" panose="020B0604020202020204" pitchFamily="34" charset="0"/>
              <a:buChar char="•"/>
            </a:pPr>
            <a:r>
              <a:rPr lang="en-US" dirty="0"/>
              <a:t>Soils contain both organic and inorganic matter.</a:t>
            </a:r>
          </a:p>
          <a:p>
            <a:pPr marL="171450" lvl="0" indent="-171450">
              <a:buFont typeface="Arial" panose="020B0604020202020204" pitchFamily="34" charset="0"/>
              <a:buChar char="•"/>
            </a:pPr>
            <a:r>
              <a:rPr lang="en-US" dirty="0"/>
              <a:t>Soils contain differing amounts of air space.</a:t>
            </a:r>
          </a:p>
          <a:p>
            <a:pPr marL="171450" lvl="0" indent="-171450">
              <a:buFont typeface="Arial" panose="020B0604020202020204" pitchFamily="34" charset="0"/>
              <a:buChar char="•"/>
            </a:pPr>
            <a:r>
              <a:rPr lang="en-US" dirty="0"/>
              <a:t>Soils are a bank of nutrients.</a:t>
            </a:r>
          </a:p>
          <a:p>
            <a:endParaRPr lang="en-US" dirty="0" smtClean="0"/>
          </a:p>
          <a:p>
            <a:r>
              <a:rPr lang="en-US" b="1" dirty="0" smtClean="0"/>
              <a:t>Teacher Background: </a:t>
            </a:r>
            <a:r>
              <a:rPr lang="en-US" b="0" dirty="0" smtClean="0"/>
              <a:t>Consult</a:t>
            </a:r>
            <a:r>
              <a:rPr lang="en-US" b="0" baseline="0" dirty="0" smtClean="0"/>
              <a:t> the following sections in the Teacher Background: 4.0 Soil Formation, 5.0 Soil Horizons, and 6.0 Soil Triangle.</a:t>
            </a:r>
            <a:endParaRPr lang="en-US" b="1" dirty="0" smtClean="0"/>
          </a:p>
          <a:p>
            <a:pPr defTabSz="966529"/>
            <a:r>
              <a:rPr lang="en-US" dirty="0" smtClean="0"/>
              <a:t>See pages</a:t>
            </a:r>
            <a:r>
              <a:rPr lang="en-US" baseline="0" dirty="0" smtClean="0"/>
              <a:t> 66-87 </a:t>
            </a:r>
            <a:r>
              <a:rPr lang="en-US" dirty="0" smtClean="0"/>
              <a:t>in </a:t>
            </a:r>
            <a:r>
              <a:rPr lang="en-US" i="1" dirty="0" smtClean="0"/>
              <a:t>Nourishing the Planet in the 21</a:t>
            </a:r>
            <a:r>
              <a:rPr lang="en-US" i="1" baseline="30000" dirty="0" smtClean="0"/>
              <a:t>st</a:t>
            </a:r>
            <a:r>
              <a:rPr lang="en-US" i="1" dirty="0" smtClean="0"/>
              <a:t> Century</a:t>
            </a:r>
            <a:r>
              <a:rPr lang="en-US" dirty="0" smtClean="0"/>
              <a:t> high school curriculum for preparation</a:t>
            </a:r>
            <a:r>
              <a:rPr lang="en-US" baseline="0" dirty="0" smtClean="0"/>
              <a:t> instructions.</a:t>
            </a:r>
          </a:p>
          <a:p>
            <a:endParaRPr lang="en-US" b="0" dirty="0" smtClean="0"/>
          </a:p>
        </p:txBody>
      </p:sp>
      <p:sp>
        <p:nvSpPr>
          <p:cNvPr id="4" name="Slide Number Placeholder 3"/>
          <p:cNvSpPr>
            <a:spLocks noGrp="1"/>
          </p:cNvSpPr>
          <p:nvPr>
            <p:ph type="sldNum" sz="quarter" idx="10"/>
          </p:nvPr>
        </p:nvSpPr>
        <p:spPr/>
        <p:txBody>
          <a:bodyPr/>
          <a:lstStyle/>
          <a:p>
            <a:fld id="{9E20888A-BE9D-466C-AF04-023059A80730}" type="slidenum">
              <a:rPr lang="en-US" smtClean="0"/>
              <a:t>2</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3783984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Explain that soils are not as simple as the individual components they used in their investigation. Soils are made up of a mixture of sand, silt, clay, as well as organic matter. </a:t>
            </a:r>
            <a:r>
              <a:rPr lang="en-US" dirty="0" smtClean="0"/>
              <a:t>Display </a:t>
            </a:r>
            <a:r>
              <a:rPr lang="en-US" dirty="0"/>
              <a:t>a copy of Master 2.5, the soil triangle. Explain that it is used to classify the different types of soil. Point out that the soil triangle diagram is divided into 12 soil classifications based on the amount of sand, silt, and clay in the </a:t>
            </a:r>
            <a:r>
              <a:rPr lang="en-US" dirty="0" smtClean="0"/>
              <a:t>soil.</a:t>
            </a:r>
          </a:p>
          <a:p>
            <a:pPr marL="638425" lvl="1" indent="-181225">
              <a:buFont typeface="Arial" panose="020B0604020202020204" pitchFamily="34" charset="0"/>
              <a:buChar char="•"/>
            </a:pPr>
            <a:r>
              <a:rPr lang="en-US" dirty="0" smtClean="0"/>
              <a:t>You may want to point out the term “loam” to students. Loam is another word for a soil that includes an ideal mix of sand, silt, and/or clay for many crop plants. On the soil triangle, there are 12 categories of loam that are differentiated by the amount of each component the soil includes.</a:t>
            </a:r>
          </a:p>
          <a:p>
            <a:endParaRPr lang="en-US" dirty="0" smtClean="0"/>
          </a:p>
          <a:p>
            <a:pPr marL="181225" indent="-181225">
              <a:buFont typeface="Arial" panose="020B0604020202020204" pitchFamily="34" charset="0"/>
              <a:buChar char="•"/>
            </a:pPr>
            <a:r>
              <a:rPr lang="en-US" dirty="0"/>
              <a:t>Help the students learn to use the soil triangle by giving them a hypothetical soil to classify. Ask, “How would you classify</a:t>
            </a:r>
            <a:r>
              <a:rPr lang="en-US" dirty="0" smtClean="0"/>
              <a:t> </a:t>
            </a:r>
            <a:r>
              <a:rPr lang="en-US" dirty="0"/>
              <a:t>a soil that contains 20 percent clay, 70 percent silt, and 10 percent </a:t>
            </a:r>
            <a:r>
              <a:rPr lang="en-US" dirty="0" smtClean="0"/>
              <a:t>sand?” </a:t>
            </a:r>
            <a:r>
              <a:rPr lang="en-US" dirty="0"/>
              <a:t>Demonstrate on the projected copy of </a:t>
            </a:r>
            <a:r>
              <a:rPr lang="en-US" i="1" dirty="0" smtClean="0"/>
              <a:t>Master </a:t>
            </a:r>
            <a:r>
              <a:rPr lang="en-US" i="1" dirty="0"/>
              <a:t>2.5 </a:t>
            </a:r>
            <a:r>
              <a:rPr lang="en-US" dirty="0"/>
              <a:t>how students would determine that this soil sample would fall into the silt loam classification.</a:t>
            </a:r>
            <a:r>
              <a:rPr lang="en-US" dirty="0" smtClean="0"/>
              <a:t> </a:t>
            </a:r>
          </a:p>
          <a:p>
            <a:pPr marL="628650" lvl="1" indent="-171450">
              <a:buFont typeface="Arial" panose="020B0604020202020204" pitchFamily="34" charset="0"/>
              <a:buChar char="•"/>
            </a:pPr>
            <a:r>
              <a:rPr lang="en-US" dirty="0" smtClean="0"/>
              <a:t>Start </a:t>
            </a:r>
            <a:r>
              <a:rPr lang="en-US" dirty="0"/>
              <a:t>by finding 20 percent clay on the left side and drawing a line horizontally across the triangle. </a:t>
            </a:r>
            <a:endParaRPr lang="en-US" dirty="0" smtClean="0"/>
          </a:p>
          <a:p>
            <a:pPr marL="628650" lvl="1" indent="-171450">
              <a:buFont typeface="Arial" panose="020B0604020202020204" pitchFamily="34" charset="0"/>
              <a:buChar char="•"/>
            </a:pPr>
            <a:r>
              <a:rPr lang="en-US" dirty="0" smtClean="0"/>
              <a:t>Then </a:t>
            </a:r>
            <a:r>
              <a:rPr lang="en-US" dirty="0"/>
              <a:t>find 70 percent silt on the right side of the triangle and draw a line for that </a:t>
            </a:r>
            <a:r>
              <a:rPr lang="en-US" dirty="0" smtClean="0"/>
              <a:t>percentage.</a:t>
            </a:r>
          </a:p>
          <a:p>
            <a:pPr marL="628650" lvl="1" indent="-171450">
              <a:buFont typeface="Arial" panose="020B0604020202020204" pitchFamily="34" charset="0"/>
              <a:buChar char="•"/>
            </a:pPr>
            <a:r>
              <a:rPr lang="en-US" dirty="0" smtClean="0"/>
              <a:t>Finally</a:t>
            </a:r>
            <a:r>
              <a:rPr lang="en-US" dirty="0"/>
              <a:t>, draw a line for 10 percent sand from the bottom of the triangle. The intersection of these 3 lines will determine the soil classification.</a:t>
            </a:r>
          </a:p>
          <a:p>
            <a:pPr marL="181225" indent="-181225">
              <a:buFont typeface="Arial" panose="020B0604020202020204" pitchFamily="34" charset="0"/>
              <a:buChar char="•"/>
            </a:pPr>
            <a:r>
              <a:rPr lang="en-US" dirty="0"/>
              <a:t>Ask, “In which category on the soil triangle do you think crop plants would grow best and why?” Allow volunteers to share their answers but make sure they support their answers with information about soil properties that they learned previously.</a:t>
            </a:r>
            <a:r>
              <a:rPr lang="en-US" dirty="0" smtClean="0"/>
              <a:t> </a:t>
            </a:r>
            <a:endParaRPr lang="en-US" dirty="0"/>
          </a:p>
          <a:p>
            <a:pPr marL="638425" lvl="1" indent="-181225">
              <a:buFont typeface="Arial" panose="020B0604020202020204" pitchFamily="34" charset="0"/>
              <a:buChar char="•"/>
            </a:pPr>
            <a:r>
              <a:rPr lang="en-US" dirty="0" smtClean="0"/>
              <a:t>Answers </a:t>
            </a:r>
            <a:r>
              <a:rPr lang="en-US" dirty="0"/>
              <a:t>will vary with respect to the specific type of loam that would be best, but they should include ideas that reflect what they have learned about water movement through soil, water retention, and air space. For example, an appropriate response might </a:t>
            </a:r>
            <a:r>
              <a:rPr lang="en-US" dirty="0" smtClean="0"/>
              <a:t>be, </a:t>
            </a:r>
            <a:r>
              <a:rPr lang="en-US" dirty="0"/>
              <a:t>“Soil with some sand would allow water to move through the soil and it would have more air space than clay or silt, but having some clay or silt would help the soil retain some water and provide more structure for the roots.” Students may realize that plants living in different environments or types of soil have different root structures.</a:t>
            </a:r>
          </a:p>
          <a:p>
            <a:r>
              <a:rPr lang="en-US" dirty="0"/>
              <a:t> </a:t>
            </a:r>
            <a:endParaRPr lang="en-US" sz="1900" dirty="0"/>
          </a:p>
          <a:p>
            <a:pPr marL="181225" indent="-181225">
              <a:buFont typeface="Arial" panose="020B0604020202020204" pitchFamily="34" charset="0"/>
              <a:buChar char="•"/>
            </a:pPr>
            <a:r>
              <a:rPr lang="en-US" dirty="0"/>
              <a:t>Conclude the activity by asking students how the soil triangle could be helpful to someone who is growing plants (either on a small scale such as an individual gardener or on a larger scale such as a farmer</a:t>
            </a:r>
            <a:r>
              <a:rPr lang="en-US" dirty="0" smtClean="0"/>
              <a:t>).</a:t>
            </a:r>
          </a:p>
          <a:p>
            <a:pPr marL="638425" lvl="1" indent="-181225">
              <a:buFont typeface="Arial" panose="020B0604020202020204" pitchFamily="34" charset="0"/>
              <a:buChar char="•"/>
            </a:pPr>
            <a:r>
              <a:rPr lang="en-US" dirty="0" smtClean="0"/>
              <a:t>If </a:t>
            </a:r>
            <a:r>
              <a:rPr lang="en-US" dirty="0"/>
              <a:t>students have difficulty getting started, you might ask them to think about the situation of someone who wants to grow a plant in their garden but the plant does not do well because the soil is very hard and compacted. What does this mean about the soil and how might it be changed? Another situation relates to irrigation. In one location, a crop may need a certain amount of water to thrive. In a different location, irrigating with the same amount of water may be either insufficient or excessive because the properties of the soil are </a:t>
            </a:r>
            <a:r>
              <a:rPr lang="en-US" dirty="0" smtClean="0"/>
              <a:t>different.</a:t>
            </a:r>
          </a:p>
          <a:p>
            <a:pPr marL="638425" lvl="1" indent="-181225">
              <a:buFont typeface="Arial" panose="020B0604020202020204" pitchFamily="34" charset="0"/>
              <a:buChar char="•"/>
            </a:pPr>
            <a:r>
              <a:rPr lang="en-US" dirty="0" smtClean="0"/>
              <a:t>If </a:t>
            </a:r>
            <a:r>
              <a:rPr lang="en-US" dirty="0"/>
              <a:t>you wish, this could be assigned for homework to allow students to do more research about situations in which knowledge of soil properties and the soil triangle may be beneficial.</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17560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Extension Activity: Particle Size </a:t>
            </a:r>
            <a:r>
              <a:rPr lang="en-US" dirty="0" smtClean="0"/>
              <a:t>(page 78)</a:t>
            </a:r>
          </a:p>
          <a:p>
            <a:endParaRPr lang="en-US" dirty="0" smtClean="0"/>
          </a:p>
          <a:p>
            <a:pPr defTabSz="966529">
              <a:defRPr/>
            </a:pPr>
            <a:r>
              <a:rPr lang="en-US" dirty="0"/>
              <a:t>In this lesson, students used sand</a:t>
            </a:r>
            <a:r>
              <a:rPr lang="en-US" dirty="0" smtClean="0"/>
              <a:t>, (silt) </a:t>
            </a:r>
            <a:r>
              <a:rPr lang="en-US" dirty="0"/>
              <a:t>baby powder, and clay for their columns and began to think about particle size. However, it can be very difficult for students to grasp the variation in size among these different particles.</a:t>
            </a:r>
          </a:p>
          <a:p>
            <a:pPr marL="171450" indent="-171450">
              <a:buFont typeface="Arial" panose="020B0604020202020204" pitchFamily="34" charset="0"/>
              <a:buChar char="•"/>
            </a:pPr>
            <a:r>
              <a:rPr lang="en-US" dirty="0"/>
              <a:t>Use a ruler to emphasize that things over 75 mm </a:t>
            </a:r>
            <a:r>
              <a:rPr lang="en-US" dirty="0" smtClean="0"/>
              <a:t>are</a:t>
            </a:r>
            <a:r>
              <a:rPr lang="en-US" baseline="0" dirty="0" smtClean="0"/>
              <a:t> </a:t>
            </a:r>
            <a:r>
              <a:rPr lang="en-US" dirty="0" smtClean="0"/>
              <a:t>classified </a:t>
            </a:r>
            <a:r>
              <a:rPr lang="en-US" dirty="0"/>
              <a:t>as rock and things over 2 mm in diameter are classified as gravel. Point out that it is more difficult to appreciate the size of the smaller particles since you cannot see individual particles. </a:t>
            </a:r>
            <a:endParaRPr lang="en-US" dirty="0" smtClean="0"/>
          </a:p>
          <a:p>
            <a:pPr marL="171450" indent="-171450">
              <a:buFont typeface="Arial" panose="020B0604020202020204" pitchFamily="34" charset="0"/>
              <a:buChar char="•"/>
            </a:pPr>
            <a:r>
              <a:rPr lang="en-US" dirty="0" smtClean="0"/>
              <a:t>Ask </a:t>
            </a:r>
            <a:r>
              <a:rPr lang="en-US" dirty="0"/>
              <a:t>students to come up with a way to represent the difference in sizes among clay, silt, and sand (smaller particle sizes of sand</a:t>
            </a:r>
            <a:r>
              <a:rPr lang="en-US" dirty="0" smtClean="0"/>
              <a:t>).</a:t>
            </a:r>
          </a:p>
          <a:p>
            <a:pPr marL="171450" indent="-171450">
              <a:buFont typeface="Arial" panose="020B0604020202020204" pitchFamily="34" charset="0"/>
              <a:buChar char="•"/>
            </a:pPr>
            <a:r>
              <a:rPr lang="en-US" dirty="0" smtClean="0"/>
              <a:t>Encourage </a:t>
            </a:r>
            <a:r>
              <a:rPr lang="en-US" dirty="0"/>
              <a:t>students to use their creativity to think about how to visualize these relationships. For example, if a basketball represented a sand grain, what is something they could use to represent the size of a silt or clay particle? Ask students to include the calculations they used to identify objects that would be appropriately </a:t>
            </a:r>
            <a:r>
              <a:rPr lang="en-US" dirty="0" smtClean="0"/>
              <a:t>scaled.</a:t>
            </a:r>
          </a:p>
          <a:p>
            <a:pPr marL="171450" indent="-171450">
              <a:buFont typeface="Arial" panose="020B0604020202020204" pitchFamily="34" charset="0"/>
              <a:buChar char="•"/>
            </a:pPr>
            <a:r>
              <a:rPr lang="en-US" dirty="0" smtClean="0"/>
              <a:t>If </a:t>
            </a:r>
            <a:r>
              <a:rPr lang="en-US" dirty="0"/>
              <a:t>students pursue either of these options, make sure they have a testable question and that the experiment will be tied to the concepts developed in this lesson. You can require students to have their experimental designs approved by you before they can begin.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124618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dirty="0" smtClean="0"/>
              <a:t>Extension Activity: Digging Deeper Into Soil </a:t>
            </a:r>
            <a:r>
              <a:rPr lang="en-US" b="0" dirty="0" smtClean="0"/>
              <a:t>(page 78)</a:t>
            </a:r>
            <a:endParaRPr lang="en-US" b="1" dirty="0" smtClean="0"/>
          </a:p>
          <a:p>
            <a:pPr defTabSz="966529">
              <a:defRPr/>
            </a:pPr>
            <a:endParaRPr lang="en-US" b="1" dirty="0"/>
          </a:p>
          <a:p>
            <a:pPr defTabSz="966529">
              <a:defRPr/>
            </a:pPr>
            <a:r>
              <a:rPr lang="en-US" dirty="0"/>
              <a:t>If students pursue either of these options, make sure they have a testable question and that the experiment will be tied to the concepts developed in this lesson. You can require students to have their experimental designs approved by you before they can begin.</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816337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pursue either of these options, make sure they have a testable question and that the experiment will be tied to the concepts developed in this lesson. You can require students to have their experimental designs approved by you before they can begin.</a:t>
            </a:r>
          </a:p>
        </p:txBody>
      </p:sp>
      <p:sp>
        <p:nvSpPr>
          <p:cNvPr id="4" name="Slide Number Placeholder 3"/>
          <p:cNvSpPr>
            <a:spLocks noGrp="1"/>
          </p:cNvSpPr>
          <p:nvPr>
            <p:ph type="sldNum" sz="quarter" idx="10"/>
          </p:nvPr>
        </p:nvSpPr>
        <p:spPr/>
        <p:txBody>
          <a:bodyPr/>
          <a:lstStyle/>
          <a:p>
            <a:fld id="{9E20888A-BE9D-466C-AF04-023059A80730}"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361463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lvl="0"/>
            <a:r>
              <a:rPr lang="en-US" dirty="0"/>
              <a:t>After completing this lesson, students will be able to list aspects of soil composition, explain the relationship between particle size and water movement through soil, appreciate that soils are living and dynamic, recognize that soils vary in composition, describe where nutrients in soil come from, and recognize that plants generally take up water and nutrients from the soil.</a:t>
            </a:r>
            <a:endParaRPr lang="en-US" dirty="0" smtClean="0"/>
          </a:p>
          <a:p>
            <a:endParaRPr lang="en-US" dirty="0"/>
          </a:p>
        </p:txBody>
      </p:sp>
      <p:sp>
        <p:nvSpPr>
          <p:cNvPr id="4" name="Slide Number Placeholder 3"/>
          <p:cNvSpPr>
            <a:spLocks noGrp="1"/>
          </p:cNvSpPr>
          <p:nvPr>
            <p:ph type="sldNum" sz="quarter" idx="10"/>
          </p:nvPr>
        </p:nvSpPr>
        <p:spPr/>
        <p:txBody>
          <a:bodyPr/>
          <a:lstStyle/>
          <a:p>
            <a:fld id="{20E444EF-8FB2-49B5-B48F-09EE60535260}" type="slidenum">
              <a:rPr lang="en-US" smtClean="0"/>
              <a:t>3</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79350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smtClean="0"/>
              <a:t>For more virtual classroom</a:t>
            </a:r>
            <a:r>
              <a:rPr lang="en-US" baseline="0" dirty="0" smtClean="0"/>
              <a:t> videos, visit the Nutrients4Life YouTube channel.</a:t>
            </a:r>
            <a:endParaRPr lang="en-US" dirty="0" smtClean="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4</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80090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1: Soil Separation </a:t>
            </a:r>
            <a:r>
              <a:rPr lang="en-US" dirty="0" smtClean="0"/>
              <a:t>(Page</a:t>
            </a:r>
            <a:r>
              <a:rPr lang="en-US" baseline="0" dirty="0" smtClean="0"/>
              <a:t> 71)</a:t>
            </a:r>
          </a:p>
          <a:p>
            <a:endParaRPr lang="en-US" baseline="0" dirty="0" smtClean="0"/>
          </a:p>
          <a:p>
            <a:pPr defTabSz="966529">
              <a:defRPr/>
            </a:pPr>
            <a:r>
              <a:rPr lang="en-US" dirty="0"/>
              <a:t>Be careful when moving the three bottles with the soils settled in water (Step 4). Excessive movement will cause the soil layers to mix. Try to keep the bottles undisturbed so that later classes can view them.</a:t>
            </a:r>
          </a:p>
          <a:p>
            <a:endParaRPr lang="en-US" dirty="0"/>
          </a:p>
          <a:p>
            <a:pPr marL="241632" indent="-241632">
              <a:buAutoNum type="arabicPeriod"/>
            </a:pPr>
            <a:r>
              <a:rPr lang="en-US" dirty="0"/>
              <a:t>Remind students that in the previous lesson they investigated essential plant elements that are found in soil. </a:t>
            </a:r>
          </a:p>
          <a:p>
            <a:pPr marL="241632" indent="-241632">
              <a:buAutoNum type="arabicPeriod"/>
            </a:pPr>
            <a:r>
              <a:rPr lang="en-US" dirty="0"/>
              <a:t>Ask, “What is soil?” </a:t>
            </a:r>
          </a:p>
          <a:p>
            <a:pPr marL="241632" indent="-241632">
              <a:buAutoNum type="arabicPeriod"/>
            </a:pPr>
            <a:r>
              <a:rPr lang="en-US" dirty="0"/>
              <a:t>Write students’ responses on the board or chart paper.</a:t>
            </a:r>
            <a:r>
              <a:rPr lang="en-US" dirty="0" smtClean="0"/>
              <a:t> </a:t>
            </a:r>
            <a:r>
              <a:rPr lang="en-US" b="1" dirty="0"/>
              <a:t> </a:t>
            </a:r>
            <a:r>
              <a:rPr lang="en-US" dirty="0"/>
              <a:t>At this time, accept all answers. Student responses may include ideas about soil containing rocks, sand, clay, insects, worms, bacteria, bits of wood, and water. If necessary, point out that these materials contain many of the essential elements.</a:t>
            </a:r>
          </a:p>
          <a:p>
            <a:pPr marL="241632" indent="-241632">
              <a:buAutoNum type="arabicPeriod"/>
            </a:pPr>
            <a:r>
              <a:rPr lang="en-US" dirty="0"/>
              <a:t>Ask students, “How would you categorize the components of soil?”</a:t>
            </a:r>
            <a:r>
              <a:rPr lang="en-US" dirty="0" smtClean="0"/>
              <a:t> </a:t>
            </a:r>
            <a:r>
              <a:rPr lang="en-US" dirty="0"/>
              <a:t>Student responses will vary. Guide the discussion to bring out the fact that soil consists of nonliving inorganic material such as clay, silt, and sand as well as living and nonliving organic material such as dead plant material, bacteria, insects, and worms.</a:t>
            </a:r>
          </a:p>
          <a:p>
            <a:r>
              <a:rPr lang="en-US" dirty="0"/>
              <a:t> </a:t>
            </a:r>
            <a:endParaRPr lang="en-US" sz="1900" dirty="0"/>
          </a:p>
        </p:txBody>
      </p:sp>
      <p:sp>
        <p:nvSpPr>
          <p:cNvPr id="4" name="Slide Number Placeholder 3"/>
          <p:cNvSpPr>
            <a:spLocks noGrp="1"/>
          </p:cNvSpPr>
          <p:nvPr>
            <p:ph type="sldNum" sz="quarter" idx="10"/>
          </p:nvPr>
        </p:nvSpPr>
        <p:spPr/>
        <p:txBody>
          <a:bodyPr/>
          <a:lstStyle/>
          <a:p>
            <a:fld id="{9E20888A-BE9D-466C-AF04-023059A80730}" type="slidenum">
              <a:rPr lang="en-US" smtClean="0"/>
              <a:t>5</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715448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 </a:t>
            </a:r>
            <a:r>
              <a:rPr lang="en-US" b="1" dirty="0" smtClean="0"/>
              <a:t>“How </a:t>
            </a:r>
            <a:r>
              <a:rPr lang="en-US" b="1" dirty="0"/>
              <a:t>does soil help plants to grow?”</a:t>
            </a:r>
            <a:r>
              <a:rPr lang="en-US" b="1" dirty="0" smtClean="0"/>
              <a:t> </a:t>
            </a:r>
            <a:r>
              <a:rPr lang="en-US" b="1" dirty="0"/>
              <a:t> </a:t>
            </a:r>
            <a:endParaRPr lang="en-US" sz="1900" b="1" dirty="0"/>
          </a:p>
          <a:p>
            <a:r>
              <a:rPr lang="en-US" dirty="0"/>
              <a:t>Student responses will vary. Guide the discussion to bring out the following:</a:t>
            </a:r>
          </a:p>
          <a:p>
            <a:pPr marL="664488" lvl="1" indent="-181225">
              <a:buFont typeface="Arial" panose="020B0604020202020204" pitchFamily="34" charset="0"/>
              <a:buChar char="•"/>
            </a:pPr>
            <a:r>
              <a:rPr lang="en-US" dirty="0"/>
              <a:t>Soil provides support for plants’ root systems.</a:t>
            </a:r>
          </a:p>
          <a:p>
            <a:pPr marL="664488" lvl="1" indent="-181225">
              <a:buFont typeface="Arial" panose="020B0604020202020204" pitchFamily="34" charset="0"/>
              <a:buChar char="•"/>
            </a:pPr>
            <a:r>
              <a:rPr lang="en-US" dirty="0"/>
              <a:t>Soil provides essential nutrients.</a:t>
            </a:r>
          </a:p>
          <a:p>
            <a:pPr marL="664488" lvl="1" indent="-181225">
              <a:buFont typeface="Arial" panose="020B0604020202020204" pitchFamily="34" charset="0"/>
              <a:buChar char="•"/>
            </a:pPr>
            <a:r>
              <a:rPr lang="en-US" dirty="0"/>
              <a:t>Soil holds water and makes it accessible to plants.</a:t>
            </a:r>
          </a:p>
          <a:p>
            <a:pPr marL="664488" lvl="1" indent="-181225">
              <a:buFont typeface="Arial" panose="020B0604020202020204" pitchFamily="34" charset="0"/>
              <a:buChar char="•"/>
            </a:pPr>
            <a:r>
              <a:rPr lang="en-US" dirty="0"/>
              <a:t>Soil contains air spaces, which is necessary for plant growth.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6</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42978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32" indent="-241632">
              <a:buAutoNum type="arabicPeriod"/>
            </a:pPr>
            <a:r>
              <a:rPr lang="en-US" dirty="0"/>
              <a:t>Show the class bottles of potting soil and local soil that were previously mixed with water and allowed to settle. </a:t>
            </a:r>
          </a:p>
          <a:p>
            <a:pPr marL="241632" indent="-241632">
              <a:buAutoNum type="arabicPeriod"/>
            </a:pPr>
            <a:r>
              <a:rPr lang="en-US" dirty="0"/>
              <a:t>Explain how they were prepared. </a:t>
            </a:r>
          </a:p>
          <a:p>
            <a:pPr marL="241632" indent="-241632">
              <a:buAutoNum type="arabicPeriod"/>
            </a:pPr>
            <a:r>
              <a:rPr lang="en-US" dirty="0"/>
              <a:t>Ask students to gather around the bottles and make observations about the different soils.</a:t>
            </a:r>
            <a:r>
              <a:rPr lang="en-US" dirty="0" smtClean="0"/>
              <a:t> </a:t>
            </a:r>
            <a:r>
              <a:rPr lang="en-US" dirty="0"/>
              <a:t>Students will observe that the different soils separate differently. At this point, students will not know what is found in each layer. They should record their observations and refer back to them later in the lesson. The potting soil will show a thick layer of dark material on the bottom, a thick layer of cloudy water, and a thinner layer of organic material on the top. Local soils may differ, but a typical soil will show layering similar to potting soil though there may be less organic material floating on the surface.</a:t>
            </a:r>
          </a:p>
          <a:p>
            <a:pPr marL="241632" indent="-241632">
              <a:buAutoNum type="arabicPeriod"/>
            </a:pPr>
            <a:r>
              <a:rPr lang="en-US" dirty="0"/>
              <a:t>Remind students that soil contains both organic and inorganic material. Ask, </a:t>
            </a:r>
            <a:r>
              <a:rPr lang="en-US" dirty="0" smtClean="0"/>
              <a:t>“Can </a:t>
            </a:r>
            <a:r>
              <a:rPr lang="en-US" dirty="0"/>
              <a:t>you identify the organic material in each container?”</a:t>
            </a:r>
            <a:r>
              <a:rPr lang="en-US" dirty="0" smtClean="0"/>
              <a:t> </a:t>
            </a:r>
            <a:r>
              <a:rPr lang="en-US" b="1" dirty="0"/>
              <a:t> </a:t>
            </a:r>
            <a:endParaRPr lang="en-US" sz="1900" dirty="0"/>
          </a:p>
          <a:p>
            <a:pPr marL="664488" lvl="1" indent="-181225">
              <a:buFont typeface="Arial" panose="020B0604020202020204" pitchFamily="34" charset="0"/>
              <a:buChar char="•"/>
            </a:pPr>
            <a:r>
              <a:rPr lang="en-US" dirty="0" smtClean="0"/>
              <a:t>Responses </a:t>
            </a:r>
            <a:r>
              <a:rPr lang="en-US" dirty="0"/>
              <a:t>will vary. If necessary, explain that the organic material is less dense than the inorganic material and floats on the surface of the water. </a:t>
            </a:r>
          </a:p>
          <a:p>
            <a:pPr marL="664488" lvl="1" indent="-181225">
              <a:buFont typeface="Arial" panose="020B0604020202020204" pitchFamily="34" charset="0"/>
              <a:buChar char="•"/>
            </a:pPr>
            <a:r>
              <a:rPr lang="en-US" dirty="0" smtClean="0"/>
              <a:t>If </a:t>
            </a:r>
            <a:r>
              <a:rPr lang="en-US" dirty="0"/>
              <a:t>students are unfamiliar with the term “organic,” explain that organic material includes decayed matter from plants, animals, and insects.</a:t>
            </a:r>
          </a:p>
          <a:p>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7</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3963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2: Soil Columns </a:t>
            </a:r>
            <a:r>
              <a:rPr lang="en-US" dirty="0"/>
              <a:t>(page 72)</a:t>
            </a:r>
            <a:endParaRPr lang="en-US" b="1" dirty="0"/>
          </a:p>
          <a:p>
            <a:r>
              <a:rPr lang="en-US" dirty="0"/>
              <a:t>Students investigate three components of soil to learn how the composition of soil affects the properties of the soil.</a:t>
            </a:r>
          </a:p>
          <a:p>
            <a:r>
              <a:rPr lang="en-US" dirty="0"/>
              <a:t> </a:t>
            </a:r>
          </a:p>
          <a:p>
            <a:pPr marL="241632" indent="-241632">
              <a:buFont typeface="Arial" panose="020B0604020202020204" pitchFamily="34" charset="0"/>
              <a:buChar char="•"/>
            </a:pPr>
            <a:r>
              <a:rPr lang="en-US" dirty="0"/>
              <a:t>Explain to students that the major components of soil (in addition to the organic matter) are sand, silt, and clay. </a:t>
            </a:r>
          </a:p>
          <a:p>
            <a:pPr marL="241632" indent="-241632">
              <a:buFont typeface="Arial" panose="020B0604020202020204" pitchFamily="34" charset="0"/>
              <a:buChar char="•"/>
            </a:pPr>
            <a:r>
              <a:rPr lang="en-US" dirty="0"/>
              <a:t>Inform students that they are going to be investigating these soil components and thinking about how they affect the properties of the soil.</a:t>
            </a:r>
            <a:r>
              <a:rPr lang="en-US" dirty="0" smtClean="0"/>
              <a:t> </a:t>
            </a:r>
          </a:p>
          <a:p>
            <a:pPr marL="241632" indent="-241632">
              <a:buFont typeface="Arial" panose="020B0604020202020204" pitchFamily="34" charset="0"/>
              <a:buChar char="•"/>
            </a:pPr>
            <a:r>
              <a:rPr lang="en-US" dirty="0"/>
              <a:t>Tell students that this diagram illustrates how they will set up their soil columns. </a:t>
            </a:r>
          </a:p>
          <a:p>
            <a:pPr marL="241632" indent="-241632">
              <a:buFont typeface="Arial" panose="020B0604020202020204" pitchFamily="34" charset="0"/>
              <a:buChar char="•"/>
            </a:pPr>
            <a:r>
              <a:rPr lang="en-US" dirty="0"/>
              <a:t>Inform students that they will be using baby powder as a substitute for </a:t>
            </a:r>
            <a:r>
              <a:rPr lang="en-US" dirty="0" smtClean="0"/>
              <a:t>silt</a:t>
            </a:r>
            <a:r>
              <a:rPr lang="en-US" dirty="0"/>
              <a:t>.</a:t>
            </a:r>
            <a:r>
              <a:rPr lang="en-US" dirty="0" smtClean="0"/>
              <a:t> </a:t>
            </a:r>
            <a:endParaRPr lang="en-US" dirty="0"/>
          </a:p>
        </p:txBody>
      </p:sp>
      <p:sp>
        <p:nvSpPr>
          <p:cNvPr id="4" name="Slide Number Placeholder 3"/>
          <p:cNvSpPr>
            <a:spLocks noGrp="1"/>
          </p:cNvSpPr>
          <p:nvPr>
            <p:ph type="sldNum" sz="quarter" idx="10"/>
          </p:nvPr>
        </p:nvSpPr>
        <p:spPr/>
        <p:txBody>
          <a:bodyPr/>
          <a:lstStyle/>
          <a:p>
            <a:fld id="{9E20888A-BE9D-466C-AF04-023059A80730}" type="slidenum">
              <a:rPr lang="en-US" smtClean="0"/>
              <a:t>8</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285205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32" indent="-241632">
              <a:buFont typeface="Arial" panose="020B0604020202020204" pitchFamily="34" charset="0"/>
              <a:buChar char="•"/>
            </a:pPr>
            <a:r>
              <a:rPr lang="en-US" dirty="0"/>
              <a:t>Hold up a straw that is set up according to the same instructions but contains clay rather than sand or baby powder. </a:t>
            </a:r>
          </a:p>
          <a:p>
            <a:pPr marL="241632" indent="-241632">
              <a:buFont typeface="Arial" panose="020B0604020202020204" pitchFamily="34" charset="0"/>
              <a:buChar char="•"/>
            </a:pPr>
            <a:r>
              <a:rPr lang="en-US" dirty="0"/>
              <a:t>Demonstrate adding water and beginning to time the process.</a:t>
            </a:r>
            <a:r>
              <a:rPr lang="en-US" dirty="0" smtClean="0"/>
              <a:t> </a:t>
            </a:r>
            <a:r>
              <a:rPr lang="en-US" b="1" dirty="0"/>
              <a:t> </a:t>
            </a:r>
            <a:endParaRPr lang="en-US" dirty="0"/>
          </a:p>
          <a:p>
            <a:pPr marL="241632" indent="-241632">
              <a:buFont typeface="Arial" panose="020B0604020202020204" pitchFamily="34" charset="0"/>
              <a:buChar char="•"/>
            </a:pPr>
            <a:r>
              <a:rPr lang="en-US" dirty="0"/>
              <a:t>The water will take quite a while to move through the clay. However, record the start time and allow students to watch for a few seconds before they move on. </a:t>
            </a:r>
          </a:p>
          <a:p>
            <a:pPr marL="241632" indent="-241632">
              <a:buFont typeface="Arial" panose="020B0604020202020204" pitchFamily="34" charset="0"/>
              <a:buChar char="•"/>
            </a:pPr>
            <a:r>
              <a:rPr lang="en-US" dirty="0"/>
              <a:t>Make sure they understand that water will move more quickly through the other substances so they need to make sure that they pay attention when they start their experiments. </a:t>
            </a:r>
          </a:p>
          <a:p>
            <a:pPr marL="241632" indent="-241632">
              <a:buFont typeface="Arial" panose="020B0604020202020204" pitchFamily="34" charset="0"/>
              <a:buChar char="•"/>
            </a:pPr>
            <a:r>
              <a:rPr lang="en-US" dirty="0"/>
              <a:t>Watch the clay column periodically to monitor the movement of water. </a:t>
            </a:r>
          </a:p>
          <a:p>
            <a:pPr marL="241632" indent="-241632">
              <a:buFont typeface="Arial" panose="020B0604020202020204" pitchFamily="34" charset="0"/>
              <a:buChar char="•"/>
            </a:pPr>
            <a:r>
              <a:rPr lang="en-US" dirty="0"/>
              <a:t>Watch more closely when the water nears the bottom of the column so that you can record a finish time.</a:t>
            </a:r>
          </a:p>
        </p:txBody>
      </p:sp>
      <p:sp>
        <p:nvSpPr>
          <p:cNvPr id="4" name="Slide Number Placeholder 3"/>
          <p:cNvSpPr>
            <a:spLocks noGrp="1"/>
          </p:cNvSpPr>
          <p:nvPr>
            <p:ph type="sldNum" sz="quarter" idx="10"/>
          </p:nvPr>
        </p:nvSpPr>
        <p:spPr/>
        <p:txBody>
          <a:bodyPr/>
          <a:lstStyle/>
          <a:p>
            <a:fld id="{9E20888A-BE9D-466C-AF04-023059A80730}" type="slidenum">
              <a:rPr lang="en-US" smtClean="0"/>
              <a:t>9</a:t>
            </a:fld>
            <a:endParaRPr lang="en-US"/>
          </a:p>
        </p:txBody>
      </p:sp>
      <p:sp>
        <p:nvSpPr>
          <p:cNvPr id="5" name="Footer Placeholder 4"/>
          <p:cNvSpPr>
            <a:spLocks noGrp="1"/>
          </p:cNvSpPr>
          <p:nvPr>
            <p:ph type="ftr" sz="quarter" idx="11"/>
          </p:nvPr>
        </p:nvSpPr>
        <p:spPr/>
        <p:txBody>
          <a:bodyPr/>
          <a:lstStyle/>
          <a:p>
            <a:r>
              <a:rPr lang="en-US" smtClean="0"/>
              <a:t>Nutrients for Life Foundation</a:t>
            </a:r>
            <a:endParaRPr lang="en-US"/>
          </a:p>
        </p:txBody>
      </p:sp>
      <p:sp>
        <p:nvSpPr>
          <p:cNvPr id="6" name="Header Placeholder 5"/>
          <p:cNvSpPr>
            <a:spLocks noGrp="1"/>
          </p:cNvSpPr>
          <p:nvPr>
            <p:ph type="hdr" sz="quarter" idx="12"/>
          </p:nvPr>
        </p:nvSpPr>
        <p:spPr/>
        <p:txBody>
          <a:bodyPr/>
          <a:lstStyle/>
          <a:p>
            <a:r>
              <a:rPr lang="en-US" smtClean="0"/>
              <a:t>High School Lesson 2</a:t>
            </a:r>
            <a:endParaRPr lang="en-US"/>
          </a:p>
        </p:txBody>
      </p:sp>
    </p:spTree>
    <p:extLst>
      <p:ext uri="{BB962C8B-B14F-4D97-AF65-F5344CB8AC3E}">
        <p14:creationId xmlns:p14="http://schemas.microsoft.com/office/powerpoint/2010/main" val="101544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44410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42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29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41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4417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69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544BB6-861B-4FA8-9181-D228ECEEC34B}" type="datetimeFigureOut">
              <a:rPr lang="en-US" smtClean="0"/>
              <a:t>2/26/19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1E61771-9704-4603-8F46-0B92E910F5A1}" type="slidenum">
              <a:rPr lang="en-US" smtClean="0"/>
              <a:t>‹#›</a:t>
            </a:fld>
            <a:endParaRPr lang="en-US"/>
          </a:p>
        </p:txBody>
      </p:sp>
    </p:spTree>
    <p:extLst>
      <p:ext uri="{BB962C8B-B14F-4D97-AF65-F5344CB8AC3E}">
        <p14:creationId xmlns:p14="http://schemas.microsoft.com/office/powerpoint/2010/main" val="27132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01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862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6964823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9290" y="5903468"/>
            <a:ext cx="3389376" cy="816864"/>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218646" y="5845684"/>
            <a:ext cx="2898709" cy="932432"/>
          </a:xfrm>
          <a:prstGeom prst="rect">
            <a:avLst/>
          </a:prstGeom>
        </p:spPr>
      </p:pic>
    </p:spTree>
    <p:extLst>
      <p:ext uri="{BB962C8B-B14F-4D97-AF65-F5344CB8AC3E}">
        <p14:creationId xmlns:p14="http://schemas.microsoft.com/office/powerpoint/2010/main" val="3851909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7679" y="4552670"/>
            <a:ext cx="4411087" cy="1418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2191694" cy="4432881"/>
          </a:xfrm>
          <a:prstGeom prst="rect">
            <a:avLst/>
          </a:prstGeom>
        </p:spPr>
      </p:pic>
    </p:spTree>
    <p:extLst>
      <p:ext uri="{BB962C8B-B14F-4D97-AF65-F5344CB8AC3E}">
        <p14:creationId xmlns:p14="http://schemas.microsoft.com/office/powerpoint/2010/main" val="1424366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930275"/>
          </a:xfrm>
        </p:spPr>
        <p:txBody>
          <a:bodyPr/>
          <a:lstStyle/>
          <a:p>
            <a:r>
              <a:rPr lang="en-US" dirty="0"/>
              <a:t>Procedure</a:t>
            </a:r>
          </a:p>
        </p:txBody>
      </p:sp>
      <p:sp>
        <p:nvSpPr>
          <p:cNvPr id="3" name="Content Placeholder 2"/>
          <p:cNvSpPr>
            <a:spLocks noGrp="1"/>
          </p:cNvSpPr>
          <p:nvPr>
            <p:ph idx="1"/>
          </p:nvPr>
        </p:nvSpPr>
        <p:spPr>
          <a:xfrm>
            <a:off x="838200" y="1295401"/>
            <a:ext cx="10515600" cy="4495800"/>
          </a:xfrm>
        </p:spPr>
        <p:txBody>
          <a:bodyPr>
            <a:normAutofit fontScale="85000" lnSpcReduction="10000"/>
          </a:bodyPr>
          <a:lstStyle/>
          <a:p>
            <a:pPr marL="0" indent="0">
              <a:buNone/>
            </a:pPr>
            <a:r>
              <a:rPr lang="en-US" dirty="0" smtClean="0"/>
              <a:t>1. Decide what role each team member will play during the experiment. One student should be in charge of measuring and adding water. Another student will be responsible for timing the experiment and the third student will record data.</a:t>
            </a:r>
          </a:p>
          <a:p>
            <a:pPr marL="0" indent="0">
              <a:buNone/>
            </a:pPr>
            <a:endParaRPr lang="en-US" dirty="0" smtClean="0"/>
          </a:p>
          <a:p>
            <a:pPr marL="0" indent="0">
              <a:buNone/>
            </a:pPr>
            <a:r>
              <a:rPr lang="en-US" dirty="0" smtClean="0"/>
              <a:t>2. Measure 10 ml of water in the graduated cylinder. Use the pipet to add the water to the top of the sand in the straw. (Using the pipet will cause the least disturbance to the sand.) Begin timing.</a:t>
            </a:r>
          </a:p>
          <a:p>
            <a:pPr marL="0" indent="0">
              <a:buNone/>
            </a:pPr>
            <a:endParaRPr lang="en-US" dirty="0"/>
          </a:p>
          <a:p>
            <a:pPr marL="0" indent="0">
              <a:buNone/>
            </a:pPr>
            <a:r>
              <a:rPr lang="en-US" dirty="0" smtClean="0"/>
              <a:t>3. Record the time when the first drop of water falls into the cup. Continue timing.</a:t>
            </a:r>
          </a:p>
          <a:p>
            <a:pPr marL="0" indent="0">
              <a:buNone/>
            </a:pPr>
            <a:endParaRPr lang="en-US" dirty="0"/>
          </a:p>
          <a:p>
            <a:pPr marL="0" indent="0">
              <a:buNone/>
            </a:pPr>
            <a:r>
              <a:rPr lang="en-US" dirty="0" smtClean="0"/>
              <a:t>4. Stop the timer when the last drop of water falls into the cup. Measure the water in the cup.</a:t>
            </a:r>
          </a:p>
          <a:p>
            <a:pPr marL="0" indent="0">
              <a:buNone/>
            </a:pPr>
            <a:endParaRPr lang="en-US" dirty="0" smtClean="0"/>
          </a:p>
        </p:txBody>
      </p:sp>
    </p:spTree>
    <p:extLst>
      <p:ext uri="{BB962C8B-B14F-4D97-AF65-F5344CB8AC3E}">
        <p14:creationId xmlns:p14="http://schemas.microsoft.com/office/powerpoint/2010/main" val="3256715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 (continued)</a:t>
            </a:r>
            <a:endParaRPr lang="en-US" dirty="0"/>
          </a:p>
        </p:txBody>
      </p:sp>
      <p:sp>
        <p:nvSpPr>
          <p:cNvPr id="3" name="Content Placeholder 2"/>
          <p:cNvSpPr>
            <a:spLocks noGrp="1"/>
          </p:cNvSpPr>
          <p:nvPr>
            <p:ph idx="1"/>
          </p:nvPr>
        </p:nvSpPr>
        <p:spPr/>
        <p:txBody>
          <a:bodyPr/>
          <a:lstStyle/>
          <a:p>
            <a:pPr marL="0" indent="0">
              <a:buNone/>
            </a:pPr>
            <a:r>
              <a:rPr lang="en-US" dirty="0"/>
              <a:t>5. Record your team’s data on a chart (see next slide). Calculate the amount of water retained in the straw at the end of the experiment (10 mL – amount entered in column 5). Also, measure the decrease in height of the substance at the end of the experiment.</a:t>
            </a:r>
          </a:p>
          <a:p>
            <a:pPr marL="0" indent="0">
              <a:buNone/>
            </a:pPr>
            <a:endParaRPr lang="en-US" dirty="0"/>
          </a:p>
          <a:p>
            <a:pPr marL="0" indent="0">
              <a:buNone/>
            </a:pPr>
            <a:r>
              <a:rPr lang="en-US" dirty="0"/>
              <a:t>6. Repeat steps 2-5 using the straw containing baby powder.</a:t>
            </a:r>
          </a:p>
          <a:p>
            <a:pPr marL="0" indent="0">
              <a:buNone/>
            </a:pPr>
            <a:endParaRPr lang="en-US" dirty="0"/>
          </a:p>
          <a:p>
            <a:pPr marL="0" indent="0">
              <a:buNone/>
            </a:pPr>
            <a:r>
              <a:rPr lang="en-US" dirty="0"/>
              <a:t>7. Add your measurements to the class data chart.</a:t>
            </a:r>
          </a:p>
          <a:p>
            <a:pPr marL="0" indent="0">
              <a:buNone/>
            </a:pPr>
            <a:endParaRPr lang="en-US" dirty="0"/>
          </a:p>
        </p:txBody>
      </p:sp>
    </p:spTree>
    <p:extLst>
      <p:ext uri="{BB962C8B-B14F-4D97-AF65-F5344CB8AC3E}">
        <p14:creationId xmlns:p14="http://schemas.microsoft.com/office/powerpoint/2010/main" val="4067925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chart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0702382"/>
              </p:ext>
            </p:extLst>
          </p:nvPr>
        </p:nvGraphicFramePr>
        <p:xfrm>
          <a:off x="838200" y="1825624"/>
          <a:ext cx="10642602" cy="4321810"/>
        </p:xfrm>
        <a:graphic>
          <a:graphicData uri="http://schemas.openxmlformats.org/drawingml/2006/table">
            <a:tbl>
              <a:tblPr firstRow="1" bandRow="1">
                <a:tableStyleId>{E8B1032C-EA38-4F05-BA0D-38AFFFC7BED3}</a:tableStyleId>
              </a:tblPr>
              <a:tblGrid>
                <a:gridCol w="1773767"/>
                <a:gridCol w="1773767"/>
                <a:gridCol w="1773767"/>
                <a:gridCol w="1773767"/>
                <a:gridCol w="1773767"/>
                <a:gridCol w="1773767"/>
              </a:tblGrid>
              <a:tr h="600076">
                <a:tc>
                  <a:txBody>
                    <a:bodyPr/>
                    <a:lstStyle/>
                    <a:p>
                      <a:pPr algn="ctr"/>
                      <a:r>
                        <a:rPr lang="en-US" cap="all" dirty="0" smtClean="0"/>
                        <a:t>Substance</a:t>
                      </a:r>
                      <a:endParaRPr lang="en-US" cap="all" dirty="0"/>
                    </a:p>
                  </a:txBody>
                  <a:tcPr/>
                </a:tc>
                <a:tc>
                  <a:txBody>
                    <a:bodyPr/>
                    <a:lstStyle/>
                    <a:p>
                      <a:pPr algn="ctr"/>
                      <a:r>
                        <a:rPr lang="en-US" cap="all" dirty="0" smtClean="0"/>
                        <a:t>Time for First Drop to Fall</a:t>
                      </a:r>
                      <a:endParaRPr lang="en-US" cap="all" dirty="0"/>
                    </a:p>
                  </a:txBody>
                  <a:tcPr/>
                </a:tc>
                <a:tc>
                  <a:txBody>
                    <a:bodyPr/>
                    <a:lstStyle/>
                    <a:p>
                      <a:pPr algn="ctr"/>
                      <a:r>
                        <a:rPr lang="en-US" cap="all" dirty="0" smtClean="0"/>
                        <a:t>Time for All Water to Pass through Straw</a:t>
                      </a:r>
                      <a:endParaRPr lang="en-US" cap="all" dirty="0"/>
                    </a:p>
                  </a:txBody>
                  <a:tcPr/>
                </a:tc>
                <a:tc>
                  <a:txBody>
                    <a:bodyPr/>
                    <a:lstStyle/>
                    <a:p>
                      <a:pPr algn="ctr"/>
                      <a:r>
                        <a:rPr lang="en-US" cap="all" dirty="0" smtClean="0"/>
                        <a:t>Total Amount of Water through</a:t>
                      </a:r>
                      <a:r>
                        <a:rPr lang="en-US" cap="all" baseline="0" dirty="0" smtClean="0"/>
                        <a:t> Straw (</a:t>
                      </a:r>
                      <a:r>
                        <a:rPr lang="en-US" cap="small" baseline="0" dirty="0" smtClean="0"/>
                        <a:t>m</a:t>
                      </a:r>
                      <a:r>
                        <a:rPr lang="en-US" cap="all" baseline="0" dirty="0" smtClean="0"/>
                        <a:t>L)</a:t>
                      </a:r>
                      <a:endParaRPr lang="en-US" cap="all" dirty="0"/>
                    </a:p>
                  </a:txBody>
                  <a:tcPr/>
                </a:tc>
                <a:tc>
                  <a:txBody>
                    <a:bodyPr/>
                    <a:lstStyle/>
                    <a:p>
                      <a:pPr algn="ctr"/>
                      <a:r>
                        <a:rPr lang="en-US" cap="all" dirty="0" smtClean="0"/>
                        <a:t>Amount of water Retained in Straw</a:t>
                      </a:r>
                      <a:r>
                        <a:rPr lang="en-US" cap="all" baseline="0" dirty="0" smtClean="0"/>
                        <a:t> (</a:t>
                      </a:r>
                      <a:r>
                        <a:rPr lang="en-US" cap="small" baseline="0" dirty="0" smtClean="0"/>
                        <a:t>m</a:t>
                      </a:r>
                      <a:r>
                        <a:rPr lang="en-US" cap="all" baseline="0" dirty="0" smtClean="0"/>
                        <a:t>L)</a:t>
                      </a:r>
                      <a:endParaRPr lang="en-US" cap="all" dirty="0"/>
                    </a:p>
                  </a:txBody>
                  <a:tcPr/>
                </a:tc>
                <a:tc>
                  <a:txBody>
                    <a:bodyPr/>
                    <a:lstStyle/>
                    <a:p>
                      <a:pPr algn="ctr"/>
                      <a:r>
                        <a:rPr lang="en-US" cap="all" dirty="0" smtClean="0"/>
                        <a:t>Decrease in Height</a:t>
                      </a:r>
                      <a:r>
                        <a:rPr lang="en-US" cap="all" baseline="0" dirty="0" smtClean="0"/>
                        <a:t> of Substance at End of Experiment (CM)</a:t>
                      </a:r>
                      <a:endParaRPr lang="en-US" cap="all" dirty="0"/>
                    </a:p>
                  </a:txBody>
                  <a:tcPr/>
                </a:tc>
              </a:tr>
              <a:tr h="1292225">
                <a:tc>
                  <a:txBody>
                    <a:bodyPr/>
                    <a:lstStyle/>
                    <a:p>
                      <a:r>
                        <a:rPr lang="en-US" dirty="0" smtClean="0"/>
                        <a:t>Sand</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292225">
                <a:tc>
                  <a:txBody>
                    <a:bodyPr/>
                    <a:lstStyle/>
                    <a:p>
                      <a:r>
                        <a:rPr lang="en-US" dirty="0" smtClean="0"/>
                        <a:t>Baby</a:t>
                      </a:r>
                      <a:r>
                        <a:rPr lang="en-US" baseline="0" dirty="0" smtClean="0"/>
                        <a:t> Powder/Silt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89508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Data Chart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1665385"/>
              </p:ext>
            </p:extLst>
          </p:nvPr>
        </p:nvGraphicFramePr>
        <p:xfrm>
          <a:off x="838200" y="1825624"/>
          <a:ext cx="10642602" cy="4321810"/>
        </p:xfrm>
        <a:graphic>
          <a:graphicData uri="http://schemas.openxmlformats.org/drawingml/2006/table">
            <a:tbl>
              <a:tblPr firstRow="1" bandRow="1">
                <a:tableStyleId>{E8B1032C-EA38-4F05-BA0D-38AFFFC7BED3}</a:tableStyleId>
              </a:tblPr>
              <a:tblGrid>
                <a:gridCol w="1773767"/>
                <a:gridCol w="1773767"/>
                <a:gridCol w="1773767"/>
                <a:gridCol w="1773767"/>
                <a:gridCol w="1773767"/>
                <a:gridCol w="1773767"/>
              </a:tblGrid>
              <a:tr h="600076">
                <a:tc>
                  <a:txBody>
                    <a:bodyPr/>
                    <a:lstStyle/>
                    <a:p>
                      <a:pPr algn="ctr"/>
                      <a:r>
                        <a:rPr lang="en-US" cap="all" dirty="0" smtClean="0"/>
                        <a:t>Substance</a:t>
                      </a:r>
                      <a:endParaRPr lang="en-US" cap="all" dirty="0"/>
                    </a:p>
                  </a:txBody>
                  <a:tcPr/>
                </a:tc>
                <a:tc>
                  <a:txBody>
                    <a:bodyPr/>
                    <a:lstStyle/>
                    <a:p>
                      <a:pPr algn="ctr"/>
                      <a:r>
                        <a:rPr lang="en-US" cap="all" dirty="0" smtClean="0"/>
                        <a:t>Time for First Drop to Fall</a:t>
                      </a:r>
                      <a:endParaRPr lang="en-US" cap="all" dirty="0"/>
                    </a:p>
                  </a:txBody>
                  <a:tcPr/>
                </a:tc>
                <a:tc>
                  <a:txBody>
                    <a:bodyPr/>
                    <a:lstStyle/>
                    <a:p>
                      <a:pPr algn="ctr"/>
                      <a:r>
                        <a:rPr lang="en-US" cap="all" dirty="0" smtClean="0"/>
                        <a:t>Time for All Water to Pass through Straw</a:t>
                      </a:r>
                      <a:endParaRPr lang="en-US" cap="all" dirty="0"/>
                    </a:p>
                  </a:txBody>
                  <a:tcPr/>
                </a:tc>
                <a:tc>
                  <a:txBody>
                    <a:bodyPr/>
                    <a:lstStyle/>
                    <a:p>
                      <a:pPr algn="ctr"/>
                      <a:r>
                        <a:rPr lang="en-US" cap="all" dirty="0" smtClean="0"/>
                        <a:t>Total Amount of Water through</a:t>
                      </a:r>
                      <a:r>
                        <a:rPr lang="en-US" cap="all" baseline="0" dirty="0" smtClean="0"/>
                        <a:t> Straw (</a:t>
                      </a:r>
                      <a:r>
                        <a:rPr lang="en-US" cap="small" baseline="0" dirty="0" smtClean="0"/>
                        <a:t>m</a:t>
                      </a:r>
                      <a:r>
                        <a:rPr lang="en-US" cap="all" baseline="0" dirty="0" smtClean="0"/>
                        <a:t>L)</a:t>
                      </a:r>
                      <a:endParaRPr lang="en-US" cap="all" dirty="0"/>
                    </a:p>
                  </a:txBody>
                  <a:tcPr/>
                </a:tc>
                <a:tc>
                  <a:txBody>
                    <a:bodyPr/>
                    <a:lstStyle/>
                    <a:p>
                      <a:pPr algn="ctr"/>
                      <a:r>
                        <a:rPr lang="en-US" cap="all" dirty="0" smtClean="0"/>
                        <a:t>Amount of water Retained in Straw</a:t>
                      </a:r>
                      <a:r>
                        <a:rPr lang="en-US" cap="all" baseline="0" dirty="0" smtClean="0"/>
                        <a:t> (</a:t>
                      </a:r>
                      <a:r>
                        <a:rPr lang="en-US" cap="small" baseline="0" dirty="0" smtClean="0"/>
                        <a:t>m</a:t>
                      </a:r>
                      <a:r>
                        <a:rPr lang="en-US" cap="all" baseline="0" dirty="0" smtClean="0"/>
                        <a:t>L)</a:t>
                      </a:r>
                      <a:endParaRPr lang="en-US" cap="all" dirty="0"/>
                    </a:p>
                  </a:txBody>
                  <a:tcPr/>
                </a:tc>
                <a:tc>
                  <a:txBody>
                    <a:bodyPr/>
                    <a:lstStyle/>
                    <a:p>
                      <a:pPr algn="ctr"/>
                      <a:r>
                        <a:rPr lang="en-US" cap="all" dirty="0" smtClean="0"/>
                        <a:t>Decrease in Height</a:t>
                      </a:r>
                      <a:r>
                        <a:rPr lang="en-US" cap="all" baseline="0" dirty="0" smtClean="0"/>
                        <a:t> of Substance at End of Experiment (CM)</a:t>
                      </a:r>
                      <a:endParaRPr lang="en-US" cap="all" dirty="0"/>
                    </a:p>
                  </a:txBody>
                  <a:tcPr/>
                </a:tc>
              </a:tr>
              <a:tr h="1292225">
                <a:tc>
                  <a:txBody>
                    <a:bodyPr/>
                    <a:lstStyle/>
                    <a:p>
                      <a:r>
                        <a:rPr lang="en-US" dirty="0" smtClean="0"/>
                        <a:t>Sand</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292225">
                <a:tc>
                  <a:txBody>
                    <a:bodyPr/>
                    <a:lstStyle/>
                    <a:p>
                      <a:r>
                        <a:rPr lang="en-US" dirty="0" smtClean="0"/>
                        <a:t>Baby</a:t>
                      </a:r>
                      <a:r>
                        <a:rPr lang="en-US" baseline="0" dirty="0" smtClean="0"/>
                        <a:t> Powder/Silt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68621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9.jpeg"/>
          <p:cNvPicPr/>
          <p:nvPr/>
        </p:nvPicPr>
        <p:blipFill>
          <a:blip r:embed="rId3" cstate="screen">
            <a:extLst>
              <a:ext uri="{28A0092B-C50C-407E-A947-70E740481C1C}">
                <a14:useLocalDpi xmlns:a14="http://schemas.microsoft.com/office/drawing/2010/main"/>
              </a:ext>
            </a:extLst>
          </a:blip>
          <a:stretch>
            <a:fillRect/>
          </a:stretch>
        </p:blipFill>
        <p:spPr>
          <a:xfrm>
            <a:off x="3670300" y="165100"/>
            <a:ext cx="5588000" cy="6388100"/>
          </a:xfrm>
          <a:prstGeom prst="rect">
            <a:avLst/>
          </a:prstGeom>
        </p:spPr>
      </p:pic>
    </p:spTree>
    <p:extLst>
      <p:ext uri="{BB962C8B-B14F-4D97-AF65-F5344CB8AC3E}">
        <p14:creationId xmlns:p14="http://schemas.microsoft.com/office/powerpoint/2010/main" val="982412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3275"/>
          </a:xfrm>
        </p:spPr>
        <p:txBody>
          <a:bodyPr/>
          <a:lstStyle/>
          <a:p>
            <a:r>
              <a:rPr lang="en-US" dirty="0" smtClean="0"/>
              <a:t>Data Analysis</a:t>
            </a:r>
            <a:endParaRPr lang="en-US" dirty="0"/>
          </a:p>
        </p:txBody>
      </p:sp>
      <p:sp>
        <p:nvSpPr>
          <p:cNvPr id="3" name="Content Placeholder 2"/>
          <p:cNvSpPr>
            <a:spLocks noGrp="1"/>
          </p:cNvSpPr>
          <p:nvPr>
            <p:ph idx="1"/>
          </p:nvPr>
        </p:nvSpPr>
        <p:spPr>
          <a:xfrm>
            <a:off x="838200" y="1168400"/>
            <a:ext cx="10515600" cy="5008563"/>
          </a:xfrm>
        </p:spPr>
        <p:txBody>
          <a:bodyPr>
            <a:normAutofit fontScale="77500" lnSpcReduction="20000"/>
          </a:bodyPr>
          <a:lstStyle/>
          <a:p>
            <a:pPr marL="514350" indent="-514350">
              <a:buFont typeface="+mj-lt"/>
              <a:buAutoNum type="arabicPeriod"/>
            </a:pPr>
            <a:r>
              <a:rPr lang="en-US" dirty="0" smtClean="0"/>
              <a:t>How </a:t>
            </a:r>
            <a:r>
              <a:rPr lang="en-US" dirty="0"/>
              <a:t>does the size of sand grains compare with the size </a:t>
            </a:r>
            <a:r>
              <a:rPr lang="en-US" dirty="0" smtClean="0"/>
              <a:t>of silt ( </a:t>
            </a:r>
            <a:r>
              <a:rPr lang="en-US" dirty="0"/>
              <a:t>baby </a:t>
            </a:r>
            <a:r>
              <a:rPr lang="en-US" dirty="0" smtClean="0"/>
              <a:t>powder) </a:t>
            </a:r>
            <a:r>
              <a:rPr lang="en-US" dirty="0"/>
              <a:t>particles? What is your evidence</a:t>
            </a:r>
            <a:r>
              <a:rPr lang="en-US" dirty="0" smtClean="0"/>
              <a:t>?</a:t>
            </a:r>
            <a:endParaRPr lang="en-US" dirty="0"/>
          </a:p>
          <a:p>
            <a:pPr marL="514350" indent="-514350">
              <a:buFont typeface="+mj-lt"/>
              <a:buAutoNum type="arabicPeriod"/>
            </a:pPr>
            <a:r>
              <a:rPr lang="en-US" dirty="0" smtClean="0"/>
              <a:t>Which </a:t>
            </a:r>
            <a:r>
              <a:rPr lang="en-US" dirty="0"/>
              <a:t>substance allowed water to move through more quickly</a:t>
            </a:r>
            <a:r>
              <a:rPr lang="en-US" dirty="0" smtClean="0"/>
              <a:t>?</a:t>
            </a:r>
            <a:endParaRPr lang="en-US" dirty="0"/>
          </a:p>
          <a:p>
            <a:pPr marL="514350" indent="-514350">
              <a:buFont typeface="+mj-lt"/>
              <a:buAutoNum type="arabicPeriod"/>
            </a:pPr>
            <a:r>
              <a:rPr lang="en-US" dirty="0" smtClean="0"/>
              <a:t>Based </a:t>
            </a:r>
            <a:r>
              <a:rPr lang="en-US" dirty="0"/>
              <a:t>on your data from your experiment using sand and </a:t>
            </a:r>
            <a:r>
              <a:rPr lang="en-US" dirty="0" smtClean="0"/>
              <a:t>silt (baby powder), </a:t>
            </a:r>
            <a:r>
              <a:rPr lang="en-US" dirty="0"/>
              <a:t>write 1–2 sentences about particle size and the movement of water through the column</a:t>
            </a:r>
            <a:r>
              <a:rPr lang="en-US" dirty="0" smtClean="0"/>
              <a:t>.</a:t>
            </a:r>
            <a:endParaRPr lang="en-US" dirty="0"/>
          </a:p>
          <a:p>
            <a:pPr marL="514350" indent="-514350">
              <a:buFont typeface="+mj-lt"/>
              <a:buAutoNum type="arabicPeriod"/>
            </a:pPr>
            <a:r>
              <a:rPr lang="en-US" dirty="0" smtClean="0"/>
              <a:t>The </a:t>
            </a:r>
            <a:r>
              <a:rPr lang="en-US" dirty="0"/>
              <a:t>data from the column containing clay </a:t>
            </a:r>
            <a:r>
              <a:rPr lang="en-US" dirty="0" smtClean="0"/>
              <a:t>shows </a:t>
            </a:r>
            <a:r>
              <a:rPr lang="en-US" dirty="0"/>
              <a:t>that it took longer for the water to move through the column. If the statement you wrote for question 3 is correct, how does the size of a particle of clay compare with a particle of sand or baby powder</a:t>
            </a:r>
            <a:r>
              <a:rPr lang="en-US" dirty="0" smtClean="0"/>
              <a:t>?</a:t>
            </a:r>
            <a:endParaRPr lang="en-US" dirty="0"/>
          </a:p>
          <a:p>
            <a:pPr marL="514350" indent="-514350">
              <a:buFont typeface="+mj-lt"/>
              <a:buAutoNum type="arabicPeriod"/>
            </a:pPr>
            <a:r>
              <a:rPr lang="en-US" dirty="0" smtClean="0"/>
              <a:t>Which </a:t>
            </a:r>
            <a:r>
              <a:rPr lang="en-US" dirty="0"/>
              <a:t>substance retained the most water in the straw? Which substance retained the least?</a:t>
            </a:r>
          </a:p>
          <a:p>
            <a:pPr marL="514350" indent="-514350">
              <a:buFont typeface="+mj-lt"/>
              <a:buAutoNum type="arabicPeriod"/>
            </a:pPr>
            <a:r>
              <a:rPr lang="en-US" dirty="0" smtClean="0"/>
              <a:t>Write </a:t>
            </a:r>
            <a:r>
              <a:rPr lang="en-US" dirty="0"/>
              <a:t>a sentence that summarizes the relationship between water retention and particle size</a:t>
            </a:r>
            <a:r>
              <a:rPr lang="en-US" dirty="0" smtClean="0"/>
              <a:t>.</a:t>
            </a:r>
            <a:endParaRPr lang="en-US" dirty="0"/>
          </a:p>
          <a:p>
            <a:pPr marL="514350" indent="-514350">
              <a:buFont typeface="+mj-lt"/>
              <a:buAutoNum type="arabicPeriod"/>
            </a:pPr>
            <a:r>
              <a:rPr lang="en-US" dirty="0" smtClean="0"/>
              <a:t>At </a:t>
            </a:r>
            <a:r>
              <a:rPr lang="en-US" dirty="0"/>
              <a:t>the beginning of the experiment, your column of sand, </a:t>
            </a:r>
            <a:r>
              <a:rPr lang="en-US" dirty="0" smtClean="0"/>
              <a:t>silt (baby powder), </a:t>
            </a:r>
            <a:r>
              <a:rPr lang="en-US" dirty="0"/>
              <a:t>or clay (in the demonstration) was 7 cm in height. What differences did you see in the height at the end of the </a:t>
            </a:r>
            <a:r>
              <a:rPr lang="en-US" dirty="0" smtClean="0"/>
              <a:t>experiment?</a:t>
            </a:r>
          </a:p>
          <a:p>
            <a:pPr marL="514350" indent="-514350">
              <a:buFont typeface="+mj-lt"/>
              <a:buAutoNum type="arabicPeriod"/>
            </a:pPr>
            <a:r>
              <a:rPr lang="en-US" dirty="0" smtClean="0"/>
              <a:t>What </a:t>
            </a:r>
            <a:r>
              <a:rPr lang="en-US" dirty="0"/>
              <a:t>accounts for the differences in height at the end of the experiment?</a:t>
            </a:r>
          </a:p>
          <a:p>
            <a:pPr marL="514350" indent="-514350">
              <a:buFont typeface="+mj-lt"/>
              <a:buAutoNum type="arabicPeriod"/>
            </a:pPr>
            <a:endParaRPr lang="en-US" dirty="0"/>
          </a:p>
        </p:txBody>
      </p:sp>
    </p:spTree>
    <p:extLst>
      <p:ext uri="{BB962C8B-B14F-4D97-AF65-F5344CB8AC3E}">
        <p14:creationId xmlns:p14="http://schemas.microsoft.com/office/powerpoint/2010/main" val="2505838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SURFACE AREA = LENGTH X WIDTH X NUMBER OF SIDES</a:t>
            </a:r>
          </a:p>
          <a:p>
            <a:pPr marL="0" indent="0">
              <a:buNone/>
            </a:pPr>
            <a:endParaRPr lang="en-US" dirty="0"/>
          </a:p>
        </p:txBody>
      </p:sp>
      <p:sp>
        <p:nvSpPr>
          <p:cNvPr id="4" name="Rectangle 14"/>
          <p:cNvSpPr>
            <a:spLocks noChangeArrowheads="1"/>
          </p:cNvSpPr>
          <p:nvPr/>
        </p:nvSpPr>
        <p:spPr bwMode="auto">
          <a:xfrm>
            <a:off x="2844800" y="3403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1"/>
          <p:cNvGrpSpPr>
            <a:grpSpLocks/>
          </p:cNvGrpSpPr>
          <p:nvPr/>
        </p:nvGrpSpPr>
        <p:grpSpPr bwMode="auto">
          <a:xfrm>
            <a:off x="2844800" y="3403600"/>
            <a:ext cx="1657350" cy="1711325"/>
            <a:chOff x="0" y="0"/>
            <a:chExt cx="2609" cy="2695"/>
          </a:xfrm>
        </p:grpSpPr>
        <p:grpSp>
          <p:nvGrpSpPr>
            <p:cNvPr id="6" name="Group 11"/>
            <p:cNvGrpSpPr>
              <a:grpSpLocks/>
            </p:cNvGrpSpPr>
            <p:nvPr/>
          </p:nvGrpSpPr>
          <p:grpSpPr bwMode="auto">
            <a:xfrm>
              <a:off x="0" y="0"/>
              <a:ext cx="2609" cy="2687"/>
              <a:chOff x="0" y="0"/>
              <a:chExt cx="2609" cy="2687"/>
            </a:xfrm>
          </p:grpSpPr>
          <p:sp>
            <p:nvSpPr>
              <p:cNvPr id="16" name="Freeform 13"/>
              <p:cNvSpPr>
                <a:spLocks/>
              </p:cNvSpPr>
              <p:nvPr/>
            </p:nvSpPr>
            <p:spPr bwMode="auto">
              <a:xfrm>
                <a:off x="0" y="0"/>
                <a:ext cx="2609" cy="2687"/>
              </a:xfrm>
              <a:custGeom>
                <a:avLst/>
                <a:gdLst>
                  <a:gd name="T0" fmla="*/ 1239 w 2609"/>
                  <a:gd name="T1" fmla="*/ 0 h 2687"/>
                  <a:gd name="T2" fmla="*/ 0 w 2609"/>
                  <a:gd name="T3" fmla="*/ 524 h 2687"/>
                  <a:gd name="T4" fmla="*/ 20 w 2609"/>
                  <a:gd name="T5" fmla="*/ 2224 h 2687"/>
                  <a:gd name="T6" fmla="*/ 1370 w 2609"/>
                  <a:gd name="T7" fmla="*/ 2686 h 2687"/>
                  <a:gd name="T8" fmla="*/ 1495 w 2609"/>
                  <a:gd name="T9" fmla="*/ 2633 h 2687"/>
                  <a:gd name="T10" fmla="*/ 1368 w 2609"/>
                  <a:gd name="T11" fmla="*/ 2633 h 2687"/>
                  <a:gd name="T12" fmla="*/ 69 w 2609"/>
                  <a:gd name="T13" fmla="*/ 2188 h 2687"/>
                  <a:gd name="T14" fmla="*/ 50 w 2609"/>
                  <a:gd name="T15" fmla="*/ 557 h 2687"/>
                  <a:gd name="T16" fmla="*/ 1241 w 2609"/>
                  <a:gd name="T17" fmla="*/ 53 h 2687"/>
                  <a:gd name="T18" fmla="*/ 1394 w 2609"/>
                  <a:gd name="T19" fmla="*/ 53 h 2687"/>
                  <a:gd name="T20" fmla="*/ 1239 w 2609"/>
                  <a:gd name="T21" fmla="*/ 0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9" h="2687">
                    <a:moveTo>
                      <a:pt x="1239" y="0"/>
                    </a:moveTo>
                    <a:lnTo>
                      <a:pt x="0" y="524"/>
                    </a:lnTo>
                    <a:lnTo>
                      <a:pt x="20" y="2224"/>
                    </a:lnTo>
                    <a:lnTo>
                      <a:pt x="1370" y="2686"/>
                    </a:lnTo>
                    <a:lnTo>
                      <a:pt x="1495" y="2633"/>
                    </a:lnTo>
                    <a:lnTo>
                      <a:pt x="1368" y="2633"/>
                    </a:lnTo>
                    <a:lnTo>
                      <a:pt x="69" y="2188"/>
                    </a:lnTo>
                    <a:lnTo>
                      <a:pt x="50" y="557"/>
                    </a:lnTo>
                    <a:lnTo>
                      <a:pt x="1241" y="53"/>
                    </a:lnTo>
                    <a:lnTo>
                      <a:pt x="1394" y="53"/>
                    </a:lnTo>
                    <a:lnTo>
                      <a:pt x="1239"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p:nvSpPr>
            <p:spPr bwMode="auto">
              <a:xfrm>
                <a:off x="0" y="0"/>
                <a:ext cx="2609" cy="2687"/>
              </a:xfrm>
              <a:custGeom>
                <a:avLst/>
                <a:gdLst>
                  <a:gd name="T0" fmla="*/ 1394 w 2609"/>
                  <a:gd name="T1" fmla="*/ 53 h 2687"/>
                  <a:gd name="T2" fmla="*/ 1241 w 2609"/>
                  <a:gd name="T3" fmla="*/ 53 h 2687"/>
                  <a:gd name="T4" fmla="*/ 2539 w 2609"/>
                  <a:gd name="T5" fmla="*/ 498 h 2687"/>
                  <a:gd name="T6" fmla="*/ 2559 w 2609"/>
                  <a:gd name="T7" fmla="*/ 2129 h 2687"/>
                  <a:gd name="T8" fmla="*/ 1368 w 2609"/>
                  <a:gd name="T9" fmla="*/ 2633 h 2687"/>
                  <a:gd name="T10" fmla="*/ 1495 w 2609"/>
                  <a:gd name="T11" fmla="*/ 2633 h 2687"/>
                  <a:gd name="T12" fmla="*/ 2609 w 2609"/>
                  <a:gd name="T13" fmla="*/ 2162 h 2687"/>
                  <a:gd name="T14" fmla="*/ 2589 w 2609"/>
                  <a:gd name="T15" fmla="*/ 462 h 2687"/>
                  <a:gd name="T16" fmla="*/ 1394 w 2609"/>
                  <a:gd name="T17" fmla="*/ 5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2687">
                    <a:moveTo>
                      <a:pt x="1394" y="53"/>
                    </a:moveTo>
                    <a:lnTo>
                      <a:pt x="1241" y="53"/>
                    </a:lnTo>
                    <a:lnTo>
                      <a:pt x="2539" y="498"/>
                    </a:lnTo>
                    <a:lnTo>
                      <a:pt x="2559" y="2129"/>
                    </a:lnTo>
                    <a:lnTo>
                      <a:pt x="1368" y="2633"/>
                    </a:lnTo>
                    <a:lnTo>
                      <a:pt x="1495" y="2633"/>
                    </a:lnTo>
                    <a:lnTo>
                      <a:pt x="2609" y="2162"/>
                    </a:lnTo>
                    <a:lnTo>
                      <a:pt x="2589" y="462"/>
                    </a:lnTo>
                    <a:lnTo>
                      <a:pt x="1394" y="53"/>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9"/>
            <p:cNvGrpSpPr>
              <a:grpSpLocks/>
            </p:cNvGrpSpPr>
            <p:nvPr/>
          </p:nvGrpSpPr>
          <p:grpSpPr bwMode="auto">
            <a:xfrm>
              <a:off x="20" y="27"/>
              <a:ext cx="2559" cy="2634"/>
              <a:chOff x="20" y="27"/>
              <a:chExt cx="2559" cy="2634"/>
            </a:xfrm>
          </p:grpSpPr>
          <p:sp>
            <p:nvSpPr>
              <p:cNvPr id="15" name="Freeform 10"/>
              <p:cNvSpPr>
                <a:spLocks/>
              </p:cNvSpPr>
              <p:nvPr/>
            </p:nvSpPr>
            <p:spPr bwMode="auto">
              <a:xfrm>
                <a:off x="20" y="27"/>
                <a:ext cx="2559" cy="2634"/>
              </a:xfrm>
              <a:custGeom>
                <a:avLst/>
                <a:gdLst>
                  <a:gd name="T0" fmla="+- 0 1235 20"/>
                  <a:gd name="T1" fmla="*/ T0 w 2559"/>
                  <a:gd name="T2" fmla="+- 0 27 27"/>
                  <a:gd name="T3" fmla="*/ 27 h 2634"/>
                  <a:gd name="T4" fmla="+- 0 20 20"/>
                  <a:gd name="T5" fmla="*/ T4 w 2559"/>
                  <a:gd name="T6" fmla="+- 0 541 27"/>
                  <a:gd name="T7" fmla="*/ 541 h 2634"/>
                  <a:gd name="T8" fmla="+- 0 40 20"/>
                  <a:gd name="T9" fmla="*/ T8 w 2559"/>
                  <a:gd name="T10" fmla="+- 0 2206 27"/>
                  <a:gd name="T11" fmla="*/ 2206 h 2634"/>
                  <a:gd name="T12" fmla="+- 0 1364 20"/>
                  <a:gd name="T13" fmla="*/ T12 w 2559"/>
                  <a:gd name="T14" fmla="+- 0 2660 27"/>
                  <a:gd name="T15" fmla="*/ 2660 h 2634"/>
                  <a:gd name="T16" fmla="+- 0 2579 20"/>
                  <a:gd name="T17" fmla="*/ T16 w 2559"/>
                  <a:gd name="T18" fmla="+- 0 2146 27"/>
                  <a:gd name="T19" fmla="*/ 2146 h 2634"/>
                  <a:gd name="T20" fmla="+- 0 2559 20"/>
                  <a:gd name="T21" fmla="*/ T20 w 2559"/>
                  <a:gd name="T22" fmla="+- 0 480 27"/>
                  <a:gd name="T23" fmla="*/ 480 h 2634"/>
                  <a:gd name="T24" fmla="+- 0 1235 20"/>
                  <a:gd name="T25" fmla="*/ T24 w 2559"/>
                  <a:gd name="T26" fmla="+- 0 27 27"/>
                  <a:gd name="T27" fmla="*/ 27 h 2634"/>
                </a:gdLst>
                <a:ahLst/>
                <a:cxnLst>
                  <a:cxn ang="0">
                    <a:pos x="T1" y="T3"/>
                  </a:cxn>
                  <a:cxn ang="0">
                    <a:pos x="T5" y="T7"/>
                  </a:cxn>
                  <a:cxn ang="0">
                    <a:pos x="T9" y="T11"/>
                  </a:cxn>
                  <a:cxn ang="0">
                    <a:pos x="T13" y="T15"/>
                  </a:cxn>
                  <a:cxn ang="0">
                    <a:pos x="T17" y="T19"/>
                  </a:cxn>
                  <a:cxn ang="0">
                    <a:pos x="T21" y="T23"/>
                  </a:cxn>
                  <a:cxn ang="0">
                    <a:pos x="T25" y="T27"/>
                  </a:cxn>
                </a:cxnLst>
                <a:rect l="0" t="0" r="r" b="b"/>
                <a:pathLst>
                  <a:path w="2559" h="2634">
                    <a:moveTo>
                      <a:pt x="1215" y="0"/>
                    </a:moveTo>
                    <a:lnTo>
                      <a:pt x="0" y="514"/>
                    </a:lnTo>
                    <a:lnTo>
                      <a:pt x="20" y="2179"/>
                    </a:lnTo>
                    <a:lnTo>
                      <a:pt x="1344" y="2633"/>
                    </a:lnTo>
                    <a:lnTo>
                      <a:pt x="2559" y="2119"/>
                    </a:lnTo>
                    <a:lnTo>
                      <a:pt x="2539" y="453"/>
                    </a:lnTo>
                    <a:lnTo>
                      <a:pt x="1215" y="0"/>
                    </a:lnTo>
                    <a:close/>
                  </a:path>
                </a:pathLst>
              </a:custGeom>
              <a:solidFill>
                <a:srgbClr val="D0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a:grpSpLocks/>
            </p:cNvGrpSpPr>
            <p:nvPr/>
          </p:nvGrpSpPr>
          <p:grpSpPr bwMode="auto">
            <a:xfrm>
              <a:off x="25" y="480"/>
              <a:ext cx="2539" cy="514"/>
              <a:chOff x="25" y="480"/>
              <a:chExt cx="2539" cy="514"/>
            </a:xfrm>
          </p:grpSpPr>
          <p:sp>
            <p:nvSpPr>
              <p:cNvPr id="14" name="Freeform 8"/>
              <p:cNvSpPr>
                <a:spLocks/>
              </p:cNvSpPr>
              <p:nvPr/>
            </p:nvSpPr>
            <p:spPr bwMode="auto">
              <a:xfrm>
                <a:off x="25" y="480"/>
                <a:ext cx="2539" cy="514"/>
              </a:xfrm>
              <a:custGeom>
                <a:avLst/>
                <a:gdLst>
                  <a:gd name="T0" fmla="+- 0 2564 25"/>
                  <a:gd name="T1" fmla="*/ T0 w 2539"/>
                  <a:gd name="T2" fmla="+- 0 480 480"/>
                  <a:gd name="T3" fmla="*/ 480 h 514"/>
                  <a:gd name="T4" fmla="+- 0 25 25"/>
                  <a:gd name="T5" fmla="*/ T4 w 2539"/>
                  <a:gd name="T6" fmla="+- 0 541 480"/>
                  <a:gd name="T7" fmla="*/ 541 h 514"/>
                  <a:gd name="T8" fmla="+- 0 1349 25"/>
                  <a:gd name="T9" fmla="*/ T8 w 2539"/>
                  <a:gd name="T10" fmla="+- 0 994 480"/>
                  <a:gd name="T11" fmla="*/ 994 h 514"/>
                  <a:gd name="T12" fmla="+- 0 2564 25"/>
                  <a:gd name="T13" fmla="*/ T12 w 2539"/>
                  <a:gd name="T14" fmla="+- 0 480 480"/>
                  <a:gd name="T15" fmla="*/ 480 h 514"/>
                </a:gdLst>
                <a:ahLst/>
                <a:cxnLst>
                  <a:cxn ang="0">
                    <a:pos x="T1" y="T3"/>
                  </a:cxn>
                  <a:cxn ang="0">
                    <a:pos x="T5" y="T7"/>
                  </a:cxn>
                  <a:cxn ang="0">
                    <a:pos x="T9" y="T11"/>
                  </a:cxn>
                  <a:cxn ang="0">
                    <a:pos x="T13" y="T15"/>
                  </a:cxn>
                </a:cxnLst>
                <a:rect l="0" t="0" r="r" b="b"/>
                <a:pathLst>
                  <a:path w="2539" h="514">
                    <a:moveTo>
                      <a:pt x="2539" y="0"/>
                    </a:moveTo>
                    <a:lnTo>
                      <a:pt x="0" y="61"/>
                    </a:lnTo>
                    <a:lnTo>
                      <a:pt x="1324" y="514"/>
                    </a:lnTo>
                    <a:lnTo>
                      <a:pt x="2539" y="0"/>
                    </a:lnTo>
                    <a:close/>
                  </a:path>
                </a:pathLst>
              </a:custGeom>
              <a:solidFill>
                <a:srgbClr val="D0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4"/>
            <p:cNvGrpSpPr>
              <a:grpSpLocks/>
            </p:cNvGrpSpPr>
            <p:nvPr/>
          </p:nvGrpSpPr>
          <p:grpSpPr bwMode="auto">
            <a:xfrm>
              <a:off x="21" y="469"/>
              <a:ext cx="2548" cy="539"/>
              <a:chOff x="21" y="469"/>
              <a:chExt cx="2548" cy="539"/>
            </a:xfrm>
          </p:grpSpPr>
          <p:sp>
            <p:nvSpPr>
              <p:cNvPr id="12" name="Freeform 6"/>
              <p:cNvSpPr>
                <a:spLocks/>
              </p:cNvSpPr>
              <p:nvPr/>
            </p:nvSpPr>
            <p:spPr bwMode="auto">
              <a:xfrm>
                <a:off x="21" y="469"/>
                <a:ext cx="2548" cy="539"/>
              </a:xfrm>
              <a:custGeom>
                <a:avLst/>
                <a:gdLst>
                  <a:gd name="T0" fmla="+- 0 29 21"/>
                  <a:gd name="T1" fmla="*/ T0 w 2548"/>
                  <a:gd name="T2" fmla="+- 0 529 469"/>
                  <a:gd name="T3" fmla="*/ 529 h 539"/>
                  <a:gd name="T4" fmla="+- 0 21 21"/>
                  <a:gd name="T5" fmla="*/ T4 w 2548"/>
                  <a:gd name="T6" fmla="+- 0 552 469"/>
                  <a:gd name="T7" fmla="*/ 552 h 539"/>
                  <a:gd name="T8" fmla="+- 0 1350 21"/>
                  <a:gd name="T9" fmla="*/ T8 w 2548"/>
                  <a:gd name="T10" fmla="+- 0 1007 469"/>
                  <a:gd name="T11" fmla="*/ 1007 h 539"/>
                  <a:gd name="T12" fmla="+- 0 1412 21"/>
                  <a:gd name="T13" fmla="*/ T12 w 2548"/>
                  <a:gd name="T14" fmla="+- 0 981 469"/>
                  <a:gd name="T15" fmla="*/ 981 h 539"/>
                  <a:gd name="T16" fmla="+- 0 1349 21"/>
                  <a:gd name="T17" fmla="*/ T16 w 2548"/>
                  <a:gd name="T18" fmla="+- 0 981 469"/>
                  <a:gd name="T19" fmla="*/ 981 h 539"/>
                  <a:gd name="T20" fmla="+- 0 29 21"/>
                  <a:gd name="T21" fmla="*/ T20 w 2548"/>
                  <a:gd name="T22" fmla="+- 0 529 469"/>
                  <a:gd name="T23" fmla="*/ 529 h 539"/>
                </a:gdLst>
                <a:ahLst/>
                <a:cxnLst>
                  <a:cxn ang="0">
                    <a:pos x="T1" y="T3"/>
                  </a:cxn>
                  <a:cxn ang="0">
                    <a:pos x="T5" y="T7"/>
                  </a:cxn>
                  <a:cxn ang="0">
                    <a:pos x="T9" y="T11"/>
                  </a:cxn>
                  <a:cxn ang="0">
                    <a:pos x="T13" y="T15"/>
                  </a:cxn>
                  <a:cxn ang="0">
                    <a:pos x="T17" y="T19"/>
                  </a:cxn>
                  <a:cxn ang="0">
                    <a:pos x="T21" y="T23"/>
                  </a:cxn>
                </a:cxnLst>
                <a:rect l="0" t="0" r="r" b="b"/>
                <a:pathLst>
                  <a:path w="2548" h="539">
                    <a:moveTo>
                      <a:pt x="8" y="60"/>
                    </a:moveTo>
                    <a:lnTo>
                      <a:pt x="0" y="83"/>
                    </a:lnTo>
                    <a:lnTo>
                      <a:pt x="1329" y="538"/>
                    </a:lnTo>
                    <a:lnTo>
                      <a:pt x="1391" y="512"/>
                    </a:lnTo>
                    <a:lnTo>
                      <a:pt x="1328" y="512"/>
                    </a:lnTo>
                    <a:lnTo>
                      <a:pt x="8" y="6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p:nvSpPr>
            <p:spPr bwMode="auto">
              <a:xfrm>
                <a:off x="21" y="469"/>
                <a:ext cx="2548" cy="539"/>
              </a:xfrm>
              <a:custGeom>
                <a:avLst/>
                <a:gdLst>
                  <a:gd name="T0" fmla="+- 0 2559 21"/>
                  <a:gd name="T1" fmla="*/ T0 w 2548"/>
                  <a:gd name="T2" fmla="+- 0 469 469"/>
                  <a:gd name="T3" fmla="*/ 469 h 539"/>
                  <a:gd name="T4" fmla="+- 0 1349 21"/>
                  <a:gd name="T5" fmla="*/ T4 w 2548"/>
                  <a:gd name="T6" fmla="+- 0 981 469"/>
                  <a:gd name="T7" fmla="*/ 981 h 539"/>
                  <a:gd name="T8" fmla="+- 0 1412 21"/>
                  <a:gd name="T9" fmla="*/ T8 w 2548"/>
                  <a:gd name="T10" fmla="+- 0 981 469"/>
                  <a:gd name="T11" fmla="*/ 981 h 539"/>
                  <a:gd name="T12" fmla="+- 0 2569 21"/>
                  <a:gd name="T13" fmla="*/ T12 w 2548"/>
                  <a:gd name="T14" fmla="+- 0 492 469"/>
                  <a:gd name="T15" fmla="*/ 492 h 539"/>
                  <a:gd name="T16" fmla="+- 0 2559 21"/>
                  <a:gd name="T17" fmla="*/ T16 w 2548"/>
                  <a:gd name="T18" fmla="+- 0 469 469"/>
                  <a:gd name="T19" fmla="*/ 469 h 539"/>
                </a:gdLst>
                <a:ahLst/>
                <a:cxnLst>
                  <a:cxn ang="0">
                    <a:pos x="T1" y="T3"/>
                  </a:cxn>
                  <a:cxn ang="0">
                    <a:pos x="T5" y="T7"/>
                  </a:cxn>
                  <a:cxn ang="0">
                    <a:pos x="T9" y="T11"/>
                  </a:cxn>
                  <a:cxn ang="0">
                    <a:pos x="T13" y="T15"/>
                  </a:cxn>
                  <a:cxn ang="0">
                    <a:pos x="T17" y="T19"/>
                  </a:cxn>
                </a:cxnLst>
                <a:rect l="0" t="0" r="r" b="b"/>
                <a:pathLst>
                  <a:path w="2548" h="539">
                    <a:moveTo>
                      <a:pt x="2538" y="0"/>
                    </a:moveTo>
                    <a:lnTo>
                      <a:pt x="1328" y="512"/>
                    </a:lnTo>
                    <a:lnTo>
                      <a:pt x="1391" y="512"/>
                    </a:lnTo>
                    <a:lnTo>
                      <a:pt x="2548" y="23"/>
                    </a:lnTo>
                    <a:lnTo>
                      <a:pt x="253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2"/>
            <p:cNvGrpSpPr>
              <a:grpSpLocks/>
            </p:cNvGrpSpPr>
            <p:nvPr/>
          </p:nvGrpSpPr>
          <p:grpSpPr bwMode="auto">
            <a:xfrm>
              <a:off x="1358" y="1003"/>
              <a:ext cx="2" cy="1670"/>
              <a:chOff x="1358" y="1003"/>
              <a:chExt cx="2" cy="1670"/>
            </a:xfrm>
          </p:grpSpPr>
          <p:sp>
            <p:nvSpPr>
              <p:cNvPr id="11" name="Freeform 3"/>
              <p:cNvSpPr>
                <a:spLocks/>
              </p:cNvSpPr>
              <p:nvPr/>
            </p:nvSpPr>
            <p:spPr bwMode="auto">
              <a:xfrm>
                <a:off x="1358" y="1003"/>
                <a:ext cx="2" cy="1670"/>
              </a:xfrm>
              <a:custGeom>
                <a:avLst/>
                <a:gdLst>
                  <a:gd name="T0" fmla="+- 0 1003 1003"/>
                  <a:gd name="T1" fmla="*/ 1003 h 1670"/>
                  <a:gd name="T2" fmla="+- 0 2672 1003"/>
                  <a:gd name="T3" fmla="*/ 2672 h 1670"/>
                </a:gdLst>
                <a:ahLst/>
                <a:cxnLst>
                  <a:cxn ang="0">
                    <a:pos x="0" y="T1"/>
                  </a:cxn>
                  <a:cxn ang="0">
                    <a:pos x="0" y="T3"/>
                  </a:cxn>
                </a:cxnLst>
                <a:rect l="0" t="0" r="r" b="b"/>
                <a:pathLst>
                  <a:path h="1670">
                    <a:moveTo>
                      <a:pt x="0" y="0"/>
                    </a:moveTo>
                    <a:lnTo>
                      <a:pt x="0" y="1669"/>
                    </a:lnTo>
                  </a:path>
                </a:pathLst>
              </a:custGeom>
              <a:noFill/>
              <a:ln w="28562">
                <a:solidFill>
                  <a:srgbClr val="60626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18" name="Rectangle 187"/>
          <p:cNvSpPr>
            <a:spLocks noChangeArrowheads="1"/>
          </p:cNvSpPr>
          <p:nvPr/>
        </p:nvSpPr>
        <p:spPr bwMode="auto">
          <a:xfrm>
            <a:off x="7104062" y="34207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9" name="Group 15"/>
          <p:cNvGrpSpPr>
            <a:grpSpLocks/>
          </p:cNvGrpSpPr>
          <p:nvPr/>
        </p:nvGrpSpPr>
        <p:grpSpPr bwMode="auto">
          <a:xfrm>
            <a:off x="7104062" y="3420745"/>
            <a:ext cx="1647825" cy="1701800"/>
            <a:chOff x="0" y="0"/>
            <a:chExt cx="2596" cy="2679"/>
          </a:xfrm>
        </p:grpSpPr>
        <p:grpSp>
          <p:nvGrpSpPr>
            <p:cNvPr id="20" name="Group 185"/>
            <p:cNvGrpSpPr>
              <a:grpSpLocks/>
            </p:cNvGrpSpPr>
            <p:nvPr/>
          </p:nvGrpSpPr>
          <p:grpSpPr bwMode="auto">
            <a:xfrm>
              <a:off x="0" y="0"/>
              <a:ext cx="2596" cy="2679"/>
              <a:chOff x="0" y="0"/>
              <a:chExt cx="2596" cy="2679"/>
            </a:xfrm>
          </p:grpSpPr>
          <p:sp>
            <p:nvSpPr>
              <p:cNvPr id="190" name="Freeform 186"/>
              <p:cNvSpPr>
                <a:spLocks/>
              </p:cNvSpPr>
              <p:nvPr/>
            </p:nvSpPr>
            <p:spPr bwMode="auto">
              <a:xfrm>
                <a:off x="0" y="0"/>
                <a:ext cx="2596" cy="2679"/>
              </a:xfrm>
              <a:custGeom>
                <a:avLst/>
                <a:gdLst>
                  <a:gd name="T0" fmla="*/ 1238 w 2596"/>
                  <a:gd name="T1" fmla="*/ 0 h 2679"/>
                  <a:gd name="T2" fmla="*/ 0 w 2596"/>
                  <a:gd name="T3" fmla="*/ 510 h 2679"/>
                  <a:gd name="T4" fmla="*/ 7 w 2596"/>
                  <a:gd name="T5" fmla="*/ 2214 h 2679"/>
                  <a:gd name="T6" fmla="*/ 1357 w 2596"/>
                  <a:gd name="T7" fmla="*/ 2679 h 2679"/>
                  <a:gd name="T8" fmla="*/ 2596 w 2596"/>
                  <a:gd name="T9" fmla="*/ 2169 h 2679"/>
                  <a:gd name="T10" fmla="*/ 2589 w 2596"/>
                  <a:gd name="T11" fmla="*/ 465 h 2679"/>
                  <a:gd name="T12" fmla="*/ 1238 w 2596"/>
                  <a:gd name="T13" fmla="*/ 0 h 2679"/>
                </a:gdLst>
                <a:ahLst/>
                <a:cxnLst>
                  <a:cxn ang="0">
                    <a:pos x="T0" y="T1"/>
                  </a:cxn>
                  <a:cxn ang="0">
                    <a:pos x="T2" y="T3"/>
                  </a:cxn>
                  <a:cxn ang="0">
                    <a:pos x="T4" y="T5"/>
                  </a:cxn>
                  <a:cxn ang="0">
                    <a:pos x="T6" y="T7"/>
                  </a:cxn>
                  <a:cxn ang="0">
                    <a:pos x="T8" y="T9"/>
                  </a:cxn>
                  <a:cxn ang="0">
                    <a:pos x="T10" y="T11"/>
                  </a:cxn>
                  <a:cxn ang="0">
                    <a:pos x="T12" y="T13"/>
                  </a:cxn>
                </a:cxnLst>
                <a:rect l="0" t="0" r="r" b="b"/>
                <a:pathLst>
                  <a:path w="2596" h="2679">
                    <a:moveTo>
                      <a:pt x="1238" y="0"/>
                    </a:moveTo>
                    <a:lnTo>
                      <a:pt x="0" y="510"/>
                    </a:lnTo>
                    <a:lnTo>
                      <a:pt x="7" y="2214"/>
                    </a:lnTo>
                    <a:lnTo>
                      <a:pt x="1357" y="2679"/>
                    </a:lnTo>
                    <a:lnTo>
                      <a:pt x="2596" y="2169"/>
                    </a:lnTo>
                    <a:lnTo>
                      <a:pt x="2589" y="465"/>
                    </a:lnTo>
                    <a:lnTo>
                      <a:pt x="123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183"/>
            <p:cNvGrpSpPr>
              <a:grpSpLocks/>
            </p:cNvGrpSpPr>
            <p:nvPr/>
          </p:nvGrpSpPr>
          <p:grpSpPr bwMode="auto">
            <a:xfrm>
              <a:off x="25" y="27"/>
              <a:ext cx="2546" cy="2626"/>
              <a:chOff x="25" y="27"/>
              <a:chExt cx="2546" cy="2626"/>
            </a:xfrm>
          </p:grpSpPr>
          <p:sp>
            <p:nvSpPr>
              <p:cNvPr id="189" name="Freeform 184"/>
              <p:cNvSpPr>
                <a:spLocks/>
              </p:cNvSpPr>
              <p:nvPr/>
            </p:nvSpPr>
            <p:spPr bwMode="auto">
              <a:xfrm>
                <a:off x="25" y="27"/>
                <a:ext cx="2546" cy="2626"/>
              </a:xfrm>
              <a:custGeom>
                <a:avLst/>
                <a:gdLst>
                  <a:gd name="T0" fmla="+- 0 1239 25"/>
                  <a:gd name="T1" fmla="*/ T0 w 2546"/>
                  <a:gd name="T2" fmla="+- 0 27 27"/>
                  <a:gd name="T3" fmla="*/ 27 h 2626"/>
                  <a:gd name="T4" fmla="+- 0 25 25"/>
                  <a:gd name="T5" fmla="*/ T4 w 2546"/>
                  <a:gd name="T6" fmla="+- 0 526 27"/>
                  <a:gd name="T7" fmla="*/ 526 h 2626"/>
                  <a:gd name="T8" fmla="+- 0 32 25"/>
                  <a:gd name="T9" fmla="*/ T8 w 2546"/>
                  <a:gd name="T10" fmla="+- 0 2196 27"/>
                  <a:gd name="T11" fmla="*/ 2196 h 2626"/>
                  <a:gd name="T12" fmla="+- 0 1356 25"/>
                  <a:gd name="T13" fmla="*/ T12 w 2546"/>
                  <a:gd name="T14" fmla="+- 0 2652 27"/>
                  <a:gd name="T15" fmla="*/ 2652 h 2626"/>
                  <a:gd name="T16" fmla="+- 0 2571 25"/>
                  <a:gd name="T17" fmla="*/ T16 w 2546"/>
                  <a:gd name="T18" fmla="+- 0 2152 27"/>
                  <a:gd name="T19" fmla="*/ 2152 h 2626"/>
                  <a:gd name="T20" fmla="+- 0 2564 25"/>
                  <a:gd name="T21" fmla="*/ T20 w 2546"/>
                  <a:gd name="T22" fmla="+- 0 483 27"/>
                  <a:gd name="T23" fmla="*/ 483 h 2626"/>
                  <a:gd name="T24" fmla="+- 0 1239 25"/>
                  <a:gd name="T25" fmla="*/ T24 w 2546"/>
                  <a:gd name="T26" fmla="+- 0 27 27"/>
                  <a:gd name="T27" fmla="*/ 27 h 2626"/>
                </a:gdLst>
                <a:ahLst/>
                <a:cxnLst>
                  <a:cxn ang="0">
                    <a:pos x="T1" y="T3"/>
                  </a:cxn>
                  <a:cxn ang="0">
                    <a:pos x="T5" y="T7"/>
                  </a:cxn>
                  <a:cxn ang="0">
                    <a:pos x="T9" y="T11"/>
                  </a:cxn>
                  <a:cxn ang="0">
                    <a:pos x="T13" y="T15"/>
                  </a:cxn>
                  <a:cxn ang="0">
                    <a:pos x="T17" y="T19"/>
                  </a:cxn>
                  <a:cxn ang="0">
                    <a:pos x="T21" y="T23"/>
                  </a:cxn>
                  <a:cxn ang="0">
                    <a:pos x="T25" y="T27"/>
                  </a:cxn>
                </a:cxnLst>
                <a:rect l="0" t="0" r="r" b="b"/>
                <a:pathLst>
                  <a:path w="2546" h="2626">
                    <a:moveTo>
                      <a:pt x="1214" y="0"/>
                    </a:moveTo>
                    <a:lnTo>
                      <a:pt x="0" y="499"/>
                    </a:lnTo>
                    <a:lnTo>
                      <a:pt x="7" y="2169"/>
                    </a:lnTo>
                    <a:lnTo>
                      <a:pt x="1331" y="2625"/>
                    </a:lnTo>
                    <a:lnTo>
                      <a:pt x="2546" y="2125"/>
                    </a:lnTo>
                    <a:lnTo>
                      <a:pt x="2539" y="456"/>
                    </a:lnTo>
                    <a:lnTo>
                      <a:pt x="1214" y="0"/>
                    </a:lnTo>
                    <a:close/>
                  </a:path>
                </a:pathLst>
              </a:custGeom>
              <a:solidFill>
                <a:srgbClr val="D0D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181"/>
            <p:cNvGrpSpPr>
              <a:grpSpLocks/>
            </p:cNvGrpSpPr>
            <p:nvPr/>
          </p:nvGrpSpPr>
          <p:grpSpPr bwMode="auto">
            <a:xfrm>
              <a:off x="997" y="360"/>
              <a:ext cx="67" cy="26"/>
              <a:chOff x="997" y="360"/>
              <a:chExt cx="67" cy="26"/>
            </a:xfrm>
          </p:grpSpPr>
          <p:sp>
            <p:nvSpPr>
              <p:cNvPr id="188" name="Freeform 182"/>
              <p:cNvSpPr>
                <a:spLocks/>
              </p:cNvSpPr>
              <p:nvPr/>
            </p:nvSpPr>
            <p:spPr bwMode="auto">
              <a:xfrm>
                <a:off x="997" y="360"/>
                <a:ext cx="67" cy="26"/>
              </a:xfrm>
              <a:custGeom>
                <a:avLst/>
                <a:gdLst>
                  <a:gd name="T0" fmla="+- 0 1031 997"/>
                  <a:gd name="T1" fmla="*/ T0 w 67"/>
                  <a:gd name="T2" fmla="+- 0 360 360"/>
                  <a:gd name="T3" fmla="*/ 360 h 26"/>
                  <a:gd name="T4" fmla="+- 0 997 997"/>
                  <a:gd name="T5" fmla="*/ T4 w 67"/>
                  <a:gd name="T6" fmla="+- 0 374 360"/>
                  <a:gd name="T7" fmla="*/ 374 h 26"/>
                  <a:gd name="T8" fmla="+- 0 997 997"/>
                  <a:gd name="T9" fmla="*/ T8 w 67"/>
                  <a:gd name="T10" fmla="+- 0 374 360"/>
                  <a:gd name="T11" fmla="*/ 374 h 26"/>
                  <a:gd name="T12" fmla="+- 0 1029 997"/>
                  <a:gd name="T13" fmla="*/ T12 w 67"/>
                  <a:gd name="T14" fmla="+- 0 385 360"/>
                  <a:gd name="T15" fmla="*/ 385 h 26"/>
                  <a:gd name="T16" fmla="+- 0 1064 997"/>
                  <a:gd name="T17" fmla="*/ T16 w 67"/>
                  <a:gd name="T18" fmla="+- 0 371 360"/>
                  <a:gd name="T19" fmla="*/ 371 h 26"/>
                  <a:gd name="T20" fmla="+- 0 1031 997"/>
                  <a:gd name="T21" fmla="*/ T20 w 67"/>
                  <a:gd name="T22" fmla="+- 0 360 360"/>
                  <a:gd name="T23" fmla="*/ 360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32" y="25"/>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179"/>
            <p:cNvGrpSpPr>
              <a:grpSpLocks/>
            </p:cNvGrpSpPr>
            <p:nvPr/>
          </p:nvGrpSpPr>
          <p:grpSpPr bwMode="auto">
            <a:xfrm>
              <a:off x="1209" y="433"/>
              <a:ext cx="67" cy="26"/>
              <a:chOff x="1209" y="433"/>
              <a:chExt cx="67" cy="26"/>
            </a:xfrm>
          </p:grpSpPr>
          <p:sp>
            <p:nvSpPr>
              <p:cNvPr id="187" name="Freeform 180"/>
              <p:cNvSpPr>
                <a:spLocks/>
              </p:cNvSpPr>
              <p:nvPr/>
            </p:nvSpPr>
            <p:spPr bwMode="auto">
              <a:xfrm>
                <a:off x="1209" y="433"/>
                <a:ext cx="67" cy="26"/>
              </a:xfrm>
              <a:custGeom>
                <a:avLst/>
                <a:gdLst>
                  <a:gd name="T0" fmla="+- 0 1243 1209"/>
                  <a:gd name="T1" fmla="*/ T0 w 67"/>
                  <a:gd name="T2" fmla="+- 0 433 433"/>
                  <a:gd name="T3" fmla="*/ 433 h 26"/>
                  <a:gd name="T4" fmla="+- 0 1209 1209"/>
                  <a:gd name="T5" fmla="*/ T4 w 67"/>
                  <a:gd name="T6" fmla="+- 0 447 433"/>
                  <a:gd name="T7" fmla="*/ 447 h 26"/>
                  <a:gd name="T8" fmla="+- 0 1209 1209"/>
                  <a:gd name="T9" fmla="*/ T8 w 67"/>
                  <a:gd name="T10" fmla="+- 0 447 433"/>
                  <a:gd name="T11" fmla="*/ 447 h 26"/>
                  <a:gd name="T12" fmla="+- 0 1241 1209"/>
                  <a:gd name="T13" fmla="*/ T12 w 67"/>
                  <a:gd name="T14" fmla="+- 0 458 433"/>
                  <a:gd name="T15" fmla="*/ 458 h 26"/>
                  <a:gd name="T16" fmla="+- 0 1275 1209"/>
                  <a:gd name="T17" fmla="*/ T16 w 67"/>
                  <a:gd name="T18" fmla="+- 0 444 433"/>
                  <a:gd name="T19" fmla="*/ 444 h 26"/>
                  <a:gd name="T20" fmla="+- 0 1276 1209"/>
                  <a:gd name="T21" fmla="*/ T20 w 67"/>
                  <a:gd name="T22" fmla="+- 0 444 433"/>
                  <a:gd name="T23" fmla="*/ 444 h 26"/>
                  <a:gd name="T24" fmla="+- 0 1243 1209"/>
                  <a:gd name="T25" fmla="*/ T24 w 67"/>
                  <a:gd name="T26" fmla="+- 0 433 433"/>
                  <a:gd name="T27" fmla="*/ 433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4" y="0"/>
                    </a:moveTo>
                    <a:lnTo>
                      <a:pt x="0" y="14"/>
                    </a:lnTo>
                    <a:lnTo>
                      <a:pt x="32" y="25"/>
                    </a:lnTo>
                    <a:lnTo>
                      <a:pt x="66" y="11"/>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177"/>
            <p:cNvGrpSpPr>
              <a:grpSpLocks/>
            </p:cNvGrpSpPr>
            <p:nvPr/>
          </p:nvGrpSpPr>
          <p:grpSpPr bwMode="auto">
            <a:xfrm>
              <a:off x="1103" y="396"/>
              <a:ext cx="67" cy="26"/>
              <a:chOff x="1103" y="396"/>
              <a:chExt cx="67" cy="26"/>
            </a:xfrm>
          </p:grpSpPr>
          <p:sp>
            <p:nvSpPr>
              <p:cNvPr id="186" name="Freeform 178"/>
              <p:cNvSpPr>
                <a:spLocks/>
              </p:cNvSpPr>
              <p:nvPr/>
            </p:nvSpPr>
            <p:spPr bwMode="auto">
              <a:xfrm>
                <a:off x="1103" y="396"/>
                <a:ext cx="67" cy="26"/>
              </a:xfrm>
              <a:custGeom>
                <a:avLst/>
                <a:gdLst>
                  <a:gd name="T0" fmla="+- 0 1138 1103"/>
                  <a:gd name="T1" fmla="*/ T0 w 67"/>
                  <a:gd name="T2" fmla="+- 0 396 396"/>
                  <a:gd name="T3" fmla="*/ 396 h 26"/>
                  <a:gd name="T4" fmla="+- 0 1103 1103"/>
                  <a:gd name="T5" fmla="*/ T4 w 67"/>
                  <a:gd name="T6" fmla="+- 0 411 396"/>
                  <a:gd name="T7" fmla="*/ 411 h 26"/>
                  <a:gd name="T8" fmla="+- 0 1135 1103"/>
                  <a:gd name="T9" fmla="*/ T8 w 67"/>
                  <a:gd name="T10" fmla="+- 0 422 396"/>
                  <a:gd name="T11" fmla="*/ 422 h 26"/>
                  <a:gd name="T12" fmla="+- 0 1170 1103"/>
                  <a:gd name="T13" fmla="*/ T12 w 67"/>
                  <a:gd name="T14" fmla="+- 0 407 396"/>
                  <a:gd name="T15" fmla="*/ 407 h 26"/>
                  <a:gd name="T16" fmla="+- 0 1138 1103"/>
                  <a:gd name="T17" fmla="*/ T16 w 67"/>
                  <a:gd name="T18" fmla="+- 0 396 396"/>
                  <a:gd name="T19" fmla="*/ 396 h 26"/>
                </a:gdLst>
                <a:ahLst/>
                <a:cxnLst>
                  <a:cxn ang="0">
                    <a:pos x="T1" y="T3"/>
                  </a:cxn>
                  <a:cxn ang="0">
                    <a:pos x="T5" y="T7"/>
                  </a:cxn>
                  <a:cxn ang="0">
                    <a:pos x="T9" y="T11"/>
                  </a:cxn>
                  <a:cxn ang="0">
                    <a:pos x="T13" y="T15"/>
                  </a:cxn>
                  <a:cxn ang="0">
                    <a:pos x="T17" y="T19"/>
                  </a:cxn>
                </a:cxnLst>
                <a:rect l="0" t="0" r="r" b="b"/>
                <a:pathLst>
                  <a:path w="67" h="26">
                    <a:moveTo>
                      <a:pt x="35" y="0"/>
                    </a:moveTo>
                    <a:lnTo>
                      <a:pt x="0" y="15"/>
                    </a:lnTo>
                    <a:lnTo>
                      <a:pt x="32" y="26"/>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175"/>
            <p:cNvGrpSpPr>
              <a:grpSpLocks/>
            </p:cNvGrpSpPr>
            <p:nvPr/>
          </p:nvGrpSpPr>
          <p:grpSpPr bwMode="auto">
            <a:xfrm>
              <a:off x="683" y="252"/>
              <a:ext cx="64" cy="25"/>
              <a:chOff x="683" y="252"/>
              <a:chExt cx="64" cy="25"/>
            </a:xfrm>
          </p:grpSpPr>
          <p:sp>
            <p:nvSpPr>
              <p:cNvPr id="185" name="Freeform 176"/>
              <p:cNvSpPr>
                <a:spLocks/>
              </p:cNvSpPr>
              <p:nvPr/>
            </p:nvSpPr>
            <p:spPr bwMode="auto">
              <a:xfrm>
                <a:off x="683" y="252"/>
                <a:ext cx="64" cy="25"/>
              </a:xfrm>
              <a:custGeom>
                <a:avLst/>
                <a:gdLst>
                  <a:gd name="T0" fmla="+- 0 718 683"/>
                  <a:gd name="T1" fmla="*/ T0 w 64"/>
                  <a:gd name="T2" fmla="+- 0 252 252"/>
                  <a:gd name="T3" fmla="*/ 252 h 25"/>
                  <a:gd name="T4" fmla="+- 0 683 683"/>
                  <a:gd name="T5" fmla="*/ T4 w 64"/>
                  <a:gd name="T6" fmla="+- 0 266 252"/>
                  <a:gd name="T7" fmla="*/ 266 h 25"/>
                  <a:gd name="T8" fmla="+- 0 683 683"/>
                  <a:gd name="T9" fmla="*/ T8 w 64"/>
                  <a:gd name="T10" fmla="+- 0 266 252"/>
                  <a:gd name="T11" fmla="*/ 266 h 25"/>
                  <a:gd name="T12" fmla="+- 0 712 683"/>
                  <a:gd name="T13" fmla="*/ T12 w 64"/>
                  <a:gd name="T14" fmla="+- 0 276 252"/>
                  <a:gd name="T15" fmla="*/ 276 h 25"/>
                  <a:gd name="T16" fmla="+- 0 747 683"/>
                  <a:gd name="T17" fmla="*/ T16 w 64"/>
                  <a:gd name="T18" fmla="+- 0 262 252"/>
                  <a:gd name="T19" fmla="*/ 262 h 25"/>
                  <a:gd name="T20" fmla="+- 0 718 683"/>
                  <a:gd name="T21" fmla="*/ T20 w 64"/>
                  <a:gd name="T22" fmla="+- 0 252 252"/>
                  <a:gd name="T23" fmla="*/ 252 h 25"/>
                </a:gdLst>
                <a:ahLst/>
                <a:cxnLst>
                  <a:cxn ang="0">
                    <a:pos x="T1" y="T3"/>
                  </a:cxn>
                  <a:cxn ang="0">
                    <a:pos x="T5" y="T7"/>
                  </a:cxn>
                  <a:cxn ang="0">
                    <a:pos x="T9" y="T11"/>
                  </a:cxn>
                  <a:cxn ang="0">
                    <a:pos x="T13" y="T15"/>
                  </a:cxn>
                  <a:cxn ang="0">
                    <a:pos x="T17" y="T19"/>
                  </a:cxn>
                  <a:cxn ang="0">
                    <a:pos x="T21" y="T23"/>
                  </a:cxn>
                </a:cxnLst>
                <a:rect l="0" t="0" r="r" b="b"/>
                <a:pathLst>
                  <a:path w="64" h="25">
                    <a:moveTo>
                      <a:pt x="35" y="0"/>
                    </a:moveTo>
                    <a:lnTo>
                      <a:pt x="0" y="14"/>
                    </a:lnTo>
                    <a:lnTo>
                      <a:pt x="29" y="24"/>
                    </a:lnTo>
                    <a:lnTo>
                      <a:pt x="64" y="10"/>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173"/>
            <p:cNvGrpSpPr>
              <a:grpSpLocks/>
            </p:cNvGrpSpPr>
            <p:nvPr/>
          </p:nvGrpSpPr>
          <p:grpSpPr bwMode="auto">
            <a:xfrm>
              <a:off x="891" y="323"/>
              <a:ext cx="67" cy="26"/>
              <a:chOff x="891" y="323"/>
              <a:chExt cx="67" cy="26"/>
            </a:xfrm>
          </p:grpSpPr>
          <p:sp>
            <p:nvSpPr>
              <p:cNvPr id="184" name="Freeform 174"/>
              <p:cNvSpPr>
                <a:spLocks/>
              </p:cNvSpPr>
              <p:nvPr/>
            </p:nvSpPr>
            <p:spPr bwMode="auto">
              <a:xfrm>
                <a:off x="891" y="323"/>
                <a:ext cx="67" cy="26"/>
              </a:xfrm>
              <a:custGeom>
                <a:avLst/>
                <a:gdLst>
                  <a:gd name="T0" fmla="+- 0 926 891"/>
                  <a:gd name="T1" fmla="*/ T0 w 67"/>
                  <a:gd name="T2" fmla="+- 0 323 323"/>
                  <a:gd name="T3" fmla="*/ 323 h 26"/>
                  <a:gd name="T4" fmla="+- 0 891 891"/>
                  <a:gd name="T5" fmla="*/ T4 w 67"/>
                  <a:gd name="T6" fmla="+- 0 337 323"/>
                  <a:gd name="T7" fmla="*/ 337 h 26"/>
                  <a:gd name="T8" fmla="+- 0 891 891"/>
                  <a:gd name="T9" fmla="*/ T8 w 67"/>
                  <a:gd name="T10" fmla="+- 0 338 323"/>
                  <a:gd name="T11" fmla="*/ 338 h 26"/>
                  <a:gd name="T12" fmla="+- 0 924 891"/>
                  <a:gd name="T13" fmla="*/ T12 w 67"/>
                  <a:gd name="T14" fmla="+- 0 349 323"/>
                  <a:gd name="T15" fmla="*/ 349 h 26"/>
                  <a:gd name="T16" fmla="+- 0 958 891"/>
                  <a:gd name="T17" fmla="*/ T16 w 67"/>
                  <a:gd name="T18" fmla="+- 0 335 323"/>
                  <a:gd name="T19" fmla="*/ 335 h 26"/>
                  <a:gd name="T20" fmla="+- 0 958 891"/>
                  <a:gd name="T21" fmla="*/ T20 w 67"/>
                  <a:gd name="T22" fmla="+- 0 334 323"/>
                  <a:gd name="T23" fmla="*/ 334 h 26"/>
                  <a:gd name="T24" fmla="+- 0 926 891"/>
                  <a:gd name="T25" fmla="*/ T24 w 67"/>
                  <a:gd name="T26" fmla="+- 0 323 323"/>
                  <a:gd name="T27" fmla="*/ 323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5" y="0"/>
                    </a:moveTo>
                    <a:lnTo>
                      <a:pt x="0" y="14"/>
                    </a:lnTo>
                    <a:lnTo>
                      <a:pt x="0" y="15"/>
                    </a:lnTo>
                    <a:lnTo>
                      <a:pt x="33" y="26"/>
                    </a:lnTo>
                    <a:lnTo>
                      <a:pt x="67" y="12"/>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171"/>
            <p:cNvGrpSpPr>
              <a:grpSpLocks/>
            </p:cNvGrpSpPr>
            <p:nvPr/>
          </p:nvGrpSpPr>
          <p:grpSpPr bwMode="auto">
            <a:xfrm>
              <a:off x="785" y="287"/>
              <a:ext cx="67" cy="26"/>
              <a:chOff x="785" y="287"/>
              <a:chExt cx="67" cy="26"/>
            </a:xfrm>
          </p:grpSpPr>
          <p:sp>
            <p:nvSpPr>
              <p:cNvPr id="183" name="Freeform 172"/>
              <p:cNvSpPr>
                <a:spLocks/>
              </p:cNvSpPr>
              <p:nvPr/>
            </p:nvSpPr>
            <p:spPr bwMode="auto">
              <a:xfrm>
                <a:off x="785" y="287"/>
                <a:ext cx="67" cy="26"/>
              </a:xfrm>
              <a:custGeom>
                <a:avLst/>
                <a:gdLst>
                  <a:gd name="T0" fmla="+- 0 820 785"/>
                  <a:gd name="T1" fmla="*/ T0 w 67"/>
                  <a:gd name="T2" fmla="+- 0 287 287"/>
                  <a:gd name="T3" fmla="*/ 287 h 26"/>
                  <a:gd name="T4" fmla="+- 0 786 785"/>
                  <a:gd name="T5" fmla="*/ T4 w 67"/>
                  <a:gd name="T6" fmla="+- 0 301 287"/>
                  <a:gd name="T7" fmla="*/ 301 h 26"/>
                  <a:gd name="T8" fmla="+- 0 785 785"/>
                  <a:gd name="T9" fmla="*/ T8 w 67"/>
                  <a:gd name="T10" fmla="+- 0 301 287"/>
                  <a:gd name="T11" fmla="*/ 301 h 26"/>
                  <a:gd name="T12" fmla="+- 0 818 785"/>
                  <a:gd name="T13" fmla="*/ T12 w 67"/>
                  <a:gd name="T14" fmla="+- 0 312 287"/>
                  <a:gd name="T15" fmla="*/ 312 h 26"/>
                  <a:gd name="T16" fmla="+- 0 852 785"/>
                  <a:gd name="T17" fmla="*/ T16 w 67"/>
                  <a:gd name="T18" fmla="+- 0 298 287"/>
                  <a:gd name="T19" fmla="*/ 298 h 26"/>
                  <a:gd name="T20" fmla="+- 0 852 785"/>
                  <a:gd name="T21" fmla="*/ T20 w 67"/>
                  <a:gd name="T22" fmla="+- 0 298 287"/>
                  <a:gd name="T23" fmla="*/ 298 h 26"/>
                  <a:gd name="T24" fmla="+- 0 820 785"/>
                  <a:gd name="T25" fmla="*/ T24 w 67"/>
                  <a:gd name="T26" fmla="+- 0 287 287"/>
                  <a:gd name="T27" fmla="*/ 287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5" y="0"/>
                    </a:moveTo>
                    <a:lnTo>
                      <a:pt x="1" y="14"/>
                    </a:lnTo>
                    <a:lnTo>
                      <a:pt x="0" y="14"/>
                    </a:lnTo>
                    <a:lnTo>
                      <a:pt x="33"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169"/>
            <p:cNvGrpSpPr>
              <a:grpSpLocks/>
            </p:cNvGrpSpPr>
            <p:nvPr/>
          </p:nvGrpSpPr>
          <p:grpSpPr bwMode="auto">
            <a:xfrm>
              <a:off x="1526" y="542"/>
              <a:ext cx="67" cy="26"/>
              <a:chOff x="1526" y="542"/>
              <a:chExt cx="67" cy="26"/>
            </a:xfrm>
          </p:grpSpPr>
          <p:sp>
            <p:nvSpPr>
              <p:cNvPr id="182" name="Freeform 170"/>
              <p:cNvSpPr>
                <a:spLocks/>
              </p:cNvSpPr>
              <p:nvPr/>
            </p:nvSpPr>
            <p:spPr bwMode="auto">
              <a:xfrm>
                <a:off x="1526" y="542"/>
                <a:ext cx="67" cy="26"/>
              </a:xfrm>
              <a:custGeom>
                <a:avLst/>
                <a:gdLst>
                  <a:gd name="T0" fmla="+- 0 1561 1526"/>
                  <a:gd name="T1" fmla="*/ T0 w 67"/>
                  <a:gd name="T2" fmla="+- 0 542 542"/>
                  <a:gd name="T3" fmla="*/ 542 h 26"/>
                  <a:gd name="T4" fmla="+- 0 1526 1526"/>
                  <a:gd name="T5" fmla="*/ T4 w 67"/>
                  <a:gd name="T6" fmla="+- 0 556 542"/>
                  <a:gd name="T7" fmla="*/ 556 h 26"/>
                  <a:gd name="T8" fmla="+- 0 1526 1526"/>
                  <a:gd name="T9" fmla="*/ T8 w 67"/>
                  <a:gd name="T10" fmla="+- 0 556 542"/>
                  <a:gd name="T11" fmla="*/ 556 h 26"/>
                  <a:gd name="T12" fmla="+- 0 1558 1526"/>
                  <a:gd name="T13" fmla="*/ T12 w 67"/>
                  <a:gd name="T14" fmla="+- 0 567 542"/>
                  <a:gd name="T15" fmla="*/ 567 h 26"/>
                  <a:gd name="T16" fmla="+- 0 1593 1526"/>
                  <a:gd name="T17" fmla="*/ T16 w 67"/>
                  <a:gd name="T18" fmla="+- 0 553 542"/>
                  <a:gd name="T19" fmla="*/ 553 h 26"/>
                  <a:gd name="T20" fmla="+- 0 1561 1526"/>
                  <a:gd name="T21" fmla="*/ T20 w 67"/>
                  <a:gd name="T22" fmla="+- 0 542 542"/>
                  <a:gd name="T23" fmla="*/ 542 h 26"/>
                </a:gdLst>
                <a:ahLst/>
                <a:cxnLst>
                  <a:cxn ang="0">
                    <a:pos x="T1" y="T3"/>
                  </a:cxn>
                  <a:cxn ang="0">
                    <a:pos x="T5" y="T7"/>
                  </a:cxn>
                  <a:cxn ang="0">
                    <a:pos x="T9" y="T11"/>
                  </a:cxn>
                  <a:cxn ang="0">
                    <a:pos x="T13" y="T15"/>
                  </a:cxn>
                  <a:cxn ang="0">
                    <a:pos x="T17" y="T19"/>
                  </a:cxn>
                  <a:cxn ang="0">
                    <a:pos x="T21" y="T23"/>
                  </a:cxn>
                </a:cxnLst>
                <a:rect l="0" t="0" r="r" b="b"/>
                <a:pathLst>
                  <a:path w="67" h="26">
                    <a:moveTo>
                      <a:pt x="35" y="0"/>
                    </a:moveTo>
                    <a:lnTo>
                      <a:pt x="0" y="14"/>
                    </a:lnTo>
                    <a:lnTo>
                      <a:pt x="32"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167"/>
            <p:cNvGrpSpPr>
              <a:grpSpLocks/>
            </p:cNvGrpSpPr>
            <p:nvPr/>
          </p:nvGrpSpPr>
          <p:grpSpPr bwMode="auto">
            <a:xfrm>
              <a:off x="1843" y="651"/>
              <a:ext cx="67" cy="26"/>
              <a:chOff x="1843" y="651"/>
              <a:chExt cx="67" cy="26"/>
            </a:xfrm>
          </p:grpSpPr>
          <p:sp>
            <p:nvSpPr>
              <p:cNvPr id="181" name="Freeform 168"/>
              <p:cNvSpPr>
                <a:spLocks/>
              </p:cNvSpPr>
              <p:nvPr/>
            </p:nvSpPr>
            <p:spPr bwMode="auto">
              <a:xfrm>
                <a:off x="1843" y="651"/>
                <a:ext cx="67" cy="26"/>
              </a:xfrm>
              <a:custGeom>
                <a:avLst/>
                <a:gdLst>
                  <a:gd name="T0" fmla="+- 0 1878 1843"/>
                  <a:gd name="T1" fmla="*/ T0 w 67"/>
                  <a:gd name="T2" fmla="+- 0 651 651"/>
                  <a:gd name="T3" fmla="*/ 651 h 26"/>
                  <a:gd name="T4" fmla="+- 0 1843 1843"/>
                  <a:gd name="T5" fmla="*/ T4 w 67"/>
                  <a:gd name="T6" fmla="+- 0 665 651"/>
                  <a:gd name="T7" fmla="*/ 665 h 26"/>
                  <a:gd name="T8" fmla="+- 0 1876 1843"/>
                  <a:gd name="T9" fmla="*/ T8 w 67"/>
                  <a:gd name="T10" fmla="+- 0 677 651"/>
                  <a:gd name="T11" fmla="*/ 677 h 26"/>
                  <a:gd name="T12" fmla="+- 0 1910 1843"/>
                  <a:gd name="T13" fmla="*/ T12 w 67"/>
                  <a:gd name="T14" fmla="+- 0 663 651"/>
                  <a:gd name="T15" fmla="*/ 663 h 26"/>
                  <a:gd name="T16" fmla="+- 0 1910 1843"/>
                  <a:gd name="T17" fmla="*/ T16 w 67"/>
                  <a:gd name="T18" fmla="+- 0 662 651"/>
                  <a:gd name="T19" fmla="*/ 662 h 26"/>
                  <a:gd name="T20" fmla="+- 0 1878 1843"/>
                  <a:gd name="T21" fmla="*/ T20 w 67"/>
                  <a:gd name="T22" fmla="+- 0 651 651"/>
                  <a:gd name="T23" fmla="*/ 651 h 26"/>
                </a:gdLst>
                <a:ahLst/>
                <a:cxnLst>
                  <a:cxn ang="0">
                    <a:pos x="T1" y="T3"/>
                  </a:cxn>
                  <a:cxn ang="0">
                    <a:pos x="T5" y="T7"/>
                  </a:cxn>
                  <a:cxn ang="0">
                    <a:pos x="T9" y="T11"/>
                  </a:cxn>
                  <a:cxn ang="0">
                    <a:pos x="T13" y="T15"/>
                  </a:cxn>
                  <a:cxn ang="0">
                    <a:pos x="T17" y="T19"/>
                  </a:cxn>
                  <a:cxn ang="0">
                    <a:pos x="T21" y="T23"/>
                  </a:cxn>
                </a:cxnLst>
                <a:rect l="0" t="0" r="r" b="b"/>
                <a:pathLst>
                  <a:path w="67" h="26">
                    <a:moveTo>
                      <a:pt x="35" y="0"/>
                    </a:moveTo>
                    <a:lnTo>
                      <a:pt x="0" y="14"/>
                    </a:lnTo>
                    <a:lnTo>
                      <a:pt x="33" y="26"/>
                    </a:lnTo>
                    <a:lnTo>
                      <a:pt x="67" y="12"/>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165"/>
            <p:cNvGrpSpPr>
              <a:grpSpLocks/>
            </p:cNvGrpSpPr>
            <p:nvPr/>
          </p:nvGrpSpPr>
          <p:grpSpPr bwMode="auto">
            <a:xfrm>
              <a:off x="1738" y="615"/>
              <a:ext cx="67" cy="26"/>
              <a:chOff x="1738" y="615"/>
              <a:chExt cx="67" cy="26"/>
            </a:xfrm>
          </p:grpSpPr>
          <p:sp>
            <p:nvSpPr>
              <p:cNvPr id="180" name="Freeform 166"/>
              <p:cNvSpPr>
                <a:spLocks/>
              </p:cNvSpPr>
              <p:nvPr/>
            </p:nvSpPr>
            <p:spPr bwMode="auto">
              <a:xfrm>
                <a:off x="1738" y="615"/>
                <a:ext cx="67" cy="26"/>
              </a:xfrm>
              <a:custGeom>
                <a:avLst/>
                <a:gdLst>
                  <a:gd name="T0" fmla="+- 0 1772 1738"/>
                  <a:gd name="T1" fmla="*/ T0 w 67"/>
                  <a:gd name="T2" fmla="+- 0 615 615"/>
                  <a:gd name="T3" fmla="*/ 615 h 26"/>
                  <a:gd name="T4" fmla="+- 0 1738 1738"/>
                  <a:gd name="T5" fmla="*/ T4 w 67"/>
                  <a:gd name="T6" fmla="+- 0 629 615"/>
                  <a:gd name="T7" fmla="*/ 629 h 26"/>
                  <a:gd name="T8" fmla="+- 0 1770 1738"/>
                  <a:gd name="T9" fmla="*/ T8 w 67"/>
                  <a:gd name="T10" fmla="+- 0 640 615"/>
                  <a:gd name="T11" fmla="*/ 640 h 26"/>
                  <a:gd name="T12" fmla="+- 0 1804 1738"/>
                  <a:gd name="T13" fmla="*/ T12 w 67"/>
                  <a:gd name="T14" fmla="+- 0 626 615"/>
                  <a:gd name="T15" fmla="*/ 626 h 26"/>
                  <a:gd name="T16" fmla="+- 0 1805 1738"/>
                  <a:gd name="T17" fmla="*/ T16 w 67"/>
                  <a:gd name="T18" fmla="+- 0 626 615"/>
                  <a:gd name="T19" fmla="*/ 626 h 26"/>
                  <a:gd name="T20" fmla="+- 0 1772 1738"/>
                  <a:gd name="T21" fmla="*/ T20 w 67"/>
                  <a:gd name="T22" fmla="+- 0 615 615"/>
                  <a:gd name="T23" fmla="*/ 615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32" y="25"/>
                    </a:lnTo>
                    <a:lnTo>
                      <a:pt x="66" y="11"/>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163"/>
            <p:cNvGrpSpPr>
              <a:grpSpLocks/>
            </p:cNvGrpSpPr>
            <p:nvPr/>
          </p:nvGrpSpPr>
          <p:grpSpPr bwMode="auto">
            <a:xfrm>
              <a:off x="1949" y="688"/>
              <a:ext cx="67" cy="26"/>
              <a:chOff x="1949" y="688"/>
              <a:chExt cx="67" cy="26"/>
            </a:xfrm>
          </p:grpSpPr>
          <p:sp>
            <p:nvSpPr>
              <p:cNvPr id="179" name="Freeform 164"/>
              <p:cNvSpPr>
                <a:spLocks/>
              </p:cNvSpPr>
              <p:nvPr/>
            </p:nvSpPr>
            <p:spPr bwMode="auto">
              <a:xfrm>
                <a:off x="1949" y="688"/>
                <a:ext cx="67" cy="26"/>
              </a:xfrm>
              <a:custGeom>
                <a:avLst/>
                <a:gdLst>
                  <a:gd name="T0" fmla="+- 0 1984 1949"/>
                  <a:gd name="T1" fmla="*/ T0 w 67"/>
                  <a:gd name="T2" fmla="+- 0 688 688"/>
                  <a:gd name="T3" fmla="*/ 688 h 26"/>
                  <a:gd name="T4" fmla="+- 0 1949 1949"/>
                  <a:gd name="T5" fmla="*/ T4 w 67"/>
                  <a:gd name="T6" fmla="+- 0 702 688"/>
                  <a:gd name="T7" fmla="*/ 702 h 26"/>
                  <a:gd name="T8" fmla="+- 0 1981 1949"/>
                  <a:gd name="T9" fmla="*/ T8 w 67"/>
                  <a:gd name="T10" fmla="+- 0 713 688"/>
                  <a:gd name="T11" fmla="*/ 713 h 26"/>
                  <a:gd name="T12" fmla="+- 0 2016 1949"/>
                  <a:gd name="T13" fmla="*/ T12 w 67"/>
                  <a:gd name="T14" fmla="+- 0 699 688"/>
                  <a:gd name="T15" fmla="*/ 699 h 26"/>
                  <a:gd name="T16" fmla="+- 0 1984 1949"/>
                  <a:gd name="T17" fmla="*/ T16 w 67"/>
                  <a:gd name="T18" fmla="+- 0 688 688"/>
                  <a:gd name="T19" fmla="*/ 688 h 26"/>
                </a:gdLst>
                <a:ahLst/>
                <a:cxnLst>
                  <a:cxn ang="0">
                    <a:pos x="T1" y="T3"/>
                  </a:cxn>
                  <a:cxn ang="0">
                    <a:pos x="T5" y="T7"/>
                  </a:cxn>
                  <a:cxn ang="0">
                    <a:pos x="T9" y="T11"/>
                  </a:cxn>
                  <a:cxn ang="0">
                    <a:pos x="T13" y="T15"/>
                  </a:cxn>
                  <a:cxn ang="0">
                    <a:pos x="T17" y="T19"/>
                  </a:cxn>
                </a:cxnLst>
                <a:rect l="0" t="0" r="r" b="b"/>
                <a:pathLst>
                  <a:path w="67" h="26">
                    <a:moveTo>
                      <a:pt x="35" y="0"/>
                    </a:moveTo>
                    <a:lnTo>
                      <a:pt x="0" y="14"/>
                    </a:lnTo>
                    <a:lnTo>
                      <a:pt x="32"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161"/>
            <p:cNvGrpSpPr>
              <a:grpSpLocks/>
            </p:cNvGrpSpPr>
            <p:nvPr/>
          </p:nvGrpSpPr>
          <p:grpSpPr bwMode="auto">
            <a:xfrm>
              <a:off x="1420" y="506"/>
              <a:ext cx="67" cy="26"/>
              <a:chOff x="1420" y="506"/>
              <a:chExt cx="67" cy="26"/>
            </a:xfrm>
          </p:grpSpPr>
          <p:sp>
            <p:nvSpPr>
              <p:cNvPr id="178" name="Freeform 162"/>
              <p:cNvSpPr>
                <a:spLocks/>
              </p:cNvSpPr>
              <p:nvPr/>
            </p:nvSpPr>
            <p:spPr bwMode="auto">
              <a:xfrm>
                <a:off x="1420" y="506"/>
                <a:ext cx="67" cy="26"/>
              </a:xfrm>
              <a:custGeom>
                <a:avLst/>
                <a:gdLst>
                  <a:gd name="T0" fmla="+- 0 1455 1420"/>
                  <a:gd name="T1" fmla="*/ T0 w 67"/>
                  <a:gd name="T2" fmla="+- 0 506 506"/>
                  <a:gd name="T3" fmla="*/ 506 h 26"/>
                  <a:gd name="T4" fmla="+- 0 1420 1420"/>
                  <a:gd name="T5" fmla="*/ T4 w 67"/>
                  <a:gd name="T6" fmla="+- 0 520 506"/>
                  <a:gd name="T7" fmla="*/ 520 h 26"/>
                  <a:gd name="T8" fmla="+- 0 1453 1420"/>
                  <a:gd name="T9" fmla="*/ T8 w 67"/>
                  <a:gd name="T10" fmla="+- 0 531 506"/>
                  <a:gd name="T11" fmla="*/ 531 h 26"/>
                  <a:gd name="T12" fmla="+- 0 1487 1420"/>
                  <a:gd name="T13" fmla="*/ T12 w 67"/>
                  <a:gd name="T14" fmla="+- 0 517 506"/>
                  <a:gd name="T15" fmla="*/ 517 h 26"/>
                  <a:gd name="T16" fmla="+- 0 1487 1420"/>
                  <a:gd name="T17" fmla="*/ T16 w 67"/>
                  <a:gd name="T18" fmla="+- 0 517 506"/>
                  <a:gd name="T19" fmla="*/ 517 h 26"/>
                  <a:gd name="T20" fmla="+- 0 1455 1420"/>
                  <a:gd name="T21" fmla="*/ T20 w 67"/>
                  <a:gd name="T22" fmla="+- 0 506 506"/>
                  <a:gd name="T23" fmla="*/ 506 h 26"/>
                </a:gdLst>
                <a:ahLst/>
                <a:cxnLst>
                  <a:cxn ang="0">
                    <a:pos x="T1" y="T3"/>
                  </a:cxn>
                  <a:cxn ang="0">
                    <a:pos x="T5" y="T7"/>
                  </a:cxn>
                  <a:cxn ang="0">
                    <a:pos x="T9" y="T11"/>
                  </a:cxn>
                  <a:cxn ang="0">
                    <a:pos x="T13" y="T15"/>
                  </a:cxn>
                  <a:cxn ang="0">
                    <a:pos x="T17" y="T19"/>
                  </a:cxn>
                  <a:cxn ang="0">
                    <a:pos x="T21" y="T23"/>
                  </a:cxn>
                </a:cxnLst>
                <a:rect l="0" t="0" r="r" b="b"/>
                <a:pathLst>
                  <a:path w="67" h="26">
                    <a:moveTo>
                      <a:pt x="35" y="0"/>
                    </a:moveTo>
                    <a:lnTo>
                      <a:pt x="0" y="14"/>
                    </a:lnTo>
                    <a:lnTo>
                      <a:pt x="33" y="25"/>
                    </a:lnTo>
                    <a:lnTo>
                      <a:pt x="67" y="11"/>
                    </a:lnTo>
                    <a:lnTo>
                      <a:pt x="3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159"/>
            <p:cNvGrpSpPr>
              <a:grpSpLocks/>
            </p:cNvGrpSpPr>
            <p:nvPr/>
          </p:nvGrpSpPr>
          <p:grpSpPr bwMode="auto">
            <a:xfrm>
              <a:off x="1315" y="469"/>
              <a:ext cx="67" cy="26"/>
              <a:chOff x="1315" y="469"/>
              <a:chExt cx="67" cy="26"/>
            </a:xfrm>
          </p:grpSpPr>
          <p:sp>
            <p:nvSpPr>
              <p:cNvPr id="177" name="Freeform 160"/>
              <p:cNvSpPr>
                <a:spLocks/>
              </p:cNvSpPr>
              <p:nvPr/>
            </p:nvSpPr>
            <p:spPr bwMode="auto">
              <a:xfrm>
                <a:off x="1315" y="469"/>
                <a:ext cx="67" cy="26"/>
              </a:xfrm>
              <a:custGeom>
                <a:avLst/>
                <a:gdLst>
                  <a:gd name="T0" fmla="+- 0 1349 1315"/>
                  <a:gd name="T1" fmla="*/ T0 w 67"/>
                  <a:gd name="T2" fmla="+- 0 469 469"/>
                  <a:gd name="T3" fmla="*/ 469 h 26"/>
                  <a:gd name="T4" fmla="+- 0 1315 1315"/>
                  <a:gd name="T5" fmla="*/ T4 w 67"/>
                  <a:gd name="T6" fmla="+- 0 483 469"/>
                  <a:gd name="T7" fmla="*/ 483 h 26"/>
                  <a:gd name="T8" fmla="+- 0 1347 1315"/>
                  <a:gd name="T9" fmla="*/ T8 w 67"/>
                  <a:gd name="T10" fmla="+- 0 495 469"/>
                  <a:gd name="T11" fmla="*/ 495 h 26"/>
                  <a:gd name="T12" fmla="+- 0 1381 1315"/>
                  <a:gd name="T13" fmla="*/ T12 w 67"/>
                  <a:gd name="T14" fmla="+- 0 481 469"/>
                  <a:gd name="T15" fmla="*/ 481 h 26"/>
                  <a:gd name="T16" fmla="+- 0 1381 1315"/>
                  <a:gd name="T17" fmla="*/ T16 w 67"/>
                  <a:gd name="T18" fmla="+- 0 480 469"/>
                  <a:gd name="T19" fmla="*/ 480 h 26"/>
                  <a:gd name="T20" fmla="+- 0 1349 1315"/>
                  <a:gd name="T21" fmla="*/ T20 w 67"/>
                  <a:gd name="T22" fmla="+- 0 469 469"/>
                  <a:gd name="T23" fmla="*/ 469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32" y="26"/>
                    </a:lnTo>
                    <a:lnTo>
                      <a:pt x="66" y="12"/>
                    </a:lnTo>
                    <a:lnTo>
                      <a:pt x="66"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157"/>
            <p:cNvGrpSpPr>
              <a:grpSpLocks/>
            </p:cNvGrpSpPr>
            <p:nvPr/>
          </p:nvGrpSpPr>
          <p:grpSpPr bwMode="auto">
            <a:xfrm>
              <a:off x="1632" y="578"/>
              <a:ext cx="67" cy="26"/>
              <a:chOff x="1632" y="578"/>
              <a:chExt cx="67" cy="26"/>
            </a:xfrm>
          </p:grpSpPr>
          <p:sp>
            <p:nvSpPr>
              <p:cNvPr id="176" name="Freeform 158"/>
              <p:cNvSpPr>
                <a:spLocks/>
              </p:cNvSpPr>
              <p:nvPr/>
            </p:nvSpPr>
            <p:spPr bwMode="auto">
              <a:xfrm>
                <a:off x="1632" y="578"/>
                <a:ext cx="67" cy="26"/>
              </a:xfrm>
              <a:custGeom>
                <a:avLst/>
                <a:gdLst>
                  <a:gd name="T0" fmla="+- 0 1666 1632"/>
                  <a:gd name="T1" fmla="*/ T0 w 67"/>
                  <a:gd name="T2" fmla="+- 0 578 578"/>
                  <a:gd name="T3" fmla="*/ 578 h 26"/>
                  <a:gd name="T4" fmla="+- 0 1632 1632"/>
                  <a:gd name="T5" fmla="*/ T4 w 67"/>
                  <a:gd name="T6" fmla="+- 0 592 578"/>
                  <a:gd name="T7" fmla="*/ 592 h 26"/>
                  <a:gd name="T8" fmla="+- 0 1632 1632"/>
                  <a:gd name="T9" fmla="*/ T8 w 67"/>
                  <a:gd name="T10" fmla="+- 0 593 578"/>
                  <a:gd name="T11" fmla="*/ 593 h 26"/>
                  <a:gd name="T12" fmla="+- 0 1664 1632"/>
                  <a:gd name="T13" fmla="*/ T12 w 67"/>
                  <a:gd name="T14" fmla="+- 0 604 578"/>
                  <a:gd name="T15" fmla="*/ 604 h 26"/>
                  <a:gd name="T16" fmla="+- 0 1699 1632"/>
                  <a:gd name="T17" fmla="*/ T16 w 67"/>
                  <a:gd name="T18" fmla="+- 0 589 578"/>
                  <a:gd name="T19" fmla="*/ 589 h 26"/>
                  <a:gd name="T20" fmla="+- 0 1666 1632"/>
                  <a:gd name="T21" fmla="*/ T20 w 67"/>
                  <a:gd name="T22" fmla="+- 0 578 578"/>
                  <a:gd name="T23" fmla="*/ 578 h 26"/>
                </a:gdLst>
                <a:ahLst/>
                <a:cxnLst>
                  <a:cxn ang="0">
                    <a:pos x="T1" y="T3"/>
                  </a:cxn>
                  <a:cxn ang="0">
                    <a:pos x="T5" y="T7"/>
                  </a:cxn>
                  <a:cxn ang="0">
                    <a:pos x="T9" y="T11"/>
                  </a:cxn>
                  <a:cxn ang="0">
                    <a:pos x="T13" y="T15"/>
                  </a:cxn>
                  <a:cxn ang="0">
                    <a:pos x="T17" y="T19"/>
                  </a:cxn>
                  <a:cxn ang="0">
                    <a:pos x="T21" y="T23"/>
                  </a:cxn>
                </a:cxnLst>
                <a:rect l="0" t="0" r="r" b="b"/>
                <a:pathLst>
                  <a:path w="67" h="26">
                    <a:moveTo>
                      <a:pt x="34" y="0"/>
                    </a:moveTo>
                    <a:lnTo>
                      <a:pt x="0" y="14"/>
                    </a:lnTo>
                    <a:lnTo>
                      <a:pt x="0" y="15"/>
                    </a:lnTo>
                    <a:lnTo>
                      <a:pt x="32" y="26"/>
                    </a:lnTo>
                    <a:lnTo>
                      <a:pt x="67" y="11"/>
                    </a:lnTo>
                    <a:lnTo>
                      <a:pt x="34"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155"/>
            <p:cNvGrpSpPr>
              <a:grpSpLocks/>
            </p:cNvGrpSpPr>
            <p:nvPr/>
          </p:nvGrpSpPr>
          <p:grpSpPr bwMode="auto">
            <a:xfrm>
              <a:off x="995" y="599"/>
              <a:ext cx="67" cy="26"/>
              <a:chOff x="995" y="599"/>
              <a:chExt cx="67" cy="26"/>
            </a:xfrm>
          </p:grpSpPr>
          <p:sp>
            <p:nvSpPr>
              <p:cNvPr id="175" name="Freeform 156"/>
              <p:cNvSpPr>
                <a:spLocks/>
              </p:cNvSpPr>
              <p:nvPr/>
            </p:nvSpPr>
            <p:spPr bwMode="auto">
              <a:xfrm>
                <a:off x="995" y="599"/>
                <a:ext cx="67" cy="26"/>
              </a:xfrm>
              <a:custGeom>
                <a:avLst/>
                <a:gdLst>
                  <a:gd name="T0" fmla="+- 0 1028 995"/>
                  <a:gd name="T1" fmla="*/ T0 w 67"/>
                  <a:gd name="T2" fmla="+- 0 599 599"/>
                  <a:gd name="T3" fmla="*/ 599 h 26"/>
                  <a:gd name="T4" fmla="+- 0 995 995"/>
                  <a:gd name="T5" fmla="*/ T4 w 67"/>
                  <a:gd name="T6" fmla="+- 0 612 599"/>
                  <a:gd name="T7" fmla="*/ 612 h 26"/>
                  <a:gd name="T8" fmla="+- 0 1031 995"/>
                  <a:gd name="T9" fmla="*/ T8 w 67"/>
                  <a:gd name="T10" fmla="+- 0 625 599"/>
                  <a:gd name="T11" fmla="*/ 625 h 26"/>
                  <a:gd name="T12" fmla="+- 0 1062 995"/>
                  <a:gd name="T13" fmla="*/ T12 w 67"/>
                  <a:gd name="T14" fmla="+- 0 612 599"/>
                  <a:gd name="T15" fmla="*/ 612 h 26"/>
                  <a:gd name="T16" fmla="+- 0 1062 995"/>
                  <a:gd name="T17" fmla="*/ T16 w 67"/>
                  <a:gd name="T18" fmla="+- 0 611 599"/>
                  <a:gd name="T19" fmla="*/ 611 h 26"/>
                  <a:gd name="T20" fmla="+- 0 1028 995"/>
                  <a:gd name="T21" fmla="*/ T20 w 67"/>
                  <a:gd name="T22" fmla="+- 0 599 599"/>
                  <a:gd name="T23" fmla="*/ 599 h 26"/>
                </a:gdLst>
                <a:ahLst/>
                <a:cxnLst>
                  <a:cxn ang="0">
                    <a:pos x="T1" y="T3"/>
                  </a:cxn>
                  <a:cxn ang="0">
                    <a:pos x="T5" y="T7"/>
                  </a:cxn>
                  <a:cxn ang="0">
                    <a:pos x="T9" y="T11"/>
                  </a:cxn>
                  <a:cxn ang="0">
                    <a:pos x="T13" y="T15"/>
                  </a:cxn>
                  <a:cxn ang="0">
                    <a:pos x="T17" y="T19"/>
                  </a:cxn>
                  <a:cxn ang="0">
                    <a:pos x="T21" y="T23"/>
                  </a:cxn>
                </a:cxnLst>
                <a:rect l="0" t="0" r="r" b="b"/>
                <a:pathLst>
                  <a:path w="67" h="26">
                    <a:moveTo>
                      <a:pt x="33" y="0"/>
                    </a:moveTo>
                    <a:lnTo>
                      <a:pt x="0" y="13"/>
                    </a:lnTo>
                    <a:lnTo>
                      <a:pt x="36" y="26"/>
                    </a:lnTo>
                    <a:lnTo>
                      <a:pt x="67" y="13"/>
                    </a:lnTo>
                    <a:lnTo>
                      <a:pt x="67" y="12"/>
                    </a:lnTo>
                    <a:lnTo>
                      <a:pt x="33"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153"/>
            <p:cNvGrpSpPr>
              <a:grpSpLocks/>
            </p:cNvGrpSpPr>
            <p:nvPr/>
          </p:nvGrpSpPr>
          <p:grpSpPr bwMode="auto">
            <a:xfrm>
              <a:off x="1099" y="557"/>
              <a:ext cx="67" cy="26"/>
              <a:chOff x="1099" y="557"/>
              <a:chExt cx="67" cy="26"/>
            </a:xfrm>
          </p:grpSpPr>
          <p:sp>
            <p:nvSpPr>
              <p:cNvPr id="174" name="Freeform 154"/>
              <p:cNvSpPr>
                <a:spLocks/>
              </p:cNvSpPr>
              <p:nvPr/>
            </p:nvSpPr>
            <p:spPr bwMode="auto">
              <a:xfrm>
                <a:off x="1099" y="557"/>
                <a:ext cx="67" cy="26"/>
              </a:xfrm>
              <a:custGeom>
                <a:avLst/>
                <a:gdLst>
                  <a:gd name="T0" fmla="+- 0 1131 1099"/>
                  <a:gd name="T1" fmla="*/ T0 w 67"/>
                  <a:gd name="T2" fmla="+- 0 557 557"/>
                  <a:gd name="T3" fmla="*/ 557 h 26"/>
                  <a:gd name="T4" fmla="+- 0 1099 1099"/>
                  <a:gd name="T5" fmla="*/ T4 w 67"/>
                  <a:gd name="T6" fmla="+- 0 570 557"/>
                  <a:gd name="T7" fmla="*/ 570 h 26"/>
                  <a:gd name="T8" fmla="+- 0 1134 1099"/>
                  <a:gd name="T9" fmla="*/ T8 w 67"/>
                  <a:gd name="T10" fmla="+- 0 582 557"/>
                  <a:gd name="T11" fmla="*/ 582 h 26"/>
                  <a:gd name="T12" fmla="+- 0 1166 1099"/>
                  <a:gd name="T13" fmla="*/ T12 w 67"/>
                  <a:gd name="T14" fmla="+- 0 569 557"/>
                  <a:gd name="T15" fmla="*/ 569 h 26"/>
                  <a:gd name="T16" fmla="+- 0 1165 1099"/>
                  <a:gd name="T17" fmla="*/ T16 w 67"/>
                  <a:gd name="T18" fmla="+- 0 569 557"/>
                  <a:gd name="T19" fmla="*/ 569 h 26"/>
                  <a:gd name="T20" fmla="+- 0 1131 1099"/>
                  <a:gd name="T21" fmla="*/ T20 w 67"/>
                  <a:gd name="T22" fmla="+- 0 557 557"/>
                  <a:gd name="T23" fmla="*/ 557 h 26"/>
                </a:gdLst>
                <a:ahLst/>
                <a:cxnLst>
                  <a:cxn ang="0">
                    <a:pos x="T1" y="T3"/>
                  </a:cxn>
                  <a:cxn ang="0">
                    <a:pos x="T5" y="T7"/>
                  </a:cxn>
                  <a:cxn ang="0">
                    <a:pos x="T9" y="T11"/>
                  </a:cxn>
                  <a:cxn ang="0">
                    <a:pos x="T13" y="T15"/>
                  </a:cxn>
                  <a:cxn ang="0">
                    <a:pos x="T17" y="T19"/>
                  </a:cxn>
                  <a:cxn ang="0">
                    <a:pos x="T21" y="T23"/>
                  </a:cxn>
                </a:cxnLst>
                <a:rect l="0" t="0" r="r" b="b"/>
                <a:pathLst>
                  <a:path w="67" h="26">
                    <a:moveTo>
                      <a:pt x="32" y="0"/>
                    </a:moveTo>
                    <a:lnTo>
                      <a:pt x="0" y="13"/>
                    </a:lnTo>
                    <a:lnTo>
                      <a:pt x="35" y="25"/>
                    </a:lnTo>
                    <a:lnTo>
                      <a:pt x="67" y="12"/>
                    </a:lnTo>
                    <a:lnTo>
                      <a:pt x="66"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151"/>
            <p:cNvGrpSpPr>
              <a:grpSpLocks/>
            </p:cNvGrpSpPr>
            <p:nvPr/>
          </p:nvGrpSpPr>
          <p:grpSpPr bwMode="auto">
            <a:xfrm>
              <a:off x="1203" y="514"/>
              <a:ext cx="67" cy="26"/>
              <a:chOff x="1203" y="514"/>
              <a:chExt cx="67" cy="26"/>
            </a:xfrm>
          </p:grpSpPr>
          <p:sp>
            <p:nvSpPr>
              <p:cNvPr id="173" name="Freeform 152"/>
              <p:cNvSpPr>
                <a:spLocks/>
              </p:cNvSpPr>
              <p:nvPr/>
            </p:nvSpPr>
            <p:spPr bwMode="auto">
              <a:xfrm>
                <a:off x="1203" y="514"/>
                <a:ext cx="67" cy="26"/>
              </a:xfrm>
              <a:custGeom>
                <a:avLst/>
                <a:gdLst>
                  <a:gd name="T0" fmla="+- 0 1234 1203"/>
                  <a:gd name="T1" fmla="*/ T0 w 67"/>
                  <a:gd name="T2" fmla="+- 0 514 514"/>
                  <a:gd name="T3" fmla="*/ 514 h 26"/>
                  <a:gd name="T4" fmla="+- 0 1203 1203"/>
                  <a:gd name="T5" fmla="*/ T4 w 67"/>
                  <a:gd name="T6" fmla="+- 0 527 514"/>
                  <a:gd name="T7" fmla="*/ 527 h 26"/>
                  <a:gd name="T8" fmla="+- 0 1238 1203"/>
                  <a:gd name="T9" fmla="*/ T8 w 67"/>
                  <a:gd name="T10" fmla="+- 0 539 514"/>
                  <a:gd name="T11" fmla="*/ 539 h 26"/>
                  <a:gd name="T12" fmla="+- 0 1269 1203"/>
                  <a:gd name="T13" fmla="*/ T12 w 67"/>
                  <a:gd name="T14" fmla="+- 0 527 514"/>
                  <a:gd name="T15" fmla="*/ 527 h 26"/>
                  <a:gd name="T16" fmla="+- 0 1234 1203"/>
                  <a:gd name="T17" fmla="*/ T16 w 67"/>
                  <a:gd name="T18" fmla="+- 0 514 514"/>
                  <a:gd name="T19" fmla="*/ 514 h 26"/>
                </a:gdLst>
                <a:ahLst/>
                <a:cxnLst>
                  <a:cxn ang="0">
                    <a:pos x="T1" y="T3"/>
                  </a:cxn>
                  <a:cxn ang="0">
                    <a:pos x="T5" y="T7"/>
                  </a:cxn>
                  <a:cxn ang="0">
                    <a:pos x="T9" y="T11"/>
                  </a:cxn>
                  <a:cxn ang="0">
                    <a:pos x="T13" y="T15"/>
                  </a:cxn>
                  <a:cxn ang="0">
                    <a:pos x="T17" y="T19"/>
                  </a:cxn>
                </a:cxnLst>
                <a:rect l="0" t="0" r="r" b="b"/>
                <a:pathLst>
                  <a:path w="67" h="26">
                    <a:moveTo>
                      <a:pt x="31" y="0"/>
                    </a:moveTo>
                    <a:lnTo>
                      <a:pt x="0" y="13"/>
                    </a:lnTo>
                    <a:lnTo>
                      <a:pt x="35" y="25"/>
                    </a:lnTo>
                    <a:lnTo>
                      <a:pt x="66" y="13"/>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149"/>
            <p:cNvGrpSpPr>
              <a:grpSpLocks/>
            </p:cNvGrpSpPr>
            <p:nvPr/>
          </p:nvGrpSpPr>
          <p:grpSpPr bwMode="auto">
            <a:xfrm>
              <a:off x="685" y="727"/>
              <a:ext cx="67" cy="26"/>
              <a:chOff x="685" y="727"/>
              <a:chExt cx="67" cy="26"/>
            </a:xfrm>
          </p:grpSpPr>
          <p:sp>
            <p:nvSpPr>
              <p:cNvPr id="172" name="Freeform 150"/>
              <p:cNvSpPr>
                <a:spLocks/>
              </p:cNvSpPr>
              <p:nvPr/>
            </p:nvSpPr>
            <p:spPr bwMode="auto">
              <a:xfrm>
                <a:off x="685" y="727"/>
                <a:ext cx="67" cy="26"/>
              </a:xfrm>
              <a:custGeom>
                <a:avLst/>
                <a:gdLst>
                  <a:gd name="T0" fmla="+- 0 716 685"/>
                  <a:gd name="T1" fmla="*/ T0 w 67"/>
                  <a:gd name="T2" fmla="+- 0 727 727"/>
                  <a:gd name="T3" fmla="*/ 727 h 26"/>
                  <a:gd name="T4" fmla="+- 0 685 685"/>
                  <a:gd name="T5" fmla="*/ T4 w 67"/>
                  <a:gd name="T6" fmla="+- 0 740 727"/>
                  <a:gd name="T7" fmla="*/ 740 h 26"/>
                  <a:gd name="T8" fmla="+- 0 685 685"/>
                  <a:gd name="T9" fmla="*/ T8 w 67"/>
                  <a:gd name="T10" fmla="+- 0 740 727"/>
                  <a:gd name="T11" fmla="*/ 740 h 26"/>
                  <a:gd name="T12" fmla="+- 0 720 685"/>
                  <a:gd name="T13" fmla="*/ T12 w 67"/>
                  <a:gd name="T14" fmla="+- 0 753 727"/>
                  <a:gd name="T15" fmla="*/ 753 h 26"/>
                  <a:gd name="T16" fmla="+- 0 752 685"/>
                  <a:gd name="T17" fmla="*/ T16 w 67"/>
                  <a:gd name="T18" fmla="+- 0 740 727"/>
                  <a:gd name="T19" fmla="*/ 740 h 26"/>
                  <a:gd name="T20" fmla="+- 0 752 685"/>
                  <a:gd name="T21" fmla="*/ T20 w 67"/>
                  <a:gd name="T22" fmla="+- 0 739 727"/>
                  <a:gd name="T23" fmla="*/ 739 h 26"/>
                  <a:gd name="T24" fmla="+- 0 716 685"/>
                  <a:gd name="T25" fmla="*/ T24 w 67"/>
                  <a:gd name="T26" fmla="+- 0 727 727"/>
                  <a:gd name="T27" fmla="*/ 727 h 26"/>
                </a:gdLst>
                <a:ahLst/>
                <a:cxnLst>
                  <a:cxn ang="0">
                    <a:pos x="T1" y="T3"/>
                  </a:cxn>
                  <a:cxn ang="0">
                    <a:pos x="T5" y="T7"/>
                  </a:cxn>
                  <a:cxn ang="0">
                    <a:pos x="T9" y="T11"/>
                  </a:cxn>
                  <a:cxn ang="0">
                    <a:pos x="T13" y="T15"/>
                  </a:cxn>
                  <a:cxn ang="0">
                    <a:pos x="T17" y="T19"/>
                  </a:cxn>
                  <a:cxn ang="0">
                    <a:pos x="T21" y="T23"/>
                  </a:cxn>
                  <a:cxn ang="0">
                    <a:pos x="T25" y="T27"/>
                  </a:cxn>
                </a:cxnLst>
                <a:rect l="0" t="0" r="r" b="b"/>
                <a:pathLst>
                  <a:path w="67" h="26">
                    <a:moveTo>
                      <a:pt x="31" y="0"/>
                    </a:moveTo>
                    <a:lnTo>
                      <a:pt x="0" y="13"/>
                    </a:lnTo>
                    <a:lnTo>
                      <a:pt x="35" y="26"/>
                    </a:lnTo>
                    <a:lnTo>
                      <a:pt x="67" y="13"/>
                    </a:lnTo>
                    <a:lnTo>
                      <a:pt x="67"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147"/>
            <p:cNvGrpSpPr>
              <a:grpSpLocks/>
            </p:cNvGrpSpPr>
            <p:nvPr/>
          </p:nvGrpSpPr>
          <p:grpSpPr bwMode="auto">
            <a:xfrm>
              <a:off x="892" y="642"/>
              <a:ext cx="67" cy="26"/>
              <a:chOff x="892" y="642"/>
              <a:chExt cx="67" cy="26"/>
            </a:xfrm>
          </p:grpSpPr>
          <p:sp>
            <p:nvSpPr>
              <p:cNvPr id="171" name="Freeform 148"/>
              <p:cNvSpPr>
                <a:spLocks/>
              </p:cNvSpPr>
              <p:nvPr/>
            </p:nvSpPr>
            <p:spPr bwMode="auto">
              <a:xfrm>
                <a:off x="892" y="642"/>
                <a:ext cx="67" cy="26"/>
              </a:xfrm>
              <a:custGeom>
                <a:avLst/>
                <a:gdLst>
                  <a:gd name="T0" fmla="+- 0 923 892"/>
                  <a:gd name="T1" fmla="*/ T0 w 67"/>
                  <a:gd name="T2" fmla="+- 0 642 642"/>
                  <a:gd name="T3" fmla="*/ 642 h 26"/>
                  <a:gd name="T4" fmla="+- 0 892 892"/>
                  <a:gd name="T5" fmla="*/ T4 w 67"/>
                  <a:gd name="T6" fmla="+- 0 655 642"/>
                  <a:gd name="T7" fmla="*/ 655 h 26"/>
                  <a:gd name="T8" fmla="+- 0 892 892"/>
                  <a:gd name="T9" fmla="*/ T8 w 67"/>
                  <a:gd name="T10" fmla="+- 0 655 642"/>
                  <a:gd name="T11" fmla="*/ 655 h 26"/>
                  <a:gd name="T12" fmla="+- 0 927 892"/>
                  <a:gd name="T13" fmla="*/ T12 w 67"/>
                  <a:gd name="T14" fmla="+- 0 667 642"/>
                  <a:gd name="T15" fmla="*/ 667 h 26"/>
                  <a:gd name="T16" fmla="+- 0 959 892"/>
                  <a:gd name="T17" fmla="*/ T16 w 67"/>
                  <a:gd name="T18" fmla="+- 0 654 642"/>
                  <a:gd name="T19" fmla="*/ 654 h 26"/>
                  <a:gd name="T20" fmla="+- 0 923 892"/>
                  <a:gd name="T21" fmla="*/ T20 w 67"/>
                  <a:gd name="T22" fmla="+- 0 642 642"/>
                  <a:gd name="T23" fmla="*/ 642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3"/>
                    </a:lnTo>
                    <a:lnTo>
                      <a:pt x="35" y="25"/>
                    </a:lnTo>
                    <a:lnTo>
                      <a:pt x="67"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145"/>
            <p:cNvGrpSpPr>
              <a:grpSpLocks/>
            </p:cNvGrpSpPr>
            <p:nvPr/>
          </p:nvGrpSpPr>
          <p:grpSpPr bwMode="auto">
            <a:xfrm>
              <a:off x="788" y="685"/>
              <a:ext cx="67" cy="26"/>
              <a:chOff x="788" y="685"/>
              <a:chExt cx="67" cy="26"/>
            </a:xfrm>
          </p:grpSpPr>
          <p:sp>
            <p:nvSpPr>
              <p:cNvPr id="170" name="Freeform 146"/>
              <p:cNvSpPr>
                <a:spLocks/>
              </p:cNvSpPr>
              <p:nvPr/>
            </p:nvSpPr>
            <p:spPr bwMode="auto">
              <a:xfrm>
                <a:off x="788" y="685"/>
                <a:ext cx="67" cy="26"/>
              </a:xfrm>
              <a:custGeom>
                <a:avLst/>
                <a:gdLst>
                  <a:gd name="T0" fmla="+- 0 820 788"/>
                  <a:gd name="T1" fmla="*/ T0 w 67"/>
                  <a:gd name="T2" fmla="+- 0 685 685"/>
                  <a:gd name="T3" fmla="*/ 685 h 26"/>
                  <a:gd name="T4" fmla="+- 0 788 788"/>
                  <a:gd name="T5" fmla="*/ T4 w 67"/>
                  <a:gd name="T6" fmla="+- 0 698 685"/>
                  <a:gd name="T7" fmla="*/ 698 h 26"/>
                  <a:gd name="T8" fmla="+- 0 824 788"/>
                  <a:gd name="T9" fmla="*/ T8 w 67"/>
                  <a:gd name="T10" fmla="+- 0 710 685"/>
                  <a:gd name="T11" fmla="*/ 710 h 26"/>
                  <a:gd name="T12" fmla="+- 0 855 788"/>
                  <a:gd name="T13" fmla="*/ T12 w 67"/>
                  <a:gd name="T14" fmla="+- 0 697 685"/>
                  <a:gd name="T15" fmla="*/ 697 h 26"/>
                  <a:gd name="T16" fmla="+- 0 820 788"/>
                  <a:gd name="T17" fmla="*/ T16 w 67"/>
                  <a:gd name="T18" fmla="+- 0 685 685"/>
                  <a:gd name="T19" fmla="*/ 685 h 26"/>
                </a:gdLst>
                <a:ahLst/>
                <a:cxnLst>
                  <a:cxn ang="0">
                    <a:pos x="T1" y="T3"/>
                  </a:cxn>
                  <a:cxn ang="0">
                    <a:pos x="T5" y="T7"/>
                  </a:cxn>
                  <a:cxn ang="0">
                    <a:pos x="T9" y="T11"/>
                  </a:cxn>
                  <a:cxn ang="0">
                    <a:pos x="T13" y="T15"/>
                  </a:cxn>
                  <a:cxn ang="0">
                    <a:pos x="T17" y="T19"/>
                  </a:cxn>
                </a:cxnLst>
                <a:rect l="0" t="0" r="r" b="b"/>
                <a:pathLst>
                  <a:path w="67" h="26">
                    <a:moveTo>
                      <a:pt x="32" y="0"/>
                    </a:moveTo>
                    <a:lnTo>
                      <a:pt x="0" y="13"/>
                    </a:lnTo>
                    <a:lnTo>
                      <a:pt x="36" y="25"/>
                    </a:lnTo>
                    <a:lnTo>
                      <a:pt x="67"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143"/>
            <p:cNvGrpSpPr>
              <a:grpSpLocks/>
            </p:cNvGrpSpPr>
            <p:nvPr/>
          </p:nvGrpSpPr>
          <p:grpSpPr bwMode="auto">
            <a:xfrm>
              <a:off x="1720" y="301"/>
              <a:ext cx="67" cy="26"/>
              <a:chOff x="1720" y="301"/>
              <a:chExt cx="67" cy="26"/>
            </a:xfrm>
          </p:grpSpPr>
          <p:sp>
            <p:nvSpPr>
              <p:cNvPr id="169" name="Freeform 144"/>
              <p:cNvSpPr>
                <a:spLocks/>
              </p:cNvSpPr>
              <p:nvPr/>
            </p:nvSpPr>
            <p:spPr bwMode="auto">
              <a:xfrm>
                <a:off x="1720" y="301"/>
                <a:ext cx="67" cy="26"/>
              </a:xfrm>
              <a:custGeom>
                <a:avLst/>
                <a:gdLst>
                  <a:gd name="T0" fmla="+- 0 1751 1720"/>
                  <a:gd name="T1" fmla="*/ T0 w 67"/>
                  <a:gd name="T2" fmla="+- 0 301 301"/>
                  <a:gd name="T3" fmla="*/ 301 h 26"/>
                  <a:gd name="T4" fmla="+- 0 1720 1720"/>
                  <a:gd name="T5" fmla="*/ T4 w 67"/>
                  <a:gd name="T6" fmla="+- 0 314 301"/>
                  <a:gd name="T7" fmla="*/ 314 h 26"/>
                  <a:gd name="T8" fmla="+- 0 1756 1720"/>
                  <a:gd name="T9" fmla="*/ T8 w 67"/>
                  <a:gd name="T10" fmla="+- 0 326 301"/>
                  <a:gd name="T11" fmla="*/ 326 h 26"/>
                  <a:gd name="T12" fmla="+- 0 1786 1720"/>
                  <a:gd name="T13" fmla="*/ T12 w 67"/>
                  <a:gd name="T14" fmla="+- 0 314 301"/>
                  <a:gd name="T15" fmla="*/ 314 h 26"/>
                  <a:gd name="T16" fmla="+- 0 1786 1720"/>
                  <a:gd name="T17" fmla="*/ T16 w 67"/>
                  <a:gd name="T18" fmla="+- 0 313 301"/>
                  <a:gd name="T19" fmla="*/ 313 h 26"/>
                  <a:gd name="T20" fmla="+- 0 1751 1720"/>
                  <a:gd name="T21" fmla="*/ T20 w 67"/>
                  <a:gd name="T22" fmla="+- 0 301 301"/>
                  <a:gd name="T23" fmla="*/ 301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3"/>
                    </a:lnTo>
                    <a:lnTo>
                      <a:pt x="36" y="25"/>
                    </a:lnTo>
                    <a:lnTo>
                      <a:pt x="66" y="13"/>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141"/>
            <p:cNvGrpSpPr>
              <a:grpSpLocks/>
            </p:cNvGrpSpPr>
            <p:nvPr/>
          </p:nvGrpSpPr>
          <p:grpSpPr bwMode="auto">
            <a:xfrm>
              <a:off x="1616" y="344"/>
              <a:ext cx="67" cy="26"/>
              <a:chOff x="1616" y="344"/>
              <a:chExt cx="67" cy="26"/>
            </a:xfrm>
          </p:grpSpPr>
          <p:sp>
            <p:nvSpPr>
              <p:cNvPr id="168" name="Freeform 142"/>
              <p:cNvSpPr>
                <a:spLocks/>
              </p:cNvSpPr>
              <p:nvPr/>
            </p:nvSpPr>
            <p:spPr bwMode="auto">
              <a:xfrm>
                <a:off x="1616" y="344"/>
                <a:ext cx="67" cy="26"/>
              </a:xfrm>
              <a:custGeom>
                <a:avLst/>
                <a:gdLst>
                  <a:gd name="T0" fmla="+- 0 1648 1616"/>
                  <a:gd name="T1" fmla="*/ T0 w 67"/>
                  <a:gd name="T2" fmla="+- 0 344 344"/>
                  <a:gd name="T3" fmla="*/ 344 h 26"/>
                  <a:gd name="T4" fmla="+- 0 1616 1616"/>
                  <a:gd name="T5" fmla="*/ T4 w 67"/>
                  <a:gd name="T6" fmla="+- 0 357 344"/>
                  <a:gd name="T7" fmla="*/ 357 h 26"/>
                  <a:gd name="T8" fmla="+- 0 1652 1616"/>
                  <a:gd name="T9" fmla="*/ T8 w 67"/>
                  <a:gd name="T10" fmla="+- 0 369 344"/>
                  <a:gd name="T11" fmla="*/ 369 h 26"/>
                  <a:gd name="T12" fmla="+- 0 1683 1616"/>
                  <a:gd name="T13" fmla="*/ T12 w 67"/>
                  <a:gd name="T14" fmla="+- 0 356 344"/>
                  <a:gd name="T15" fmla="*/ 356 h 26"/>
                  <a:gd name="T16" fmla="+- 0 1683 1616"/>
                  <a:gd name="T17" fmla="*/ T16 w 67"/>
                  <a:gd name="T18" fmla="+- 0 356 344"/>
                  <a:gd name="T19" fmla="*/ 356 h 26"/>
                  <a:gd name="T20" fmla="+- 0 1648 1616"/>
                  <a:gd name="T21" fmla="*/ T20 w 67"/>
                  <a:gd name="T22" fmla="+- 0 344 344"/>
                  <a:gd name="T23" fmla="*/ 344 h 26"/>
                </a:gdLst>
                <a:ahLst/>
                <a:cxnLst>
                  <a:cxn ang="0">
                    <a:pos x="T1" y="T3"/>
                  </a:cxn>
                  <a:cxn ang="0">
                    <a:pos x="T5" y="T7"/>
                  </a:cxn>
                  <a:cxn ang="0">
                    <a:pos x="T9" y="T11"/>
                  </a:cxn>
                  <a:cxn ang="0">
                    <a:pos x="T13" y="T15"/>
                  </a:cxn>
                  <a:cxn ang="0">
                    <a:pos x="T17" y="T19"/>
                  </a:cxn>
                  <a:cxn ang="0">
                    <a:pos x="T21" y="T23"/>
                  </a:cxn>
                </a:cxnLst>
                <a:rect l="0" t="0" r="r" b="b"/>
                <a:pathLst>
                  <a:path w="67" h="26">
                    <a:moveTo>
                      <a:pt x="32" y="0"/>
                    </a:moveTo>
                    <a:lnTo>
                      <a:pt x="0" y="13"/>
                    </a:lnTo>
                    <a:lnTo>
                      <a:pt x="36" y="25"/>
                    </a:lnTo>
                    <a:lnTo>
                      <a:pt x="67"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139"/>
            <p:cNvGrpSpPr>
              <a:grpSpLocks/>
            </p:cNvGrpSpPr>
            <p:nvPr/>
          </p:nvGrpSpPr>
          <p:grpSpPr bwMode="auto">
            <a:xfrm>
              <a:off x="1824" y="259"/>
              <a:ext cx="67" cy="26"/>
              <a:chOff x="1824" y="259"/>
              <a:chExt cx="67" cy="26"/>
            </a:xfrm>
          </p:grpSpPr>
          <p:sp>
            <p:nvSpPr>
              <p:cNvPr id="167" name="Freeform 140"/>
              <p:cNvSpPr>
                <a:spLocks/>
              </p:cNvSpPr>
              <p:nvPr/>
            </p:nvSpPr>
            <p:spPr bwMode="auto">
              <a:xfrm>
                <a:off x="1824" y="259"/>
                <a:ext cx="67" cy="26"/>
              </a:xfrm>
              <a:custGeom>
                <a:avLst/>
                <a:gdLst>
                  <a:gd name="T0" fmla="+- 0 1855 1824"/>
                  <a:gd name="T1" fmla="*/ T0 w 67"/>
                  <a:gd name="T2" fmla="+- 0 259 259"/>
                  <a:gd name="T3" fmla="*/ 259 h 26"/>
                  <a:gd name="T4" fmla="+- 0 1824 1824"/>
                  <a:gd name="T5" fmla="*/ T4 w 67"/>
                  <a:gd name="T6" fmla="+- 0 271 259"/>
                  <a:gd name="T7" fmla="*/ 271 h 26"/>
                  <a:gd name="T8" fmla="+- 0 1859 1824"/>
                  <a:gd name="T9" fmla="*/ T8 w 67"/>
                  <a:gd name="T10" fmla="+- 0 284 259"/>
                  <a:gd name="T11" fmla="*/ 284 h 26"/>
                  <a:gd name="T12" fmla="+- 0 1890 1824"/>
                  <a:gd name="T13" fmla="*/ T12 w 67"/>
                  <a:gd name="T14" fmla="+- 0 271 259"/>
                  <a:gd name="T15" fmla="*/ 271 h 26"/>
                  <a:gd name="T16" fmla="+- 0 1890 1824"/>
                  <a:gd name="T17" fmla="*/ T16 w 67"/>
                  <a:gd name="T18" fmla="+- 0 271 259"/>
                  <a:gd name="T19" fmla="*/ 271 h 26"/>
                  <a:gd name="T20" fmla="+- 0 1855 1824"/>
                  <a:gd name="T21" fmla="*/ T20 w 67"/>
                  <a:gd name="T22" fmla="+- 0 259 259"/>
                  <a:gd name="T23" fmla="*/ 259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2"/>
                    </a:lnTo>
                    <a:lnTo>
                      <a:pt x="35" y="25"/>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137"/>
            <p:cNvGrpSpPr>
              <a:grpSpLocks/>
            </p:cNvGrpSpPr>
            <p:nvPr/>
          </p:nvGrpSpPr>
          <p:grpSpPr bwMode="auto">
            <a:xfrm>
              <a:off x="1513" y="387"/>
              <a:ext cx="67" cy="26"/>
              <a:chOff x="1513" y="387"/>
              <a:chExt cx="67" cy="26"/>
            </a:xfrm>
          </p:grpSpPr>
          <p:sp>
            <p:nvSpPr>
              <p:cNvPr id="166" name="Freeform 138"/>
              <p:cNvSpPr>
                <a:spLocks/>
              </p:cNvSpPr>
              <p:nvPr/>
            </p:nvSpPr>
            <p:spPr bwMode="auto">
              <a:xfrm>
                <a:off x="1513" y="387"/>
                <a:ext cx="67" cy="26"/>
              </a:xfrm>
              <a:custGeom>
                <a:avLst/>
                <a:gdLst>
                  <a:gd name="T0" fmla="+- 0 1544 1513"/>
                  <a:gd name="T1" fmla="*/ T0 w 67"/>
                  <a:gd name="T2" fmla="+- 0 387 387"/>
                  <a:gd name="T3" fmla="*/ 387 h 26"/>
                  <a:gd name="T4" fmla="+- 0 1513 1513"/>
                  <a:gd name="T5" fmla="*/ T4 w 67"/>
                  <a:gd name="T6" fmla="+- 0 399 387"/>
                  <a:gd name="T7" fmla="*/ 399 h 26"/>
                  <a:gd name="T8" fmla="+- 0 1548 1513"/>
                  <a:gd name="T9" fmla="*/ T8 w 67"/>
                  <a:gd name="T10" fmla="+- 0 412 387"/>
                  <a:gd name="T11" fmla="*/ 412 h 26"/>
                  <a:gd name="T12" fmla="+- 0 1579 1513"/>
                  <a:gd name="T13" fmla="*/ T12 w 67"/>
                  <a:gd name="T14" fmla="+- 0 399 387"/>
                  <a:gd name="T15" fmla="*/ 399 h 26"/>
                  <a:gd name="T16" fmla="+- 0 1544 1513"/>
                  <a:gd name="T17" fmla="*/ T16 w 67"/>
                  <a:gd name="T18" fmla="+- 0 387 387"/>
                  <a:gd name="T19" fmla="*/ 387 h 26"/>
                </a:gdLst>
                <a:ahLst/>
                <a:cxnLst>
                  <a:cxn ang="0">
                    <a:pos x="T1" y="T3"/>
                  </a:cxn>
                  <a:cxn ang="0">
                    <a:pos x="T5" y="T7"/>
                  </a:cxn>
                  <a:cxn ang="0">
                    <a:pos x="T9" y="T11"/>
                  </a:cxn>
                  <a:cxn ang="0">
                    <a:pos x="T13" y="T15"/>
                  </a:cxn>
                  <a:cxn ang="0">
                    <a:pos x="T17" y="T19"/>
                  </a:cxn>
                </a:cxnLst>
                <a:rect l="0" t="0" r="r" b="b"/>
                <a:pathLst>
                  <a:path w="67" h="26">
                    <a:moveTo>
                      <a:pt x="31" y="0"/>
                    </a:moveTo>
                    <a:lnTo>
                      <a:pt x="0" y="12"/>
                    </a:lnTo>
                    <a:lnTo>
                      <a:pt x="35" y="25"/>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135"/>
            <p:cNvGrpSpPr>
              <a:grpSpLocks/>
            </p:cNvGrpSpPr>
            <p:nvPr/>
          </p:nvGrpSpPr>
          <p:grpSpPr bwMode="auto">
            <a:xfrm>
              <a:off x="1306" y="472"/>
              <a:ext cx="67" cy="26"/>
              <a:chOff x="1306" y="472"/>
              <a:chExt cx="67" cy="26"/>
            </a:xfrm>
          </p:grpSpPr>
          <p:sp>
            <p:nvSpPr>
              <p:cNvPr id="165" name="Freeform 136"/>
              <p:cNvSpPr>
                <a:spLocks/>
              </p:cNvSpPr>
              <p:nvPr/>
            </p:nvSpPr>
            <p:spPr bwMode="auto">
              <a:xfrm>
                <a:off x="1306" y="472"/>
                <a:ext cx="67" cy="26"/>
              </a:xfrm>
              <a:custGeom>
                <a:avLst/>
                <a:gdLst>
                  <a:gd name="T0" fmla="+- 0 1337 1306"/>
                  <a:gd name="T1" fmla="*/ T0 w 67"/>
                  <a:gd name="T2" fmla="+- 0 472 472"/>
                  <a:gd name="T3" fmla="*/ 472 h 26"/>
                  <a:gd name="T4" fmla="+- 0 1306 1306"/>
                  <a:gd name="T5" fmla="*/ T4 w 67"/>
                  <a:gd name="T6" fmla="+- 0 485 472"/>
                  <a:gd name="T7" fmla="*/ 485 h 26"/>
                  <a:gd name="T8" fmla="+- 0 1341 1306"/>
                  <a:gd name="T9" fmla="*/ T8 w 67"/>
                  <a:gd name="T10" fmla="+- 0 497 472"/>
                  <a:gd name="T11" fmla="*/ 497 h 26"/>
                  <a:gd name="T12" fmla="+- 0 1373 1306"/>
                  <a:gd name="T13" fmla="*/ T12 w 67"/>
                  <a:gd name="T14" fmla="+- 0 484 472"/>
                  <a:gd name="T15" fmla="*/ 484 h 26"/>
                  <a:gd name="T16" fmla="+- 0 1372 1306"/>
                  <a:gd name="T17" fmla="*/ T16 w 67"/>
                  <a:gd name="T18" fmla="+- 0 484 472"/>
                  <a:gd name="T19" fmla="*/ 484 h 26"/>
                  <a:gd name="T20" fmla="+- 0 1337 1306"/>
                  <a:gd name="T21" fmla="*/ T20 w 67"/>
                  <a:gd name="T22" fmla="+- 0 472 472"/>
                  <a:gd name="T23" fmla="*/ 472 h 26"/>
                </a:gdLst>
                <a:ahLst/>
                <a:cxnLst>
                  <a:cxn ang="0">
                    <a:pos x="T1" y="T3"/>
                  </a:cxn>
                  <a:cxn ang="0">
                    <a:pos x="T5" y="T7"/>
                  </a:cxn>
                  <a:cxn ang="0">
                    <a:pos x="T9" y="T11"/>
                  </a:cxn>
                  <a:cxn ang="0">
                    <a:pos x="T13" y="T15"/>
                  </a:cxn>
                  <a:cxn ang="0">
                    <a:pos x="T17" y="T19"/>
                  </a:cxn>
                  <a:cxn ang="0">
                    <a:pos x="T21" y="T23"/>
                  </a:cxn>
                </a:cxnLst>
                <a:rect l="0" t="0" r="r" b="b"/>
                <a:pathLst>
                  <a:path w="67" h="26">
                    <a:moveTo>
                      <a:pt x="31" y="0"/>
                    </a:moveTo>
                    <a:lnTo>
                      <a:pt x="0" y="13"/>
                    </a:lnTo>
                    <a:lnTo>
                      <a:pt x="35" y="25"/>
                    </a:lnTo>
                    <a:lnTo>
                      <a:pt x="67" y="12"/>
                    </a:lnTo>
                    <a:lnTo>
                      <a:pt x="66" y="12"/>
                    </a:lnTo>
                    <a:lnTo>
                      <a:pt x="3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133"/>
            <p:cNvGrpSpPr>
              <a:grpSpLocks/>
            </p:cNvGrpSpPr>
            <p:nvPr/>
          </p:nvGrpSpPr>
          <p:grpSpPr bwMode="auto">
            <a:xfrm>
              <a:off x="1409" y="429"/>
              <a:ext cx="67" cy="26"/>
              <a:chOff x="1409" y="429"/>
              <a:chExt cx="67" cy="26"/>
            </a:xfrm>
          </p:grpSpPr>
          <p:sp>
            <p:nvSpPr>
              <p:cNvPr id="164" name="Freeform 134"/>
              <p:cNvSpPr>
                <a:spLocks/>
              </p:cNvSpPr>
              <p:nvPr/>
            </p:nvSpPr>
            <p:spPr bwMode="auto">
              <a:xfrm>
                <a:off x="1409" y="429"/>
                <a:ext cx="67" cy="26"/>
              </a:xfrm>
              <a:custGeom>
                <a:avLst/>
                <a:gdLst>
                  <a:gd name="T0" fmla="+- 0 1441 1409"/>
                  <a:gd name="T1" fmla="*/ T0 w 67"/>
                  <a:gd name="T2" fmla="+- 0 429 429"/>
                  <a:gd name="T3" fmla="*/ 429 h 26"/>
                  <a:gd name="T4" fmla="+- 0 1409 1409"/>
                  <a:gd name="T5" fmla="*/ T4 w 67"/>
                  <a:gd name="T6" fmla="+- 0 442 429"/>
                  <a:gd name="T7" fmla="*/ 442 h 26"/>
                  <a:gd name="T8" fmla="+- 0 1445 1409"/>
                  <a:gd name="T9" fmla="*/ T8 w 67"/>
                  <a:gd name="T10" fmla="+- 0 454 429"/>
                  <a:gd name="T11" fmla="*/ 454 h 26"/>
                  <a:gd name="T12" fmla="+- 0 1476 1409"/>
                  <a:gd name="T13" fmla="*/ T12 w 67"/>
                  <a:gd name="T14" fmla="+- 0 441 429"/>
                  <a:gd name="T15" fmla="*/ 441 h 26"/>
                  <a:gd name="T16" fmla="+- 0 1441 1409"/>
                  <a:gd name="T17" fmla="*/ T16 w 67"/>
                  <a:gd name="T18" fmla="+- 0 429 429"/>
                  <a:gd name="T19" fmla="*/ 429 h 26"/>
                </a:gdLst>
                <a:ahLst/>
                <a:cxnLst>
                  <a:cxn ang="0">
                    <a:pos x="T1" y="T3"/>
                  </a:cxn>
                  <a:cxn ang="0">
                    <a:pos x="T5" y="T7"/>
                  </a:cxn>
                  <a:cxn ang="0">
                    <a:pos x="T9" y="T11"/>
                  </a:cxn>
                  <a:cxn ang="0">
                    <a:pos x="T13" y="T15"/>
                  </a:cxn>
                  <a:cxn ang="0">
                    <a:pos x="T17" y="T19"/>
                  </a:cxn>
                </a:cxnLst>
                <a:rect l="0" t="0" r="r" b="b"/>
                <a:pathLst>
                  <a:path w="67" h="26">
                    <a:moveTo>
                      <a:pt x="32" y="0"/>
                    </a:moveTo>
                    <a:lnTo>
                      <a:pt x="0" y="13"/>
                    </a:lnTo>
                    <a:lnTo>
                      <a:pt x="36" y="25"/>
                    </a:lnTo>
                    <a:lnTo>
                      <a:pt x="67" y="12"/>
                    </a:lnTo>
                    <a:lnTo>
                      <a:pt x="3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131"/>
            <p:cNvGrpSpPr>
              <a:grpSpLocks/>
            </p:cNvGrpSpPr>
            <p:nvPr/>
          </p:nvGrpSpPr>
          <p:grpSpPr bwMode="auto">
            <a:xfrm>
              <a:off x="32" y="1354"/>
              <a:ext cx="22" cy="34"/>
              <a:chOff x="32" y="1354"/>
              <a:chExt cx="22" cy="34"/>
            </a:xfrm>
          </p:grpSpPr>
          <p:sp>
            <p:nvSpPr>
              <p:cNvPr id="163" name="Freeform 132"/>
              <p:cNvSpPr>
                <a:spLocks/>
              </p:cNvSpPr>
              <p:nvPr/>
            </p:nvSpPr>
            <p:spPr bwMode="auto">
              <a:xfrm>
                <a:off x="32" y="1354"/>
                <a:ext cx="22" cy="34"/>
              </a:xfrm>
              <a:custGeom>
                <a:avLst/>
                <a:gdLst>
                  <a:gd name="T0" fmla="+- 0 32 32"/>
                  <a:gd name="T1" fmla="*/ T0 w 22"/>
                  <a:gd name="T2" fmla="+- 0 1354 1354"/>
                  <a:gd name="T3" fmla="*/ 1354 h 34"/>
                  <a:gd name="T4" fmla="+- 0 32 32"/>
                  <a:gd name="T5" fmla="*/ T4 w 22"/>
                  <a:gd name="T6" fmla="+- 0 1381 1354"/>
                  <a:gd name="T7" fmla="*/ 1381 h 34"/>
                  <a:gd name="T8" fmla="+- 0 54 32"/>
                  <a:gd name="T9" fmla="*/ T8 w 22"/>
                  <a:gd name="T10" fmla="+- 0 1388 1354"/>
                  <a:gd name="T11" fmla="*/ 1388 h 34"/>
                  <a:gd name="T12" fmla="+- 0 53 32"/>
                  <a:gd name="T13" fmla="*/ T12 w 22"/>
                  <a:gd name="T14" fmla="+- 0 1362 1354"/>
                  <a:gd name="T15" fmla="*/ 1362 h 34"/>
                  <a:gd name="T16" fmla="+- 0 32 32"/>
                  <a:gd name="T17" fmla="*/ T16 w 22"/>
                  <a:gd name="T18" fmla="+- 0 1354 1354"/>
                  <a:gd name="T19" fmla="*/ 1354 h 34"/>
                </a:gdLst>
                <a:ahLst/>
                <a:cxnLst>
                  <a:cxn ang="0">
                    <a:pos x="T1" y="T3"/>
                  </a:cxn>
                  <a:cxn ang="0">
                    <a:pos x="T5" y="T7"/>
                  </a:cxn>
                  <a:cxn ang="0">
                    <a:pos x="T9" y="T11"/>
                  </a:cxn>
                  <a:cxn ang="0">
                    <a:pos x="T13" y="T15"/>
                  </a:cxn>
                  <a:cxn ang="0">
                    <a:pos x="T17" y="T19"/>
                  </a:cxn>
                </a:cxnLst>
                <a:rect l="0" t="0" r="r" b="b"/>
                <a:pathLst>
                  <a:path w="22" h="34">
                    <a:moveTo>
                      <a:pt x="0" y="0"/>
                    </a:moveTo>
                    <a:lnTo>
                      <a:pt x="0" y="27"/>
                    </a:lnTo>
                    <a:lnTo>
                      <a:pt x="22" y="34"/>
                    </a:lnTo>
                    <a:lnTo>
                      <a:pt x="21"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129"/>
            <p:cNvGrpSpPr>
              <a:grpSpLocks/>
            </p:cNvGrpSpPr>
            <p:nvPr/>
          </p:nvGrpSpPr>
          <p:grpSpPr bwMode="auto">
            <a:xfrm>
              <a:off x="992" y="1684"/>
              <a:ext cx="53" cy="45"/>
              <a:chOff x="992" y="1684"/>
              <a:chExt cx="53" cy="45"/>
            </a:xfrm>
          </p:grpSpPr>
          <p:sp>
            <p:nvSpPr>
              <p:cNvPr id="162" name="Freeform 130"/>
              <p:cNvSpPr>
                <a:spLocks/>
              </p:cNvSpPr>
              <p:nvPr/>
            </p:nvSpPr>
            <p:spPr bwMode="auto">
              <a:xfrm>
                <a:off x="992" y="1684"/>
                <a:ext cx="53" cy="45"/>
              </a:xfrm>
              <a:custGeom>
                <a:avLst/>
                <a:gdLst>
                  <a:gd name="T0" fmla="+- 0 992 992"/>
                  <a:gd name="T1" fmla="*/ T0 w 53"/>
                  <a:gd name="T2" fmla="+- 0 1684 1684"/>
                  <a:gd name="T3" fmla="*/ 1684 h 45"/>
                  <a:gd name="T4" fmla="+- 0 992 992"/>
                  <a:gd name="T5" fmla="*/ T4 w 53"/>
                  <a:gd name="T6" fmla="+- 0 1711 1684"/>
                  <a:gd name="T7" fmla="*/ 1711 h 45"/>
                  <a:gd name="T8" fmla="+- 0 1044 992"/>
                  <a:gd name="T9" fmla="*/ T8 w 53"/>
                  <a:gd name="T10" fmla="+- 0 1729 1684"/>
                  <a:gd name="T11" fmla="*/ 1729 h 45"/>
                  <a:gd name="T12" fmla="+- 0 1044 992"/>
                  <a:gd name="T13" fmla="*/ T12 w 53"/>
                  <a:gd name="T14" fmla="+- 0 1702 1684"/>
                  <a:gd name="T15" fmla="*/ 1702 h 45"/>
                  <a:gd name="T16" fmla="+- 0 992 992"/>
                  <a:gd name="T17" fmla="*/ T16 w 53"/>
                  <a:gd name="T18" fmla="+- 0 1684 1684"/>
                  <a:gd name="T19" fmla="*/ 1684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2" y="45"/>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127"/>
            <p:cNvGrpSpPr>
              <a:grpSpLocks/>
            </p:cNvGrpSpPr>
            <p:nvPr/>
          </p:nvGrpSpPr>
          <p:grpSpPr bwMode="auto">
            <a:xfrm>
              <a:off x="331" y="1457"/>
              <a:ext cx="53" cy="45"/>
              <a:chOff x="331" y="1457"/>
              <a:chExt cx="53" cy="45"/>
            </a:xfrm>
          </p:grpSpPr>
          <p:sp>
            <p:nvSpPr>
              <p:cNvPr id="161" name="Freeform 128"/>
              <p:cNvSpPr>
                <a:spLocks/>
              </p:cNvSpPr>
              <p:nvPr/>
            </p:nvSpPr>
            <p:spPr bwMode="auto">
              <a:xfrm>
                <a:off x="331" y="1457"/>
                <a:ext cx="53" cy="45"/>
              </a:xfrm>
              <a:custGeom>
                <a:avLst/>
                <a:gdLst>
                  <a:gd name="T0" fmla="+- 0 331 331"/>
                  <a:gd name="T1" fmla="*/ T0 w 53"/>
                  <a:gd name="T2" fmla="+- 0 1457 1457"/>
                  <a:gd name="T3" fmla="*/ 1457 h 45"/>
                  <a:gd name="T4" fmla="+- 0 331 331"/>
                  <a:gd name="T5" fmla="*/ T4 w 53"/>
                  <a:gd name="T6" fmla="+- 0 1483 1457"/>
                  <a:gd name="T7" fmla="*/ 1483 h 45"/>
                  <a:gd name="T8" fmla="+- 0 384 331"/>
                  <a:gd name="T9" fmla="*/ T8 w 53"/>
                  <a:gd name="T10" fmla="+- 0 1501 1457"/>
                  <a:gd name="T11" fmla="*/ 1501 h 45"/>
                  <a:gd name="T12" fmla="+- 0 384 331"/>
                  <a:gd name="T13" fmla="*/ T12 w 53"/>
                  <a:gd name="T14" fmla="+- 0 1475 1457"/>
                  <a:gd name="T15" fmla="*/ 1475 h 45"/>
                  <a:gd name="T16" fmla="+- 0 331 331"/>
                  <a:gd name="T17" fmla="*/ T16 w 53"/>
                  <a:gd name="T18" fmla="+- 0 1457 1457"/>
                  <a:gd name="T19" fmla="*/ 1457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3" y="44"/>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125"/>
            <p:cNvGrpSpPr>
              <a:grpSpLocks/>
            </p:cNvGrpSpPr>
            <p:nvPr/>
          </p:nvGrpSpPr>
          <p:grpSpPr bwMode="auto">
            <a:xfrm>
              <a:off x="221" y="1419"/>
              <a:ext cx="53" cy="45"/>
              <a:chOff x="221" y="1419"/>
              <a:chExt cx="53" cy="45"/>
            </a:xfrm>
          </p:grpSpPr>
          <p:sp>
            <p:nvSpPr>
              <p:cNvPr id="160" name="Freeform 126"/>
              <p:cNvSpPr>
                <a:spLocks/>
              </p:cNvSpPr>
              <p:nvPr/>
            </p:nvSpPr>
            <p:spPr bwMode="auto">
              <a:xfrm>
                <a:off x="221" y="1419"/>
                <a:ext cx="53" cy="45"/>
              </a:xfrm>
              <a:custGeom>
                <a:avLst/>
                <a:gdLst>
                  <a:gd name="T0" fmla="+- 0 221 221"/>
                  <a:gd name="T1" fmla="*/ T0 w 53"/>
                  <a:gd name="T2" fmla="+- 0 1419 1419"/>
                  <a:gd name="T3" fmla="*/ 1419 h 45"/>
                  <a:gd name="T4" fmla="+- 0 221 221"/>
                  <a:gd name="T5" fmla="*/ T4 w 53"/>
                  <a:gd name="T6" fmla="+- 0 1446 1419"/>
                  <a:gd name="T7" fmla="*/ 1446 h 45"/>
                  <a:gd name="T8" fmla="+- 0 274 221"/>
                  <a:gd name="T9" fmla="*/ T8 w 53"/>
                  <a:gd name="T10" fmla="+- 0 1464 1419"/>
                  <a:gd name="T11" fmla="*/ 1464 h 45"/>
                  <a:gd name="T12" fmla="+- 0 274 221"/>
                  <a:gd name="T13" fmla="*/ T12 w 53"/>
                  <a:gd name="T14" fmla="+- 0 1437 1419"/>
                  <a:gd name="T15" fmla="*/ 1437 h 45"/>
                  <a:gd name="T16" fmla="+- 0 221 221"/>
                  <a:gd name="T17" fmla="*/ T16 w 53"/>
                  <a:gd name="T18" fmla="+- 0 1419 1419"/>
                  <a:gd name="T19" fmla="*/ 1419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3" y="45"/>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123"/>
            <p:cNvGrpSpPr>
              <a:grpSpLocks/>
            </p:cNvGrpSpPr>
            <p:nvPr/>
          </p:nvGrpSpPr>
          <p:grpSpPr bwMode="auto">
            <a:xfrm>
              <a:off x="1212" y="1760"/>
              <a:ext cx="53" cy="45"/>
              <a:chOff x="1212" y="1760"/>
              <a:chExt cx="53" cy="45"/>
            </a:xfrm>
          </p:grpSpPr>
          <p:sp>
            <p:nvSpPr>
              <p:cNvPr id="159" name="Freeform 124"/>
              <p:cNvSpPr>
                <a:spLocks/>
              </p:cNvSpPr>
              <p:nvPr/>
            </p:nvSpPr>
            <p:spPr bwMode="auto">
              <a:xfrm>
                <a:off x="1212" y="1760"/>
                <a:ext cx="53" cy="45"/>
              </a:xfrm>
              <a:custGeom>
                <a:avLst/>
                <a:gdLst>
                  <a:gd name="T0" fmla="+- 0 1212 1212"/>
                  <a:gd name="T1" fmla="*/ T0 w 53"/>
                  <a:gd name="T2" fmla="+- 0 1760 1760"/>
                  <a:gd name="T3" fmla="*/ 1760 h 45"/>
                  <a:gd name="T4" fmla="+- 0 1212 1212"/>
                  <a:gd name="T5" fmla="*/ T4 w 53"/>
                  <a:gd name="T6" fmla="+- 0 1786 1760"/>
                  <a:gd name="T7" fmla="*/ 1786 h 45"/>
                  <a:gd name="T8" fmla="+- 0 1264 1212"/>
                  <a:gd name="T9" fmla="*/ T8 w 53"/>
                  <a:gd name="T10" fmla="+- 0 1804 1760"/>
                  <a:gd name="T11" fmla="*/ 1804 h 45"/>
                  <a:gd name="T12" fmla="+- 0 1264 1212"/>
                  <a:gd name="T13" fmla="*/ T12 w 53"/>
                  <a:gd name="T14" fmla="+- 0 1778 1760"/>
                  <a:gd name="T15" fmla="*/ 1778 h 45"/>
                  <a:gd name="T16" fmla="+- 0 1212 1212"/>
                  <a:gd name="T17" fmla="*/ T16 w 53"/>
                  <a:gd name="T18" fmla="+- 0 1760 1760"/>
                  <a:gd name="T19" fmla="*/ 1760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121"/>
            <p:cNvGrpSpPr>
              <a:grpSpLocks/>
            </p:cNvGrpSpPr>
            <p:nvPr/>
          </p:nvGrpSpPr>
          <p:grpSpPr bwMode="auto">
            <a:xfrm>
              <a:off x="1102" y="1722"/>
              <a:ext cx="53" cy="45"/>
              <a:chOff x="1102" y="1722"/>
              <a:chExt cx="53" cy="45"/>
            </a:xfrm>
          </p:grpSpPr>
          <p:sp>
            <p:nvSpPr>
              <p:cNvPr id="158" name="Freeform 122"/>
              <p:cNvSpPr>
                <a:spLocks/>
              </p:cNvSpPr>
              <p:nvPr/>
            </p:nvSpPr>
            <p:spPr bwMode="auto">
              <a:xfrm>
                <a:off x="1102" y="1722"/>
                <a:ext cx="53" cy="45"/>
              </a:xfrm>
              <a:custGeom>
                <a:avLst/>
                <a:gdLst>
                  <a:gd name="T0" fmla="+- 0 1102 1102"/>
                  <a:gd name="T1" fmla="*/ T0 w 53"/>
                  <a:gd name="T2" fmla="+- 0 1722 1722"/>
                  <a:gd name="T3" fmla="*/ 1722 h 45"/>
                  <a:gd name="T4" fmla="+- 0 1102 1102"/>
                  <a:gd name="T5" fmla="*/ T4 w 53"/>
                  <a:gd name="T6" fmla="+- 0 1749 1722"/>
                  <a:gd name="T7" fmla="*/ 1749 h 45"/>
                  <a:gd name="T8" fmla="+- 0 1154 1102"/>
                  <a:gd name="T9" fmla="*/ T8 w 53"/>
                  <a:gd name="T10" fmla="+- 0 1766 1722"/>
                  <a:gd name="T11" fmla="*/ 1766 h 45"/>
                  <a:gd name="T12" fmla="+- 0 1154 1102"/>
                  <a:gd name="T13" fmla="*/ T12 w 53"/>
                  <a:gd name="T14" fmla="+- 0 1740 1722"/>
                  <a:gd name="T15" fmla="*/ 1740 h 45"/>
                  <a:gd name="T16" fmla="+- 0 1102 1102"/>
                  <a:gd name="T17" fmla="*/ T16 w 53"/>
                  <a:gd name="T18" fmla="+- 0 1722 1722"/>
                  <a:gd name="T19" fmla="*/ 1722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119"/>
            <p:cNvGrpSpPr>
              <a:grpSpLocks/>
            </p:cNvGrpSpPr>
            <p:nvPr/>
          </p:nvGrpSpPr>
          <p:grpSpPr bwMode="auto">
            <a:xfrm>
              <a:off x="111" y="1381"/>
              <a:ext cx="53" cy="45"/>
              <a:chOff x="111" y="1381"/>
              <a:chExt cx="53" cy="45"/>
            </a:xfrm>
          </p:grpSpPr>
          <p:sp>
            <p:nvSpPr>
              <p:cNvPr id="157" name="Freeform 120"/>
              <p:cNvSpPr>
                <a:spLocks/>
              </p:cNvSpPr>
              <p:nvPr/>
            </p:nvSpPr>
            <p:spPr bwMode="auto">
              <a:xfrm>
                <a:off x="111" y="1381"/>
                <a:ext cx="53" cy="45"/>
              </a:xfrm>
              <a:custGeom>
                <a:avLst/>
                <a:gdLst>
                  <a:gd name="T0" fmla="+- 0 111 111"/>
                  <a:gd name="T1" fmla="*/ T0 w 53"/>
                  <a:gd name="T2" fmla="+- 0 1381 1381"/>
                  <a:gd name="T3" fmla="*/ 1381 h 45"/>
                  <a:gd name="T4" fmla="+- 0 111 111"/>
                  <a:gd name="T5" fmla="*/ T4 w 53"/>
                  <a:gd name="T6" fmla="+- 0 1408 1381"/>
                  <a:gd name="T7" fmla="*/ 1408 h 45"/>
                  <a:gd name="T8" fmla="+- 0 164 111"/>
                  <a:gd name="T9" fmla="*/ T8 w 53"/>
                  <a:gd name="T10" fmla="+- 0 1426 1381"/>
                  <a:gd name="T11" fmla="*/ 1426 h 45"/>
                  <a:gd name="T12" fmla="+- 0 163 111"/>
                  <a:gd name="T13" fmla="*/ T12 w 53"/>
                  <a:gd name="T14" fmla="+- 0 1399 1381"/>
                  <a:gd name="T15" fmla="*/ 1399 h 45"/>
                  <a:gd name="T16" fmla="+- 0 111 111"/>
                  <a:gd name="T17" fmla="*/ T16 w 53"/>
                  <a:gd name="T18" fmla="+- 0 1381 1381"/>
                  <a:gd name="T19" fmla="*/ 1381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3" y="45"/>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117"/>
            <p:cNvGrpSpPr>
              <a:grpSpLocks/>
            </p:cNvGrpSpPr>
            <p:nvPr/>
          </p:nvGrpSpPr>
          <p:grpSpPr bwMode="auto">
            <a:xfrm>
              <a:off x="662" y="1571"/>
              <a:ext cx="53" cy="45"/>
              <a:chOff x="662" y="1571"/>
              <a:chExt cx="53" cy="45"/>
            </a:xfrm>
          </p:grpSpPr>
          <p:sp>
            <p:nvSpPr>
              <p:cNvPr id="156" name="Freeform 118"/>
              <p:cNvSpPr>
                <a:spLocks/>
              </p:cNvSpPr>
              <p:nvPr/>
            </p:nvSpPr>
            <p:spPr bwMode="auto">
              <a:xfrm>
                <a:off x="662" y="1571"/>
                <a:ext cx="53" cy="45"/>
              </a:xfrm>
              <a:custGeom>
                <a:avLst/>
                <a:gdLst>
                  <a:gd name="T0" fmla="+- 0 662 662"/>
                  <a:gd name="T1" fmla="*/ T0 w 53"/>
                  <a:gd name="T2" fmla="+- 0 1571 1571"/>
                  <a:gd name="T3" fmla="*/ 1571 h 45"/>
                  <a:gd name="T4" fmla="+- 0 662 662"/>
                  <a:gd name="T5" fmla="*/ T4 w 53"/>
                  <a:gd name="T6" fmla="+- 0 1597 1571"/>
                  <a:gd name="T7" fmla="*/ 1597 h 45"/>
                  <a:gd name="T8" fmla="+- 0 714 662"/>
                  <a:gd name="T9" fmla="*/ T8 w 53"/>
                  <a:gd name="T10" fmla="+- 0 1615 1571"/>
                  <a:gd name="T11" fmla="*/ 1615 h 45"/>
                  <a:gd name="T12" fmla="+- 0 714 662"/>
                  <a:gd name="T13" fmla="*/ T12 w 53"/>
                  <a:gd name="T14" fmla="+- 0 1589 1571"/>
                  <a:gd name="T15" fmla="*/ 1589 h 45"/>
                  <a:gd name="T16" fmla="+- 0 662 662"/>
                  <a:gd name="T17" fmla="*/ T16 w 53"/>
                  <a:gd name="T18" fmla="+- 0 1571 1571"/>
                  <a:gd name="T19" fmla="*/ 1571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115"/>
            <p:cNvGrpSpPr>
              <a:grpSpLocks/>
            </p:cNvGrpSpPr>
            <p:nvPr/>
          </p:nvGrpSpPr>
          <p:grpSpPr bwMode="auto">
            <a:xfrm>
              <a:off x="882" y="1646"/>
              <a:ext cx="53" cy="45"/>
              <a:chOff x="882" y="1646"/>
              <a:chExt cx="53" cy="45"/>
            </a:xfrm>
          </p:grpSpPr>
          <p:sp>
            <p:nvSpPr>
              <p:cNvPr id="155" name="Freeform 116"/>
              <p:cNvSpPr>
                <a:spLocks/>
              </p:cNvSpPr>
              <p:nvPr/>
            </p:nvSpPr>
            <p:spPr bwMode="auto">
              <a:xfrm>
                <a:off x="882" y="1646"/>
                <a:ext cx="53" cy="45"/>
              </a:xfrm>
              <a:custGeom>
                <a:avLst/>
                <a:gdLst>
                  <a:gd name="T0" fmla="+- 0 882 882"/>
                  <a:gd name="T1" fmla="*/ T0 w 53"/>
                  <a:gd name="T2" fmla="+- 0 1646 1646"/>
                  <a:gd name="T3" fmla="*/ 1646 h 45"/>
                  <a:gd name="T4" fmla="+- 0 882 882"/>
                  <a:gd name="T5" fmla="*/ T4 w 53"/>
                  <a:gd name="T6" fmla="+- 0 1673 1646"/>
                  <a:gd name="T7" fmla="*/ 1673 h 45"/>
                  <a:gd name="T8" fmla="+- 0 934 882"/>
                  <a:gd name="T9" fmla="*/ T8 w 53"/>
                  <a:gd name="T10" fmla="+- 0 1691 1646"/>
                  <a:gd name="T11" fmla="*/ 1691 h 45"/>
                  <a:gd name="T12" fmla="+- 0 934 882"/>
                  <a:gd name="T13" fmla="*/ T12 w 53"/>
                  <a:gd name="T14" fmla="+- 0 1664 1646"/>
                  <a:gd name="T15" fmla="*/ 1664 h 45"/>
                  <a:gd name="T16" fmla="+- 0 882 882"/>
                  <a:gd name="T17" fmla="*/ T16 w 53"/>
                  <a:gd name="T18" fmla="+- 0 1646 1646"/>
                  <a:gd name="T19" fmla="*/ 1646 h 45"/>
                </a:gdLst>
                <a:ahLst/>
                <a:cxnLst>
                  <a:cxn ang="0">
                    <a:pos x="T1" y="T3"/>
                  </a:cxn>
                  <a:cxn ang="0">
                    <a:pos x="T5" y="T7"/>
                  </a:cxn>
                  <a:cxn ang="0">
                    <a:pos x="T9" y="T11"/>
                  </a:cxn>
                  <a:cxn ang="0">
                    <a:pos x="T13" y="T15"/>
                  </a:cxn>
                  <a:cxn ang="0">
                    <a:pos x="T17" y="T19"/>
                  </a:cxn>
                </a:cxnLst>
                <a:rect l="0" t="0" r="r" b="b"/>
                <a:pathLst>
                  <a:path w="53" h="45">
                    <a:moveTo>
                      <a:pt x="0" y="0"/>
                    </a:moveTo>
                    <a:lnTo>
                      <a:pt x="0" y="27"/>
                    </a:lnTo>
                    <a:lnTo>
                      <a:pt x="52" y="45"/>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113"/>
            <p:cNvGrpSpPr>
              <a:grpSpLocks/>
            </p:cNvGrpSpPr>
            <p:nvPr/>
          </p:nvGrpSpPr>
          <p:grpSpPr bwMode="auto">
            <a:xfrm>
              <a:off x="441" y="1495"/>
              <a:ext cx="53" cy="45"/>
              <a:chOff x="441" y="1495"/>
              <a:chExt cx="53" cy="45"/>
            </a:xfrm>
          </p:grpSpPr>
          <p:sp>
            <p:nvSpPr>
              <p:cNvPr id="154" name="Freeform 114"/>
              <p:cNvSpPr>
                <a:spLocks/>
              </p:cNvSpPr>
              <p:nvPr/>
            </p:nvSpPr>
            <p:spPr bwMode="auto">
              <a:xfrm>
                <a:off x="441" y="1495"/>
                <a:ext cx="53" cy="45"/>
              </a:xfrm>
              <a:custGeom>
                <a:avLst/>
                <a:gdLst>
                  <a:gd name="T0" fmla="+- 0 441 441"/>
                  <a:gd name="T1" fmla="*/ T0 w 53"/>
                  <a:gd name="T2" fmla="+- 0 1495 1495"/>
                  <a:gd name="T3" fmla="*/ 1495 h 45"/>
                  <a:gd name="T4" fmla="+- 0 441 441"/>
                  <a:gd name="T5" fmla="*/ T4 w 53"/>
                  <a:gd name="T6" fmla="+- 0 1521 1495"/>
                  <a:gd name="T7" fmla="*/ 1521 h 45"/>
                  <a:gd name="T8" fmla="+- 0 494 441"/>
                  <a:gd name="T9" fmla="*/ T8 w 53"/>
                  <a:gd name="T10" fmla="+- 0 1539 1495"/>
                  <a:gd name="T11" fmla="*/ 1539 h 45"/>
                  <a:gd name="T12" fmla="+- 0 494 441"/>
                  <a:gd name="T13" fmla="*/ T12 w 53"/>
                  <a:gd name="T14" fmla="+- 0 1513 1495"/>
                  <a:gd name="T15" fmla="*/ 1513 h 45"/>
                  <a:gd name="T16" fmla="+- 0 441 441"/>
                  <a:gd name="T17" fmla="*/ T16 w 53"/>
                  <a:gd name="T18" fmla="+- 0 1495 1495"/>
                  <a:gd name="T19" fmla="*/ 1495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3" y="44"/>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111"/>
            <p:cNvGrpSpPr>
              <a:grpSpLocks/>
            </p:cNvGrpSpPr>
            <p:nvPr/>
          </p:nvGrpSpPr>
          <p:grpSpPr bwMode="auto">
            <a:xfrm>
              <a:off x="772" y="1609"/>
              <a:ext cx="53" cy="45"/>
              <a:chOff x="772" y="1609"/>
              <a:chExt cx="53" cy="45"/>
            </a:xfrm>
          </p:grpSpPr>
          <p:sp>
            <p:nvSpPr>
              <p:cNvPr id="153" name="Freeform 112"/>
              <p:cNvSpPr>
                <a:spLocks/>
              </p:cNvSpPr>
              <p:nvPr/>
            </p:nvSpPr>
            <p:spPr bwMode="auto">
              <a:xfrm>
                <a:off x="772" y="1609"/>
                <a:ext cx="53" cy="45"/>
              </a:xfrm>
              <a:custGeom>
                <a:avLst/>
                <a:gdLst>
                  <a:gd name="T0" fmla="+- 0 772 772"/>
                  <a:gd name="T1" fmla="*/ T0 w 53"/>
                  <a:gd name="T2" fmla="+- 0 1609 1609"/>
                  <a:gd name="T3" fmla="*/ 1609 h 45"/>
                  <a:gd name="T4" fmla="+- 0 772 772"/>
                  <a:gd name="T5" fmla="*/ T4 w 53"/>
                  <a:gd name="T6" fmla="+- 0 1635 1609"/>
                  <a:gd name="T7" fmla="*/ 1635 h 45"/>
                  <a:gd name="T8" fmla="+- 0 824 772"/>
                  <a:gd name="T9" fmla="*/ T8 w 53"/>
                  <a:gd name="T10" fmla="+- 0 1653 1609"/>
                  <a:gd name="T11" fmla="*/ 1653 h 45"/>
                  <a:gd name="T12" fmla="+- 0 824 772"/>
                  <a:gd name="T13" fmla="*/ T12 w 53"/>
                  <a:gd name="T14" fmla="+- 0 1627 1609"/>
                  <a:gd name="T15" fmla="*/ 1627 h 45"/>
                  <a:gd name="T16" fmla="+- 0 772 772"/>
                  <a:gd name="T17" fmla="*/ T16 w 53"/>
                  <a:gd name="T18" fmla="+- 0 1609 1609"/>
                  <a:gd name="T19" fmla="*/ 1609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2" y="44"/>
                    </a:lnTo>
                    <a:lnTo>
                      <a:pt x="52"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109"/>
            <p:cNvGrpSpPr>
              <a:grpSpLocks/>
            </p:cNvGrpSpPr>
            <p:nvPr/>
          </p:nvGrpSpPr>
          <p:grpSpPr bwMode="auto">
            <a:xfrm>
              <a:off x="551" y="1533"/>
              <a:ext cx="53" cy="45"/>
              <a:chOff x="551" y="1533"/>
              <a:chExt cx="53" cy="45"/>
            </a:xfrm>
          </p:grpSpPr>
          <p:sp>
            <p:nvSpPr>
              <p:cNvPr id="152" name="Freeform 110"/>
              <p:cNvSpPr>
                <a:spLocks/>
              </p:cNvSpPr>
              <p:nvPr/>
            </p:nvSpPr>
            <p:spPr bwMode="auto">
              <a:xfrm>
                <a:off x="551" y="1533"/>
                <a:ext cx="53" cy="45"/>
              </a:xfrm>
              <a:custGeom>
                <a:avLst/>
                <a:gdLst>
                  <a:gd name="T0" fmla="+- 0 551 551"/>
                  <a:gd name="T1" fmla="*/ T0 w 53"/>
                  <a:gd name="T2" fmla="+- 0 1533 1533"/>
                  <a:gd name="T3" fmla="*/ 1533 h 45"/>
                  <a:gd name="T4" fmla="+- 0 551 551"/>
                  <a:gd name="T5" fmla="*/ T4 w 53"/>
                  <a:gd name="T6" fmla="+- 0 1559 1533"/>
                  <a:gd name="T7" fmla="*/ 1559 h 45"/>
                  <a:gd name="T8" fmla="+- 0 604 551"/>
                  <a:gd name="T9" fmla="*/ T8 w 53"/>
                  <a:gd name="T10" fmla="+- 0 1577 1533"/>
                  <a:gd name="T11" fmla="*/ 1577 h 45"/>
                  <a:gd name="T12" fmla="+- 0 604 551"/>
                  <a:gd name="T13" fmla="*/ T12 w 53"/>
                  <a:gd name="T14" fmla="+- 0 1551 1533"/>
                  <a:gd name="T15" fmla="*/ 1551 h 45"/>
                  <a:gd name="T16" fmla="+- 0 551 551"/>
                  <a:gd name="T17" fmla="*/ T16 w 53"/>
                  <a:gd name="T18" fmla="+- 0 1533 1533"/>
                  <a:gd name="T19" fmla="*/ 1533 h 45"/>
                </a:gdLst>
                <a:ahLst/>
                <a:cxnLst>
                  <a:cxn ang="0">
                    <a:pos x="T1" y="T3"/>
                  </a:cxn>
                  <a:cxn ang="0">
                    <a:pos x="T5" y="T7"/>
                  </a:cxn>
                  <a:cxn ang="0">
                    <a:pos x="T9" y="T11"/>
                  </a:cxn>
                  <a:cxn ang="0">
                    <a:pos x="T13" y="T15"/>
                  </a:cxn>
                  <a:cxn ang="0">
                    <a:pos x="T17" y="T19"/>
                  </a:cxn>
                </a:cxnLst>
                <a:rect l="0" t="0" r="r" b="b"/>
                <a:pathLst>
                  <a:path w="53" h="45">
                    <a:moveTo>
                      <a:pt x="0" y="0"/>
                    </a:moveTo>
                    <a:lnTo>
                      <a:pt x="0" y="26"/>
                    </a:lnTo>
                    <a:lnTo>
                      <a:pt x="53" y="44"/>
                    </a:lnTo>
                    <a:lnTo>
                      <a:pt x="53" y="1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107"/>
            <p:cNvGrpSpPr>
              <a:grpSpLocks/>
            </p:cNvGrpSpPr>
            <p:nvPr/>
          </p:nvGrpSpPr>
          <p:grpSpPr bwMode="auto">
            <a:xfrm>
              <a:off x="1322" y="1798"/>
              <a:ext cx="21" cy="34"/>
              <a:chOff x="1322" y="1798"/>
              <a:chExt cx="21" cy="34"/>
            </a:xfrm>
          </p:grpSpPr>
          <p:sp>
            <p:nvSpPr>
              <p:cNvPr id="151" name="Freeform 108"/>
              <p:cNvSpPr>
                <a:spLocks/>
              </p:cNvSpPr>
              <p:nvPr/>
            </p:nvSpPr>
            <p:spPr bwMode="auto">
              <a:xfrm>
                <a:off x="1322" y="1798"/>
                <a:ext cx="21" cy="34"/>
              </a:xfrm>
              <a:custGeom>
                <a:avLst/>
                <a:gdLst>
                  <a:gd name="T0" fmla="+- 0 1322 1322"/>
                  <a:gd name="T1" fmla="*/ T0 w 21"/>
                  <a:gd name="T2" fmla="+- 0 1798 1798"/>
                  <a:gd name="T3" fmla="*/ 1798 h 34"/>
                  <a:gd name="T4" fmla="+- 0 1322 1322"/>
                  <a:gd name="T5" fmla="*/ T4 w 21"/>
                  <a:gd name="T6" fmla="+- 0 1824 1798"/>
                  <a:gd name="T7" fmla="*/ 1824 h 34"/>
                  <a:gd name="T8" fmla="+- 0 1343 1322"/>
                  <a:gd name="T9" fmla="*/ T8 w 21"/>
                  <a:gd name="T10" fmla="+- 0 1831 1798"/>
                  <a:gd name="T11" fmla="*/ 1831 h 34"/>
                  <a:gd name="T12" fmla="+- 0 1343 1322"/>
                  <a:gd name="T13" fmla="*/ T12 w 21"/>
                  <a:gd name="T14" fmla="+- 0 1805 1798"/>
                  <a:gd name="T15" fmla="*/ 1805 h 34"/>
                  <a:gd name="T16" fmla="+- 0 1322 1322"/>
                  <a:gd name="T17" fmla="*/ T16 w 21"/>
                  <a:gd name="T18" fmla="+- 0 1798 1798"/>
                  <a:gd name="T19" fmla="*/ 1798 h 34"/>
                </a:gdLst>
                <a:ahLst/>
                <a:cxnLst>
                  <a:cxn ang="0">
                    <a:pos x="T1" y="T3"/>
                  </a:cxn>
                  <a:cxn ang="0">
                    <a:pos x="T5" y="T7"/>
                  </a:cxn>
                  <a:cxn ang="0">
                    <a:pos x="T9" y="T11"/>
                  </a:cxn>
                  <a:cxn ang="0">
                    <a:pos x="T13" y="T15"/>
                  </a:cxn>
                  <a:cxn ang="0">
                    <a:pos x="T17" y="T19"/>
                  </a:cxn>
                </a:cxnLst>
                <a:rect l="0" t="0" r="r" b="b"/>
                <a:pathLst>
                  <a:path w="21" h="34">
                    <a:moveTo>
                      <a:pt x="0" y="0"/>
                    </a:moveTo>
                    <a:lnTo>
                      <a:pt x="0" y="26"/>
                    </a:lnTo>
                    <a:lnTo>
                      <a:pt x="21" y="33"/>
                    </a:lnTo>
                    <a:lnTo>
                      <a:pt x="21" y="7"/>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105"/>
            <p:cNvGrpSpPr>
              <a:grpSpLocks/>
            </p:cNvGrpSpPr>
            <p:nvPr/>
          </p:nvGrpSpPr>
          <p:grpSpPr bwMode="auto">
            <a:xfrm>
              <a:off x="679" y="1782"/>
              <a:ext cx="26" cy="62"/>
              <a:chOff x="679" y="1782"/>
              <a:chExt cx="26" cy="62"/>
            </a:xfrm>
          </p:grpSpPr>
          <p:sp>
            <p:nvSpPr>
              <p:cNvPr id="150" name="Freeform 106"/>
              <p:cNvSpPr>
                <a:spLocks/>
              </p:cNvSpPr>
              <p:nvPr/>
            </p:nvSpPr>
            <p:spPr bwMode="auto">
              <a:xfrm>
                <a:off x="679" y="1782"/>
                <a:ext cx="26" cy="62"/>
              </a:xfrm>
              <a:custGeom>
                <a:avLst/>
                <a:gdLst>
                  <a:gd name="T0" fmla="+- 0 680 679"/>
                  <a:gd name="T1" fmla="*/ T0 w 26"/>
                  <a:gd name="T2" fmla="+- 0 1782 1782"/>
                  <a:gd name="T3" fmla="*/ 1782 h 62"/>
                  <a:gd name="T4" fmla="+- 0 679 679"/>
                  <a:gd name="T5" fmla="*/ T4 w 26"/>
                  <a:gd name="T6" fmla="+- 0 1782 1782"/>
                  <a:gd name="T7" fmla="*/ 1782 h 62"/>
                  <a:gd name="T8" fmla="+- 0 679 679"/>
                  <a:gd name="T9" fmla="*/ T8 w 26"/>
                  <a:gd name="T10" fmla="+- 0 1835 1782"/>
                  <a:gd name="T11" fmla="*/ 1835 h 62"/>
                  <a:gd name="T12" fmla="+- 0 704 679"/>
                  <a:gd name="T13" fmla="*/ T12 w 26"/>
                  <a:gd name="T14" fmla="+- 0 1844 1782"/>
                  <a:gd name="T15" fmla="*/ 1844 h 62"/>
                  <a:gd name="T16" fmla="+- 0 704 679"/>
                  <a:gd name="T17" fmla="*/ T16 w 26"/>
                  <a:gd name="T18" fmla="+- 0 1790 1782"/>
                  <a:gd name="T19" fmla="*/ 1790 h 62"/>
                  <a:gd name="T20" fmla="+- 0 680 679"/>
                  <a:gd name="T21" fmla="*/ T20 w 26"/>
                  <a:gd name="T22" fmla="+- 0 1782 1782"/>
                  <a:gd name="T23" fmla="*/ 1782 h 62"/>
                </a:gdLst>
                <a:ahLst/>
                <a:cxnLst>
                  <a:cxn ang="0">
                    <a:pos x="T1" y="T3"/>
                  </a:cxn>
                  <a:cxn ang="0">
                    <a:pos x="T5" y="T7"/>
                  </a:cxn>
                  <a:cxn ang="0">
                    <a:pos x="T9" y="T11"/>
                  </a:cxn>
                  <a:cxn ang="0">
                    <a:pos x="T13" y="T15"/>
                  </a:cxn>
                  <a:cxn ang="0">
                    <a:pos x="T17" y="T19"/>
                  </a:cxn>
                  <a:cxn ang="0">
                    <a:pos x="T21" y="T23"/>
                  </a:cxn>
                </a:cxnLst>
                <a:rect l="0" t="0" r="r" b="b"/>
                <a:pathLst>
                  <a:path w="26" h="62">
                    <a:moveTo>
                      <a:pt x="1" y="0"/>
                    </a:moveTo>
                    <a:lnTo>
                      <a:pt x="0" y="0"/>
                    </a:lnTo>
                    <a:lnTo>
                      <a:pt x="0" y="53"/>
                    </a:lnTo>
                    <a:lnTo>
                      <a:pt x="25" y="62"/>
                    </a:lnTo>
                    <a:lnTo>
                      <a:pt x="25" y="8"/>
                    </a:lnTo>
                    <a:lnTo>
                      <a:pt x="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1" name="Group 103"/>
            <p:cNvGrpSpPr>
              <a:grpSpLocks/>
            </p:cNvGrpSpPr>
            <p:nvPr/>
          </p:nvGrpSpPr>
          <p:grpSpPr bwMode="auto">
            <a:xfrm>
              <a:off x="679" y="1670"/>
              <a:ext cx="26" cy="62"/>
              <a:chOff x="679" y="1670"/>
              <a:chExt cx="26" cy="62"/>
            </a:xfrm>
          </p:grpSpPr>
          <p:sp>
            <p:nvSpPr>
              <p:cNvPr id="149" name="Freeform 104"/>
              <p:cNvSpPr>
                <a:spLocks/>
              </p:cNvSpPr>
              <p:nvPr/>
            </p:nvSpPr>
            <p:spPr bwMode="auto">
              <a:xfrm>
                <a:off x="679" y="1670"/>
                <a:ext cx="26" cy="62"/>
              </a:xfrm>
              <a:custGeom>
                <a:avLst/>
                <a:gdLst>
                  <a:gd name="T0" fmla="+- 0 679 679"/>
                  <a:gd name="T1" fmla="*/ T0 w 26"/>
                  <a:gd name="T2" fmla="+- 0 1670 1670"/>
                  <a:gd name="T3" fmla="*/ 1670 h 62"/>
                  <a:gd name="T4" fmla="+- 0 679 679"/>
                  <a:gd name="T5" fmla="*/ T4 w 26"/>
                  <a:gd name="T6" fmla="+- 0 1724 1670"/>
                  <a:gd name="T7" fmla="*/ 1724 h 62"/>
                  <a:gd name="T8" fmla="+- 0 704 679"/>
                  <a:gd name="T9" fmla="*/ T8 w 26"/>
                  <a:gd name="T10" fmla="+- 0 1732 1670"/>
                  <a:gd name="T11" fmla="*/ 1732 h 62"/>
                  <a:gd name="T12" fmla="+- 0 703 679"/>
                  <a:gd name="T13" fmla="*/ T12 w 26"/>
                  <a:gd name="T14" fmla="+- 0 1679 1670"/>
                  <a:gd name="T15" fmla="*/ 1679 h 62"/>
                  <a:gd name="T16" fmla="+- 0 679 679"/>
                  <a:gd name="T17" fmla="*/ T16 w 26"/>
                  <a:gd name="T18" fmla="+- 0 1670 1670"/>
                  <a:gd name="T19" fmla="*/ 1670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4"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101"/>
            <p:cNvGrpSpPr>
              <a:grpSpLocks/>
            </p:cNvGrpSpPr>
            <p:nvPr/>
          </p:nvGrpSpPr>
          <p:grpSpPr bwMode="auto">
            <a:xfrm>
              <a:off x="678" y="1447"/>
              <a:ext cx="26" cy="62"/>
              <a:chOff x="678" y="1447"/>
              <a:chExt cx="26" cy="62"/>
            </a:xfrm>
          </p:grpSpPr>
          <p:sp>
            <p:nvSpPr>
              <p:cNvPr id="148" name="Freeform 102"/>
              <p:cNvSpPr>
                <a:spLocks/>
              </p:cNvSpPr>
              <p:nvPr/>
            </p:nvSpPr>
            <p:spPr bwMode="auto">
              <a:xfrm>
                <a:off x="678" y="1447"/>
                <a:ext cx="26" cy="62"/>
              </a:xfrm>
              <a:custGeom>
                <a:avLst/>
                <a:gdLst>
                  <a:gd name="T0" fmla="+- 0 678 678"/>
                  <a:gd name="T1" fmla="*/ T0 w 26"/>
                  <a:gd name="T2" fmla="+- 0 1447 1447"/>
                  <a:gd name="T3" fmla="*/ 1447 h 62"/>
                  <a:gd name="T4" fmla="+- 0 678 678"/>
                  <a:gd name="T5" fmla="*/ T4 w 26"/>
                  <a:gd name="T6" fmla="+- 0 1447 1447"/>
                  <a:gd name="T7" fmla="*/ 1447 h 62"/>
                  <a:gd name="T8" fmla="+- 0 678 678"/>
                  <a:gd name="T9" fmla="*/ T8 w 26"/>
                  <a:gd name="T10" fmla="+- 0 1500 1447"/>
                  <a:gd name="T11" fmla="*/ 1500 h 62"/>
                  <a:gd name="T12" fmla="+- 0 703 678"/>
                  <a:gd name="T13" fmla="*/ T12 w 26"/>
                  <a:gd name="T14" fmla="+- 0 1508 1447"/>
                  <a:gd name="T15" fmla="*/ 1508 h 62"/>
                  <a:gd name="T16" fmla="+- 0 703 678"/>
                  <a:gd name="T17" fmla="*/ T16 w 26"/>
                  <a:gd name="T18" fmla="+- 0 1455 1447"/>
                  <a:gd name="T19" fmla="*/ 1455 h 62"/>
                  <a:gd name="T20" fmla="+- 0 678 678"/>
                  <a:gd name="T21" fmla="*/ T20 w 26"/>
                  <a:gd name="T22" fmla="+- 0 1447 1447"/>
                  <a:gd name="T23" fmla="*/ 1447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0"/>
                    </a:lnTo>
                    <a:lnTo>
                      <a:pt x="0" y="53"/>
                    </a:lnTo>
                    <a:lnTo>
                      <a:pt x="25" y="61"/>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99"/>
            <p:cNvGrpSpPr>
              <a:grpSpLocks/>
            </p:cNvGrpSpPr>
            <p:nvPr/>
          </p:nvGrpSpPr>
          <p:grpSpPr bwMode="auto">
            <a:xfrm>
              <a:off x="676" y="999"/>
              <a:ext cx="26" cy="62"/>
              <a:chOff x="676" y="999"/>
              <a:chExt cx="26" cy="62"/>
            </a:xfrm>
          </p:grpSpPr>
          <p:sp>
            <p:nvSpPr>
              <p:cNvPr id="147" name="Freeform 100"/>
              <p:cNvSpPr>
                <a:spLocks/>
              </p:cNvSpPr>
              <p:nvPr/>
            </p:nvSpPr>
            <p:spPr bwMode="auto">
              <a:xfrm>
                <a:off x="676" y="999"/>
                <a:ext cx="26" cy="62"/>
              </a:xfrm>
              <a:custGeom>
                <a:avLst/>
                <a:gdLst>
                  <a:gd name="T0" fmla="+- 0 676 676"/>
                  <a:gd name="T1" fmla="*/ T0 w 26"/>
                  <a:gd name="T2" fmla="+- 0 999 999"/>
                  <a:gd name="T3" fmla="*/ 999 h 62"/>
                  <a:gd name="T4" fmla="+- 0 676 676"/>
                  <a:gd name="T5" fmla="*/ T4 w 26"/>
                  <a:gd name="T6" fmla="+- 0 1053 999"/>
                  <a:gd name="T7" fmla="*/ 1053 h 62"/>
                  <a:gd name="T8" fmla="+- 0 701 676"/>
                  <a:gd name="T9" fmla="*/ T8 w 26"/>
                  <a:gd name="T10" fmla="+- 0 1061 999"/>
                  <a:gd name="T11" fmla="*/ 1061 h 62"/>
                  <a:gd name="T12" fmla="+- 0 701 676"/>
                  <a:gd name="T13" fmla="*/ T12 w 26"/>
                  <a:gd name="T14" fmla="+- 0 1008 999"/>
                  <a:gd name="T15" fmla="*/ 1008 h 62"/>
                  <a:gd name="T16" fmla="+- 0 676 676"/>
                  <a:gd name="T17" fmla="*/ T16 w 26"/>
                  <a:gd name="T18" fmla="+- 0 999 999"/>
                  <a:gd name="T19" fmla="*/ 999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97"/>
            <p:cNvGrpSpPr>
              <a:grpSpLocks/>
            </p:cNvGrpSpPr>
            <p:nvPr/>
          </p:nvGrpSpPr>
          <p:grpSpPr bwMode="auto">
            <a:xfrm>
              <a:off x="676" y="887"/>
              <a:ext cx="26" cy="62"/>
              <a:chOff x="676" y="887"/>
              <a:chExt cx="26" cy="62"/>
            </a:xfrm>
          </p:grpSpPr>
          <p:sp>
            <p:nvSpPr>
              <p:cNvPr id="146" name="Freeform 98"/>
              <p:cNvSpPr>
                <a:spLocks/>
              </p:cNvSpPr>
              <p:nvPr/>
            </p:nvSpPr>
            <p:spPr bwMode="auto">
              <a:xfrm>
                <a:off x="676" y="887"/>
                <a:ext cx="26" cy="62"/>
              </a:xfrm>
              <a:custGeom>
                <a:avLst/>
                <a:gdLst>
                  <a:gd name="T0" fmla="+- 0 676 676"/>
                  <a:gd name="T1" fmla="*/ T0 w 26"/>
                  <a:gd name="T2" fmla="+- 0 887 887"/>
                  <a:gd name="T3" fmla="*/ 887 h 62"/>
                  <a:gd name="T4" fmla="+- 0 676 676"/>
                  <a:gd name="T5" fmla="*/ T4 w 26"/>
                  <a:gd name="T6" fmla="+- 0 941 887"/>
                  <a:gd name="T7" fmla="*/ 941 h 62"/>
                  <a:gd name="T8" fmla="+- 0 701 676"/>
                  <a:gd name="T9" fmla="*/ T8 w 26"/>
                  <a:gd name="T10" fmla="+- 0 949 887"/>
                  <a:gd name="T11" fmla="*/ 949 h 62"/>
                  <a:gd name="T12" fmla="+- 0 701 676"/>
                  <a:gd name="T13" fmla="*/ T12 w 26"/>
                  <a:gd name="T14" fmla="+- 0 896 887"/>
                  <a:gd name="T15" fmla="*/ 896 h 62"/>
                  <a:gd name="T16" fmla="+- 0 676 676"/>
                  <a:gd name="T17" fmla="*/ T16 w 26"/>
                  <a:gd name="T18" fmla="+- 0 887 887"/>
                  <a:gd name="T19" fmla="*/ 887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95"/>
            <p:cNvGrpSpPr>
              <a:grpSpLocks/>
            </p:cNvGrpSpPr>
            <p:nvPr/>
          </p:nvGrpSpPr>
          <p:grpSpPr bwMode="auto">
            <a:xfrm>
              <a:off x="677" y="1223"/>
              <a:ext cx="26" cy="62"/>
              <a:chOff x="677" y="1223"/>
              <a:chExt cx="26" cy="62"/>
            </a:xfrm>
          </p:grpSpPr>
          <p:sp>
            <p:nvSpPr>
              <p:cNvPr id="145" name="Freeform 96"/>
              <p:cNvSpPr>
                <a:spLocks/>
              </p:cNvSpPr>
              <p:nvPr/>
            </p:nvSpPr>
            <p:spPr bwMode="auto">
              <a:xfrm>
                <a:off x="677" y="1223"/>
                <a:ext cx="26" cy="62"/>
              </a:xfrm>
              <a:custGeom>
                <a:avLst/>
                <a:gdLst>
                  <a:gd name="T0" fmla="+- 0 678 677"/>
                  <a:gd name="T1" fmla="*/ T0 w 26"/>
                  <a:gd name="T2" fmla="+- 0 1223 1223"/>
                  <a:gd name="T3" fmla="*/ 1223 h 62"/>
                  <a:gd name="T4" fmla="+- 0 677 677"/>
                  <a:gd name="T5" fmla="*/ T4 w 26"/>
                  <a:gd name="T6" fmla="+- 0 1223 1223"/>
                  <a:gd name="T7" fmla="*/ 1223 h 62"/>
                  <a:gd name="T8" fmla="+- 0 677 677"/>
                  <a:gd name="T9" fmla="*/ T8 w 26"/>
                  <a:gd name="T10" fmla="+- 0 1276 1223"/>
                  <a:gd name="T11" fmla="*/ 1276 h 62"/>
                  <a:gd name="T12" fmla="+- 0 702 677"/>
                  <a:gd name="T13" fmla="*/ T12 w 26"/>
                  <a:gd name="T14" fmla="+- 0 1285 1223"/>
                  <a:gd name="T15" fmla="*/ 1285 h 62"/>
                  <a:gd name="T16" fmla="+- 0 702 677"/>
                  <a:gd name="T17" fmla="*/ T16 w 26"/>
                  <a:gd name="T18" fmla="+- 0 1231 1223"/>
                  <a:gd name="T19" fmla="*/ 1231 h 62"/>
                  <a:gd name="T20" fmla="+- 0 678 677"/>
                  <a:gd name="T21" fmla="*/ T20 w 26"/>
                  <a:gd name="T22" fmla="+- 0 1223 1223"/>
                  <a:gd name="T23" fmla="*/ 1223 h 62"/>
                </a:gdLst>
                <a:ahLst/>
                <a:cxnLst>
                  <a:cxn ang="0">
                    <a:pos x="T1" y="T3"/>
                  </a:cxn>
                  <a:cxn ang="0">
                    <a:pos x="T5" y="T7"/>
                  </a:cxn>
                  <a:cxn ang="0">
                    <a:pos x="T9" y="T11"/>
                  </a:cxn>
                  <a:cxn ang="0">
                    <a:pos x="T13" y="T15"/>
                  </a:cxn>
                  <a:cxn ang="0">
                    <a:pos x="T17" y="T19"/>
                  </a:cxn>
                  <a:cxn ang="0">
                    <a:pos x="T21" y="T23"/>
                  </a:cxn>
                </a:cxnLst>
                <a:rect l="0" t="0" r="r" b="b"/>
                <a:pathLst>
                  <a:path w="26" h="62">
                    <a:moveTo>
                      <a:pt x="1" y="0"/>
                    </a:moveTo>
                    <a:lnTo>
                      <a:pt x="0" y="0"/>
                    </a:lnTo>
                    <a:lnTo>
                      <a:pt x="0" y="53"/>
                    </a:lnTo>
                    <a:lnTo>
                      <a:pt x="25" y="62"/>
                    </a:lnTo>
                    <a:lnTo>
                      <a:pt x="25" y="8"/>
                    </a:lnTo>
                    <a:lnTo>
                      <a:pt x="1"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93"/>
            <p:cNvGrpSpPr>
              <a:grpSpLocks/>
            </p:cNvGrpSpPr>
            <p:nvPr/>
          </p:nvGrpSpPr>
          <p:grpSpPr bwMode="auto">
            <a:xfrm>
              <a:off x="677" y="1111"/>
              <a:ext cx="25" cy="62"/>
              <a:chOff x="677" y="1111"/>
              <a:chExt cx="25" cy="62"/>
            </a:xfrm>
          </p:grpSpPr>
          <p:sp>
            <p:nvSpPr>
              <p:cNvPr id="144" name="Freeform 94"/>
              <p:cNvSpPr>
                <a:spLocks/>
              </p:cNvSpPr>
              <p:nvPr/>
            </p:nvSpPr>
            <p:spPr bwMode="auto">
              <a:xfrm>
                <a:off x="677" y="1111"/>
                <a:ext cx="25" cy="62"/>
              </a:xfrm>
              <a:custGeom>
                <a:avLst/>
                <a:gdLst>
                  <a:gd name="T0" fmla="+- 0 677 677"/>
                  <a:gd name="T1" fmla="*/ T0 w 25"/>
                  <a:gd name="T2" fmla="+- 0 1111 1111"/>
                  <a:gd name="T3" fmla="*/ 1111 h 62"/>
                  <a:gd name="T4" fmla="+- 0 677 677"/>
                  <a:gd name="T5" fmla="*/ T4 w 25"/>
                  <a:gd name="T6" fmla="+- 0 1164 1111"/>
                  <a:gd name="T7" fmla="*/ 1164 h 62"/>
                  <a:gd name="T8" fmla="+- 0 701 677"/>
                  <a:gd name="T9" fmla="*/ T8 w 25"/>
                  <a:gd name="T10" fmla="+- 0 1173 1111"/>
                  <a:gd name="T11" fmla="*/ 1173 h 62"/>
                  <a:gd name="T12" fmla="+- 0 701 677"/>
                  <a:gd name="T13" fmla="*/ T12 w 25"/>
                  <a:gd name="T14" fmla="+- 0 1120 1111"/>
                  <a:gd name="T15" fmla="*/ 1120 h 62"/>
                  <a:gd name="T16" fmla="+- 0 677 677"/>
                  <a:gd name="T17" fmla="*/ T16 w 25"/>
                  <a:gd name="T18" fmla="+- 0 1111 1111"/>
                  <a:gd name="T19" fmla="*/ 1111 h 62"/>
                </a:gdLst>
                <a:ahLst/>
                <a:cxnLst>
                  <a:cxn ang="0">
                    <a:pos x="T1" y="T3"/>
                  </a:cxn>
                  <a:cxn ang="0">
                    <a:pos x="T5" y="T7"/>
                  </a:cxn>
                  <a:cxn ang="0">
                    <a:pos x="T9" y="T11"/>
                  </a:cxn>
                  <a:cxn ang="0">
                    <a:pos x="T13" y="T15"/>
                  </a:cxn>
                  <a:cxn ang="0">
                    <a:pos x="T17" y="T19"/>
                  </a:cxn>
                </a:cxnLst>
                <a:rect l="0" t="0" r="r" b="b"/>
                <a:pathLst>
                  <a:path w="25" h="62">
                    <a:moveTo>
                      <a:pt x="0" y="0"/>
                    </a:moveTo>
                    <a:lnTo>
                      <a:pt x="0" y="53"/>
                    </a:lnTo>
                    <a:lnTo>
                      <a:pt x="24" y="62"/>
                    </a:lnTo>
                    <a:lnTo>
                      <a:pt x="24"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91"/>
            <p:cNvGrpSpPr>
              <a:grpSpLocks/>
            </p:cNvGrpSpPr>
            <p:nvPr/>
          </p:nvGrpSpPr>
          <p:grpSpPr bwMode="auto">
            <a:xfrm>
              <a:off x="679" y="1894"/>
              <a:ext cx="26" cy="62"/>
              <a:chOff x="679" y="1894"/>
              <a:chExt cx="26" cy="62"/>
            </a:xfrm>
          </p:grpSpPr>
          <p:sp>
            <p:nvSpPr>
              <p:cNvPr id="143" name="Freeform 92"/>
              <p:cNvSpPr>
                <a:spLocks/>
              </p:cNvSpPr>
              <p:nvPr/>
            </p:nvSpPr>
            <p:spPr bwMode="auto">
              <a:xfrm>
                <a:off x="679" y="1894"/>
                <a:ext cx="26" cy="62"/>
              </a:xfrm>
              <a:custGeom>
                <a:avLst/>
                <a:gdLst>
                  <a:gd name="T0" fmla="+- 0 679 679"/>
                  <a:gd name="T1" fmla="*/ T0 w 26"/>
                  <a:gd name="T2" fmla="+- 0 1894 1894"/>
                  <a:gd name="T3" fmla="*/ 1894 h 62"/>
                  <a:gd name="T4" fmla="+- 0 680 679"/>
                  <a:gd name="T5" fmla="*/ T4 w 26"/>
                  <a:gd name="T6" fmla="+- 0 1947 1894"/>
                  <a:gd name="T7" fmla="*/ 1947 h 62"/>
                  <a:gd name="T8" fmla="+- 0 704 679"/>
                  <a:gd name="T9" fmla="*/ T8 w 26"/>
                  <a:gd name="T10" fmla="+- 0 1956 1894"/>
                  <a:gd name="T11" fmla="*/ 1956 h 62"/>
                  <a:gd name="T12" fmla="+- 0 704 679"/>
                  <a:gd name="T13" fmla="*/ T12 w 26"/>
                  <a:gd name="T14" fmla="+- 0 1903 1894"/>
                  <a:gd name="T15" fmla="*/ 1903 h 62"/>
                  <a:gd name="T16" fmla="+- 0 679 679"/>
                  <a:gd name="T17" fmla="*/ T16 w 26"/>
                  <a:gd name="T18" fmla="+- 0 1894 1894"/>
                  <a:gd name="T19" fmla="*/ 1894 h 62"/>
                </a:gdLst>
                <a:ahLst/>
                <a:cxnLst>
                  <a:cxn ang="0">
                    <a:pos x="T1" y="T3"/>
                  </a:cxn>
                  <a:cxn ang="0">
                    <a:pos x="T5" y="T7"/>
                  </a:cxn>
                  <a:cxn ang="0">
                    <a:pos x="T9" y="T11"/>
                  </a:cxn>
                  <a:cxn ang="0">
                    <a:pos x="T13" y="T15"/>
                  </a:cxn>
                  <a:cxn ang="0">
                    <a:pos x="T17" y="T19"/>
                  </a:cxn>
                </a:cxnLst>
                <a:rect l="0" t="0" r="r" b="b"/>
                <a:pathLst>
                  <a:path w="26" h="62">
                    <a:moveTo>
                      <a:pt x="0" y="0"/>
                    </a:moveTo>
                    <a:lnTo>
                      <a:pt x="1" y="53"/>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89"/>
            <p:cNvGrpSpPr>
              <a:grpSpLocks/>
            </p:cNvGrpSpPr>
            <p:nvPr/>
          </p:nvGrpSpPr>
          <p:grpSpPr bwMode="auto">
            <a:xfrm>
              <a:off x="681" y="2342"/>
              <a:ext cx="25" cy="62"/>
              <a:chOff x="681" y="2342"/>
              <a:chExt cx="25" cy="62"/>
            </a:xfrm>
          </p:grpSpPr>
          <p:sp>
            <p:nvSpPr>
              <p:cNvPr id="142" name="Freeform 90"/>
              <p:cNvSpPr>
                <a:spLocks/>
              </p:cNvSpPr>
              <p:nvPr/>
            </p:nvSpPr>
            <p:spPr bwMode="auto">
              <a:xfrm>
                <a:off x="681" y="2342"/>
                <a:ext cx="25" cy="62"/>
              </a:xfrm>
              <a:custGeom>
                <a:avLst/>
                <a:gdLst>
                  <a:gd name="T0" fmla="+- 0 681 681"/>
                  <a:gd name="T1" fmla="*/ T0 w 25"/>
                  <a:gd name="T2" fmla="+- 0 2342 2342"/>
                  <a:gd name="T3" fmla="*/ 2342 h 62"/>
                  <a:gd name="T4" fmla="+- 0 681 681"/>
                  <a:gd name="T5" fmla="*/ T4 w 25"/>
                  <a:gd name="T6" fmla="+- 0 2395 2342"/>
                  <a:gd name="T7" fmla="*/ 2395 h 62"/>
                  <a:gd name="T8" fmla="+- 0 706 681"/>
                  <a:gd name="T9" fmla="*/ T8 w 25"/>
                  <a:gd name="T10" fmla="+- 0 2403 2342"/>
                  <a:gd name="T11" fmla="*/ 2403 h 62"/>
                  <a:gd name="T12" fmla="+- 0 706 681"/>
                  <a:gd name="T13" fmla="*/ T12 w 25"/>
                  <a:gd name="T14" fmla="+- 0 2350 2342"/>
                  <a:gd name="T15" fmla="*/ 2350 h 62"/>
                  <a:gd name="T16" fmla="+- 0 681 681"/>
                  <a:gd name="T17" fmla="*/ T16 w 25"/>
                  <a:gd name="T18" fmla="+- 0 2342 2342"/>
                  <a:gd name="T19" fmla="*/ 2342 h 62"/>
                </a:gdLst>
                <a:ahLst/>
                <a:cxnLst>
                  <a:cxn ang="0">
                    <a:pos x="T1" y="T3"/>
                  </a:cxn>
                  <a:cxn ang="0">
                    <a:pos x="T5" y="T7"/>
                  </a:cxn>
                  <a:cxn ang="0">
                    <a:pos x="T9" y="T11"/>
                  </a:cxn>
                  <a:cxn ang="0">
                    <a:pos x="T13" y="T15"/>
                  </a:cxn>
                  <a:cxn ang="0">
                    <a:pos x="T17" y="T19"/>
                  </a:cxn>
                </a:cxnLst>
                <a:rect l="0" t="0" r="r" b="b"/>
                <a:pathLst>
                  <a:path w="25" h="62">
                    <a:moveTo>
                      <a:pt x="0" y="0"/>
                    </a:moveTo>
                    <a:lnTo>
                      <a:pt x="0" y="53"/>
                    </a:lnTo>
                    <a:lnTo>
                      <a:pt x="25" y="61"/>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87"/>
            <p:cNvGrpSpPr>
              <a:grpSpLocks/>
            </p:cNvGrpSpPr>
            <p:nvPr/>
          </p:nvGrpSpPr>
          <p:grpSpPr bwMode="auto">
            <a:xfrm>
              <a:off x="677" y="1335"/>
              <a:ext cx="26" cy="62"/>
              <a:chOff x="677" y="1335"/>
              <a:chExt cx="26" cy="62"/>
            </a:xfrm>
          </p:grpSpPr>
          <p:sp>
            <p:nvSpPr>
              <p:cNvPr id="141" name="Freeform 88"/>
              <p:cNvSpPr>
                <a:spLocks/>
              </p:cNvSpPr>
              <p:nvPr/>
            </p:nvSpPr>
            <p:spPr bwMode="auto">
              <a:xfrm>
                <a:off x="677" y="1335"/>
                <a:ext cx="26" cy="62"/>
              </a:xfrm>
              <a:custGeom>
                <a:avLst/>
                <a:gdLst>
                  <a:gd name="T0" fmla="+- 0 677 677"/>
                  <a:gd name="T1" fmla="*/ T0 w 26"/>
                  <a:gd name="T2" fmla="+- 0 1335 1335"/>
                  <a:gd name="T3" fmla="*/ 1335 h 62"/>
                  <a:gd name="T4" fmla="+- 0 678 677"/>
                  <a:gd name="T5" fmla="*/ T4 w 26"/>
                  <a:gd name="T6" fmla="+- 0 1388 1335"/>
                  <a:gd name="T7" fmla="*/ 1388 h 62"/>
                  <a:gd name="T8" fmla="+- 0 702 677"/>
                  <a:gd name="T9" fmla="*/ T8 w 26"/>
                  <a:gd name="T10" fmla="+- 0 1397 1335"/>
                  <a:gd name="T11" fmla="*/ 1397 h 62"/>
                  <a:gd name="T12" fmla="+- 0 702 677"/>
                  <a:gd name="T13" fmla="*/ T12 w 26"/>
                  <a:gd name="T14" fmla="+- 0 1344 1335"/>
                  <a:gd name="T15" fmla="*/ 1344 h 62"/>
                  <a:gd name="T16" fmla="+- 0 677 677"/>
                  <a:gd name="T17" fmla="*/ T16 w 26"/>
                  <a:gd name="T18" fmla="+- 0 1335 1335"/>
                  <a:gd name="T19" fmla="*/ 1335 h 62"/>
                </a:gdLst>
                <a:ahLst/>
                <a:cxnLst>
                  <a:cxn ang="0">
                    <a:pos x="T1" y="T3"/>
                  </a:cxn>
                  <a:cxn ang="0">
                    <a:pos x="T5" y="T7"/>
                  </a:cxn>
                  <a:cxn ang="0">
                    <a:pos x="T9" y="T11"/>
                  </a:cxn>
                  <a:cxn ang="0">
                    <a:pos x="T13" y="T15"/>
                  </a:cxn>
                  <a:cxn ang="0">
                    <a:pos x="T17" y="T19"/>
                  </a:cxn>
                </a:cxnLst>
                <a:rect l="0" t="0" r="r" b="b"/>
                <a:pathLst>
                  <a:path w="26" h="62">
                    <a:moveTo>
                      <a:pt x="0" y="0"/>
                    </a:moveTo>
                    <a:lnTo>
                      <a:pt x="1" y="53"/>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0" name="Group 85"/>
            <p:cNvGrpSpPr>
              <a:grpSpLocks/>
            </p:cNvGrpSpPr>
            <p:nvPr/>
          </p:nvGrpSpPr>
          <p:grpSpPr bwMode="auto">
            <a:xfrm>
              <a:off x="675" y="775"/>
              <a:ext cx="26" cy="62"/>
              <a:chOff x="675" y="775"/>
              <a:chExt cx="26" cy="62"/>
            </a:xfrm>
          </p:grpSpPr>
          <p:sp>
            <p:nvSpPr>
              <p:cNvPr id="140" name="Freeform 86"/>
              <p:cNvSpPr>
                <a:spLocks/>
              </p:cNvSpPr>
              <p:nvPr/>
            </p:nvSpPr>
            <p:spPr bwMode="auto">
              <a:xfrm>
                <a:off x="675" y="775"/>
                <a:ext cx="26" cy="62"/>
              </a:xfrm>
              <a:custGeom>
                <a:avLst/>
                <a:gdLst>
                  <a:gd name="T0" fmla="+- 0 675 675"/>
                  <a:gd name="T1" fmla="*/ T0 w 26"/>
                  <a:gd name="T2" fmla="+- 0 775 775"/>
                  <a:gd name="T3" fmla="*/ 775 h 62"/>
                  <a:gd name="T4" fmla="+- 0 675 675"/>
                  <a:gd name="T5" fmla="*/ T4 w 26"/>
                  <a:gd name="T6" fmla="+- 0 829 775"/>
                  <a:gd name="T7" fmla="*/ 829 h 62"/>
                  <a:gd name="T8" fmla="+- 0 700 675"/>
                  <a:gd name="T9" fmla="*/ T8 w 26"/>
                  <a:gd name="T10" fmla="+- 0 837 775"/>
                  <a:gd name="T11" fmla="*/ 837 h 62"/>
                  <a:gd name="T12" fmla="+- 0 700 675"/>
                  <a:gd name="T13" fmla="*/ T12 w 26"/>
                  <a:gd name="T14" fmla="+- 0 784 775"/>
                  <a:gd name="T15" fmla="*/ 784 h 62"/>
                  <a:gd name="T16" fmla="+- 0 675 675"/>
                  <a:gd name="T17" fmla="*/ T16 w 26"/>
                  <a:gd name="T18" fmla="+- 0 775 775"/>
                  <a:gd name="T19" fmla="*/ 775 h 62"/>
                </a:gdLst>
                <a:ahLst/>
                <a:cxnLst>
                  <a:cxn ang="0">
                    <a:pos x="T1" y="T3"/>
                  </a:cxn>
                  <a:cxn ang="0">
                    <a:pos x="T5" y="T7"/>
                  </a:cxn>
                  <a:cxn ang="0">
                    <a:pos x="T9" y="T11"/>
                  </a:cxn>
                  <a:cxn ang="0">
                    <a:pos x="T13" y="T15"/>
                  </a:cxn>
                  <a:cxn ang="0">
                    <a:pos x="T17" y="T19"/>
                  </a:cxn>
                </a:cxnLst>
                <a:rect l="0" t="0" r="r" b="b"/>
                <a:pathLst>
                  <a:path w="26" h="62">
                    <a:moveTo>
                      <a:pt x="0" y="0"/>
                    </a:moveTo>
                    <a:lnTo>
                      <a:pt x="0" y="54"/>
                    </a:lnTo>
                    <a:lnTo>
                      <a:pt x="25" y="62"/>
                    </a:lnTo>
                    <a:lnTo>
                      <a:pt x="25"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83"/>
            <p:cNvGrpSpPr>
              <a:grpSpLocks/>
            </p:cNvGrpSpPr>
            <p:nvPr/>
          </p:nvGrpSpPr>
          <p:grpSpPr bwMode="auto">
            <a:xfrm>
              <a:off x="680" y="2006"/>
              <a:ext cx="26" cy="62"/>
              <a:chOff x="680" y="2006"/>
              <a:chExt cx="26" cy="62"/>
            </a:xfrm>
          </p:grpSpPr>
          <p:sp>
            <p:nvSpPr>
              <p:cNvPr id="139" name="Freeform 84"/>
              <p:cNvSpPr>
                <a:spLocks/>
              </p:cNvSpPr>
              <p:nvPr/>
            </p:nvSpPr>
            <p:spPr bwMode="auto">
              <a:xfrm>
                <a:off x="680" y="2006"/>
                <a:ext cx="26" cy="62"/>
              </a:xfrm>
              <a:custGeom>
                <a:avLst/>
                <a:gdLst>
                  <a:gd name="T0" fmla="+- 0 680 680"/>
                  <a:gd name="T1" fmla="*/ T0 w 26"/>
                  <a:gd name="T2" fmla="+- 0 2006 2006"/>
                  <a:gd name="T3" fmla="*/ 2006 h 62"/>
                  <a:gd name="T4" fmla="+- 0 680 680"/>
                  <a:gd name="T5" fmla="*/ T4 w 26"/>
                  <a:gd name="T6" fmla="+- 0 2006 2006"/>
                  <a:gd name="T7" fmla="*/ 2006 h 62"/>
                  <a:gd name="T8" fmla="+- 0 680 680"/>
                  <a:gd name="T9" fmla="*/ T8 w 26"/>
                  <a:gd name="T10" fmla="+- 0 2059 2006"/>
                  <a:gd name="T11" fmla="*/ 2059 h 62"/>
                  <a:gd name="T12" fmla="+- 0 705 680"/>
                  <a:gd name="T13" fmla="*/ T12 w 26"/>
                  <a:gd name="T14" fmla="+- 0 2068 2006"/>
                  <a:gd name="T15" fmla="*/ 2068 h 62"/>
                  <a:gd name="T16" fmla="+- 0 705 680"/>
                  <a:gd name="T17" fmla="*/ T16 w 26"/>
                  <a:gd name="T18" fmla="+- 0 2014 2006"/>
                  <a:gd name="T19" fmla="*/ 2014 h 62"/>
                  <a:gd name="T20" fmla="+- 0 680 680"/>
                  <a:gd name="T21" fmla="*/ T20 w 26"/>
                  <a:gd name="T22" fmla="+- 0 2006 2006"/>
                  <a:gd name="T23" fmla="*/ 2006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0"/>
                    </a:lnTo>
                    <a:lnTo>
                      <a:pt x="0" y="53"/>
                    </a:lnTo>
                    <a:lnTo>
                      <a:pt x="25" y="62"/>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81"/>
            <p:cNvGrpSpPr>
              <a:grpSpLocks/>
            </p:cNvGrpSpPr>
            <p:nvPr/>
          </p:nvGrpSpPr>
          <p:grpSpPr bwMode="auto">
            <a:xfrm>
              <a:off x="678" y="1559"/>
              <a:ext cx="26" cy="62"/>
              <a:chOff x="678" y="1559"/>
              <a:chExt cx="26" cy="62"/>
            </a:xfrm>
          </p:grpSpPr>
          <p:sp>
            <p:nvSpPr>
              <p:cNvPr id="138" name="Freeform 82"/>
              <p:cNvSpPr>
                <a:spLocks/>
              </p:cNvSpPr>
              <p:nvPr/>
            </p:nvSpPr>
            <p:spPr bwMode="auto">
              <a:xfrm>
                <a:off x="678" y="1559"/>
                <a:ext cx="26" cy="62"/>
              </a:xfrm>
              <a:custGeom>
                <a:avLst/>
                <a:gdLst>
                  <a:gd name="T0" fmla="+- 0 678 678"/>
                  <a:gd name="T1" fmla="*/ T0 w 26"/>
                  <a:gd name="T2" fmla="+- 0 1559 1559"/>
                  <a:gd name="T3" fmla="*/ 1559 h 62"/>
                  <a:gd name="T4" fmla="+- 0 678 678"/>
                  <a:gd name="T5" fmla="*/ T4 w 26"/>
                  <a:gd name="T6" fmla="+- 0 1612 1559"/>
                  <a:gd name="T7" fmla="*/ 1612 h 62"/>
                  <a:gd name="T8" fmla="+- 0 703 678"/>
                  <a:gd name="T9" fmla="*/ T8 w 26"/>
                  <a:gd name="T10" fmla="+- 0 1621 1559"/>
                  <a:gd name="T11" fmla="*/ 1621 h 62"/>
                  <a:gd name="T12" fmla="+- 0 703 678"/>
                  <a:gd name="T13" fmla="*/ T12 w 26"/>
                  <a:gd name="T14" fmla="+- 0 1621 1559"/>
                  <a:gd name="T15" fmla="*/ 1621 h 62"/>
                  <a:gd name="T16" fmla="+- 0 703 678"/>
                  <a:gd name="T17" fmla="*/ T16 w 26"/>
                  <a:gd name="T18" fmla="+- 0 1567 1559"/>
                  <a:gd name="T19" fmla="*/ 1567 h 62"/>
                  <a:gd name="T20" fmla="+- 0 678 678"/>
                  <a:gd name="T21" fmla="*/ T20 w 26"/>
                  <a:gd name="T22" fmla="+- 0 1559 1559"/>
                  <a:gd name="T23" fmla="*/ 1559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53"/>
                    </a:lnTo>
                    <a:lnTo>
                      <a:pt x="25" y="62"/>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79"/>
            <p:cNvGrpSpPr>
              <a:grpSpLocks/>
            </p:cNvGrpSpPr>
            <p:nvPr/>
          </p:nvGrpSpPr>
          <p:grpSpPr bwMode="auto">
            <a:xfrm>
              <a:off x="681" y="2230"/>
              <a:ext cx="26" cy="62"/>
              <a:chOff x="681" y="2230"/>
              <a:chExt cx="26" cy="62"/>
            </a:xfrm>
          </p:grpSpPr>
          <p:sp>
            <p:nvSpPr>
              <p:cNvPr id="137" name="Freeform 80"/>
              <p:cNvSpPr>
                <a:spLocks/>
              </p:cNvSpPr>
              <p:nvPr/>
            </p:nvSpPr>
            <p:spPr bwMode="auto">
              <a:xfrm>
                <a:off x="681" y="2230"/>
                <a:ext cx="26" cy="62"/>
              </a:xfrm>
              <a:custGeom>
                <a:avLst/>
                <a:gdLst>
                  <a:gd name="T0" fmla="+- 0 681 681"/>
                  <a:gd name="T1" fmla="*/ T0 w 26"/>
                  <a:gd name="T2" fmla="+- 0 2230 2230"/>
                  <a:gd name="T3" fmla="*/ 2230 h 62"/>
                  <a:gd name="T4" fmla="+- 0 681 681"/>
                  <a:gd name="T5" fmla="*/ T4 w 26"/>
                  <a:gd name="T6" fmla="+- 0 2283 2230"/>
                  <a:gd name="T7" fmla="*/ 2283 h 62"/>
                  <a:gd name="T8" fmla="+- 0 705 681"/>
                  <a:gd name="T9" fmla="*/ T8 w 26"/>
                  <a:gd name="T10" fmla="+- 0 2292 2230"/>
                  <a:gd name="T11" fmla="*/ 2292 h 62"/>
                  <a:gd name="T12" fmla="+- 0 706 681"/>
                  <a:gd name="T13" fmla="*/ T12 w 26"/>
                  <a:gd name="T14" fmla="+- 0 2292 2230"/>
                  <a:gd name="T15" fmla="*/ 2292 h 62"/>
                  <a:gd name="T16" fmla="+- 0 705 681"/>
                  <a:gd name="T17" fmla="*/ T16 w 26"/>
                  <a:gd name="T18" fmla="+- 0 2239 2230"/>
                  <a:gd name="T19" fmla="*/ 2239 h 62"/>
                  <a:gd name="T20" fmla="+- 0 681 681"/>
                  <a:gd name="T21" fmla="*/ T20 w 26"/>
                  <a:gd name="T22" fmla="+- 0 2230 2230"/>
                  <a:gd name="T23" fmla="*/ 2230 h 62"/>
                </a:gdLst>
                <a:ahLst/>
                <a:cxnLst>
                  <a:cxn ang="0">
                    <a:pos x="T1" y="T3"/>
                  </a:cxn>
                  <a:cxn ang="0">
                    <a:pos x="T5" y="T7"/>
                  </a:cxn>
                  <a:cxn ang="0">
                    <a:pos x="T9" y="T11"/>
                  </a:cxn>
                  <a:cxn ang="0">
                    <a:pos x="T13" y="T15"/>
                  </a:cxn>
                  <a:cxn ang="0">
                    <a:pos x="T17" y="T19"/>
                  </a:cxn>
                  <a:cxn ang="0">
                    <a:pos x="T21" y="T23"/>
                  </a:cxn>
                </a:cxnLst>
                <a:rect l="0" t="0" r="r" b="b"/>
                <a:pathLst>
                  <a:path w="26" h="62">
                    <a:moveTo>
                      <a:pt x="0" y="0"/>
                    </a:moveTo>
                    <a:lnTo>
                      <a:pt x="0" y="53"/>
                    </a:lnTo>
                    <a:lnTo>
                      <a:pt x="24" y="62"/>
                    </a:lnTo>
                    <a:lnTo>
                      <a:pt x="25" y="62"/>
                    </a:lnTo>
                    <a:lnTo>
                      <a:pt x="24" y="9"/>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4" name="Group 77"/>
            <p:cNvGrpSpPr>
              <a:grpSpLocks/>
            </p:cNvGrpSpPr>
            <p:nvPr/>
          </p:nvGrpSpPr>
          <p:grpSpPr bwMode="auto">
            <a:xfrm>
              <a:off x="680" y="2118"/>
              <a:ext cx="26" cy="62"/>
              <a:chOff x="680" y="2118"/>
              <a:chExt cx="26" cy="62"/>
            </a:xfrm>
          </p:grpSpPr>
          <p:sp>
            <p:nvSpPr>
              <p:cNvPr id="136" name="Freeform 78"/>
              <p:cNvSpPr>
                <a:spLocks/>
              </p:cNvSpPr>
              <p:nvPr/>
            </p:nvSpPr>
            <p:spPr bwMode="auto">
              <a:xfrm>
                <a:off x="680" y="2118"/>
                <a:ext cx="26" cy="62"/>
              </a:xfrm>
              <a:custGeom>
                <a:avLst/>
                <a:gdLst>
                  <a:gd name="T0" fmla="+- 0 680 680"/>
                  <a:gd name="T1" fmla="*/ T0 w 26"/>
                  <a:gd name="T2" fmla="+- 0 2118 2118"/>
                  <a:gd name="T3" fmla="*/ 2118 h 62"/>
                  <a:gd name="T4" fmla="+- 0 680 680"/>
                  <a:gd name="T5" fmla="*/ T4 w 26"/>
                  <a:gd name="T6" fmla="+- 0 2171 2118"/>
                  <a:gd name="T7" fmla="*/ 2171 h 62"/>
                  <a:gd name="T8" fmla="+- 0 705 680"/>
                  <a:gd name="T9" fmla="*/ T8 w 26"/>
                  <a:gd name="T10" fmla="+- 0 2180 2118"/>
                  <a:gd name="T11" fmla="*/ 2180 h 62"/>
                  <a:gd name="T12" fmla="+- 0 705 680"/>
                  <a:gd name="T13" fmla="*/ T12 w 26"/>
                  <a:gd name="T14" fmla="+- 0 2126 2118"/>
                  <a:gd name="T15" fmla="*/ 2126 h 62"/>
                  <a:gd name="T16" fmla="+- 0 680 680"/>
                  <a:gd name="T17" fmla="*/ T16 w 26"/>
                  <a:gd name="T18" fmla="+- 0 2118 2118"/>
                  <a:gd name="T19" fmla="*/ 2118 h 62"/>
                </a:gdLst>
                <a:ahLst/>
                <a:cxnLst>
                  <a:cxn ang="0">
                    <a:pos x="T1" y="T3"/>
                  </a:cxn>
                  <a:cxn ang="0">
                    <a:pos x="T5" y="T7"/>
                  </a:cxn>
                  <a:cxn ang="0">
                    <a:pos x="T9" y="T11"/>
                  </a:cxn>
                  <a:cxn ang="0">
                    <a:pos x="T13" y="T15"/>
                  </a:cxn>
                  <a:cxn ang="0">
                    <a:pos x="T17" y="T19"/>
                  </a:cxn>
                </a:cxnLst>
                <a:rect l="0" t="0" r="r" b="b"/>
                <a:pathLst>
                  <a:path w="26" h="62">
                    <a:moveTo>
                      <a:pt x="0" y="0"/>
                    </a:moveTo>
                    <a:lnTo>
                      <a:pt x="0" y="53"/>
                    </a:lnTo>
                    <a:lnTo>
                      <a:pt x="25" y="62"/>
                    </a:lnTo>
                    <a:lnTo>
                      <a:pt x="25" y="8"/>
                    </a:lnTo>
                    <a:lnTo>
                      <a:pt x="0"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5"/>
            <p:cNvGrpSpPr>
              <a:grpSpLocks/>
            </p:cNvGrpSpPr>
            <p:nvPr/>
          </p:nvGrpSpPr>
          <p:grpSpPr bwMode="auto">
            <a:xfrm>
              <a:off x="2002" y="1852"/>
              <a:ext cx="26" cy="62"/>
              <a:chOff x="2002" y="1852"/>
              <a:chExt cx="26" cy="62"/>
            </a:xfrm>
          </p:grpSpPr>
          <p:sp>
            <p:nvSpPr>
              <p:cNvPr id="135" name="Freeform 76"/>
              <p:cNvSpPr>
                <a:spLocks/>
              </p:cNvSpPr>
              <p:nvPr/>
            </p:nvSpPr>
            <p:spPr bwMode="auto">
              <a:xfrm>
                <a:off x="2002" y="1852"/>
                <a:ext cx="26" cy="62"/>
              </a:xfrm>
              <a:custGeom>
                <a:avLst/>
                <a:gdLst>
                  <a:gd name="T0" fmla="+- 0 2027 2002"/>
                  <a:gd name="T1" fmla="*/ T0 w 26"/>
                  <a:gd name="T2" fmla="+- 0 1852 1852"/>
                  <a:gd name="T3" fmla="*/ 1852 h 62"/>
                  <a:gd name="T4" fmla="+- 0 2027 2002"/>
                  <a:gd name="T5" fmla="*/ T4 w 26"/>
                  <a:gd name="T6" fmla="+- 0 1852 1852"/>
                  <a:gd name="T7" fmla="*/ 1852 h 62"/>
                  <a:gd name="T8" fmla="+- 0 2002 2002"/>
                  <a:gd name="T9" fmla="*/ T8 w 26"/>
                  <a:gd name="T10" fmla="+- 0 1862 1852"/>
                  <a:gd name="T11" fmla="*/ 1862 h 62"/>
                  <a:gd name="T12" fmla="+- 0 2002 2002"/>
                  <a:gd name="T13" fmla="*/ T12 w 26"/>
                  <a:gd name="T14" fmla="+- 0 1913 1852"/>
                  <a:gd name="T15" fmla="*/ 1913 h 62"/>
                  <a:gd name="T16" fmla="+- 0 2027 2002"/>
                  <a:gd name="T17" fmla="*/ T16 w 26"/>
                  <a:gd name="T18" fmla="+- 0 1903 1852"/>
                  <a:gd name="T19" fmla="*/ 1903 h 62"/>
                  <a:gd name="T20" fmla="+- 0 2027 2002"/>
                  <a:gd name="T21" fmla="*/ T20 w 26"/>
                  <a:gd name="T22" fmla="+- 0 1852 1852"/>
                  <a:gd name="T23" fmla="*/ 1852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1"/>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73"/>
            <p:cNvGrpSpPr>
              <a:grpSpLocks/>
            </p:cNvGrpSpPr>
            <p:nvPr/>
          </p:nvGrpSpPr>
          <p:grpSpPr bwMode="auto">
            <a:xfrm>
              <a:off x="2004" y="1404"/>
              <a:ext cx="26" cy="62"/>
              <a:chOff x="2004" y="1404"/>
              <a:chExt cx="26" cy="62"/>
            </a:xfrm>
          </p:grpSpPr>
          <p:sp>
            <p:nvSpPr>
              <p:cNvPr id="134" name="Freeform 74"/>
              <p:cNvSpPr>
                <a:spLocks/>
              </p:cNvSpPr>
              <p:nvPr/>
            </p:nvSpPr>
            <p:spPr bwMode="auto">
              <a:xfrm>
                <a:off x="2004" y="1404"/>
                <a:ext cx="26" cy="62"/>
              </a:xfrm>
              <a:custGeom>
                <a:avLst/>
                <a:gdLst>
                  <a:gd name="T0" fmla="+- 0 2029 2004"/>
                  <a:gd name="T1" fmla="*/ T0 w 26"/>
                  <a:gd name="T2" fmla="+- 0 1404 1404"/>
                  <a:gd name="T3" fmla="*/ 1404 h 62"/>
                  <a:gd name="T4" fmla="+- 0 2028 2004"/>
                  <a:gd name="T5" fmla="*/ T4 w 26"/>
                  <a:gd name="T6" fmla="+- 0 1404 1404"/>
                  <a:gd name="T7" fmla="*/ 1404 h 62"/>
                  <a:gd name="T8" fmla="+- 0 2004 2004"/>
                  <a:gd name="T9" fmla="*/ T8 w 26"/>
                  <a:gd name="T10" fmla="+- 0 1414 1404"/>
                  <a:gd name="T11" fmla="*/ 1414 h 62"/>
                  <a:gd name="T12" fmla="+- 0 2004 2004"/>
                  <a:gd name="T13" fmla="*/ T12 w 26"/>
                  <a:gd name="T14" fmla="+- 0 1466 1404"/>
                  <a:gd name="T15" fmla="*/ 1466 h 62"/>
                  <a:gd name="T16" fmla="+- 0 2029 2004"/>
                  <a:gd name="T17" fmla="*/ T16 w 26"/>
                  <a:gd name="T18" fmla="+- 0 1456 1404"/>
                  <a:gd name="T19" fmla="*/ 1456 h 62"/>
                  <a:gd name="T20" fmla="+- 0 2029 2004"/>
                  <a:gd name="T21" fmla="*/ T20 w 26"/>
                  <a:gd name="T22" fmla="+- 0 1404 1404"/>
                  <a:gd name="T23" fmla="*/ 1404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71"/>
            <p:cNvGrpSpPr>
              <a:grpSpLocks/>
            </p:cNvGrpSpPr>
            <p:nvPr/>
          </p:nvGrpSpPr>
          <p:grpSpPr bwMode="auto">
            <a:xfrm>
              <a:off x="2003" y="1628"/>
              <a:ext cx="26" cy="62"/>
              <a:chOff x="2003" y="1628"/>
              <a:chExt cx="26" cy="62"/>
            </a:xfrm>
          </p:grpSpPr>
          <p:sp>
            <p:nvSpPr>
              <p:cNvPr id="133" name="Freeform 72"/>
              <p:cNvSpPr>
                <a:spLocks/>
              </p:cNvSpPr>
              <p:nvPr/>
            </p:nvSpPr>
            <p:spPr bwMode="auto">
              <a:xfrm>
                <a:off x="2003" y="1628"/>
                <a:ext cx="26" cy="62"/>
              </a:xfrm>
              <a:custGeom>
                <a:avLst/>
                <a:gdLst>
                  <a:gd name="T0" fmla="+- 0 2028 2003"/>
                  <a:gd name="T1" fmla="*/ T0 w 26"/>
                  <a:gd name="T2" fmla="+- 0 1628 1628"/>
                  <a:gd name="T3" fmla="*/ 1628 h 62"/>
                  <a:gd name="T4" fmla="+- 0 2027 2003"/>
                  <a:gd name="T5" fmla="*/ T4 w 26"/>
                  <a:gd name="T6" fmla="+- 0 1628 1628"/>
                  <a:gd name="T7" fmla="*/ 1628 h 62"/>
                  <a:gd name="T8" fmla="+- 0 2003 2003"/>
                  <a:gd name="T9" fmla="*/ T8 w 26"/>
                  <a:gd name="T10" fmla="+- 0 1638 1628"/>
                  <a:gd name="T11" fmla="*/ 1638 h 62"/>
                  <a:gd name="T12" fmla="+- 0 2003 2003"/>
                  <a:gd name="T13" fmla="*/ T12 w 26"/>
                  <a:gd name="T14" fmla="+- 0 1689 1628"/>
                  <a:gd name="T15" fmla="*/ 1689 h 62"/>
                  <a:gd name="T16" fmla="+- 0 2028 2003"/>
                  <a:gd name="T17" fmla="*/ T16 w 26"/>
                  <a:gd name="T18" fmla="+- 0 1679 1628"/>
                  <a:gd name="T19" fmla="*/ 1679 h 62"/>
                  <a:gd name="T20" fmla="+- 0 2028 2003"/>
                  <a:gd name="T21" fmla="*/ T20 w 26"/>
                  <a:gd name="T22" fmla="+- 0 1628 1628"/>
                  <a:gd name="T23" fmla="*/ 1628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1"/>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69"/>
            <p:cNvGrpSpPr>
              <a:grpSpLocks/>
            </p:cNvGrpSpPr>
            <p:nvPr/>
          </p:nvGrpSpPr>
          <p:grpSpPr bwMode="auto">
            <a:xfrm>
              <a:off x="2006" y="845"/>
              <a:ext cx="26" cy="62"/>
              <a:chOff x="2006" y="845"/>
              <a:chExt cx="26" cy="62"/>
            </a:xfrm>
          </p:grpSpPr>
          <p:sp>
            <p:nvSpPr>
              <p:cNvPr id="132" name="Freeform 70"/>
              <p:cNvSpPr>
                <a:spLocks/>
              </p:cNvSpPr>
              <p:nvPr/>
            </p:nvSpPr>
            <p:spPr bwMode="auto">
              <a:xfrm>
                <a:off x="2006" y="845"/>
                <a:ext cx="26" cy="62"/>
              </a:xfrm>
              <a:custGeom>
                <a:avLst/>
                <a:gdLst>
                  <a:gd name="T0" fmla="+- 0 2031 2006"/>
                  <a:gd name="T1" fmla="*/ T0 w 26"/>
                  <a:gd name="T2" fmla="+- 0 845 845"/>
                  <a:gd name="T3" fmla="*/ 845 h 62"/>
                  <a:gd name="T4" fmla="+- 0 2031 2006"/>
                  <a:gd name="T5" fmla="*/ T4 w 26"/>
                  <a:gd name="T6" fmla="+- 0 845 845"/>
                  <a:gd name="T7" fmla="*/ 845 h 62"/>
                  <a:gd name="T8" fmla="+- 0 2006 2006"/>
                  <a:gd name="T9" fmla="*/ T8 w 26"/>
                  <a:gd name="T10" fmla="+- 0 855 845"/>
                  <a:gd name="T11" fmla="*/ 855 h 62"/>
                  <a:gd name="T12" fmla="+- 0 2006 2006"/>
                  <a:gd name="T13" fmla="*/ T12 w 26"/>
                  <a:gd name="T14" fmla="+- 0 907 845"/>
                  <a:gd name="T15" fmla="*/ 907 h 62"/>
                  <a:gd name="T16" fmla="+- 0 2031 2006"/>
                  <a:gd name="T17" fmla="*/ T16 w 26"/>
                  <a:gd name="T18" fmla="+- 0 896 845"/>
                  <a:gd name="T19" fmla="*/ 896 h 62"/>
                  <a:gd name="T20" fmla="+- 0 2031 2006"/>
                  <a:gd name="T21" fmla="*/ T20 w 26"/>
                  <a:gd name="T22" fmla="+- 0 845 845"/>
                  <a:gd name="T23" fmla="*/ 845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9" name="Group 67"/>
            <p:cNvGrpSpPr>
              <a:grpSpLocks/>
            </p:cNvGrpSpPr>
            <p:nvPr/>
          </p:nvGrpSpPr>
          <p:grpSpPr bwMode="auto">
            <a:xfrm>
              <a:off x="2001" y="2075"/>
              <a:ext cx="26" cy="62"/>
              <a:chOff x="2001" y="2075"/>
              <a:chExt cx="26" cy="62"/>
            </a:xfrm>
          </p:grpSpPr>
          <p:sp>
            <p:nvSpPr>
              <p:cNvPr id="131" name="Freeform 68"/>
              <p:cNvSpPr>
                <a:spLocks/>
              </p:cNvSpPr>
              <p:nvPr/>
            </p:nvSpPr>
            <p:spPr bwMode="auto">
              <a:xfrm>
                <a:off x="2001" y="2075"/>
                <a:ext cx="26" cy="62"/>
              </a:xfrm>
              <a:custGeom>
                <a:avLst/>
                <a:gdLst>
                  <a:gd name="T0" fmla="+- 0 2026 2001"/>
                  <a:gd name="T1" fmla="*/ T0 w 26"/>
                  <a:gd name="T2" fmla="+- 0 2075 2075"/>
                  <a:gd name="T3" fmla="*/ 2075 h 62"/>
                  <a:gd name="T4" fmla="+- 0 2026 2001"/>
                  <a:gd name="T5" fmla="*/ T4 w 26"/>
                  <a:gd name="T6" fmla="+- 0 2075 2075"/>
                  <a:gd name="T7" fmla="*/ 2075 h 62"/>
                  <a:gd name="T8" fmla="+- 0 2001 2001"/>
                  <a:gd name="T9" fmla="*/ T8 w 26"/>
                  <a:gd name="T10" fmla="+- 0 2085 2075"/>
                  <a:gd name="T11" fmla="*/ 2085 h 62"/>
                  <a:gd name="T12" fmla="+- 0 2001 2001"/>
                  <a:gd name="T13" fmla="*/ T12 w 26"/>
                  <a:gd name="T14" fmla="+- 0 2137 2075"/>
                  <a:gd name="T15" fmla="*/ 2137 h 62"/>
                  <a:gd name="T16" fmla="+- 0 2026 2001"/>
                  <a:gd name="T17" fmla="*/ T16 w 26"/>
                  <a:gd name="T18" fmla="+- 0 2127 2075"/>
                  <a:gd name="T19" fmla="*/ 2127 h 62"/>
                  <a:gd name="T20" fmla="+- 0 2026 2001"/>
                  <a:gd name="T21" fmla="*/ T20 w 26"/>
                  <a:gd name="T22" fmla="+- 0 2075 2075"/>
                  <a:gd name="T23" fmla="*/ 2075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 name="Group 65"/>
            <p:cNvGrpSpPr>
              <a:grpSpLocks/>
            </p:cNvGrpSpPr>
            <p:nvPr/>
          </p:nvGrpSpPr>
          <p:grpSpPr bwMode="auto">
            <a:xfrm>
              <a:off x="2005" y="1069"/>
              <a:ext cx="25" cy="62"/>
              <a:chOff x="2005" y="1069"/>
              <a:chExt cx="25" cy="62"/>
            </a:xfrm>
          </p:grpSpPr>
          <p:sp>
            <p:nvSpPr>
              <p:cNvPr id="130" name="Freeform 66"/>
              <p:cNvSpPr>
                <a:spLocks/>
              </p:cNvSpPr>
              <p:nvPr/>
            </p:nvSpPr>
            <p:spPr bwMode="auto">
              <a:xfrm>
                <a:off x="2005" y="1069"/>
                <a:ext cx="25" cy="62"/>
              </a:xfrm>
              <a:custGeom>
                <a:avLst/>
                <a:gdLst>
                  <a:gd name="T0" fmla="+- 0 2030 2005"/>
                  <a:gd name="T1" fmla="*/ T0 w 25"/>
                  <a:gd name="T2" fmla="+- 0 1069 1069"/>
                  <a:gd name="T3" fmla="*/ 1069 h 62"/>
                  <a:gd name="T4" fmla="+- 0 2005 2005"/>
                  <a:gd name="T5" fmla="*/ T4 w 25"/>
                  <a:gd name="T6" fmla="+- 0 1079 1069"/>
                  <a:gd name="T7" fmla="*/ 1079 h 62"/>
                  <a:gd name="T8" fmla="+- 0 2005 2005"/>
                  <a:gd name="T9" fmla="*/ T8 w 25"/>
                  <a:gd name="T10" fmla="+- 0 1130 1069"/>
                  <a:gd name="T11" fmla="*/ 1130 h 62"/>
                  <a:gd name="T12" fmla="+- 0 2030 2005"/>
                  <a:gd name="T13" fmla="*/ T12 w 25"/>
                  <a:gd name="T14" fmla="+- 0 1120 1069"/>
                  <a:gd name="T15" fmla="*/ 1120 h 62"/>
                  <a:gd name="T16" fmla="+- 0 2030 2005"/>
                  <a:gd name="T17" fmla="*/ T16 w 25"/>
                  <a:gd name="T18" fmla="+- 0 1069 1069"/>
                  <a:gd name="T19" fmla="*/ 1069 h 62"/>
                </a:gdLst>
                <a:ahLst/>
                <a:cxnLst>
                  <a:cxn ang="0">
                    <a:pos x="T1" y="T3"/>
                  </a:cxn>
                  <a:cxn ang="0">
                    <a:pos x="T5" y="T7"/>
                  </a:cxn>
                  <a:cxn ang="0">
                    <a:pos x="T9" y="T11"/>
                  </a:cxn>
                  <a:cxn ang="0">
                    <a:pos x="T13" y="T15"/>
                  </a:cxn>
                  <a:cxn ang="0">
                    <a:pos x="T17" y="T19"/>
                  </a:cxn>
                </a:cxnLst>
                <a:rect l="0" t="0" r="r" b="b"/>
                <a:pathLst>
                  <a:path w="25" h="62">
                    <a:moveTo>
                      <a:pt x="25" y="0"/>
                    </a:moveTo>
                    <a:lnTo>
                      <a:pt x="0" y="10"/>
                    </a:lnTo>
                    <a:lnTo>
                      <a:pt x="0" y="61"/>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 name="Group 63"/>
            <p:cNvGrpSpPr>
              <a:grpSpLocks/>
            </p:cNvGrpSpPr>
            <p:nvPr/>
          </p:nvGrpSpPr>
          <p:grpSpPr bwMode="auto">
            <a:xfrm>
              <a:off x="2004" y="1292"/>
              <a:ext cx="26" cy="62"/>
              <a:chOff x="2004" y="1292"/>
              <a:chExt cx="26" cy="62"/>
            </a:xfrm>
          </p:grpSpPr>
          <p:sp>
            <p:nvSpPr>
              <p:cNvPr id="129" name="Freeform 64"/>
              <p:cNvSpPr>
                <a:spLocks/>
              </p:cNvSpPr>
              <p:nvPr/>
            </p:nvSpPr>
            <p:spPr bwMode="auto">
              <a:xfrm>
                <a:off x="2004" y="1292"/>
                <a:ext cx="26" cy="62"/>
              </a:xfrm>
              <a:custGeom>
                <a:avLst/>
                <a:gdLst>
                  <a:gd name="T0" fmla="+- 0 2029 2004"/>
                  <a:gd name="T1" fmla="*/ T0 w 26"/>
                  <a:gd name="T2" fmla="+- 0 1292 1292"/>
                  <a:gd name="T3" fmla="*/ 1292 h 62"/>
                  <a:gd name="T4" fmla="+- 0 2028 2004"/>
                  <a:gd name="T5" fmla="*/ T4 w 26"/>
                  <a:gd name="T6" fmla="+- 0 1292 1292"/>
                  <a:gd name="T7" fmla="*/ 1292 h 62"/>
                  <a:gd name="T8" fmla="+- 0 2004 2004"/>
                  <a:gd name="T9" fmla="*/ T8 w 26"/>
                  <a:gd name="T10" fmla="+- 0 1302 1292"/>
                  <a:gd name="T11" fmla="*/ 1302 h 62"/>
                  <a:gd name="T12" fmla="+- 0 2004 2004"/>
                  <a:gd name="T13" fmla="*/ T12 w 26"/>
                  <a:gd name="T14" fmla="+- 0 1354 1292"/>
                  <a:gd name="T15" fmla="*/ 1354 h 62"/>
                  <a:gd name="T16" fmla="+- 0 2029 2004"/>
                  <a:gd name="T17" fmla="*/ T16 w 26"/>
                  <a:gd name="T18" fmla="+- 0 1344 1292"/>
                  <a:gd name="T19" fmla="*/ 1344 h 62"/>
                  <a:gd name="T20" fmla="+- 0 2029 2004"/>
                  <a:gd name="T21" fmla="*/ T20 w 26"/>
                  <a:gd name="T22" fmla="+- 0 1292 1292"/>
                  <a:gd name="T23" fmla="*/ 1292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 name="Group 61"/>
            <p:cNvGrpSpPr>
              <a:grpSpLocks/>
            </p:cNvGrpSpPr>
            <p:nvPr/>
          </p:nvGrpSpPr>
          <p:grpSpPr bwMode="auto">
            <a:xfrm>
              <a:off x="2002" y="1963"/>
              <a:ext cx="26" cy="62"/>
              <a:chOff x="2002" y="1963"/>
              <a:chExt cx="26" cy="62"/>
            </a:xfrm>
          </p:grpSpPr>
          <p:sp>
            <p:nvSpPr>
              <p:cNvPr id="128" name="Freeform 62"/>
              <p:cNvSpPr>
                <a:spLocks/>
              </p:cNvSpPr>
              <p:nvPr/>
            </p:nvSpPr>
            <p:spPr bwMode="auto">
              <a:xfrm>
                <a:off x="2002" y="1963"/>
                <a:ext cx="26" cy="62"/>
              </a:xfrm>
              <a:custGeom>
                <a:avLst/>
                <a:gdLst>
                  <a:gd name="T0" fmla="+- 0 2027 2002"/>
                  <a:gd name="T1" fmla="*/ T0 w 26"/>
                  <a:gd name="T2" fmla="+- 0 1963 1963"/>
                  <a:gd name="T3" fmla="*/ 1963 h 62"/>
                  <a:gd name="T4" fmla="+- 0 2026 2002"/>
                  <a:gd name="T5" fmla="*/ T4 w 26"/>
                  <a:gd name="T6" fmla="+- 0 1963 1963"/>
                  <a:gd name="T7" fmla="*/ 1963 h 62"/>
                  <a:gd name="T8" fmla="+- 0 2002 2002"/>
                  <a:gd name="T9" fmla="*/ T8 w 26"/>
                  <a:gd name="T10" fmla="+- 0 1973 1963"/>
                  <a:gd name="T11" fmla="*/ 1973 h 62"/>
                  <a:gd name="T12" fmla="+- 0 2002 2002"/>
                  <a:gd name="T13" fmla="*/ T12 w 26"/>
                  <a:gd name="T14" fmla="+- 0 2025 1963"/>
                  <a:gd name="T15" fmla="*/ 2025 h 62"/>
                  <a:gd name="T16" fmla="+- 0 2027 2002"/>
                  <a:gd name="T17" fmla="*/ T16 w 26"/>
                  <a:gd name="T18" fmla="+- 0 2015 1963"/>
                  <a:gd name="T19" fmla="*/ 2015 h 62"/>
                  <a:gd name="T20" fmla="+- 0 2027 2002"/>
                  <a:gd name="T21" fmla="*/ T20 w 26"/>
                  <a:gd name="T22" fmla="+- 0 1963 1963"/>
                  <a:gd name="T23" fmla="*/ 1963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oup 59"/>
            <p:cNvGrpSpPr>
              <a:grpSpLocks/>
            </p:cNvGrpSpPr>
            <p:nvPr/>
          </p:nvGrpSpPr>
          <p:grpSpPr bwMode="auto">
            <a:xfrm>
              <a:off x="2005" y="1180"/>
              <a:ext cx="26" cy="62"/>
              <a:chOff x="2005" y="1180"/>
              <a:chExt cx="26" cy="62"/>
            </a:xfrm>
          </p:grpSpPr>
          <p:sp>
            <p:nvSpPr>
              <p:cNvPr id="127" name="Freeform 60"/>
              <p:cNvSpPr>
                <a:spLocks/>
              </p:cNvSpPr>
              <p:nvPr/>
            </p:nvSpPr>
            <p:spPr bwMode="auto">
              <a:xfrm>
                <a:off x="2005" y="1180"/>
                <a:ext cx="26" cy="62"/>
              </a:xfrm>
              <a:custGeom>
                <a:avLst/>
                <a:gdLst>
                  <a:gd name="T0" fmla="+- 0 2030 2005"/>
                  <a:gd name="T1" fmla="*/ T0 w 26"/>
                  <a:gd name="T2" fmla="+- 0 1180 1180"/>
                  <a:gd name="T3" fmla="*/ 1180 h 62"/>
                  <a:gd name="T4" fmla="+- 0 2029 2005"/>
                  <a:gd name="T5" fmla="*/ T4 w 26"/>
                  <a:gd name="T6" fmla="+- 0 1180 1180"/>
                  <a:gd name="T7" fmla="*/ 1180 h 62"/>
                  <a:gd name="T8" fmla="+- 0 2005 2005"/>
                  <a:gd name="T9" fmla="*/ T8 w 26"/>
                  <a:gd name="T10" fmla="+- 0 1190 1180"/>
                  <a:gd name="T11" fmla="*/ 1190 h 62"/>
                  <a:gd name="T12" fmla="+- 0 2005 2005"/>
                  <a:gd name="T13" fmla="*/ T12 w 26"/>
                  <a:gd name="T14" fmla="+- 0 1242 1180"/>
                  <a:gd name="T15" fmla="*/ 1242 h 62"/>
                  <a:gd name="T16" fmla="+- 0 2029 2005"/>
                  <a:gd name="T17" fmla="*/ T16 w 26"/>
                  <a:gd name="T18" fmla="+- 0 1232 1180"/>
                  <a:gd name="T19" fmla="*/ 1232 h 62"/>
                  <a:gd name="T20" fmla="+- 0 2030 2005"/>
                  <a:gd name="T21" fmla="*/ T20 w 26"/>
                  <a:gd name="T22" fmla="+- 0 1180 1180"/>
                  <a:gd name="T23" fmla="*/ 1180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2"/>
                    </a:lnTo>
                    <a:lnTo>
                      <a:pt x="24"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57"/>
            <p:cNvGrpSpPr>
              <a:grpSpLocks/>
            </p:cNvGrpSpPr>
            <p:nvPr/>
          </p:nvGrpSpPr>
          <p:grpSpPr bwMode="auto">
            <a:xfrm>
              <a:off x="2005" y="957"/>
              <a:ext cx="26" cy="62"/>
              <a:chOff x="2005" y="957"/>
              <a:chExt cx="26" cy="62"/>
            </a:xfrm>
          </p:grpSpPr>
          <p:sp>
            <p:nvSpPr>
              <p:cNvPr id="126" name="Freeform 58"/>
              <p:cNvSpPr>
                <a:spLocks/>
              </p:cNvSpPr>
              <p:nvPr/>
            </p:nvSpPr>
            <p:spPr bwMode="auto">
              <a:xfrm>
                <a:off x="2005" y="957"/>
                <a:ext cx="26" cy="62"/>
              </a:xfrm>
              <a:custGeom>
                <a:avLst/>
                <a:gdLst>
                  <a:gd name="T0" fmla="+- 0 2030 2005"/>
                  <a:gd name="T1" fmla="*/ T0 w 26"/>
                  <a:gd name="T2" fmla="+- 0 957 957"/>
                  <a:gd name="T3" fmla="*/ 957 h 62"/>
                  <a:gd name="T4" fmla="+- 0 2030 2005"/>
                  <a:gd name="T5" fmla="*/ T4 w 26"/>
                  <a:gd name="T6" fmla="+- 0 957 957"/>
                  <a:gd name="T7" fmla="*/ 957 h 62"/>
                  <a:gd name="T8" fmla="+- 0 2006 2005"/>
                  <a:gd name="T9" fmla="*/ T8 w 26"/>
                  <a:gd name="T10" fmla="+- 0 967 957"/>
                  <a:gd name="T11" fmla="*/ 967 h 62"/>
                  <a:gd name="T12" fmla="+- 0 2005 2005"/>
                  <a:gd name="T13" fmla="*/ T12 w 26"/>
                  <a:gd name="T14" fmla="+- 0 1019 957"/>
                  <a:gd name="T15" fmla="*/ 1019 h 62"/>
                  <a:gd name="T16" fmla="+- 0 2030 2005"/>
                  <a:gd name="T17" fmla="*/ T16 w 26"/>
                  <a:gd name="T18" fmla="+- 0 1008 957"/>
                  <a:gd name="T19" fmla="*/ 1008 h 62"/>
                  <a:gd name="T20" fmla="+- 0 2030 2005"/>
                  <a:gd name="T21" fmla="*/ T20 w 26"/>
                  <a:gd name="T22" fmla="+- 0 957 957"/>
                  <a:gd name="T23" fmla="*/ 957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1" y="10"/>
                    </a:lnTo>
                    <a:lnTo>
                      <a:pt x="0" y="62"/>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5" name="Group 55"/>
            <p:cNvGrpSpPr>
              <a:grpSpLocks/>
            </p:cNvGrpSpPr>
            <p:nvPr/>
          </p:nvGrpSpPr>
          <p:grpSpPr bwMode="auto">
            <a:xfrm>
              <a:off x="2006" y="733"/>
              <a:ext cx="26" cy="62"/>
              <a:chOff x="2006" y="733"/>
              <a:chExt cx="26" cy="62"/>
            </a:xfrm>
          </p:grpSpPr>
          <p:sp>
            <p:nvSpPr>
              <p:cNvPr id="125" name="Freeform 56"/>
              <p:cNvSpPr>
                <a:spLocks/>
              </p:cNvSpPr>
              <p:nvPr/>
            </p:nvSpPr>
            <p:spPr bwMode="auto">
              <a:xfrm>
                <a:off x="2006" y="733"/>
                <a:ext cx="26" cy="62"/>
              </a:xfrm>
              <a:custGeom>
                <a:avLst/>
                <a:gdLst>
                  <a:gd name="T0" fmla="+- 0 2031 2006"/>
                  <a:gd name="T1" fmla="*/ T0 w 26"/>
                  <a:gd name="T2" fmla="+- 0 733 733"/>
                  <a:gd name="T3" fmla="*/ 733 h 62"/>
                  <a:gd name="T4" fmla="+- 0 2031 2006"/>
                  <a:gd name="T5" fmla="*/ T4 w 26"/>
                  <a:gd name="T6" fmla="+- 0 733 733"/>
                  <a:gd name="T7" fmla="*/ 733 h 62"/>
                  <a:gd name="T8" fmla="+- 0 2006 2006"/>
                  <a:gd name="T9" fmla="*/ T8 w 26"/>
                  <a:gd name="T10" fmla="+- 0 743 733"/>
                  <a:gd name="T11" fmla="*/ 743 h 62"/>
                  <a:gd name="T12" fmla="+- 0 2006 2006"/>
                  <a:gd name="T13" fmla="*/ T12 w 26"/>
                  <a:gd name="T14" fmla="+- 0 795 733"/>
                  <a:gd name="T15" fmla="*/ 795 h 62"/>
                  <a:gd name="T16" fmla="+- 0 2031 2006"/>
                  <a:gd name="T17" fmla="*/ T16 w 26"/>
                  <a:gd name="T18" fmla="+- 0 784 733"/>
                  <a:gd name="T19" fmla="*/ 784 h 62"/>
                  <a:gd name="T20" fmla="+- 0 2031 2006"/>
                  <a:gd name="T21" fmla="*/ T20 w 26"/>
                  <a:gd name="T22" fmla="+- 0 733 733"/>
                  <a:gd name="T23" fmla="*/ 733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6" name="Group 53"/>
            <p:cNvGrpSpPr>
              <a:grpSpLocks/>
            </p:cNvGrpSpPr>
            <p:nvPr/>
          </p:nvGrpSpPr>
          <p:grpSpPr bwMode="auto">
            <a:xfrm>
              <a:off x="2000" y="2299"/>
              <a:ext cx="26" cy="62"/>
              <a:chOff x="2000" y="2299"/>
              <a:chExt cx="26" cy="62"/>
            </a:xfrm>
          </p:grpSpPr>
          <p:sp>
            <p:nvSpPr>
              <p:cNvPr id="124" name="Freeform 54"/>
              <p:cNvSpPr>
                <a:spLocks/>
              </p:cNvSpPr>
              <p:nvPr/>
            </p:nvSpPr>
            <p:spPr bwMode="auto">
              <a:xfrm>
                <a:off x="2000" y="2299"/>
                <a:ext cx="26" cy="62"/>
              </a:xfrm>
              <a:custGeom>
                <a:avLst/>
                <a:gdLst>
                  <a:gd name="T0" fmla="+- 0 2026 2000"/>
                  <a:gd name="T1" fmla="*/ T0 w 26"/>
                  <a:gd name="T2" fmla="+- 0 2299 2299"/>
                  <a:gd name="T3" fmla="*/ 2299 h 62"/>
                  <a:gd name="T4" fmla="+- 0 2001 2000"/>
                  <a:gd name="T5" fmla="*/ T4 w 26"/>
                  <a:gd name="T6" fmla="+- 0 2309 2299"/>
                  <a:gd name="T7" fmla="*/ 2309 h 62"/>
                  <a:gd name="T8" fmla="+- 0 2000 2000"/>
                  <a:gd name="T9" fmla="*/ T8 w 26"/>
                  <a:gd name="T10" fmla="+- 0 2361 2299"/>
                  <a:gd name="T11" fmla="*/ 2361 h 62"/>
                  <a:gd name="T12" fmla="+- 0 2025 2000"/>
                  <a:gd name="T13" fmla="*/ T12 w 26"/>
                  <a:gd name="T14" fmla="+- 0 2351 2299"/>
                  <a:gd name="T15" fmla="*/ 2351 h 62"/>
                  <a:gd name="T16" fmla="+- 0 2026 2000"/>
                  <a:gd name="T17" fmla="*/ T16 w 26"/>
                  <a:gd name="T18" fmla="+- 0 2299 2299"/>
                  <a:gd name="T19" fmla="*/ 2299 h 62"/>
                </a:gdLst>
                <a:ahLst/>
                <a:cxnLst>
                  <a:cxn ang="0">
                    <a:pos x="T1" y="T3"/>
                  </a:cxn>
                  <a:cxn ang="0">
                    <a:pos x="T5" y="T7"/>
                  </a:cxn>
                  <a:cxn ang="0">
                    <a:pos x="T9" y="T11"/>
                  </a:cxn>
                  <a:cxn ang="0">
                    <a:pos x="T13" y="T15"/>
                  </a:cxn>
                  <a:cxn ang="0">
                    <a:pos x="T17" y="T19"/>
                  </a:cxn>
                </a:cxnLst>
                <a:rect l="0" t="0" r="r" b="b"/>
                <a:pathLst>
                  <a:path w="26" h="62">
                    <a:moveTo>
                      <a:pt x="26" y="0"/>
                    </a:moveTo>
                    <a:lnTo>
                      <a:pt x="1" y="10"/>
                    </a:lnTo>
                    <a:lnTo>
                      <a:pt x="0" y="62"/>
                    </a:lnTo>
                    <a:lnTo>
                      <a:pt x="25" y="52"/>
                    </a:lnTo>
                    <a:lnTo>
                      <a:pt x="26"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51"/>
            <p:cNvGrpSpPr>
              <a:grpSpLocks/>
            </p:cNvGrpSpPr>
            <p:nvPr/>
          </p:nvGrpSpPr>
          <p:grpSpPr bwMode="auto">
            <a:xfrm>
              <a:off x="2003" y="1740"/>
              <a:ext cx="26" cy="62"/>
              <a:chOff x="2003" y="1740"/>
              <a:chExt cx="26" cy="62"/>
            </a:xfrm>
          </p:grpSpPr>
          <p:sp>
            <p:nvSpPr>
              <p:cNvPr id="123" name="Freeform 52"/>
              <p:cNvSpPr>
                <a:spLocks/>
              </p:cNvSpPr>
              <p:nvPr/>
            </p:nvSpPr>
            <p:spPr bwMode="auto">
              <a:xfrm>
                <a:off x="2003" y="1740"/>
                <a:ext cx="26" cy="62"/>
              </a:xfrm>
              <a:custGeom>
                <a:avLst/>
                <a:gdLst>
                  <a:gd name="T0" fmla="+- 0 2028 2003"/>
                  <a:gd name="T1" fmla="*/ T0 w 26"/>
                  <a:gd name="T2" fmla="+- 0 1740 1740"/>
                  <a:gd name="T3" fmla="*/ 1740 h 62"/>
                  <a:gd name="T4" fmla="+- 0 2027 2003"/>
                  <a:gd name="T5" fmla="*/ T4 w 26"/>
                  <a:gd name="T6" fmla="+- 0 1740 1740"/>
                  <a:gd name="T7" fmla="*/ 1740 h 62"/>
                  <a:gd name="T8" fmla="+- 0 2003 2003"/>
                  <a:gd name="T9" fmla="*/ T8 w 26"/>
                  <a:gd name="T10" fmla="+- 0 1750 1740"/>
                  <a:gd name="T11" fmla="*/ 1750 h 62"/>
                  <a:gd name="T12" fmla="+- 0 2003 2003"/>
                  <a:gd name="T13" fmla="*/ T12 w 26"/>
                  <a:gd name="T14" fmla="+- 0 1801 1740"/>
                  <a:gd name="T15" fmla="*/ 1801 h 62"/>
                  <a:gd name="T16" fmla="+- 0 2027 2003"/>
                  <a:gd name="T17" fmla="*/ T16 w 26"/>
                  <a:gd name="T18" fmla="+- 0 1791 1740"/>
                  <a:gd name="T19" fmla="*/ 1791 h 62"/>
                  <a:gd name="T20" fmla="+- 0 2028 2003"/>
                  <a:gd name="T21" fmla="*/ T20 w 26"/>
                  <a:gd name="T22" fmla="+- 0 1740 1740"/>
                  <a:gd name="T23" fmla="*/ 1740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4" y="0"/>
                    </a:lnTo>
                    <a:lnTo>
                      <a:pt x="0" y="10"/>
                    </a:lnTo>
                    <a:lnTo>
                      <a:pt x="0" y="61"/>
                    </a:lnTo>
                    <a:lnTo>
                      <a:pt x="24" y="51"/>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8" name="Group 49"/>
            <p:cNvGrpSpPr>
              <a:grpSpLocks/>
            </p:cNvGrpSpPr>
            <p:nvPr/>
          </p:nvGrpSpPr>
          <p:grpSpPr bwMode="auto">
            <a:xfrm>
              <a:off x="2003" y="1516"/>
              <a:ext cx="26" cy="62"/>
              <a:chOff x="2003" y="1516"/>
              <a:chExt cx="26" cy="62"/>
            </a:xfrm>
          </p:grpSpPr>
          <p:sp>
            <p:nvSpPr>
              <p:cNvPr id="122" name="Freeform 50"/>
              <p:cNvSpPr>
                <a:spLocks/>
              </p:cNvSpPr>
              <p:nvPr/>
            </p:nvSpPr>
            <p:spPr bwMode="auto">
              <a:xfrm>
                <a:off x="2003" y="1516"/>
                <a:ext cx="26" cy="62"/>
              </a:xfrm>
              <a:custGeom>
                <a:avLst/>
                <a:gdLst>
                  <a:gd name="T0" fmla="+- 0 2028 2003"/>
                  <a:gd name="T1" fmla="*/ T0 w 26"/>
                  <a:gd name="T2" fmla="+- 0 1516 1516"/>
                  <a:gd name="T3" fmla="*/ 1516 h 62"/>
                  <a:gd name="T4" fmla="+- 0 2028 2003"/>
                  <a:gd name="T5" fmla="*/ T4 w 26"/>
                  <a:gd name="T6" fmla="+- 0 1516 1516"/>
                  <a:gd name="T7" fmla="*/ 1516 h 62"/>
                  <a:gd name="T8" fmla="+- 0 2004 2003"/>
                  <a:gd name="T9" fmla="*/ T8 w 26"/>
                  <a:gd name="T10" fmla="+- 0 1526 1516"/>
                  <a:gd name="T11" fmla="*/ 1526 h 62"/>
                  <a:gd name="T12" fmla="+- 0 2003 2003"/>
                  <a:gd name="T13" fmla="*/ T12 w 26"/>
                  <a:gd name="T14" fmla="+- 0 1578 1516"/>
                  <a:gd name="T15" fmla="*/ 1578 h 62"/>
                  <a:gd name="T16" fmla="+- 0 2028 2003"/>
                  <a:gd name="T17" fmla="*/ T16 w 26"/>
                  <a:gd name="T18" fmla="+- 0 1568 1516"/>
                  <a:gd name="T19" fmla="*/ 1568 h 62"/>
                  <a:gd name="T20" fmla="+- 0 2028 2003"/>
                  <a:gd name="T21" fmla="*/ T20 w 26"/>
                  <a:gd name="T22" fmla="+- 0 1516 1516"/>
                  <a:gd name="T23" fmla="*/ 1516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1"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47"/>
            <p:cNvGrpSpPr>
              <a:grpSpLocks/>
            </p:cNvGrpSpPr>
            <p:nvPr/>
          </p:nvGrpSpPr>
          <p:grpSpPr bwMode="auto">
            <a:xfrm>
              <a:off x="2001" y="2187"/>
              <a:ext cx="26" cy="62"/>
              <a:chOff x="2001" y="2187"/>
              <a:chExt cx="26" cy="62"/>
            </a:xfrm>
          </p:grpSpPr>
          <p:sp>
            <p:nvSpPr>
              <p:cNvPr id="121" name="Freeform 48"/>
              <p:cNvSpPr>
                <a:spLocks/>
              </p:cNvSpPr>
              <p:nvPr/>
            </p:nvSpPr>
            <p:spPr bwMode="auto">
              <a:xfrm>
                <a:off x="2001" y="2187"/>
                <a:ext cx="26" cy="62"/>
              </a:xfrm>
              <a:custGeom>
                <a:avLst/>
                <a:gdLst>
                  <a:gd name="T0" fmla="+- 0 2026 2001"/>
                  <a:gd name="T1" fmla="*/ T0 w 26"/>
                  <a:gd name="T2" fmla="+- 0 2187 2187"/>
                  <a:gd name="T3" fmla="*/ 2187 h 62"/>
                  <a:gd name="T4" fmla="+- 0 2026 2001"/>
                  <a:gd name="T5" fmla="*/ T4 w 26"/>
                  <a:gd name="T6" fmla="+- 0 2187 2187"/>
                  <a:gd name="T7" fmla="*/ 2187 h 62"/>
                  <a:gd name="T8" fmla="+- 0 2001 2001"/>
                  <a:gd name="T9" fmla="*/ T8 w 26"/>
                  <a:gd name="T10" fmla="+- 0 2197 2187"/>
                  <a:gd name="T11" fmla="*/ 2197 h 62"/>
                  <a:gd name="T12" fmla="+- 0 2001 2001"/>
                  <a:gd name="T13" fmla="*/ T12 w 26"/>
                  <a:gd name="T14" fmla="+- 0 2249 2187"/>
                  <a:gd name="T15" fmla="*/ 2249 h 62"/>
                  <a:gd name="T16" fmla="+- 0 2026 2001"/>
                  <a:gd name="T17" fmla="*/ T16 w 26"/>
                  <a:gd name="T18" fmla="+- 0 2239 2187"/>
                  <a:gd name="T19" fmla="*/ 2239 h 62"/>
                  <a:gd name="T20" fmla="+- 0 2026 2001"/>
                  <a:gd name="T21" fmla="*/ T20 w 26"/>
                  <a:gd name="T22" fmla="+- 0 2187 2187"/>
                  <a:gd name="T23" fmla="*/ 2187 h 62"/>
                </a:gdLst>
                <a:ahLst/>
                <a:cxnLst>
                  <a:cxn ang="0">
                    <a:pos x="T1" y="T3"/>
                  </a:cxn>
                  <a:cxn ang="0">
                    <a:pos x="T5" y="T7"/>
                  </a:cxn>
                  <a:cxn ang="0">
                    <a:pos x="T9" y="T11"/>
                  </a:cxn>
                  <a:cxn ang="0">
                    <a:pos x="T13" y="T15"/>
                  </a:cxn>
                  <a:cxn ang="0">
                    <a:pos x="T17" y="T19"/>
                  </a:cxn>
                  <a:cxn ang="0">
                    <a:pos x="T21" y="T23"/>
                  </a:cxn>
                </a:cxnLst>
                <a:rect l="0" t="0" r="r" b="b"/>
                <a:pathLst>
                  <a:path w="26" h="62">
                    <a:moveTo>
                      <a:pt x="25" y="0"/>
                    </a:moveTo>
                    <a:lnTo>
                      <a:pt x="25" y="0"/>
                    </a:lnTo>
                    <a:lnTo>
                      <a:pt x="0" y="10"/>
                    </a:lnTo>
                    <a:lnTo>
                      <a:pt x="0" y="62"/>
                    </a:lnTo>
                    <a:lnTo>
                      <a:pt x="25" y="52"/>
                    </a:lnTo>
                    <a:lnTo>
                      <a:pt x="25"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45"/>
            <p:cNvGrpSpPr>
              <a:grpSpLocks/>
            </p:cNvGrpSpPr>
            <p:nvPr/>
          </p:nvGrpSpPr>
          <p:grpSpPr bwMode="auto">
            <a:xfrm>
              <a:off x="1678" y="1650"/>
              <a:ext cx="49" cy="47"/>
              <a:chOff x="1678" y="1650"/>
              <a:chExt cx="49" cy="47"/>
            </a:xfrm>
          </p:grpSpPr>
          <p:sp>
            <p:nvSpPr>
              <p:cNvPr id="120" name="Freeform 46"/>
              <p:cNvSpPr>
                <a:spLocks/>
              </p:cNvSpPr>
              <p:nvPr/>
            </p:nvSpPr>
            <p:spPr bwMode="auto">
              <a:xfrm>
                <a:off x="1678" y="1650"/>
                <a:ext cx="49" cy="47"/>
              </a:xfrm>
              <a:custGeom>
                <a:avLst/>
                <a:gdLst>
                  <a:gd name="T0" fmla="+- 0 1725 1678"/>
                  <a:gd name="T1" fmla="*/ T0 w 49"/>
                  <a:gd name="T2" fmla="+- 0 1650 1650"/>
                  <a:gd name="T3" fmla="*/ 1650 h 47"/>
                  <a:gd name="T4" fmla="+- 0 1678 1678"/>
                  <a:gd name="T5" fmla="*/ T4 w 49"/>
                  <a:gd name="T6" fmla="+- 0 1669 1650"/>
                  <a:gd name="T7" fmla="*/ 1669 h 47"/>
                  <a:gd name="T8" fmla="+- 0 1678 1678"/>
                  <a:gd name="T9" fmla="*/ T8 w 49"/>
                  <a:gd name="T10" fmla="+- 0 1696 1650"/>
                  <a:gd name="T11" fmla="*/ 1696 h 47"/>
                  <a:gd name="T12" fmla="+- 0 1726 1678"/>
                  <a:gd name="T13" fmla="*/ T12 w 49"/>
                  <a:gd name="T14" fmla="+- 0 1676 1650"/>
                  <a:gd name="T15" fmla="*/ 1676 h 47"/>
                  <a:gd name="T16" fmla="+- 0 1726 1678"/>
                  <a:gd name="T17" fmla="*/ T16 w 49"/>
                  <a:gd name="T18" fmla="+- 0 1650 1650"/>
                  <a:gd name="T19" fmla="*/ 1650 h 47"/>
                  <a:gd name="T20" fmla="+- 0 1725 1678"/>
                  <a:gd name="T21" fmla="*/ T20 w 49"/>
                  <a:gd name="T22" fmla="+- 0 1650 1650"/>
                  <a:gd name="T23" fmla="*/ 1650 h 47"/>
                </a:gdLst>
                <a:ahLst/>
                <a:cxnLst>
                  <a:cxn ang="0">
                    <a:pos x="T1" y="T3"/>
                  </a:cxn>
                  <a:cxn ang="0">
                    <a:pos x="T5" y="T7"/>
                  </a:cxn>
                  <a:cxn ang="0">
                    <a:pos x="T9" y="T11"/>
                  </a:cxn>
                  <a:cxn ang="0">
                    <a:pos x="T13" y="T15"/>
                  </a:cxn>
                  <a:cxn ang="0">
                    <a:pos x="T17" y="T19"/>
                  </a:cxn>
                  <a:cxn ang="0">
                    <a:pos x="T21" y="T23"/>
                  </a:cxn>
                </a:cxnLst>
                <a:rect l="0" t="0" r="r" b="b"/>
                <a:pathLst>
                  <a:path w="49" h="47">
                    <a:moveTo>
                      <a:pt x="47" y="0"/>
                    </a:moveTo>
                    <a:lnTo>
                      <a:pt x="0" y="19"/>
                    </a:lnTo>
                    <a:lnTo>
                      <a:pt x="0" y="46"/>
                    </a:lnTo>
                    <a:lnTo>
                      <a:pt x="48" y="26"/>
                    </a:lnTo>
                    <a:lnTo>
                      <a:pt x="48" y="0"/>
                    </a:lnTo>
                    <a:lnTo>
                      <a:pt x="47"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43"/>
            <p:cNvGrpSpPr>
              <a:grpSpLocks/>
            </p:cNvGrpSpPr>
            <p:nvPr/>
          </p:nvGrpSpPr>
          <p:grpSpPr bwMode="auto">
            <a:xfrm>
              <a:off x="1781" y="1607"/>
              <a:ext cx="49" cy="47"/>
              <a:chOff x="1781" y="1607"/>
              <a:chExt cx="49" cy="47"/>
            </a:xfrm>
          </p:grpSpPr>
          <p:sp>
            <p:nvSpPr>
              <p:cNvPr id="119" name="Freeform 44"/>
              <p:cNvSpPr>
                <a:spLocks/>
              </p:cNvSpPr>
              <p:nvPr/>
            </p:nvSpPr>
            <p:spPr bwMode="auto">
              <a:xfrm>
                <a:off x="1781" y="1607"/>
                <a:ext cx="49" cy="47"/>
              </a:xfrm>
              <a:custGeom>
                <a:avLst/>
                <a:gdLst>
                  <a:gd name="T0" fmla="+- 0 1829 1781"/>
                  <a:gd name="T1" fmla="*/ T0 w 49"/>
                  <a:gd name="T2" fmla="+- 0 1607 1607"/>
                  <a:gd name="T3" fmla="*/ 1607 h 47"/>
                  <a:gd name="T4" fmla="+- 0 1781 1781"/>
                  <a:gd name="T5" fmla="*/ T4 w 49"/>
                  <a:gd name="T6" fmla="+- 0 1627 1607"/>
                  <a:gd name="T7" fmla="*/ 1627 h 47"/>
                  <a:gd name="T8" fmla="+- 0 1781 1781"/>
                  <a:gd name="T9" fmla="*/ T8 w 49"/>
                  <a:gd name="T10" fmla="+- 0 1654 1607"/>
                  <a:gd name="T11" fmla="*/ 1654 h 47"/>
                  <a:gd name="T12" fmla="+- 0 1829 1781"/>
                  <a:gd name="T13" fmla="*/ T12 w 49"/>
                  <a:gd name="T14" fmla="+- 0 1634 1607"/>
                  <a:gd name="T15" fmla="*/ 1634 h 47"/>
                  <a:gd name="T16" fmla="+- 0 1829 1781"/>
                  <a:gd name="T17" fmla="*/ T16 w 49"/>
                  <a:gd name="T18" fmla="+- 0 1607 1607"/>
                  <a:gd name="T19" fmla="*/ 1607 h 47"/>
                </a:gdLst>
                <a:ahLst/>
                <a:cxnLst>
                  <a:cxn ang="0">
                    <a:pos x="T1" y="T3"/>
                  </a:cxn>
                  <a:cxn ang="0">
                    <a:pos x="T5" y="T7"/>
                  </a:cxn>
                  <a:cxn ang="0">
                    <a:pos x="T9" y="T11"/>
                  </a:cxn>
                  <a:cxn ang="0">
                    <a:pos x="T13" y="T15"/>
                  </a:cxn>
                  <a:cxn ang="0">
                    <a:pos x="T17" y="T19"/>
                  </a:cxn>
                </a:cxnLst>
                <a:rect l="0" t="0" r="r" b="b"/>
                <a:pathLst>
                  <a:path w="49" h="47">
                    <a:moveTo>
                      <a:pt x="48" y="0"/>
                    </a:moveTo>
                    <a:lnTo>
                      <a:pt x="0" y="20"/>
                    </a:lnTo>
                    <a:lnTo>
                      <a:pt x="0" y="47"/>
                    </a:lnTo>
                    <a:lnTo>
                      <a:pt x="48"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2" name="Group 41"/>
            <p:cNvGrpSpPr>
              <a:grpSpLocks/>
            </p:cNvGrpSpPr>
            <p:nvPr/>
          </p:nvGrpSpPr>
          <p:grpSpPr bwMode="auto">
            <a:xfrm>
              <a:off x="1884" y="1564"/>
              <a:ext cx="49" cy="47"/>
              <a:chOff x="1884" y="1564"/>
              <a:chExt cx="49" cy="47"/>
            </a:xfrm>
          </p:grpSpPr>
          <p:sp>
            <p:nvSpPr>
              <p:cNvPr id="118" name="Freeform 42"/>
              <p:cNvSpPr>
                <a:spLocks/>
              </p:cNvSpPr>
              <p:nvPr/>
            </p:nvSpPr>
            <p:spPr bwMode="auto">
              <a:xfrm>
                <a:off x="1884" y="1564"/>
                <a:ext cx="49" cy="47"/>
              </a:xfrm>
              <a:custGeom>
                <a:avLst/>
                <a:gdLst>
                  <a:gd name="T0" fmla="+- 0 1932 1884"/>
                  <a:gd name="T1" fmla="*/ T0 w 49"/>
                  <a:gd name="T2" fmla="+- 0 1564 1564"/>
                  <a:gd name="T3" fmla="*/ 1564 h 47"/>
                  <a:gd name="T4" fmla="+- 0 1884 1884"/>
                  <a:gd name="T5" fmla="*/ T4 w 49"/>
                  <a:gd name="T6" fmla="+- 0 1584 1564"/>
                  <a:gd name="T7" fmla="*/ 1584 h 47"/>
                  <a:gd name="T8" fmla="+- 0 1885 1884"/>
                  <a:gd name="T9" fmla="*/ T8 w 49"/>
                  <a:gd name="T10" fmla="+- 0 1611 1564"/>
                  <a:gd name="T11" fmla="*/ 1611 h 47"/>
                  <a:gd name="T12" fmla="+- 0 1933 1884"/>
                  <a:gd name="T13" fmla="*/ T12 w 49"/>
                  <a:gd name="T14" fmla="+- 0 1591 1564"/>
                  <a:gd name="T15" fmla="*/ 1591 h 47"/>
                  <a:gd name="T16" fmla="+- 0 1932 1884"/>
                  <a:gd name="T17" fmla="*/ T16 w 49"/>
                  <a:gd name="T18" fmla="+- 0 1564 1564"/>
                  <a:gd name="T19" fmla="*/ 1564 h 47"/>
                </a:gdLst>
                <a:ahLst/>
                <a:cxnLst>
                  <a:cxn ang="0">
                    <a:pos x="T1" y="T3"/>
                  </a:cxn>
                  <a:cxn ang="0">
                    <a:pos x="T5" y="T7"/>
                  </a:cxn>
                  <a:cxn ang="0">
                    <a:pos x="T9" y="T11"/>
                  </a:cxn>
                  <a:cxn ang="0">
                    <a:pos x="T13" y="T15"/>
                  </a:cxn>
                  <a:cxn ang="0">
                    <a:pos x="T17" y="T19"/>
                  </a:cxn>
                </a:cxnLst>
                <a:rect l="0" t="0" r="r" b="b"/>
                <a:pathLst>
                  <a:path w="49" h="47">
                    <a:moveTo>
                      <a:pt x="48" y="0"/>
                    </a:moveTo>
                    <a:lnTo>
                      <a:pt x="0" y="20"/>
                    </a:lnTo>
                    <a:lnTo>
                      <a:pt x="1" y="47"/>
                    </a:lnTo>
                    <a:lnTo>
                      <a:pt x="49"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3" name="Group 39"/>
            <p:cNvGrpSpPr>
              <a:grpSpLocks/>
            </p:cNvGrpSpPr>
            <p:nvPr/>
          </p:nvGrpSpPr>
          <p:grpSpPr bwMode="auto">
            <a:xfrm>
              <a:off x="1574" y="1692"/>
              <a:ext cx="49" cy="47"/>
              <a:chOff x="1574" y="1692"/>
              <a:chExt cx="49" cy="47"/>
            </a:xfrm>
          </p:grpSpPr>
          <p:sp>
            <p:nvSpPr>
              <p:cNvPr id="117" name="Freeform 40"/>
              <p:cNvSpPr>
                <a:spLocks/>
              </p:cNvSpPr>
              <p:nvPr/>
            </p:nvSpPr>
            <p:spPr bwMode="auto">
              <a:xfrm>
                <a:off x="1574" y="1692"/>
                <a:ext cx="49" cy="47"/>
              </a:xfrm>
              <a:custGeom>
                <a:avLst/>
                <a:gdLst>
                  <a:gd name="T0" fmla="+- 0 1622 1574"/>
                  <a:gd name="T1" fmla="*/ T0 w 49"/>
                  <a:gd name="T2" fmla="+- 0 1692 1692"/>
                  <a:gd name="T3" fmla="*/ 1692 h 47"/>
                  <a:gd name="T4" fmla="+- 0 1574 1574"/>
                  <a:gd name="T5" fmla="*/ T4 w 49"/>
                  <a:gd name="T6" fmla="+- 0 1712 1692"/>
                  <a:gd name="T7" fmla="*/ 1712 h 47"/>
                  <a:gd name="T8" fmla="+- 0 1574 1574"/>
                  <a:gd name="T9" fmla="*/ T8 w 49"/>
                  <a:gd name="T10" fmla="+- 0 1739 1692"/>
                  <a:gd name="T11" fmla="*/ 1739 h 47"/>
                  <a:gd name="T12" fmla="+- 0 1622 1574"/>
                  <a:gd name="T13" fmla="*/ T12 w 49"/>
                  <a:gd name="T14" fmla="+- 0 1719 1692"/>
                  <a:gd name="T15" fmla="*/ 1719 h 47"/>
                  <a:gd name="T16" fmla="+- 0 1622 1574"/>
                  <a:gd name="T17" fmla="*/ T16 w 49"/>
                  <a:gd name="T18" fmla="+- 0 1693 1692"/>
                  <a:gd name="T19" fmla="*/ 1693 h 47"/>
                  <a:gd name="T20" fmla="+- 0 1622 1574"/>
                  <a:gd name="T21" fmla="*/ T20 w 49"/>
                  <a:gd name="T22" fmla="+- 0 1692 1692"/>
                  <a:gd name="T23" fmla="*/ 1692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20"/>
                    </a:lnTo>
                    <a:lnTo>
                      <a:pt x="0" y="47"/>
                    </a:lnTo>
                    <a:lnTo>
                      <a:pt x="48" y="27"/>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37"/>
            <p:cNvGrpSpPr>
              <a:grpSpLocks/>
            </p:cNvGrpSpPr>
            <p:nvPr/>
          </p:nvGrpSpPr>
          <p:grpSpPr bwMode="auto">
            <a:xfrm>
              <a:off x="1367" y="1777"/>
              <a:ext cx="49" cy="47"/>
              <a:chOff x="1367" y="1777"/>
              <a:chExt cx="49" cy="47"/>
            </a:xfrm>
          </p:grpSpPr>
          <p:sp>
            <p:nvSpPr>
              <p:cNvPr id="116" name="Freeform 38"/>
              <p:cNvSpPr>
                <a:spLocks/>
              </p:cNvSpPr>
              <p:nvPr/>
            </p:nvSpPr>
            <p:spPr bwMode="auto">
              <a:xfrm>
                <a:off x="1367" y="1777"/>
                <a:ext cx="49" cy="47"/>
              </a:xfrm>
              <a:custGeom>
                <a:avLst/>
                <a:gdLst>
                  <a:gd name="T0" fmla="+- 0 1415 1367"/>
                  <a:gd name="T1" fmla="*/ T0 w 49"/>
                  <a:gd name="T2" fmla="+- 0 1777 1777"/>
                  <a:gd name="T3" fmla="*/ 1777 h 47"/>
                  <a:gd name="T4" fmla="+- 0 1367 1367"/>
                  <a:gd name="T5" fmla="*/ T4 w 49"/>
                  <a:gd name="T6" fmla="+- 0 1797 1777"/>
                  <a:gd name="T7" fmla="*/ 1797 h 47"/>
                  <a:gd name="T8" fmla="+- 0 1367 1367"/>
                  <a:gd name="T9" fmla="*/ T8 w 49"/>
                  <a:gd name="T10" fmla="+- 0 1824 1777"/>
                  <a:gd name="T11" fmla="*/ 1824 h 47"/>
                  <a:gd name="T12" fmla="+- 0 1415 1367"/>
                  <a:gd name="T13" fmla="*/ T12 w 49"/>
                  <a:gd name="T14" fmla="+- 0 1804 1777"/>
                  <a:gd name="T15" fmla="*/ 1804 h 47"/>
                  <a:gd name="T16" fmla="+- 0 1415 1367"/>
                  <a:gd name="T17" fmla="*/ T16 w 49"/>
                  <a:gd name="T18" fmla="+- 0 1778 1777"/>
                  <a:gd name="T19" fmla="*/ 1778 h 47"/>
                  <a:gd name="T20" fmla="+- 0 1415 1367"/>
                  <a:gd name="T21" fmla="*/ T20 w 49"/>
                  <a:gd name="T22" fmla="+- 0 1777 1777"/>
                  <a:gd name="T23" fmla="*/ 1777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20"/>
                    </a:lnTo>
                    <a:lnTo>
                      <a:pt x="0" y="47"/>
                    </a:lnTo>
                    <a:lnTo>
                      <a:pt x="48" y="27"/>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35"/>
            <p:cNvGrpSpPr>
              <a:grpSpLocks/>
            </p:cNvGrpSpPr>
            <p:nvPr/>
          </p:nvGrpSpPr>
          <p:grpSpPr bwMode="auto">
            <a:xfrm>
              <a:off x="1471" y="1735"/>
              <a:ext cx="49" cy="47"/>
              <a:chOff x="1471" y="1735"/>
              <a:chExt cx="49" cy="47"/>
            </a:xfrm>
          </p:grpSpPr>
          <p:sp>
            <p:nvSpPr>
              <p:cNvPr id="115" name="Freeform 36"/>
              <p:cNvSpPr>
                <a:spLocks/>
              </p:cNvSpPr>
              <p:nvPr/>
            </p:nvSpPr>
            <p:spPr bwMode="auto">
              <a:xfrm>
                <a:off x="1471" y="1735"/>
                <a:ext cx="49" cy="47"/>
              </a:xfrm>
              <a:custGeom>
                <a:avLst/>
                <a:gdLst>
                  <a:gd name="T0" fmla="+- 0 1519 1471"/>
                  <a:gd name="T1" fmla="*/ T0 w 49"/>
                  <a:gd name="T2" fmla="+- 0 1735 1735"/>
                  <a:gd name="T3" fmla="*/ 1735 h 47"/>
                  <a:gd name="T4" fmla="+- 0 1471 1471"/>
                  <a:gd name="T5" fmla="*/ T4 w 49"/>
                  <a:gd name="T6" fmla="+- 0 1754 1735"/>
                  <a:gd name="T7" fmla="*/ 1754 h 47"/>
                  <a:gd name="T8" fmla="+- 0 1471 1471"/>
                  <a:gd name="T9" fmla="*/ T8 w 49"/>
                  <a:gd name="T10" fmla="+- 0 1781 1735"/>
                  <a:gd name="T11" fmla="*/ 1781 h 47"/>
                  <a:gd name="T12" fmla="+- 0 1519 1471"/>
                  <a:gd name="T13" fmla="*/ T12 w 49"/>
                  <a:gd name="T14" fmla="+- 0 1761 1735"/>
                  <a:gd name="T15" fmla="*/ 1761 h 47"/>
                  <a:gd name="T16" fmla="+- 0 1519 1471"/>
                  <a:gd name="T17" fmla="*/ T16 w 49"/>
                  <a:gd name="T18" fmla="+- 0 1736 1735"/>
                  <a:gd name="T19" fmla="*/ 1736 h 47"/>
                  <a:gd name="T20" fmla="+- 0 1519 1471"/>
                  <a:gd name="T21" fmla="*/ T20 w 49"/>
                  <a:gd name="T22" fmla="+- 0 1735 1735"/>
                  <a:gd name="T23" fmla="*/ 1735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19"/>
                    </a:lnTo>
                    <a:lnTo>
                      <a:pt x="0" y="46"/>
                    </a:lnTo>
                    <a:lnTo>
                      <a:pt x="48" y="26"/>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6" name="Group 33"/>
            <p:cNvGrpSpPr>
              <a:grpSpLocks/>
            </p:cNvGrpSpPr>
            <p:nvPr/>
          </p:nvGrpSpPr>
          <p:grpSpPr bwMode="auto">
            <a:xfrm>
              <a:off x="2401" y="1352"/>
              <a:ext cx="49" cy="47"/>
              <a:chOff x="2401" y="1352"/>
              <a:chExt cx="49" cy="47"/>
            </a:xfrm>
          </p:grpSpPr>
          <p:sp>
            <p:nvSpPr>
              <p:cNvPr id="114" name="Freeform 34"/>
              <p:cNvSpPr>
                <a:spLocks/>
              </p:cNvSpPr>
              <p:nvPr/>
            </p:nvSpPr>
            <p:spPr bwMode="auto">
              <a:xfrm>
                <a:off x="2401" y="1352"/>
                <a:ext cx="49" cy="47"/>
              </a:xfrm>
              <a:custGeom>
                <a:avLst/>
                <a:gdLst>
                  <a:gd name="T0" fmla="+- 0 2450 2401"/>
                  <a:gd name="T1" fmla="*/ T0 w 49"/>
                  <a:gd name="T2" fmla="+- 0 1352 1352"/>
                  <a:gd name="T3" fmla="*/ 1352 h 47"/>
                  <a:gd name="T4" fmla="+- 0 2401 2401"/>
                  <a:gd name="T5" fmla="*/ T4 w 49"/>
                  <a:gd name="T6" fmla="+- 0 1372 1352"/>
                  <a:gd name="T7" fmla="*/ 1372 h 47"/>
                  <a:gd name="T8" fmla="+- 0 2402 2401"/>
                  <a:gd name="T9" fmla="*/ T8 w 49"/>
                  <a:gd name="T10" fmla="+- 0 1398 1352"/>
                  <a:gd name="T11" fmla="*/ 1398 h 47"/>
                  <a:gd name="T12" fmla="+- 0 2402 2401"/>
                  <a:gd name="T13" fmla="*/ T12 w 49"/>
                  <a:gd name="T14" fmla="+- 0 1398 1352"/>
                  <a:gd name="T15" fmla="*/ 1398 h 47"/>
                  <a:gd name="T16" fmla="+- 0 2450 2401"/>
                  <a:gd name="T17" fmla="*/ T16 w 49"/>
                  <a:gd name="T18" fmla="+- 0 1379 1352"/>
                  <a:gd name="T19" fmla="*/ 1379 h 47"/>
                  <a:gd name="T20" fmla="+- 0 2450 2401"/>
                  <a:gd name="T21" fmla="*/ T20 w 49"/>
                  <a:gd name="T22" fmla="+- 0 1352 1352"/>
                  <a:gd name="T23" fmla="*/ 1352 h 47"/>
                </a:gdLst>
                <a:ahLst/>
                <a:cxnLst>
                  <a:cxn ang="0">
                    <a:pos x="T1" y="T3"/>
                  </a:cxn>
                  <a:cxn ang="0">
                    <a:pos x="T5" y="T7"/>
                  </a:cxn>
                  <a:cxn ang="0">
                    <a:pos x="T9" y="T11"/>
                  </a:cxn>
                  <a:cxn ang="0">
                    <a:pos x="T13" y="T15"/>
                  </a:cxn>
                  <a:cxn ang="0">
                    <a:pos x="T17" y="T19"/>
                  </a:cxn>
                  <a:cxn ang="0">
                    <a:pos x="T21" y="T23"/>
                  </a:cxn>
                </a:cxnLst>
                <a:rect l="0" t="0" r="r" b="b"/>
                <a:pathLst>
                  <a:path w="49" h="47">
                    <a:moveTo>
                      <a:pt x="49" y="0"/>
                    </a:moveTo>
                    <a:lnTo>
                      <a:pt x="0" y="20"/>
                    </a:lnTo>
                    <a:lnTo>
                      <a:pt x="1" y="46"/>
                    </a:lnTo>
                    <a:lnTo>
                      <a:pt x="49" y="27"/>
                    </a:lnTo>
                    <a:lnTo>
                      <a:pt x="49"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31"/>
            <p:cNvGrpSpPr>
              <a:grpSpLocks/>
            </p:cNvGrpSpPr>
            <p:nvPr/>
          </p:nvGrpSpPr>
          <p:grpSpPr bwMode="auto">
            <a:xfrm>
              <a:off x="2299" y="1394"/>
              <a:ext cx="49" cy="47"/>
              <a:chOff x="2299" y="1394"/>
              <a:chExt cx="49" cy="47"/>
            </a:xfrm>
          </p:grpSpPr>
          <p:sp>
            <p:nvSpPr>
              <p:cNvPr id="113" name="Freeform 32"/>
              <p:cNvSpPr>
                <a:spLocks/>
              </p:cNvSpPr>
              <p:nvPr/>
            </p:nvSpPr>
            <p:spPr bwMode="auto">
              <a:xfrm>
                <a:off x="2299" y="1394"/>
                <a:ext cx="49" cy="47"/>
              </a:xfrm>
              <a:custGeom>
                <a:avLst/>
                <a:gdLst>
                  <a:gd name="T0" fmla="+- 0 2346 2299"/>
                  <a:gd name="T1" fmla="*/ T0 w 49"/>
                  <a:gd name="T2" fmla="+- 0 1394 1394"/>
                  <a:gd name="T3" fmla="*/ 1394 h 47"/>
                  <a:gd name="T4" fmla="+- 0 2299 2299"/>
                  <a:gd name="T5" fmla="*/ T4 w 49"/>
                  <a:gd name="T6" fmla="+- 0 1414 1394"/>
                  <a:gd name="T7" fmla="*/ 1414 h 47"/>
                  <a:gd name="T8" fmla="+- 0 2299 2299"/>
                  <a:gd name="T9" fmla="*/ T8 w 49"/>
                  <a:gd name="T10" fmla="+- 0 1441 1394"/>
                  <a:gd name="T11" fmla="*/ 1441 h 47"/>
                  <a:gd name="T12" fmla="+- 0 2347 2299"/>
                  <a:gd name="T13" fmla="*/ T12 w 49"/>
                  <a:gd name="T14" fmla="+- 0 1421 1394"/>
                  <a:gd name="T15" fmla="*/ 1421 h 47"/>
                  <a:gd name="T16" fmla="+- 0 2347 2299"/>
                  <a:gd name="T17" fmla="*/ T16 w 49"/>
                  <a:gd name="T18" fmla="+- 0 1395 1394"/>
                  <a:gd name="T19" fmla="*/ 1395 h 47"/>
                  <a:gd name="T20" fmla="+- 0 2346 2299"/>
                  <a:gd name="T21" fmla="*/ T20 w 49"/>
                  <a:gd name="T22" fmla="+- 0 1394 1394"/>
                  <a:gd name="T23" fmla="*/ 1394 h 47"/>
                </a:gdLst>
                <a:ahLst/>
                <a:cxnLst>
                  <a:cxn ang="0">
                    <a:pos x="T1" y="T3"/>
                  </a:cxn>
                  <a:cxn ang="0">
                    <a:pos x="T5" y="T7"/>
                  </a:cxn>
                  <a:cxn ang="0">
                    <a:pos x="T9" y="T11"/>
                  </a:cxn>
                  <a:cxn ang="0">
                    <a:pos x="T13" y="T15"/>
                  </a:cxn>
                  <a:cxn ang="0">
                    <a:pos x="T17" y="T19"/>
                  </a:cxn>
                  <a:cxn ang="0">
                    <a:pos x="T21" y="T23"/>
                  </a:cxn>
                </a:cxnLst>
                <a:rect l="0" t="0" r="r" b="b"/>
                <a:pathLst>
                  <a:path w="49" h="47">
                    <a:moveTo>
                      <a:pt x="47" y="0"/>
                    </a:moveTo>
                    <a:lnTo>
                      <a:pt x="0" y="20"/>
                    </a:lnTo>
                    <a:lnTo>
                      <a:pt x="0" y="47"/>
                    </a:lnTo>
                    <a:lnTo>
                      <a:pt x="48" y="27"/>
                    </a:lnTo>
                    <a:lnTo>
                      <a:pt x="48" y="1"/>
                    </a:lnTo>
                    <a:lnTo>
                      <a:pt x="47"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29"/>
            <p:cNvGrpSpPr>
              <a:grpSpLocks/>
            </p:cNvGrpSpPr>
            <p:nvPr/>
          </p:nvGrpSpPr>
          <p:grpSpPr bwMode="auto">
            <a:xfrm>
              <a:off x="2505" y="1309"/>
              <a:ext cx="49" cy="47"/>
              <a:chOff x="2505" y="1309"/>
              <a:chExt cx="49" cy="47"/>
            </a:xfrm>
          </p:grpSpPr>
          <p:sp>
            <p:nvSpPr>
              <p:cNvPr id="112" name="Freeform 30"/>
              <p:cNvSpPr>
                <a:spLocks/>
              </p:cNvSpPr>
              <p:nvPr/>
            </p:nvSpPr>
            <p:spPr bwMode="auto">
              <a:xfrm>
                <a:off x="2505" y="1309"/>
                <a:ext cx="49" cy="47"/>
              </a:xfrm>
              <a:custGeom>
                <a:avLst/>
                <a:gdLst>
                  <a:gd name="T0" fmla="+- 0 2553 2505"/>
                  <a:gd name="T1" fmla="*/ T0 w 49"/>
                  <a:gd name="T2" fmla="+- 0 1309 1309"/>
                  <a:gd name="T3" fmla="*/ 1309 h 47"/>
                  <a:gd name="T4" fmla="+- 0 2505 2505"/>
                  <a:gd name="T5" fmla="*/ T4 w 49"/>
                  <a:gd name="T6" fmla="+- 0 1329 1309"/>
                  <a:gd name="T7" fmla="*/ 1329 h 47"/>
                  <a:gd name="T8" fmla="+- 0 2505 2505"/>
                  <a:gd name="T9" fmla="*/ T8 w 49"/>
                  <a:gd name="T10" fmla="+- 0 1356 1309"/>
                  <a:gd name="T11" fmla="*/ 1356 h 47"/>
                  <a:gd name="T12" fmla="+- 0 2553 2505"/>
                  <a:gd name="T13" fmla="*/ T12 w 49"/>
                  <a:gd name="T14" fmla="+- 0 1336 1309"/>
                  <a:gd name="T15" fmla="*/ 1336 h 47"/>
                  <a:gd name="T16" fmla="+- 0 2553 2505"/>
                  <a:gd name="T17" fmla="*/ T16 w 49"/>
                  <a:gd name="T18" fmla="+- 0 1309 1309"/>
                  <a:gd name="T19" fmla="*/ 1309 h 47"/>
                </a:gdLst>
                <a:ahLst/>
                <a:cxnLst>
                  <a:cxn ang="0">
                    <a:pos x="T1" y="T3"/>
                  </a:cxn>
                  <a:cxn ang="0">
                    <a:pos x="T5" y="T7"/>
                  </a:cxn>
                  <a:cxn ang="0">
                    <a:pos x="T9" y="T11"/>
                  </a:cxn>
                  <a:cxn ang="0">
                    <a:pos x="T13" y="T15"/>
                  </a:cxn>
                  <a:cxn ang="0">
                    <a:pos x="T17" y="T19"/>
                  </a:cxn>
                </a:cxnLst>
                <a:rect l="0" t="0" r="r" b="b"/>
                <a:pathLst>
                  <a:path w="49" h="47">
                    <a:moveTo>
                      <a:pt x="48" y="0"/>
                    </a:moveTo>
                    <a:lnTo>
                      <a:pt x="0" y="20"/>
                    </a:lnTo>
                    <a:lnTo>
                      <a:pt x="0" y="47"/>
                    </a:lnTo>
                    <a:lnTo>
                      <a:pt x="48"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9" name="Group 27"/>
            <p:cNvGrpSpPr>
              <a:grpSpLocks/>
            </p:cNvGrpSpPr>
            <p:nvPr/>
          </p:nvGrpSpPr>
          <p:grpSpPr bwMode="auto">
            <a:xfrm>
              <a:off x="2092" y="1479"/>
              <a:ext cx="49" cy="47"/>
              <a:chOff x="2092" y="1479"/>
              <a:chExt cx="49" cy="47"/>
            </a:xfrm>
          </p:grpSpPr>
          <p:sp>
            <p:nvSpPr>
              <p:cNvPr id="111" name="Freeform 28"/>
              <p:cNvSpPr>
                <a:spLocks/>
              </p:cNvSpPr>
              <p:nvPr/>
            </p:nvSpPr>
            <p:spPr bwMode="auto">
              <a:xfrm>
                <a:off x="2092" y="1479"/>
                <a:ext cx="49" cy="47"/>
              </a:xfrm>
              <a:custGeom>
                <a:avLst/>
                <a:gdLst>
                  <a:gd name="T0" fmla="+- 0 2139 2092"/>
                  <a:gd name="T1" fmla="*/ T0 w 49"/>
                  <a:gd name="T2" fmla="+- 0 1479 1479"/>
                  <a:gd name="T3" fmla="*/ 1479 h 47"/>
                  <a:gd name="T4" fmla="+- 0 2092 2092"/>
                  <a:gd name="T5" fmla="*/ T4 w 49"/>
                  <a:gd name="T6" fmla="+- 0 1499 1479"/>
                  <a:gd name="T7" fmla="*/ 1499 h 47"/>
                  <a:gd name="T8" fmla="+- 0 2092 2092"/>
                  <a:gd name="T9" fmla="*/ T8 w 49"/>
                  <a:gd name="T10" fmla="+- 0 1526 1479"/>
                  <a:gd name="T11" fmla="*/ 1526 h 47"/>
                  <a:gd name="T12" fmla="+- 0 2140 2092"/>
                  <a:gd name="T13" fmla="*/ T12 w 49"/>
                  <a:gd name="T14" fmla="+- 0 1506 1479"/>
                  <a:gd name="T15" fmla="*/ 1506 h 47"/>
                  <a:gd name="T16" fmla="+- 0 2140 2092"/>
                  <a:gd name="T17" fmla="*/ T16 w 49"/>
                  <a:gd name="T18" fmla="+- 0 1480 1479"/>
                  <a:gd name="T19" fmla="*/ 1480 h 47"/>
                  <a:gd name="T20" fmla="+- 0 2139 2092"/>
                  <a:gd name="T21" fmla="*/ T20 w 49"/>
                  <a:gd name="T22" fmla="+- 0 1479 1479"/>
                  <a:gd name="T23" fmla="*/ 1479 h 47"/>
                </a:gdLst>
                <a:ahLst/>
                <a:cxnLst>
                  <a:cxn ang="0">
                    <a:pos x="T1" y="T3"/>
                  </a:cxn>
                  <a:cxn ang="0">
                    <a:pos x="T5" y="T7"/>
                  </a:cxn>
                  <a:cxn ang="0">
                    <a:pos x="T9" y="T11"/>
                  </a:cxn>
                  <a:cxn ang="0">
                    <a:pos x="T13" y="T15"/>
                  </a:cxn>
                  <a:cxn ang="0">
                    <a:pos x="T17" y="T19"/>
                  </a:cxn>
                  <a:cxn ang="0">
                    <a:pos x="T21" y="T23"/>
                  </a:cxn>
                </a:cxnLst>
                <a:rect l="0" t="0" r="r" b="b"/>
                <a:pathLst>
                  <a:path w="49" h="47">
                    <a:moveTo>
                      <a:pt x="47" y="0"/>
                    </a:moveTo>
                    <a:lnTo>
                      <a:pt x="0" y="20"/>
                    </a:lnTo>
                    <a:lnTo>
                      <a:pt x="0" y="47"/>
                    </a:lnTo>
                    <a:lnTo>
                      <a:pt x="48" y="27"/>
                    </a:lnTo>
                    <a:lnTo>
                      <a:pt x="48" y="1"/>
                    </a:lnTo>
                    <a:lnTo>
                      <a:pt x="47"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25"/>
            <p:cNvGrpSpPr>
              <a:grpSpLocks/>
            </p:cNvGrpSpPr>
            <p:nvPr/>
          </p:nvGrpSpPr>
          <p:grpSpPr bwMode="auto">
            <a:xfrm>
              <a:off x="1988" y="1522"/>
              <a:ext cx="49" cy="47"/>
              <a:chOff x="1988" y="1522"/>
              <a:chExt cx="49" cy="47"/>
            </a:xfrm>
          </p:grpSpPr>
          <p:sp>
            <p:nvSpPr>
              <p:cNvPr id="110" name="Freeform 26"/>
              <p:cNvSpPr>
                <a:spLocks/>
              </p:cNvSpPr>
              <p:nvPr/>
            </p:nvSpPr>
            <p:spPr bwMode="auto">
              <a:xfrm>
                <a:off x="1988" y="1522"/>
                <a:ext cx="49" cy="47"/>
              </a:xfrm>
              <a:custGeom>
                <a:avLst/>
                <a:gdLst>
                  <a:gd name="T0" fmla="+- 0 2036 1988"/>
                  <a:gd name="T1" fmla="*/ T0 w 49"/>
                  <a:gd name="T2" fmla="+- 0 1522 1522"/>
                  <a:gd name="T3" fmla="*/ 1522 h 47"/>
                  <a:gd name="T4" fmla="+- 0 1988 1988"/>
                  <a:gd name="T5" fmla="*/ T4 w 49"/>
                  <a:gd name="T6" fmla="+- 0 1542 1522"/>
                  <a:gd name="T7" fmla="*/ 1542 h 47"/>
                  <a:gd name="T8" fmla="+- 0 1988 1988"/>
                  <a:gd name="T9" fmla="*/ T8 w 49"/>
                  <a:gd name="T10" fmla="+- 0 1568 1522"/>
                  <a:gd name="T11" fmla="*/ 1568 h 47"/>
                  <a:gd name="T12" fmla="+- 0 2036 1988"/>
                  <a:gd name="T13" fmla="*/ T12 w 49"/>
                  <a:gd name="T14" fmla="+- 0 1549 1522"/>
                  <a:gd name="T15" fmla="*/ 1549 h 47"/>
                  <a:gd name="T16" fmla="+- 0 2036 1988"/>
                  <a:gd name="T17" fmla="*/ T16 w 49"/>
                  <a:gd name="T18" fmla="+- 0 1522 1522"/>
                  <a:gd name="T19" fmla="*/ 1522 h 47"/>
                  <a:gd name="T20" fmla="+- 0 2036 1988"/>
                  <a:gd name="T21" fmla="*/ T20 w 49"/>
                  <a:gd name="T22" fmla="+- 0 1522 1522"/>
                  <a:gd name="T23" fmla="*/ 1522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20"/>
                    </a:lnTo>
                    <a:lnTo>
                      <a:pt x="0" y="46"/>
                    </a:lnTo>
                    <a:lnTo>
                      <a:pt x="48" y="27"/>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23"/>
            <p:cNvGrpSpPr>
              <a:grpSpLocks/>
            </p:cNvGrpSpPr>
            <p:nvPr/>
          </p:nvGrpSpPr>
          <p:grpSpPr bwMode="auto">
            <a:xfrm>
              <a:off x="2195" y="1437"/>
              <a:ext cx="49" cy="47"/>
              <a:chOff x="2195" y="1437"/>
              <a:chExt cx="49" cy="47"/>
            </a:xfrm>
          </p:grpSpPr>
          <p:sp>
            <p:nvSpPr>
              <p:cNvPr id="109" name="Freeform 24"/>
              <p:cNvSpPr>
                <a:spLocks/>
              </p:cNvSpPr>
              <p:nvPr/>
            </p:nvSpPr>
            <p:spPr bwMode="auto">
              <a:xfrm>
                <a:off x="2195" y="1437"/>
                <a:ext cx="49" cy="47"/>
              </a:xfrm>
              <a:custGeom>
                <a:avLst/>
                <a:gdLst>
                  <a:gd name="T0" fmla="+- 0 2243 2195"/>
                  <a:gd name="T1" fmla="*/ T0 w 49"/>
                  <a:gd name="T2" fmla="+- 0 1437 1437"/>
                  <a:gd name="T3" fmla="*/ 1437 h 47"/>
                  <a:gd name="T4" fmla="+- 0 2195 2195"/>
                  <a:gd name="T5" fmla="*/ T4 w 49"/>
                  <a:gd name="T6" fmla="+- 0 1456 1437"/>
                  <a:gd name="T7" fmla="*/ 1456 h 47"/>
                  <a:gd name="T8" fmla="+- 0 2195 2195"/>
                  <a:gd name="T9" fmla="*/ T8 w 49"/>
                  <a:gd name="T10" fmla="+- 0 1483 1437"/>
                  <a:gd name="T11" fmla="*/ 1483 h 47"/>
                  <a:gd name="T12" fmla="+- 0 2243 2195"/>
                  <a:gd name="T13" fmla="*/ T12 w 49"/>
                  <a:gd name="T14" fmla="+- 0 1463 1437"/>
                  <a:gd name="T15" fmla="*/ 1463 h 47"/>
                  <a:gd name="T16" fmla="+- 0 2243 2195"/>
                  <a:gd name="T17" fmla="*/ T16 w 49"/>
                  <a:gd name="T18" fmla="+- 0 1438 1437"/>
                  <a:gd name="T19" fmla="*/ 1438 h 47"/>
                  <a:gd name="T20" fmla="+- 0 2243 2195"/>
                  <a:gd name="T21" fmla="*/ T20 w 49"/>
                  <a:gd name="T22" fmla="+- 0 1437 1437"/>
                  <a:gd name="T23" fmla="*/ 1437 h 47"/>
                </a:gdLst>
                <a:ahLst/>
                <a:cxnLst>
                  <a:cxn ang="0">
                    <a:pos x="T1" y="T3"/>
                  </a:cxn>
                  <a:cxn ang="0">
                    <a:pos x="T5" y="T7"/>
                  </a:cxn>
                  <a:cxn ang="0">
                    <a:pos x="T9" y="T11"/>
                  </a:cxn>
                  <a:cxn ang="0">
                    <a:pos x="T13" y="T15"/>
                  </a:cxn>
                  <a:cxn ang="0">
                    <a:pos x="T17" y="T19"/>
                  </a:cxn>
                  <a:cxn ang="0">
                    <a:pos x="T21" y="T23"/>
                  </a:cxn>
                </a:cxnLst>
                <a:rect l="0" t="0" r="r" b="b"/>
                <a:pathLst>
                  <a:path w="49" h="47">
                    <a:moveTo>
                      <a:pt x="48" y="0"/>
                    </a:moveTo>
                    <a:lnTo>
                      <a:pt x="0" y="19"/>
                    </a:lnTo>
                    <a:lnTo>
                      <a:pt x="0" y="46"/>
                    </a:lnTo>
                    <a:lnTo>
                      <a:pt x="48" y="26"/>
                    </a:lnTo>
                    <a:lnTo>
                      <a:pt x="48" y="1"/>
                    </a:lnTo>
                    <a:lnTo>
                      <a:pt x="4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21"/>
            <p:cNvGrpSpPr>
              <a:grpSpLocks/>
            </p:cNvGrpSpPr>
            <p:nvPr/>
          </p:nvGrpSpPr>
          <p:grpSpPr bwMode="auto">
            <a:xfrm>
              <a:off x="1353" y="983"/>
              <a:ext cx="2" cy="1670"/>
              <a:chOff x="1353" y="983"/>
              <a:chExt cx="2" cy="1670"/>
            </a:xfrm>
          </p:grpSpPr>
          <p:sp>
            <p:nvSpPr>
              <p:cNvPr id="108" name="Freeform 22"/>
              <p:cNvSpPr>
                <a:spLocks/>
              </p:cNvSpPr>
              <p:nvPr/>
            </p:nvSpPr>
            <p:spPr bwMode="auto">
              <a:xfrm>
                <a:off x="1353" y="983"/>
                <a:ext cx="2" cy="1670"/>
              </a:xfrm>
              <a:custGeom>
                <a:avLst/>
                <a:gdLst>
                  <a:gd name="T0" fmla="+- 0 983 983"/>
                  <a:gd name="T1" fmla="*/ 983 h 1670"/>
                  <a:gd name="T2" fmla="+- 0 2652 983"/>
                  <a:gd name="T3" fmla="*/ 2652 h 1670"/>
                </a:gdLst>
                <a:ahLst/>
                <a:cxnLst>
                  <a:cxn ang="0">
                    <a:pos x="0" y="T1"/>
                  </a:cxn>
                  <a:cxn ang="0">
                    <a:pos x="0" y="T3"/>
                  </a:cxn>
                </a:cxnLst>
                <a:rect l="0" t="0" r="r" b="b"/>
                <a:pathLst>
                  <a:path h="1670">
                    <a:moveTo>
                      <a:pt x="0" y="0"/>
                    </a:moveTo>
                    <a:lnTo>
                      <a:pt x="0" y="1669"/>
                    </a:lnTo>
                  </a:path>
                </a:pathLst>
              </a:custGeom>
              <a:noFill/>
              <a:ln w="21336">
                <a:solidFill>
                  <a:srgbClr val="60626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9"/>
            <p:cNvGrpSpPr>
              <a:grpSpLocks/>
            </p:cNvGrpSpPr>
            <p:nvPr/>
          </p:nvGrpSpPr>
          <p:grpSpPr bwMode="auto">
            <a:xfrm>
              <a:off x="1337" y="471"/>
              <a:ext cx="1232" cy="2181"/>
              <a:chOff x="1337" y="471"/>
              <a:chExt cx="1232" cy="2181"/>
            </a:xfrm>
          </p:grpSpPr>
          <p:sp>
            <p:nvSpPr>
              <p:cNvPr id="107" name="Freeform 20"/>
              <p:cNvSpPr>
                <a:spLocks/>
              </p:cNvSpPr>
              <p:nvPr/>
            </p:nvSpPr>
            <p:spPr bwMode="auto">
              <a:xfrm>
                <a:off x="1337" y="471"/>
                <a:ext cx="1232" cy="2181"/>
              </a:xfrm>
              <a:custGeom>
                <a:avLst/>
                <a:gdLst>
                  <a:gd name="T0" fmla="+- 0 2559 1337"/>
                  <a:gd name="T1" fmla="*/ T0 w 1232"/>
                  <a:gd name="T2" fmla="+- 0 471 471"/>
                  <a:gd name="T3" fmla="*/ 471 h 2181"/>
                  <a:gd name="T4" fmla="+- 0 1337 1337"/>
                  <a:gd name="T5" fmla="*/ T4 w 1232"/>
                  <a:gd name="T6" fmla="+- 0 974 471"/>
                  <a:gd name="T7" fmla="*/ 974 h 2181"/>
                  <a:gd name="T8" fmla="+- 0 1344 1337"/>
                  <a:gd name="T9" fmla="*/ T8 w 1232"/>
                  <a:gd name="T10" fmla="+- 0 2652 471"/>
                  <a:gd name="T11" fmla="*/ 2652 h 2181"/>
                  <a:gd name="T12" fmla="+- 0 1369 1337"/>
                  <a:gd name="T13" fmla="*/ T12 w 1232"/>
                  <a:gd name="T14" fmla="+- 0 2652 471"/>
                  <a:gd name="T15" fmla="*/ 2652 h 2181"/>
                  <a:gd name="T16" fmla="+- 0 1362 1337"/>
                  <a:gd name="T17" fmla="*/ T16 w 1232"/>
                  <a:gd name="T18" fmla="+- 0 991 471"/>
                  <a:gd name="T19" fmla="*/ 991 h 2181"/>
                  <a:gd name="T20" fmla="+- 0 2569 1337"/>
                  <a:gd name="T21" fmla="*/ T20 w 1232"/>
                  <a:gd name="T22" fmla="+- 0 494 471"/>
                  <a:gd name="T23" fmla="*/ 494 h 2181"/>
                  <a:gd name="T24" fmla="+- 0 2559 1337"/>
                  <a:gd name="T25" fmla="*/ T24 w 1232"/>
                  <a:gd name="T26" fmla="+- 0 471 471"/>
                  <a:gd name="T27" fmla="*/ 471 h 2181"/>
                </a:gdLst>
                <a:ahLst/>
                <a:cxnLst>
                  <a:cxn ang="0">
                    <a:pos x="T1" y="T3"/>
                  </a:cxn>
                  <a:cxn ang="0">
                    <a:pos x="T5" y="T7"/>
                  </a:cxn>
                  <a:cxn ang="0">
                    <a:pos x="T9" y="T11"/>
                  </a:cxn>
                  <a:cxn ang="0">
                    <a:pos x="T13" y="T15"/>
                  </a:cxn>
                  <a:cxn ang="0">
                    <a:pos x="T17" y="T19"/>
                  </a:cxn>
                  <a:cxn ang="0">
                    <a:pos x="T21" y="T23"/>
                  </a:cxn>
                  <a:cxn ang="0">
                    <a:pos x="T25" y="T27"/>
                  </a:cxn>
                </a:cxnLst>
                <a:rect l="0" t="0" r="r" b="b"/>
                <a:pathLst>
                  <a:path w="1232" h="2181">
                    <a:moveTo>
                      <a:pt x="1222" y="0"/>
                    </a:moveTo>
                    <a:lnTo>
                      <a:pt x="0" y="503"/>
                    </a:lnTo>
                    <a:lnTo>
                      <a:pt x="7" y="2181"/>
                    </a:lnTo>
                    <a:lnTo>
                      <a:pt x="32" y="2181"/>
                    </a:lnTo>
                    <a:lnTo>
                      <a:pt x="25" y="520"/>
                    </a:lnTo>
                    <a:lnTo>
                      <a:pt x="1232" y="23"/>
                    </a:lnTo>
                    <a:lnTo>
                      <a:pt x="1222"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 name="Group 16"/>
            <p:cNvGrpSpPr>
              <a:grpSpLocks/>
            </p:cNvGrpSpPr>
            <p:nvPr/>
          </p:nvGrpSpPr>
          <p:grpSpPr bwMode="auto">
            <a:xfrm>
              <a:off x="21" y="471"/>
              <a:ext cx="2548" cy="525"/>
              <a:chOff x="21" y="471"/>
              <a:chExt cx="2548" cy="525"/>
            </a:xfrm>
          </p:grpSpPr>
          <p:sp>
            <p:nvSpPr>
              <p:cNvPr id="105" name="Freeform 18"/>
              <p:cNvSpPr>
                <a:spLocks/>
              </p:cNvSpPr>
              <p:nvPr/>
            </p:nvSpPr>
            <p:spPr bwMode="auto">
              <a:xfrm>
                <a:off x="21" y="471"/>
                <a:ext cx="2548" cy="525"/>
              </a:xfrm>
              <a:custGeom>
                <a:avLst/>
                <a:gdLst>
                  <a:gd name="T0" fmla="+- 0 29 21"/>
                  <a:gd name="T1" fmla="*/ T0 w 2548"/>
                  <a:gd name="T2" fmla="+- 0 515 471"/>
                  <a:gd name="T3" fmla="*/ 515 h 525"/>
                  <a:gd name="T4" fmla="+- 0 21 21"/>
                  <a:gd name="T5" fmla="*/ T4 w 2548"/>
                  <a:gd name="T6" fmla="+- 0 538 471"/>
                  <a:gd name="T7" fmla="*/ 538 h 525"/>
                  <a:gd name="T8" fmla="+- 0 1350 21"/>
                  <a:gd name="T9" fmla="*/ T8 w 2548"/>
                  <a:gd name="T10" fmla="+- 0 996 471"/>
                  <a:gd name="T11" fmla="*/ 996 h 525"/>
                  <a:gd name="T12" fmla="+- 0 1415 21"/>
                  <a:gd name="T13" fmla="*/ T12 w 2548"/>
                  <a:gd name="T14" fmla="+- 0 969 471"/>
                  <a:gd name="T15" fmla="*/ 969 h 525"/>
                  <a:gd name="T16" fmla="+- 0 1349 21"/>
                  <a:gd name="T17" fmla="*/ T16 w 2548"/>
                  <a:gd name="T18" fmla="+- 0 969 471"/>
                  <a:gd name="T19" fmla="*/ 969 h 525"/>
                  <a:gd name="T20" fmla="+- 0 29 21"/>
                  <a:gd name="T21" fmla="*/ T20 w 2548"/>
                  <a:gd name="T22" fmla="+- 0 515 471"/>
                  <a:gd name="T23" fmla="*/ 515 h 525"/>
                </a:gdLst>
                <a:ahLst/>
                <a:cxnLst>
                  <a:cxn ang="0">
                    <a:pos x="T1" y="T3"/>
                  </a:cxn>
                  <a:cxn ang="0">
                    <a:pos x="T5" y="T7"/>
                  </a:cxn>
                  <a:cxn ang="0">
                    <a:pos x="T9" y="T11"/>
                  </a:cxn>
                  <a:cxn ang="0">
                    <a:pos x="T13" y="T15"/>
                  </a:cxn>
                  <a:cxn ang="0">
                    <a:pos x="T17" y="T19"/>
                  </a:cxn>
                  <a:cxn ang="0">
                    <a:pos x="T21" y="T23"/>
                  </a:cxn>
                </a:cxnLst>
                <a:rect l="0" t="0" r="r" b="b"/>
                <a:pathLst>
                  <a:path w="2548" h="525">
                    <a:moveTo>
                      <a:pt x="8" y="44"/>
                    </a:moveTo>
                    <a:lnTo>
                      <a:pt x="0" y="67"/>
                    </a:lnTo>
                    <a:lnTo>
                      <a:pt x="1329" y="525"/>
                    </a:lnTo>
                    <a:lnTo>
                      <a:pt x="1394" y="498"/>
                    </a:lnTo>
                    <a:lnTo>
                      <a:pt x="1328" y="498"/>
                    </a:lnTo>
                    <a:lnTo>
                      <a:pt x="8" y="44"/>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7"/>
              <p:cNvSpPr>
                <a:spLocks/>
              </p:cNvSpPr>
              <p:nvPr/>
            </p:nvSpPr>
            <p:spPr bwMode="auto">
              <a:xfrm>
                <a:off x="21" y="471"/>
                <a:ext cx="2548" cy="525"/>
              </a:xfrm>
              <a:custGeom>
                <a:avLst/>
                <a:gdLst>
                  <a:gd name="T0" fmla="+- 0 2559 21"/>
                  <a:gd name="T1" fmla="*/ T0 w 2548"/>
                  <a:gd name="T2" fmla="+- 0 471 471"/>
                  <a:gd name="T3" fmla="*/ 471 h 525"/>
                  <a:gd name="T4" fmla="+- 0 1349 21"/>
                  <a:gd name="T5" fmla="*/ T4 w 2548"/>
                  <a:gd name="T6" fmla="+- 0 969 471"/>
                  <a:gd name="T7" fmla="*/ 969 h 525"/>
                  <a:gd name="T8" fmla="+- 0 1415 21"/>
                  <a:gd name="T9" fmla="*/ T8 w 2548"/>
                  <a:gd name="T10" fmla="+- 0 969 471"/>
                  <a:gd name="T11" fmla="*/ 969 h 525"/>
                  <a:gd name="T12" fmla="+- 0 2569 21"/>
                  <a:gd name="T13" fmla="*/ T12 w 2548"/>
                  <a:gd name="T14" fmla="+- 0 494 471"/>
                  <a:gd name="T15" fmla="*/ 494 h 525"/>
                  <a:gd name="T16" fmla="+- 0 2559 21"/>
                  <a:gd name="T17" fmla="*/ T16 w 2548"/>
                  <a:gd name="T18" fmla="+- 0 471 471"/>
                  <a:gd name="T19" fmla="*/ 471 h 525"/>
                </a:gdLst>
                <a:ahLst/>
                <a:cxnLst>
                  <a:cxn ang="0">
                    <a:pos x="T1" y="T3"/>
                  </a:cxn>
                  <a:cxn ang="0">
                    <a:pos x="T5" y="T7"/>
                  </a:cxn>
                  <a:cxn ang="0">
                    <a:pos x="T9" y="T11"/>
                  </a:cxn>
                  <a:cxn ang="0">
                    <a:pos x="T13" y="T15"/>
                  </a:cxn>
                  <a:cxn ang="0">
                    <a:pos x="T17" y="T19"/>
                  </a:cxn>
                </a:cxnLst>
                <a:rect l="0" t="0" r="r" b="b"/>
                <a:pathLst>
                  <a:path w="2548" h="525">
                    <a:moveTo>
                      <a:pt x="2538" y="0"/>
                    </a:moveTo>
                    <a:lnTo>
                      <a:pt x="1328" y="498"/>
                    </a:lnTo>
                    <a:lnTo>
                      <a:pt x="1394" y="498"/>
                    </a:lnTo>
                    <a:lnTo>
                      <a:pt x="2548" y="23"/>
                    </a:lnTo>
                    <a:lnTo>
                      <a:pt x="2538" y="0"/>
                    </a:lnTo>
                    <a:close/>
                  </a:path>
                </a:pathLst>
              </a:custGeom>
              <a:solidFill>
                <a:srgbClr val="6062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91" name="TextBox 190"/>
          <p:cNvSpPr txBox="1"/>
          <p:nvPr/>
        </p:nvSpPr>
        <p:spPr>
          <a:xfrm>
            <a:off x="2743200" y="2730500"/>
            <a:ext cx="1993900" cy="369332"/>
          </a:xfrm>
          <a:prstGeom prst="rect">
            <a:avLst/>
          </a:prstGeom>
          <a:noFill/>
        </p:spPr>
        <p:txBody>
          <a:bodyPr wrap="square" rtlCol="0">
            <a:spAutoFit/>
          </a:bodyPr>
          <a:lstStyle/>
          <a:p>
            <a:pPr algn="ctr"/>
            <a:r>
              <a:rPr lang="en-US" dirty="0" smtClean="0"/>
              <a:t>Sides = 10 cm</a:t>
            </a:r>
            <a:endParaRPr lang="en-US" dirty="0"/>
          </a:p>
        </p:txBody>
      </p:sp>
      <p:sp>
        <p:nvSpPr>
          <p:cNvPr id="192" name="TextBox 191"/>
          <p:cNvSpPr txBox="1"/>
          <p:nvPr/>
        </p:nvSpPr>
        <p:spPr>
          <a:xfrm>
            <a:off x="7001482" y="2730618"/>
            <a:ext cx="1993900" cy="369332"/>
          </a:xfrm>
          <a:prstGeom prst="rect">
            <a:avLst/>
          </a:prstGeom>
          <a:noFill/>
        </p:spPr>
        <p:txBody>
          <a:bodyPr wrap="square" rtlCol="0">
            <a:spAutoFit/>
          </a:bodyPr>
          <a:lstStyle/>
          <a:p>
            <a:pPr algn="ctr"/>
            <a:r>
              <a:rPr lang="en-US" dirty="0" smtClean="0"/>
              <a:t>Sides = 5 cm</a:t>
            </a:r>
            <a:endParaRPr lang="en-US" dirty="0"/>
          </a:p>
        </p:txBody>
      </p:sp>
      <p:sp>
        <p:nvSpPr>
          <p:cNvPr id="194" name="Title 193"/>
          <p:cNvSpPr>
            <a:spLocks noGrp="1"/>
          </p:cNvSpPr>
          <p:nvPr>
            <p:ph type="title"/>
          </p:nvPr>
        </p:nvSpPr>
        <p:spPr/>
        <p:txBody>
          <a:bodyPr>
            <a:normAutofit fontScale="90000"/>
          </a:bodyPr>
          <a:lstStyle/>
          <a:p>
            <a:pPr algn="ctr"/>
            <a:r>
              <a:rPr lang="en-US" sz="3600" dirty="0"/>
              <a:t>How does the surface area of a large particle, like sand grain, compare with the surface area of a small particle like clay? </a:t>
            </a:r>
            <a:r>
              <a:rPr lang="en-US" dirty="0"/>
              <a:t/>
            </a:r>
            <a:br>
              <a:rPr lang="en-US" dirty="0"/>
            </a:br>
            <a:endParaRPr lang="en-US" dirty="0"/>
          </a:p>
        </p:txBody>
      </p:sp>
    </p:spTree>
    <p:extLst>
      <p:ext uri="{BB962C8B-B14F-4D97-AF65-F5344CB8AC3E}">
        <p14:creationId xmlns:p14="http://schemas.microsoft.com/office/powerpoint/2010/main" val="1656647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911"/>
            <a:ext cx="10515600" cy="1198989"/>
          </a:xfrm>
        </p:spPr>
        <p:txBody>
          <a:bodyPr>
            <a:normAutofit fontScale="90000"/>
          </a:bodyPr>
          <a:lstStyle/>
          <a:p>
            <a:r>
              <a:rPr lang="en-US" dirty="0" smtClean="0"/>
              <a:t>Particle Size, Surface Area, and Water Movement</a:t>
            </a:r>
            <a:endParaRPr lang="en-US" dirty="0"/>
          </a:p>
        </p:txBody>
      </p:sp>
      <p:pic>
        <p:nvPicPr>
          <p:cNvPr id="7" name="Content Placeholder 6"/>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168400" y="1053246"/>
            <a:ext cx="9855200" cy="4699854"/>
          </a:xfrm>
          <a:prstGeom prst="rect">
            <a:avLst/>
          </a:prstGeom>
        </p:spPr>
      </p:pic>
    </p:spTree>
    <p:extLst>
      <p:ext uri="{BB962C8B-B14F-4D97-AF65-F5344CB8AC3E}">
        <p14:creationId xmlns:p14="http://schemas.microsoft.com/office/powerpoint/2010/main" val="3819775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How does soil help plants grow?</a:t>
            </a:r>
            <a:endParaRPr lang="en-US" dirty="0"/>
          </a:p>
        </p:txBody>
      </p:sp>
      <p:graphicFrame>
        <p:nvGraphicFramePr>
          <p:cNvPr id="4" name="Content Placeholder 3"/>
          <p:cNvGraphicFramePr>
            <a:graphicFrameLocks noGrp="1"/>
          </p:cNvGraphicFramePr>
          <p:nvPr>
            <p:ph idx="1"/>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25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55775"/>
          </a:xfrm>
        </p:spPr>
        <p:txBody>
          <a:bodyPr>
            <a:normAutofit fontScale="90000"/>
          </a:bodyPr>
          <a:lstStyle/>
          <a:p>
            <a:r>
              <a:rPr lang="en-US" dirty="0" smtClean="0"/>
              <a:t>Based on what you learned about soil components (sand, silt, and clay) would any of these be ideal for helping plants grow?</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49203" y="2247900"/>
            <a:ext cx="5893594" cy="3929063"/>
          </a:xfrm>
        </p:spPr>
      </p:pic>
    </p:spTree>
    <p:extLst>
      <p:ext uri="{BB962C8B-B14F-4D97-AF65-F5344CB8AC3E}">
        <p14:creationId xmlns:p14="http://schemas.microsoft.com/office/powerpoint/2010/main" val="747013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Properties of Soils</a:t>
            </a:r>
            <a:endParaRPr lang="en-US" dirty="0"/>
          </a:p>
        </p:txBody>
      </p:sp>
      <p:sp>
        <p:nvSpPr>
          <p:cNvPr id="5" name="Text Placeholder 4"/>
          <p:cNvSpPr>
            <a:spLocks noGrp="1"/>
          </p:cNvSpPr>
          <p:nvPr>
            <p:ph type="body" idx="1"/>
          </p:nvPr>
        </p:nvSpPr>
        <p:spPr/>
        <p:txBody>
          <a:bodyPr/>
          <a:lstStyle/>
          <a:p>
            <a:r>
              <a:rPr lang="en-US" dirty="0" smtClean="0"/>
              <a:t>Lesson 2</a:t>
            </a:r>
          </a:p>
          <a:p>
            <a:r>
              <a:rPr lang="en-US" dirty="0" smtClean="0"/>
              <a:t>Explore</a:t>
            </a:r>
            <a:endParaRPr lang="en-US" dirty="0"/>
          </a:p>
        </p:txBody>
      </p:sp>
    </p:spTree>
    <p:extLst>
      <p:ext uri="{BB962C8B-B14F-4D97-AF65-F5344CB8AC3E}">
        <p14:creationId xmlns:p14="http://schemas.microsoft.com/office/powerpoint/2010/main" val="428562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0" name="Picture 432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77722" y="0"/>
            <a:ext cx="6436556" cy="5904400"/>
          </a:xfrm>
          <a:prstGeom prst="rect">
            <a:avLst/>
          </a:prstGeom>
        </p:spPr>
      </p:pic>
    </p:spTree>
    <p:extLst>
      <p:ext uri="{BB962C8B-B14F-4D97-AF65-F5344CB8AC3E}">
        <p14:creationId xmlns:p14="http://schemas.microsoft.com/office/powerpoint/2010/main" val="468175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3275"/>
          </a:xfrm>
        </p:spPr>
        <p:txBody>
          <a:bodyPr/>
          <a:lstStyle/>
          <a:p>
            <a:r>
              <a:rPr lang="en-US" dirty="0" smtClean="0"/>
              <a:t>Soil Particle Size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21733729"/>
              </p:ext>
            </p:extLst>
          </p:nvPr>
        </p:nvGraphicFramePr>
        <p:xfrm>
          <a:off x="2057400" y="1943102"/>
          <a:ext cx="8229600" cy="3835398"/>
        </p:xfrm>
        <a:graphic>
          <a:graphicData uri="http://schemas.openxmlformats.org/drawingml/2006/table">
            <a:tbl>
              <a:tblPr firstRow="1" firstCol="1" lastRow="1" lastCol="1" bandRow="1" bandCol="1"/>
              <a:tblGrid>
                <a:gridCol w="4122448"/>
                <a:gridCol w="4107152"/>
              </a:tblGrid>
              <a:tr h="604078">
                <a:tc>
                  <a:txBody>
                    <a:bodyPr/>
                    <a:lstStyle/>
                    <a:p>
                      <a:pPr marL="0" marR="0">
                        <a:spcBef>
                          <a:spcPts val="25"/>
                        </a:spcBef>
                        <a:spcAft>
                          <a:spcPts val="0"/>
                        </a:spcAft>
                      </a:pPr>
                      <a:r>
                        <a:rPr lang="en-US" sz="85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028065" marR="0">
                        <a:spcBef>
                          <a:spcPts val="0"/>
                        </a:spcBef>
                        <a:spcAft>
                          <a:spcPts val="0"/>
                        </a:spcAft>
                      </a:pPr>
                      <a:r>
                        <a:rPr lang="en-US" sz="1100" b="1"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SOIL</a:t>
                      </a:r>
                      <a:r>
                        <a:rPr lang="en-US" sz="1100" b="1" spc="185"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b="1" spc="-5" dirty="0" smtClean="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CO</a:t>
                      </a:r>
                      <a:r>
                        <a:rPr lang="en-US" sz="1100" b="1" spc="-10" dirty="0" smtClean="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M</a:t>
                      </a:r>
                      <a:r>
                        <a:rPr lang="en-US" sz="1100" b="1" spc="-5" dirty="0" smtClean="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PONENT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28575" cap="flat" cmpd="sng" algn="ctr">
                      <a:solidFill>
                        <a:srgbClr val="808285"/>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6E7E8"/>
                    </a:solidFill>
                  </a:tcPr>
                </a:tc>
                <a:tc>
                  <a:txBody>
                    <a:bodyPr/>
                    <a:lstStyle/>
                    <a:p>
                      <a:pPr marL="0" marR="0">
                        <a:spcBef>
                          <a:spcPts val="25"/>
                        </a:spcBef>
                        <a:spcAft>
                          <a:spcPts val="0"/>
                        </a:spcAft>
                      </a:pPr>
                      <a:r>
                        <a:rPr lang="en-US" sz="85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58215" marR="0">
                        <a:spcBef>
                          <a:spcPts val="0"/>
                        </a:spcBef>
                        <a:spcAft>
                          <a:spcPts val="0"/>
                        </a:spcAft>
                      </a:pPr>
                      <a:r>
                        <a:rPr lang="en-US" sz="1100" b="1" spc="-10"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PARTICLE</a:t>
                      </a:r>
                      <a:r>
                        <a:rPr lang="en-US" sz="1100" b="1" spc="-175" dirty="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b="1" spc="0" dirty="0" smtClean="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DIAM</a:t>
                      </a:r>
                      <a:r>
                        <a:rPr lang="en-US" sz="1100" b="1" dirty="0" smtClean="0">
                          <a:solidFill>
                            <a:srgbClr val="231F20"/>
                          </a:solidFill>
                          <a:effectLst/>
                          <a:latin typeface="Lucida Sans" panose="020B0602030504020204" pitchFamily="34" charset="0"/>
                          <a:ea typeface="Calibri" panose="020F0502020204030204" pitchFamily="34" charset="0"/>
                          <a:cs typeface="Times New Roman" panose="02020603050405020304" pitchFamily="18" charset="0"/>
                        </a:rPr>
                        <a:t>ETER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28575" cap="flat" cmpd="sng" algn="ctr">
                      <a:solidFill>
                        <a:srgbClr val="808285"/>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E6E7E8"/>
                    </a:solidFill>
                  </a:tcPr>
                </a:tc>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spc="-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Rock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44245" marR="0">
                        <a:spcBef>
                          <a:spcPts val="0"/>
                        </a:spcBef>
                        <a:spcAft>
                          <a:spcPts val="0"/>
                        </a:spcAft>
                      </a:pPr>
                      <a:r>
                        <a:rPr lang="en-US" sz="1100" spc="-1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Greater</a:t>
                      </a:r>
                      <a:r>
                        <a:rPr lang="en-US" sz="1100" spc="5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than</a:t>
                      </a:r>
                      <a:r>
                        <a:rPr lang="en-US" sz="1100" spc="5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2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75.</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5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Gravel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79195" marR="0">
                        <a:spcBef>
                          <a:spcPts val="0"/>
                        </a:spcBef>
                        <a:spcAft>
                          <a:spcPts val="0"/>
                        </a:spcAft>
                      </a:pP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 to </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75.</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Sand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016635" marR="0">
                        <a:spcBef>
                          <a:spcPts val="0"/>
                        </a:spcBef>
                        <a:spcAft>
                          <a:spcPts val="0"/>
                        </a:spcAft>
                      </a:pP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05</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to</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Silt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spcBef>
                          <a:spcPts val="45"/>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072515" marR="0">
                        <a:spcBef>
                          <a:spcPts val="0"/>
                        </a:spcBef>
                        <a:spcAft>
                          <a:spcPts val="0"/>
                        </a:spcAft>
                      </a:pP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00</a:t>
                      </a:r>
                      <a:r>
                        <a:rPr lang="en-US" sz="1100" spc="-2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7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to</a:t>
                      </a:r>
                      <a:r>
                        <a:rPr lang="en-US" sz="1100" spc="-7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05</a:t>
                      </a:r>
                      <a:r>
                        <a:rPr lang="en-US" sz="1100" spc="-7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646264">
                <a:tc>
                  <a:txBody>
                    <a:bodyPr/>
                    <a:lstStyle/>
                    <a:p>
                      <a:pPr marL="0" marR="0">
                        <a:spcBef>
                          <a:spcPts val="50"/>
                        </a:spcBef>
                        <a:spcAft>
                          <a:spcPts val="0"/>
                        </a:spcAft>
                      </a:pPr>
                      <a:r>
                        <a:rPr lang="en-US" sz="100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9525" algn="ctr">
                        <a:spcBef>
                          <a:spcPts val="0"/>
                        </a:spcBef>
                        <a:spcAft>
                          <a:spcPts val="0"/>
                        </a:spcAft>
                      </a:pPr>
                      <a:r>
                        <a:rPr lang="en-US" sz="1100" b="1" spc="-1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Clay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28575" cap="flat" cmpd="sng" algn="ctr">
                      <a:solidFill>
                        <a:srgbClr val="808285"/>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28575" cap="flat" cmpd="sng" algn="ctr">
                      <a:solidFill>
                        <a:srgbClr val="808285"/>
                      </a:solidFill>
                      <a:prstDash val="solid"/>
                      <a:round/>
                      <a:headEnd type="none" w="med" len="med"/>
                      <a:tailEnd type="none" w="med" len="med"/>
                    </a:lnB>
                  </a:tcPr>
                </a:tc>
                <a:tc>
                  <a:txBody>
                    <a:bodyPr/>
                    <a:lstStyle/>
                    <a:p>
                      <a:pPr marL="0" marR="0">
                        <a:spcBef>
                          <a:spcPts val="45"/>
                        </a:spcBef>
                        <a:spcAft>
                          <a:spcPts val="0"/>
                        </a:spcAft>
                      </a:pPr>
                      <a:r>
                        <a:rPr lang="en-US" sz="1000" dirty="0">
                          <a:effectLst/>
                          <a:latin typeface="Lucida Sans" panose="020B0602030504020204" pitchFamily="34" charset="0"/>
                          <a:ea typeface="Lucida Sans" panose="020B0602030504020204" pitchFamily="34" charset="0"/>
                          <a:cs typeface="Lucida Sans" panose="020B0602030504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94410" marR="0">
                        <a:spcBef>
                          <a:spcPts val="0"/>
                        </a:spcBef>
                        <a:spcAft>
                          <a:spcPts val="0"/>
                        </a:spcAft>
                      </a:pPr>
                      <a:r>
                        <a:rPr lang="en-US" sz="1100" spc="-1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L</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ess</a:t>
                      </a:r>
                      <a:r>
                        <a:rPr lang="en-US" sz="1100" spc="-9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than</a:t>
                      </a:r>
                      <a:r>
                        <a:rPr lang="en-US" sz="1100" spc="-8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a:t>
                      </a:r>
                      <a:r>
                        <a:rPr lang="en-US" sz="1100" spc="-2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a:t>
                      </a:r>
                      <a:r>
                        <a:rPr lang="en-US" sz="1100" spc="-1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00</a:t>
                      </a:r>
                      <a:r>
                        <a:rPr lang="en-US" sz="1100" spc="-2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2</a:t>
                      </a:r>
                      <a:r>
                        <a:rPr lang="en-US" sz="1100" spc="-85"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 </a:t>
                      </a:r>
                      <a:r>
                        <a:rPr lang="en-US" sz="1100" dirty="0">
                          <a:solidFill>
                            <a:srgbClr val="58595B"/>
                          </a:solidFill>
                          <a:effectLst/>
                          <a:latin typeface="Lucida Sans" panose="020B0602030504020204" pitchFamily="34" charset="0"/>
                          <a:ea typeface="Calibri" panose="020F0502020204030204" pitchFamily="34" charset="0"/>
                          <a:cs typeface="Times New Roman" panose="02020603050405020304" pitchFamily="18" charset="0"/>
                        </a:rPr>
                        <a:t>mm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28575" cap="flat" cmpd="sng" algn="ctr">
                      <a:solidFill>
                        <a:srgbClr val="808285"/>
                      </a:solidFill>
                      <a:prstDash val="solid"/>
                      <a:round/>
                      <a:headEnd type="none" w="med" len="med"/>
                      <a:tailEnd type="none" w="med" len="med"/>
                    </a:lnR>
                    <a:lnT w="12700" cap="flat" cmpd="sng" algn="ctr">
                      <a:solidFill>
                        <a:srgbClr val="231F20"/>
                      </a:solidFill>
                      <a:prstDash val="solid"/>
                      <a:round/>
                      <a:headEnd type="none" w="med" len="med"/>
                      <a:tailEnd type="none" w="med" len="med"/>
                    </a:lnT>
                    <a:lnB w="28575" cap="flat" cmpd="sng" algn="ctr">
                      <a:solidFill>
                        <a:srgbClr val="808285"/>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38327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325"/>
            <a:ext cx="10515600" cy="1325563"/>
          </a:xfrm>
        </p:spPr>
        <p:txBody>
          <a:bodyPr/>
          <a:lstStyle/>
          <a:p>
            <a:r>
              <a:rPr lang="en-US" dirty="0" smtClean="0"/>
              <a:t>Design Your Own Experiment!</a:t>
            </a:r>
            <a:endParaRPr lang="en-US" dirty="0"/>
          </a:p>
        </p:txBody>
      </p:sp>
      <p:sp>
        <p:nvSpPr>
          <p:cNvPr id="3" name="Content Placeholder 2"/>
          <p:cNvSpPr>
            <a:spLocks noGrp="1"/>
          </p:cNvSpPr>
          <p:nvPr>
            <p:ph idx="1"/>
          </p:nvPr>
        </p:nvSpPr>
        <p:spPr>
          <a:xfrm>
            <a:off x="838200" y="1512888"/>
            <a:ext cx="10515600" cy="4664075"/>
          </a:xfrm>
        </p:spPr>
        <p:txBody>
          <a:bodyPr/>
          <a:lstStyle/>
          <a:p>
            <a:r>
              <a:rPr lang="en-US" dirty="0" smtClean="0"/>
              <a:t>Use what you have learned in this lesson to design your own experiment!</a:t>
            </a:r>
          </a:p>
          <a:p>
            <a:r>
              <a:rPr lang="en-US" dirty="0" smtClean="0"/>
              <a:t>Use the straw columns to learn more about soil texture and its relationship to water movement through soil or to plant growth.</a:t>
            </a:r>
          </a:p>
          <a:p>
            <a:pPr lvl="1"/>
            <a:r>
              <a:rPr lang="en-US" dirty="0" smtClean="0"/>
              <a:t>Example: Use this setup to investigate local soil or potting soil.</a:t>
            </a:r>
          </a:p>
          <a:p>
            <a:pPr lvl="1"/>
            <a:r>
              <a:rPr lang="en-US" dirty="0" smtClean="0"/>
              <a:t>Example: Design experiments that mix sand, silt (baby powder), and clay to see how water movement changes.</a:t>
            </a:r>
          </a:p>
          <a:p>
            <a:r>
              <a:rPr lang="en-US" dirty="0" smtClean="0"/>
              <a:t>Remember to be clear about the data you want to collect!</a:t>
            </a:r>
          </a:p>
          <a:p>
            <a:r>
              <a:rPr lang="en-US" dirty="0" smtClean="0"/>
              <a:t>Also make sure to design the experiment carefully with appropriate controls!</a:t>
            </a:r>
            <a:endParaRPr lang="en-US" dirty="0"/>
          </a:p>
        </p:txBody>
      </p:sp>
    </p:spTree>
    <p:extLst>
      <p:ext uri="{BB962C8B-B14F-4D97-AF65-F5344CB8AC3E}">
        <p14:creationId xmlns:p14="http://schemas.microsoft.com/office/powerpoint/2010/main" val="1226088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Investigate How Plant Growth is Affected by Soil!</a:t>
            </a:r>
            <a:endParaRPr lang="en-US" dirty="0"/>
          </a:p>
        </p:txBody>
      </p:sp>
      <p:sp>
        <p:nvSpPr>
          <p:cNvPr id="3" name="Content Placeholder 2"/>
          <p:cNvSpPr>
            <a:spLocks noGrp="1"/>
          </p:cNvSpPr>
          <p:nvPr>
            <p:ph idx="1"/>
          </p:nvPr>
        </p:nvSpPr>
        <p:spPr/>
        <p:txBody>
          <a:bodyPr/>
          <a:lstStyle/>
          <a:p>
            <a:r>
              <a:rPr lang="en-US" dirty="0" smtClean="0"/>
              <a:t>Grow plants in sand, silt (if available), clay.</a:t>
            </a:r>
          </a:p>
          <a:p>
            <a:r>
              <a:rPr lang="en-US" dirty="0" smtClean="0"/>
              <a:t>Compare with growth in local soil or potting soil.</a:t>
            </a:r>
          </a:p>
          <a:p>
            <a:r>
              <a:rPr lang="en-US" dirty="0" smtClean="0"/>
              <a:t>Remember: the data must be meaningful!</a:t>
            </a:r>
          </a:p>
          <a:p>
            <a:pPr lvl="1"/>
            <a:r>
              <a:rPr lang="en-US" dirty="0" smtClean="0"/>
              <a:t>Pay attention to the number of replicates, conditions plants are kept, use of appropriate controls, and more!</a:t>
            </a:r>
            <a:endParaRPr lang="en-US" dirty="0"/>
          </a:p>
        </p:txBody>
      </p:sp>
    </p:spTree>
    <p:extLst>
      <p:ext uri="{BB962C8B-B14F-4D97-AF65-F5344CB8AC3E}">
        <p14:creationId xmlns:p14="http://schemas.microsoft.com/office/powerpoint/2010/main" val="1988710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we’re learning!</a:t>
            </a:r>
            <a:endParaRPr lang="en-US" dirty="0"/>
          </a:p>
        </p:txBody>
      </p:sp>
      <p:sp>
        <p:nvSpPr>
          <p:cNvPr id="3" name="Content Placeholder 2"/>
          <p:cNvSpPr>
            <a:spLocks noGrp="1"/>
          </p:cNvSpPr>
          <p:nvPr>
            <p:ph sz="half" idx="1"/>
          </p:nvPr>
        </p:nvSpPr>
        <p:spPr/>
        <p:txBody>
          <a:bodyPr>
            <a:normAutofit fontScale="77500" lnSpcReduction="20000"/>
          </a:bodyPr>
          <a:lstStyle/>
          <a:p>
            <a:pPr marL="0" indent="0">
              <a:buNone/>
            </a:pPr>
            <a:r>
              <a:rPr lang="en-US" dirty="0" smtClean="0"/>
              <a:t>By the end of this lesson, you’ll be able to:</a:t>
            </a:r>
          </a:p>
          <a:p>
            <a:pPr marL="0" indent="0">
              <a:buNone/>
            </a:pPr>
            <a:r>
              <a:rPr lang="en-US" dirty="0"/>
              <a:t>•	list aspects of soil composition,</a:t>
            </a:r>
          </a:p>
          <a:p>
            <a:pPr marL="0" indent="0">
              <a:buNone/>
            </a:pPr>
            <a:r>
              <a:rPr lang="en-US" dirty="0"/>
              <a:t>•	explain the relationship between particle size </a:t>
            </a:r>
            <a:r>
              <a:rPr lang="en-US" dirty="0" smtClean="0"/>
              <a:t>and water </a:t>
            </a:r>
            <a:r>
              <a:rPr lang="en-US" dirty="0"/>
              <a:t>movement through soil,</a:t>
            </a:r>
          </a:p>
          <a:p>
            <a:pPr marL="0" indent="0">
              <a:buNone/>
            </a:pPr>
            <a:r>
              <a:rPr lang="en-US" dirty="0"/>
              <a:t>•	appreciate that soils are living and dynamic,</a:t>
            </a:r>
          </a:p>
          <a:p>
            <a:pPr marL="0" indent="0">
              <a:buNone/>
            </a:pPr>
            <a:r>
              <a:rPr lang="en-US" dirty="0"/>
              <a:t>•	recognize that soils vary in composition,</a:t>
            </a:r>
          </a:p>
          <a:p>
            <a:pPr marL="0" indent="0">
              <a:buNone/>
            </a:pPr>
            <a:r>
              <a:rPr lang="en-US" dirty="0"/>
              <a:t>•	describe where nutrients in soil come from, and</a:t>
            </a:r>
          </a:p>
          <a:p>
            <a:pPr marL="0" indent="0">
              <a:buNone/>
            </a:pPr>
            <a:r>
              <a:rPr lang="en-US" dirty="0"/>
              <a:t>•	recognize that plants generally take up water </a:t>
            </a:r>
            <a:r>
              <a:rPr lang="en-US" dirty="0" smtClean="0"/>
              <a:t>and nutrients </a:t>
            </a:r>
            <a:r>
              <a:rPr lang="en-US" dirty="0"/>
              <a:t>from the soil.</a:t>
            </a:r>
          </a:p>
          <a:p>
            <a:pPr marL="0" indent="0">
              <a:buNone/>
            </a:pPr>
            <a:endParaRPr lang="en-US" dirty="0" smtClean="0"/>
          </a:p>
        </p:txBody>
      </p:sp>
      <p:sp>
        <p:nvSpPr>
          <p:cNvPr id="5" name="Rectangle 4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6194" y="1770644"/>
            <a:ext cx="6066130" cy="331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68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Classroom – Lesson Introduction</a:t>
            </a:r>
            <a:endParaRPr lang="en-US" dirty="0"/>
          </a:p>
        </p:txBody>
      </p:sp>
      <p:pic>
        <p:nvPicPr>
          <p:cNvPr id="4" name="HS_Lesson_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340993"/>
            <a:ext cx="7735888" cy="4351338"/>
          </a:xfrm>
        </p:spPr>
      </p:pic>
    </p:spTree>
    <p:extLst>
      <p:ext uri="{BB962C8B-B14F-4D97-AF65-F5344CB8AC3E}">
        <p14:creationId xmlns:p14="http://schemas.microsoft.com/office/powerpoint/2010/main" val="127837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777252">
            <a:off x="762000" y="1092200"/>
            <a:ext cx="3327400" cy="711200"/>
          </a:xfrm>
        </p:spPr>
        <p:txBody>
          <a:bodyPr>
            <a:normAutofit/>
          </a:bodyPr>
          <a:lstStyle/>
          <a:p>
            <a:pPr algn="ctr"/>
            <a:r>
              <a:rPr lang="en-US" sz="3600" dirty="0" smtClean="0"/>
              <a:t>What is soil?</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1292790"/>
              </p:ext>
            </p:extLst>
          </p:nvPr>
        </p:nvGraphicFramePr>
        <p:xfrm>
          <a:off x="0" y="139699"/>
          <a:ext cx="12192000" cy="6324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0155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soil help plants grow?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3900293"/>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800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6988" y="170232"/>
            <a:ext cx="3478212" cy="823912"/>
          </a:xfrm>
        </p:spPr>
        <p:txBody>
          <a:bodyPr/>
          <a:lstStyle/>
          <a:p>
            <a:r>
              <a:rPr lang="en-US" dirty="0" smtClean="0"/>
              <a:t>Figure A: Soil separation after sitting for one day.</a:t>
            </a:r>
            <a:endParaRPr lang="en-US" dirty="0"/>
          </a:p>
        </p:txBody>
      </p:sp>
      <p:sp>
        <p:nvSpPr>
          <p:cNvPr id="5" name="Text Placeholder 4"/>
          <p:cNvSpPr>
            <a:spLocks noGrp="1"/>
          </p:cNvSpPr>
          <p:nvPr>
            <p:ph type="body" sz="quarter" idx="3"/>
          </p:nvPr>
        </p:nvSpPr>
        <p:spPr>
          <a:xfrm>
            <a:off x="6273433" y="208332"/>
            <a:ext cx="5183188" cy="823912"/>
          </a:xfrm>
        </p:spPr>
        <p:txBody>
          <a:bodyPr/>
          <a:lstStyle/>
          <a:p>
            <a:r>
              <a:rPr lang="en-US" dirty="0" smtClean="0"/>
              <a:t>Figure B: Organic material floats on the surface of the water.</a:t>
            </a:r>
            <a:endParaRPr lang="en-US" dirty="0"/>
          </a:p>
        </p:txBody>
      </p:sp>
      <p:sp>
        <p:nvSpPr>
          <p:cNvPr id="7" name="Rectangle 4"/>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 name="Group 1"/>
          <p:cNvGrpSpPr>
            <a:grpSpLocks/>
          </p:cNvGrpSpPr>
          <p:nvPr/>
        </p:nvGrpSpPr>
        <p:grpSpPr bwMode="auto">
          <a:xfrm>
            <a:off x="1308100" y="1219626"/>
            <a:ext cx="3467100" cy="4423143"/>
            <a:chOff x="0" y="0"/>
            <a:chExt cx="3600" cy="504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00" cy="504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3226" y="4680"/>
              <a:ext cx="19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1C5557"/>
                  </a:solidFill>
                  <a:effectLst/>
                  <a:latin typeface="Lucida Sans" panose="020B0602030504020204" pitchFamily="34" charset="0"/>
                  <a:ea typeface="Calibri" panose="020F0502020204030204" pitchFamily="34" charset="0"/>
                  <a:cs typeface="Times New Roman" panose="02020603050405020304" pitchFamily="18" charset="0"/>
                </a:rPr>
                <a:t>A</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10" name="Rectangle 9"/>
          <p:cNvSpPr>
            <a:spLocks noChangeArrowheads="1"/>
          </p:cNvSpPr>
          <p:nvPr/>
        </p:nvSpPr>
        <p:spPr bwMode="auto">
          <a:xfrm>
            <a:off x="1789906" y="2413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6"/>
          <p:cNvGrpSpPr>
            <a:grpSpLocks/>
          </p:cNvGrpSpPr>
          <p:nvPr/>
        </p:nvGrpSpPr>
        <p:grpSpPr bwMode="auto">
          <a:xfrm>
            <a:off x="6395245" y="1219626"/>
            <a:ext cx="4940299" cy="4423143"/>
            <a:chOff x="0" y="0"/>
            <a:chExt cx="6725" cy="5040"/>
          </a:xfrm>
        </p:grpSpPr>
        <p:pic>
          <p:nvPicPr>
            <p:cNvPr id="2056"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724" cy="50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7"/>
            <p:cNvSpPr txBox="1">
              <a:spLocks noChangeArrowheads="1"/>
            </p:cNvSpPr>
            <p:nvPr/>
          </p:nvSpPr>
          <p:spPr bwMode="auto">
            <a:xfrm>
              <a:off x="6348" y="4680"/>
              <a:ext cx="17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32553F"/>
                  </a:solidFill>
                  <a:effectLst/>
                  <a:latin typeface="Lucida Sans" panose="020B0602030504020204" pitchFamily="34" charset="0"/>
                  <a:ea typeface="Calibri" panose="020F0502020204030204" pitchFamily="34" charset="0"/>
                  <a:cs typeface="Times New Roman" panose="02020603050405020304" pitchFamily="18" charset="0"/>
                </a:rPr>
                <a:t>B</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69814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6386512" cy="1600200"/>
          </a:xfrm>
        </p:spPr>
        <p:txBody>
          <a:bodyPr/>
          <a:lstStyle/>
          <a:p>
            <a:r>
              <a:rPr lang="en-US" dirty="0" smtClean="0"/>
              <a:t>Explore	</a:t>
            </a:r>
            <a:endParaRPr lang="en-US" dirty="0"/>
          </a:p>
        </p:txBody>
      </p:sp>
      <p:sp>
        <p:nvSpPr>
          <p:cNvPr id="4" name="Text Placeholder 3"/>
          <p:cNvSpPr>
            <a:spLocks noGrp="1"/>
          </p:cNvSpPr>
          <p:nvPr>
            <p:ph type="body" sz="half" idx="2"/>
          </p:nvPr>
        </p:nvSpPr>
        <p:spPr>
          <a:xfrm>
            <a:off x="839788" y="2057400"/>
            <a:ext cx="6386512" cy="3811588"/>
          </a:xfrm>
        </p:spPr>
        <p:txBody>
          <a:bodyPr>
            <a:normAutofit/>
          </a:bodyPr>
          <a:lstStyle/>
          <a:p>
            <a:r>
              <a:rPr lang="en-US" sz="3200" dirty="0" smtClean="0"/>
              <a:t>The major components of soil, in addition to the organic matter, are sand, silt, and clay. Let’s investigate these components and their affect on the properties of soil.</a:t>
            </a:r>
            <a:endParaRPr lang="en-US" sz="3200" dirty="0"/>
          </a:p>
        </p:txBody>
      </p:sp>
      <p:pic>
        <p:nvPicPr>
          <p:cNvPr id="5" name="image66.jpeg"/>
          <p:cNvPicPr/>
          <p:nvPr/>
        </p:nvPicPr>
        <p:blipFill>
          <a:blip r:embed="rId3" cstate="screen">
            <a:extLst>
              <a:ext uri="{28A0092B-C50C-407E-A947-70E740481C1C}">
                <a14:useLocalDpi xmlns:a14="http://schemas.microsoft.com/office/drawing/2010/main"/>
              </a:ext>
            </a:extLst>
          </a:blip>
          <a:stretch>
            <a:fillRect/>
          </a:stretch>
        </p:blipFill>
        <p:spPr>
          <a:xfrm>
            <a:off x="7670800" y="457200"/>
            <a:ext cx="4009390" cy="5411788"/>
          </a:xfrm>
          <a:prstGeom prst="rect">
            <a:avLst/>
          </a:prstGeom>
        </p:spPr>
      </p:pic>
    </p:spTree>
    <p:extLst>
      <p:ext uri="{BB962C8B-B14F-4D97-AF65-F5344CB8AC3E}">
        <p14:creationId xmlns:p14="http://schemas.microsoft.com/office/powerpoint/2010/main" val="573655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937"/>
            <a:ext cx="10515600" cy="1325563"/>
          </a:xfrm>
        </p:spPr>
        <p:txBody>
          <a:bodyPr/>
          <a:lstStyle/>
          <a:p>
            <a:r>
              <a:rPr lang="en-US" dirty="0" smtClean="0"/>
              <a:t>Setup</a:t>
            </a:r>
            <a:endParaRPr lang="en-US" dirty="0"/>
          </a:p>
        </p:txBody>
      </p:sp>
      <p:sp>
        <p:nvSpPr>
          <p:cNvPr id="3" name="Content Placeholder 2"/>
          <p:cNvSpPr>
            <a:spLocks noGrp="1"/>
          </p:cNvSpPr>
          <p:nvPr>
            <p:ph idx="1"/>
          </p:nvPr>
        </p:nvSpPr>
        <p:spPr>
          <a:xfrm>
            <a:off x="838200" y="1460500"/>
            <a:ext cx="10515600" cy="4716463"/>
          </a:xfrm>
        </p:spPr>
        <p:txBody>
          <a:bodyPr>
            <a:normAutofit fontScale="70000" lnSpcReduction="20000"/>
          </a:bodyPr>
          <a:lstStyle/>
          <a:p>
            <a:pPr marL="0" lvl="0" indent="0">
              <a:buNone/>
            </a:pPr>
            <a:r>
              <a:rPr lang="en-US" dirty="0" smtClean="0"/>
              <a:t>1. Using </a:t>
            </a:r>
            <a:r>
              <a:rPr lang="en-US" dirty="0"/>
              <a:t>the marking pen, draw a line on each straw 2 cm from the bottom. Draw a second line 7 cm above the first line.</a:t>
            </a:r>
          </a:p>
          <a:p>
            <a:pPr marL="0" indent="0">
              <a:buNone/>
            </a:pPr>
            <a:r>
              <a:rPr lang="en-US" dirty="0"/>
              <a:t> </a:t>
            </a:r>
          </a:p>
          <a:p>
            <a:pPr marL="0" lvl="0" indent="0">
              <a:buNone/>
            </a:pPr>
            <a:r>
              <a:rPr lang="en-US" dirty="0" smtClean="0"/>
              <a:t>2. Cover </a:t>
            </a:r>
            <a:r>
              <a:rPr lang="en-US" dirty="0"/>
              <a:t>one end of each straw with a piece of coffee filter and tape the coffee filter to the straws. Do not cover the bottom of the straws  with tape.</a:t>
            </a:r>
          </a:p>
          <a:p>
            <a:pPr marL="0" indent="0">
              <a:buNone/>
            </a:pPr>
            <a:r>
              <a:rPr lang="en-US" dirty="0"/>
              <a:t> </a:t>
            </a:r>
          </a:p>
          <a:p>
            <a:pPr marL="0" lvl="0" indent="0">
              <a:buNone/>
            </a:pPr>
            <a:r>
              <a:rPr lang="en-US" dirty="0" smtClean="0"/>
              <a:t>3. Using </a:t>
            </a:r>
            <a:r>
              <a:rPr lang="en-US" dirty="0"/>
              <a:t>the plastic spoon and the funnel, add sand to each straw up to the level of the lower line. The level of sand should be the same in each of your team’s straws.</a:t>
            </a:r>
          </a:p>
          <a:p>
            <a:pPr marL="0" indent="0">
              <a:buNone/>
            </a:pPr>
            <a:r>
              <a:rPr lang="en-US" dirty="0"/>
              <a:t> </a:t>
            </a:r>
          </a:p>
          <a:p>
            <a:pPr marL="0" lvl="0" indent="0">
              <a:buNone/>
            </a:pPr>
            <a:r>
              <a:rPr lang="en-US" dirty="0" smtClean="0"/>
              <a:t>4. Add </a:t>
            </a:r>
            <a:r>
              <a:rPr lang="en-US" dirty="0"/>
              <a:t>baby powder to one straw until it reaches the upper line mark you drew on the straw. Be careful not to disturb the bottom layer of sand. To the other straw, add additional sand until it reaches the mark.</a:t>
            </a:r>
          </a:p>
          <a:p>
            <a:pPr marL="0" indent="0">
              <a:buNone/>
            </a:pPr>
            <a:r>
              <a:rPr lang="en-US" dirty="0"/>
              <a:t> </a:t>
            </a:r>
          </a:p>
          <a:p>
            <a:pPr marL="0" lvl="0" indent="0">
              <a:buNone/>
            </a:pPr>
            <a:r>
              <a:rPr lang="en-US" dirty="0" smtClean="0"/>
              <a:t>5. Insert </a:t>
            </a:r>
            <a:r>
              <a:rPr lang="en-US" dirty="0"/>
              <a:t>the straws through the plastic lids. (Insert the top end so you will not tear the coffee filter.) Rest the lids on top of the </a:t>
            </a:r>
            <a:r>
              <a:rPr lang="en-US" dirty="0" smtClean="0"/>
              <a:t>cups, </a:t>
            </a:r>
            <a:r>
              <a:rPr lang="en-US" dirty="0"/>
              <a:t>making sure the straws do not touch the bottom of the cup.</a:t>
            </a:r>
          </a:p>
          <a:p>
            <a:endParaRPr lang="en-US" dirty="0"/>
          </a:p>
        </p:txBody>
      </p:sp>
    </p:spTree>
    <p:extLst>
      <p:ext uri="{BB962C8B-B14F-4D97-AF65-F5344CB8AC3E}">
        <p14:creationId xmlns:p14="http://schemas.microsoft.com/office/powerpoint/2010/main" val="2046529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C401B7E5-6F16-4C54-ABA3-09B5953712FA}" vid="{42FA3C98-1513-45B8-A700-364EC8481B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493</TotalTime>
  <Words>3537</Words>
  <Application>Microsoft Macintosh PowerPoint</Application>
  <PresentationFormat>Widescreen</PresentationFormat>
  <Paragraphs>396</Paragraphs>
  <Slides>23</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Corbel</vt:lpstr>
      <vt:lpstr>Lucida Sans</vt:lpstr>
      <vt:lpstr>Times New Roman</vt:lpstr>
      <vt:lpstr>Arial</vt:lpstr>
      <vt:lpstr>Office Theme</vt:lpstr>
      <vt:lpstr>PowerPoint Presentation</vt:lpstr>
      <vt:lpstr>Properties of Soils</vt:lpstr>
      <vt:lpstr>What we’re learning!</vt:lpstr>
      <vt:lpstr>Virtual Classroom – Lesson Introduction</vt:lpstr>
      <vt:lpstr>What is soil?</vt:lpstr>
      <vt:lpstr>How does soil help plants grow?</vt:lpstr>
      <vt:lpstr>PowerPoint Presentation</vt:lpstr>
      <vt:lpstr>Explore </vt:lpstr>
      <vt:lpstr>Setup</vt:lpstr>
      <vt:lpstr>Procedure</vt:lpstr>
      <vt:lpstr>Procedure (continued)</vt:lpstr>
      <vt:lpstr>Data chart</vt:lpstr>
      <vt:lpstr>Class Data Chart</vt:lpstr>
      <vt:lpstr>PowerPoint Presentation</vt:lpstr>
      <vt:lpstr>Data Analysis</vt:lpstr>
      <vt:lpstr>How does the surface area of a large particle, like sand grain, compare with the surface area of a small particle like clay?  </vt:lpstr>
      <vt:lpstr>Particle Size, Surface Area, and Water Movement</vt:lpstr>
      <vt:lpstr>Review: How does soil help plants grow?</vt:lpstr>
      <vt:lpstr>Based on what you learned about soil components (sand, silt, and clay) would any of these be ideal for helping plants grow?</vt:lpstr>
      <vt:lpstr>PowerPoint Presentation</vt:lpstr>
      <vt:lpstr>Soil Particle Size</vt:lpstr>
      <vt:lpstr>Design Your Own Experiment!</vt:lpstr>
      <vt:lpstr>Investigate How Plant Growth is Affected by Soil!</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Nutrients for Life Foundation</dc:subject>
  <dc:creator>Julie McGuire</dc:creator>
  <cp:lastModifiedBy>Andrea Gardner</cp:lastModifiedBy>
  <cp:revision>44</cp:revision>
  <cp:lastPrinted>2014-11-07T19:51:53Z</cp:lastPrinted>
  <dcterms:created xsi:type="dcterms:W3CDTF">2014-08-21T16:10:24Z</dcterms:created>
  <dcterms:modified xsi:type="dcterms:W3CDTF">2019-02-26T17:10:37Z</dcterms:modified>
</cp:coreProperties>
</file>