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9" r:id="rId3"/>
    <p:sldId id="275" r:id="rId4"/>
    <p:sldId id="261" r:id="rId5"/>
    <p:sldId id="262" r:id="rId6"/>
    <p:sldId id="263" r:id="rId7"/>
    <p:sldId id="264" r:id="rId8"/>
    <p:sldId id="269" r:id="rId9"/>
    <p:sldId id="270" r:id="rId10"/>
    <p:sldId id="265" r:id="rId11"/>
    <p:sldId id="266" r:id="rId12"/>
    <p:sldId id="271" r:id="rId13"/>
    <p:sldId id="267" r:id="rId14"/>
    <p:sldId id="272" r:id="rId15"/>
    <p:sldId id="273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sson 1: Overview" id="{D490F76D-D53A-4081-BE37-C479237E10BB}">
          <p14:sldIdLst>
            <p14:sldId id="256"/>
          </p14:sldIdLst>
        </p14:section>
        <p14:section name="Interest Approach:" id="{63AEAEA5-D31C-4B52-9DE6-3EFFA1BE23B5}">
          <p14:sldIdLst>
            <p14:sldId id="259"/>
            <p14:sldId id="275"/>
            <p14:sldId id="261"/>
          </p14:sldIdLst>
        </p14:section>
        <p14:section name="Activity 1: Essential Elements" id="{74E83D33-CC78-3847-A203-9D34070EB1B4}">
          <p14:sldIdLst>
            <p14:sldId id="262"/>
            <p14:sldId id="263"/>
            <p14:sldId id="264"/>
            <p14:sldId id="269"/>
            <p14:sldId id="270"/>
          </p14:sldIdLst>
        </p14:section>
        <p14:section name="Activity 2: Sources of Essential Elements" id="{57CAE230-557D-49BD-85A0-CEEE08BF418D}">
          <p14:sldIdLst>
            <p14:sldId id="265"/>
            <p14:sldId id="266"/>
            <p14:sldId id="271"/>
            <p14:sldId id="267"/>
          </p14:sldIdLst>
        </p14:section>
        <p14:section name="Activity 3: Humans, Food, and Essential Elements" id="{F828FDAF-7B9F-476C-A81A-B29BAEA524DD}">
          <p14:sldIdLst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6" autoAdjust="0"/>
    <p:restoredTop sz="91431" autoAdjust="0"/>
  </p:normalViewPr>
  <p:slideViewPr>
    <p:cSldViewPr snapToGrid="0">
      <p:cViewPr>
        <p:scale>
          <a:sx n="95" d="100"/>
          <a:sy n="95" d="100"/>
        </p:scale>
        <p:origin x="424" y="20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 smtClean="0"/>
              <a:t>Nourishing the Planet in the 21st Century - High School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F14696-63FC-40BD-8F3E-5290632AEEB0}" type="datetimeFigureOut">
              <a:rPr lang="en-US" smtClean="0"/>
              <a:t>2/13/19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smtClean="0"/>
              <a:t>Nutrients for Life Foundation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396836B-DA61-4184-B192-F008A158E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60614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 smtClean="0"/>
              <a:t>Nourishing the Planet in the 21st Century - High School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429C3E0-DDC8-4AC6-87FE-A262A592A094}" type="datetimeFigureOut">
              <a:rPr lang="en-US" smtClean="0"/>
              <a:t>2/13/19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smtClean="0"/>
              <a:t>Nutrients for Life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0E444EF-8FB2-49B5-B48F-09EE60535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4049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444EF-8FB2-49B5-B48F-09EE60535260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Nutrients for Life Foundation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Nourishing the Planet in the 21st Century - High School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60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444EF-8FB2-49B5-B48F-09EE60535260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Nutrients for Life Foundation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Nourishing the Planet in the 21st Century - High School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25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444EF-8FB2-49B5-B48F-09EE60535260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Nutrients for Life Foundation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Nourishing the Planet in the 21st Century - High School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95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444EF-8FB2-49B5-B48F-09EE60535260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Nutrients for Life Foundation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Nourishing the Planet in the 21st Century - High School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19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444EF-8FB2-49B5-B48F-09EE60535260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Nutrients for Life Foundation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Nourishing the Planet in the 21st Century - High School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37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444EF-8FB2-49B5-B48F-09EE60535260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Nutrients for Life Foundation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Nourishing the Planet in the 21st Century - High School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0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444EF-8FB2-49B5-B48F-09EE60535260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Nutrients for Life Foundation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Nourishing the Planet in the 21st Century - High School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09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444EF-8FB2-49B5-B48F-09EE60535260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Nutrients for Life Foundation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Nourishing the Planet in the 21st Century - High School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02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444EF-8FB2-49B5-B48F-09EE60535260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Nutrients for Life Foundation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Nourishing the Planet in the 21st Century - High School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84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444EF-8FB2-49B5-B48F-09EE60535260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Nutrients for Life Foundation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Nourishing the Planet in the 21st Century - High School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79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444EF-8FB2-49B5-B48F-09EE60535260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Nutrients for Life Foundation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Nourishing the Planet in the 21st Century - High School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4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444EF-8FB2-49B5-B48F-09EE60535260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Nutrients for Life Foundation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Nourishing the Planet in the 21st Century - High School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40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444EF-8FB2-49B5-B48F-09EE60535260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Nutrients for Life Foundation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Nourishing the Planet in the 21st Century - High School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40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444EF-8FB2-49B5-B48F-09EE60535260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Nutrients for Life Foundation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Nourishing the Planet in the 21st Century - High School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30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444EF-8FB2-49B5-B48F-09EE60535260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Nutrients for Life Foundation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Nourishing the Planet in the 21st Century - High School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1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0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23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6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14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172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87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544BB6-861B-4FA8-9181-D228ECEEC34B}" type="datetimeFigureOut">
              <a:rPr lang="en-US" smtClean="0"/>
              <a:t>2/13/19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E61771-9704-4603-8F46-0B92E910F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3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15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19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620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482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0" y="5903468"/>
            <a:ext cx="3389376" cy="816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46" y="5845684"/>
            <a:ext cx="2898709" cy="93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0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03" y="4552669"/>
            <a:ext cx="4411087" cy="1418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94" cy="443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469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Sources of Essential Elements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207" t="12208" r="15620" b="3101"/>
          <a:stretch/>
        </p:blipFill>
        <p:spPr>
          <a:xfrm>
            <a:off x="2663780" y="643944"/>
            <a:ext cx="6864441" cy="52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0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469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Sources of Essential Elements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207" t="12208" r="15620" b="3101"/>
          <a:stretch/>
        </p:blipFill>
        <p:spPr>
          <a:xfrm>
            <a:off x="2663780" y="643944"/>
            <a:ext cx="6864441" cy="5203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2435" y="1528175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82435" y="2391333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82435" y="4356587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75537" y="2391333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75536" y="4388134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418534" y="973598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18533" y="1243669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18533" y="1534044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18532" y="1809984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18532" y="2087616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18531" y="2391333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18531" y="2694406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18531" y="2987288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18531" y="3242325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18531" y="3505351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18531" y="3782127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18531" y="4091854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18531" y="4370550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18531" y="5222639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23271" y="5477676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13791" y="4924104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19574" y="4678357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61402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516" y="2242051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Where do plants </a:t>
            </a:r>
            <a:r>
              <a:rPr lang="en-US" dirty="0" smtClean="0"/>
              <a:t>obtain nitrogen?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9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96" y="0"/>
            <a:ext cx="8790009" cy="5860006"/>
          </a:xfrm>
        </p:spPr>
      </p:pic>
    </p:spTree>
    <p:extLst>
      <p:ext uri="{BB962C8B-B14F-4D97-AF65-F5344CB8AC3E}">
        <p14:creationId xmlns:p14="http://schemas.microsoft.com/office/powerpoint/2010/main" val="141871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Humans, Food, and Essential Elements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184900" y="1675398"/>
            <a:ext cx="5157787" cy="823912"/>
          </a:xfrm>
        </p:spPr>
        <p:txBody>
          <a:bodyPr/>
          <a:lstStyle/>
          <a:p>
            <a:r>
              <a:rPr lang="en-US" dirty="0" smtClean="0"/>
              <a:t>Where do humans obtain their essential elements?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59499" y="2854699"/>
            <a:ext cx="5183188" cy="3684588"/>
          </a:xfrm>
        </p:spPr>
        <p:txBody>
          <a:bodyPr/>
          <a:lstStyle/>
          <a:p>
            <a:r>
              <a:rPr lang="en-US" dirty="0" smtClean="0"/>
              <a:t>Most ingredients of food are chemical compounds composed of different elements. </a:t>
            </a:r>
          </a:p>
          <a:p>
            <a:r>
              <a:rPr lang="en-US" dirty="0" smtClean="0"/>
              <a:t>Select three ingredients from a food label and write them in the first column of the chart on your worksheet.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30" y="1569665"/>
            <a:ext cx="4468906" cy="446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2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FOOD LABEL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71093"/>
              </p:ext>
            </p:extLst>
          </p:nvPr>
        </p:nvGraphicFramePr>
        <p:xfrm>
          <a:off x="838199" y="1825625"/>
          <a:ext cx="10663989" cy="39254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54663"/>
                <a:gridCol w="3554663"/>
                <a:gridCol w="3554663"/>
              </a:tblGrid>
              <a:tr h="70102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INGREDIENT</a:t>
                      </a:r>
                      <a:r>
                        <a:rPr lang="en-US" baseline="0" dirty="0" smtClean="0"/>
                        <a:t> FROM FOOD LABEL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CHEMICAL FORMULA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ESSENTIAL ELEMENTS CONTAINED IN THE INGREDIENT</a:t>
                      </a:r>
                      <a:endParaRPr lang="en-US" dirty="0"/>
                    </a:p>
                  </a:txBody>
                  <a:tcPr/>
                </a:tc>
              </a:tr>
              <a:tr h="107481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7481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7481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35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do humans need to live?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35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smtClean="0"/>
              <a:t>WHY</a:t>
            </a:r>
            <a:r>
              <a:rPr lang="en-US" dirty="0" smtClean="0"/>
              <a:t> do we need these to live?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31" y="1992083"/>
            <a:ext cx="2765721" cy="1852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488" y="1997324"/>
            <a:ext cx="2778068" cy="1852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5595"/>
          <a:stretch/>
        </p:blipFill>
        <p:spPr>
          <a:xfrm>
            <a:off x="8531827" y="1992083"/>
            <a:ext cx="2765722" cy="1845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862861" y="1530418"/>
            <a:ext cx="1853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Water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689128" y="1530417"/>
            <a:ext cx="1853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Food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188255" y="1530417"/>
            <a:ext cx="1853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Air </a:t>
            </a:r>
            <a:r>
              <a:rPr lang="en-US" dirty="0" smtClean="0"/>
              <a:t>(Oxygen)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67622" y="4139149"/>
            <a:ext cx="309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smtClean="0"/>
              <a:t>Cellular Respiration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2456" y="4011828"/>
            <a:ext cx="309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Our cells are made mostly of water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13125" y="4016849"/>
            <a:ext cx="309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Source of chemical energy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29789" y="5005284"/>
            <a:ext cx="309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Required for chemistry of life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13124" y="5005283"/>
            <a:ext cx="309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Source of chemical building blocks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2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7"/>
          <a:stretch/>
        </p:blipFill>
        <p:spPr>
          <a:xfrm>
            <a:off x="0" y="-9525"/>
            <a:ext cx="12192000" cy="57102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plants need food?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93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Essential Element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8308" t="12060" r="26655"/>
          <a:stretch/>
        </p:blipFill>
        <p:spPr>
          <a:xfrm>
            <a:off x="7029451" y="365125"/>
            <a:ext cx="4457700" cy="523292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38200" y="1842010"/>
            <a:ext cx="5181600" cy="4351338"/>
          </a:xfrm>
        </p:spPr>
        <p:txBody>
          <a:bodyPr/>
          <a:lstStyle/>
          <a:p>
            <a:r>
              <a:rPr lang="en-US" dirty="0" smtClean="0"/>
              <a:t>Is required for a plant to compete its life cycle;</a:t>
            </a:r>
          </a:p>
          <a:p>
            <a:r>
              <a:rPr lang="en-US" dirty="0" smtClean="0"/>
              <a:t>Cannot be replaced by another element; </a:t>
            </a:r>
          </a:p>
          <a:p>
            <a:r>
              <a:rPr lang="en-US" dirty="0" smtClean="0"/>
              <a:t>Is directly involved in the plant’s metabolism; and </a:t>
            </a:r>
          </a:p>
          <a:p>
            <a:r>
              <a:rPr lang="en-US" dirty="0" smtClean="0"/>
              <a:t>is required by many different plants.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7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72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Periodic Table of Elements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7414" t="26075" r="35110" b="975"/>
          <a:stretch/>
        </p:blipFill>
        <p:spPr>
          <a:xfrm rot="16200000">
            <a:off x="3360286" y="-1113711"/>
            <a:ext cx="5409518" cy="863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1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72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Essential Elements for Plants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7414" t="26075" r="35110" b="975"/>
          <a:stretch/>
        </p:blipFill>
        <p:spPr>
          <a:xfrm rot="16200000">
            <a:off x="3360286" y="-1113711"/>
            <a:ext cx="5409518" cy="86344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12935" y="1390918"/>
            <a:ext cx="450761" cy="503817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56422" y="1894733"/>
            <a:ext cx="434733" cy="511167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05661" y="886965"/>
            <a:ext cx="450761" cy="496992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47737" y="2405901"/>
            <a:ext cx="423158" cy="511244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72192" y="2917145"/>
            <a:ext cx="450761" cy="500612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05661" y="2405901"/>
            <a:ext cx="450761" cy="498734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59872" y="2405901"/>
            <a:ext cx="431283" cy="498734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69261" y="2405901"/>
            <a:ext cx="463970" cy="511244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72416" y="2405900"/>
            <a:ext cx="450761" cy="511245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718724" y="2405900"/>
            <a:ext cx="450761" cy="511245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157910" y="2405901"/>
            <a:ext cx="450761" cy="511245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963696" y="1894734"/>
            <a:ext cx="450761" cy="511166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414457" y="1894733"/>
            <a:ext cx="450761" cy="511167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512934" y="1894733"/>
            <a:ext cx="450761" cy="511167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062173" y="1390916"/>
            <a:ext cx="450761" cy="503817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619403" y="1390917"/>
            <a:ext cx="450761" cy="503817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608671" y="165629"/>
            <a:ext cx="155448" cy="182880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04000" y="91819"/>
            <a:ext cx="271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Essential element for humans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963695" y="1383957"/>
            <a:ext cx="450761" cy="510776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72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Essential Elements for Humans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7414" t="26075" r="35110" b="975"/>
          <a:stretch/>
        </p:blipFill>
        <p:spPr>
          <a:xfrm rot="16200000">
            <a:off x="3360286" y="-1113711"/>
            <a:ext cx="5409518" cy="86344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6708" y="2914801"/>
            <a:ext cx="450761" cy="498734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14402" y="1892952"/>
            <a:ext cx="446958" cy="510188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068633" y="1382024"/>
            <a:ext cx="450761" cy="510187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23198" y="1382024"/>
            <a:ext cx="441963" cy="510187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959179" y="1382025"/>
            <a:ext cx="437939" cy="510187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397118" y="1382025"/>
            <a:ext cx="450761" cy="510187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56452" y="2403144"/>
            <a:ext cx="453130" cy="511657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06981" y="2403141"/>
            <a:ext cx="450761" cy="511659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58821" y="1892953"/>
            <a:ext cx="450761" cy="510187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05691" y="1892951"/>
            <a:ext cx="450761" cy="510189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05691" y="884421"/>
            <a:ext cx="450761" cy="497604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715675" y="2403877"/>
            <a:ext cx="450761" cy="510923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66436" y="2403877"/>
            <a:ext cx="450761" cy="510923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072438" y="2914801"/>
            <a:ext cx="450761" cy="498734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418294" y="2914802"/>
            <a:ext cx="429585" cy="510927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967532" y="2403877"/>
            <a:ext cx="450761" cy="510923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965163" y="1892951"/>
            <a:ext cx="431954" cy="510189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397033" y="1892950"/>
            <a:ext cx="454648" cy="510189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486707" y="2403144"/>
            <a:ext cx="451241" cy="511656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37949" y="2409389"/>
            <a:ext cx="450761" cy="505411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386516" y="2403876"/>
            <a:ext cx="446528" cy="510924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820100" y="2403877"/>
            <a:ext cx="451241" cy="510923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621677" y="139118"/>
            <a:ext cx="150723" cy="185736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772400" y="103998"/>
            <a:ext cx="2434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Essential Element for Humans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537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72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Essential Elements for Humans &amp; Plants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7414" t="26075" r="35110" b="975"/>
          <a:stretch/>
        </p:blipFill>
        <p:spPr>
          <a:xfrm rot="16200000">
            <a:off x="3360286" y="-1113711"/>
            <a:ext cx="5409518" cy="86344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2192" y="2914800"/>
            <a:ext cx="450761" cy="498735"/>
          </a:xfrm>
          <a:prstGeom prst="rect">
            <a:avLst/>
          </a:prstGeom>
          <a:solidFill>
            <a:srgbClr val="7030A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23199" y="1892952"/>
            <a:ext cx="418420" cy="510192"/>
          </a:xfrm>
          <a:prstGeom prst="rect">
            <a:avLst/>
          </a:prstGeom>
          <a:solidFill>
            <a:srgbClr val="7030A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051871" y="1382024"/>
            <a:ext cx="466591" cy="510924"/>
          </a:xfrm>
          <a:prstGeom prst="rect">
            <a:avLst/>
          </a:prstGeom>
          <a:solidFill>
            <a:srgbClr val="7030A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07370" y="1382024"/>
            <a:ext cx="433003" cy="510925"/>
          </a:xfrm>
          <a:prstGeom prst="rect">
            <a:avLst/>
          </a:prstGeom>
          <a:solidFill>
            <a:srgbClr val="7030A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958131" y="1382025"/>
            <a:ext cx="438987" cy="510924"/>
          </a:xfrm>
          <a:prstGeom prst="rect">
            <a:avLst/>
          </a:prstGeom>
          <a:solidFill>
            <a:srgbClr val="7030A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397118" y="1382025"/>
            <a:ext cx="450761" cy="510925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58820" y="2403145"/>
            <a:ext cx="435646" cy="502702"/>
          </a:xfrm>
          <a:prstGeom prst="rect">
            <a:avLst/>
          </a:prstGeom>
          <a:solidFill>
            <a:srgbClr val="7030A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09640" y="2403144"/>
            <a:ext cx="446812" cy="498176"/>
          </a:xfrm>
          <a:prstGeom prst="rect">
            <a:avLst/>
          </a:prstGeom>
          <a:solidFill>
            <a:srgbClr val="7030A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58821" y="1892953"/>
            <a:ext cx="432305" cy="516436"/>
          </a:xfrm>
          <a:prstGeom prst="rect">
            <a:avLst/>
          </a:prstGeom>
          <a:solidFill>
            <a:srgbClr val="7030A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05691" y="1892951"/>
            <a:ext cx="450761" cy="516438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05690" y="884420"/>
            <a:ext cx="450761" cy="509799"/>
          </a:xfrm>
          <a:prstGeom prst="rect">
            <a:avLst/>
          </a:prstGeom>
          <a:solidFill>
            <a:srgbClr val="7030A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715675" y="2403877"/>
            <a:ext cx="450761" cy="511657"/>
          </a:xfrm>
          <a:prstGeom prst="rect">
            <a:avLst/>
          </a:prstGeom>
          <a:solidFill>
            <a:srgbClr val="7030A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66436" y="2403877"/>
            <a:ext cx="450761" cy="511657"/>
          </a:xfrm>
          <a:prstGeom prst="rect">
            <a:avLst/>
          </a:prstGeom>
          <a:solidFill>
            <a:srgbClr val="7030A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072438" y="2914801"/>
            <a:ext cx="450761" cy="498735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397118" y="2914802"/>
            <a:ext cx="450761" cy="498734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946356" y="2403877"/>
            <a:ext cx="450761" cy="510924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946356" y="1892951"/>
            <a:ext cx="450761" cy="510193"/>
          </a:xfrm>
          <a:prstGeom prst="rect">
            <a:avLst/>
          </a:prstGeom>
          <a:solidFill>
            <a:srgbClr val="7030A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00920" y="1892948"/>
            <a:ext cx="450761" cy="498735"/>
          </a:xfrm>
          <a:prstGeom prst="rect">
            <a:avLst/>
          </a:prstGeom>
          <a:solidFill>
            <a:srgbClr val="7030A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472191" y="2403144"/>
            <a:ext cx="450761" cy="511657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37949" y="2409389"/>
            <a:ext cx="450761" cy="511657"/>
          </a:xfrm>
          <a:prstGeom prst="rect">
            <a:avLst/>
          </a:prstGeom>
          <a:solidFill>
            <a:srgbClr val="7030A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357017" y="2403876"/>
            <a:ext cx="450761" cy="511657"/>
          </a:xfrm>
          <a:prstGeom prst="rect">
            <a:avLst/>
          </a:prstGeom>
          <a:solidFill>
            <a:srgbClr val="7030A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811395" y="2403877"/>
            <a:ext cx="450761" cy="511657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258539" y="2403145"/>
            <a:ext cx="450761" cy="520272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617197" y="1383496"/>
            <a:ext cx="434674" cy="509453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547655" y="216297"/>
            <a:ext cx="139084" cy="145074"/>
          </a:xfrm>
          <a:prstGeom prst="rect">
            <a:avLst/>
          </a:prstGeom>
          <a:solidFill>
            <a:srgbClr val="7030A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24274" y="161398"/>
            <a:ext cx="2791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Essential Element for Plants and Humans</a:t>
            </a:r>
          </a:p>
          <a:p>
            <a:endParaRPr lang="en-US" sz="1200" dirty="0" smtClean="0"/>
          </a:p>
          <a:p>
            <a:r>
              <a:rPr lang="en-US" sz="1200" dirty="0" smtClean="0"/>
              <a:t>Essential Element for Plants</a:t>
            </a:r>
          </a:p>
          <a:p>
            <a:endParaRPr lang="en-US" sz="1200" dirty="0"/>
          </a:p>
          <a:p>
            <a:r>
              <a:rPr lang="en-US" sz="1200" dirty="0" smtClean="0"/>
              <a:t>Essential Element for Humans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47655" y="983801"/>
            <a:ext cx="139084" cy="145074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547655" y="605363"/>
            <a:ext cx="139084" cy="145074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1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" id="{15DF1143-0E01-4E2C-8A07-B37A12B694A2}" vid="{A76675F9-E5EF-4816-A7F7-76F9F540BF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2620</TotalTime>
  <Words>449</Words>
  <Application>Microsoft Macintosh PowerPoint</Application>
  <PresentationFormat>Widescreen</PresentationFormat>
  <Paragraphs>105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Corbel</vt:lpstr>
      <vt:lpstr>Arial</vt:lpstr>
      <vt:lpstr>Office Theme</vt:lpstr>
      <vt:lpstr>PowerPoint Presentation</vt:lpstr>
      <vt:lpstr>What do humans need to live?</vt:lpstr>
      <vt:lpstr>WHY do we need these to live?</vt:lpstr>
      <vt:lpstr>Do plants need food?</vt:lpstr>
      <vt:lpstr>An Essential Element</vt:lpstr>
      <vt:lpstr>Periodic Table of Elements</vt:lpstr>
      <vt:lpstr>Essential Elements for Plants</vt:lpstr>
      <vt:lpstr>Essential Elements for Humans</vt:lpstr>
      <vt:lpstr>Essential Elements for Humans &amp; Plants</vt:lpstr>
      <vt:lpstr>Sources of Essential Elements</vt:lpstr>
      <vt:lpstr>Sources of Essential Elements</vt:lpstr>
      <vt:lpstr>Where do plants obtain nitrogen?</vt:lpstr>
      <vt:lpstr>PowerPoint Presentation</vt:lpstr>
      <vt:lpstr>Humans, Food, and Essential Elements</vt:lpstr>
      <vt:lpstr>FOOD LABEL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School Curriculum Template</dc:title>
  <dc:subject>Nutrients for Life Foundation</dc:subject>
  <dc:creator>Julie McGuire</dc:creator>
  <cp:lastModifiedBy>Andrea Gardner</cp:lastModifiedBy>
  <cp:revision>65</cp:revision>
  <cp:lastPrinted>2014-10-20T18:51:09Z</cp:lastPrinted>
  <dcterms:created xsi:type="dcterms:W3CDTF">2014-08-18T19:54:51Z</dcterms:created>
  <dcterms:modified xsi:type="dcterms:W3CDTF">2019-02-13T20:30:44Z</dcterms:modified>
</cp:coreProperties>
</file>