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8"/>
  </p:notes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8" r:id="rId11"/>
    <p:sldId id="270" r:id="rId12"/>
    <p:sldId id="269" r:id="rId13"/>
    <p:sldId id="271" r:id="rId14"/>
    <p:sldId id="265" r:id="rId15"/>
    <p:sldId id="273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5"/>
    <p:restoredTop sz="94737"/>
  </p:normalViewPr>
  <p:slideViewPr>
    <p:cSldViewPr snapToGrid="0" snapToObjects="1">
      <p:cViewPr>
        <p:scale>
          <a:sx n="120" d="100"/>
          <a:sy n="120" d="100"/>
        </p:scale>
        <p:origin x="66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27673-62FB-C747-9C6A-B48E0E8E3B78}" type="datetimeFigureOut">
              <a:rPr lang="en-US" smtClean="0"/>
              <a:t>2/7/19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B8E69-ACF2-C647-97E1-D41F94AB1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1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see a difference in the degree of marbling?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B8E69-ACF2-C647-97E1-D41F94AB16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7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Modest Marbling </a:t>
            </a:r>
          </a:p>
          <a:p>
            <a:r>
              <a:rPr lang="en-US" dirty="0"/>
              <a:t>32 months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B8E69-ACF2-C647-97E1-D41F94AB16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4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Marbling </a:t>
            </a:r>
          </a:p>
          <a:p>
            <a:r>
              <a:rPr lang="en-US" dirty="0"/>
              <a:t>28 months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B8E69-ACF2-C647-97E1-D41F94AB16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03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Moderately Abundant </a:t>
            </a:r>
          </a:p>
          <a:p>
            <a:r>
              <a:rPr lang="en-US" dirty="0"/>
              <a:t>24 months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B8E69-ACF2-C647-97E1-D41F94AB16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13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Slightly Abundant </a:t>
            </a:r>
          </a:p>
          <a:p>
            <a:r>
              <a:rPr lang="en-US" dirty="0"/>
              <a:t>28 months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B8E69-ACF2-C647-97E1-D41F94AB16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90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Slight</a:t>
            </a:r>
          </a:p>
          <a:p>
            <a:r>
              <a:rPr lang="en-US" dirty="0"/>
              <a:t>16 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B8E69-ACF2-C647-97E1-D41F94AB16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2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Moderate</a:t>
            </a:r>
          </a:p>
          <a:p>
            <a:r>
              <a:rPr lang="en-US" dirty="0"/>
              <a:t>33 months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B8E69-ACF2-C647-97E1-D41F94AB16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7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9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5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0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5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45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5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1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71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8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CCAC1D-00E7-994E-9776-76F1B4AEA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15" y="1249490"/>
            <a:ext cx="5786270" cy="43397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3F574D-96BA-7643-966C-569EBB45A684}"/>
              </a:ext>
            </a:extLst>
          </p:cNvPr>
          <p:cNvSpPr/>
          <p:nvPr/>
        </p:nvSpPr>
        <p:spPr>
          <a:xfrm>
            <a:off x="243958" y="223024"/>
            <a:ext cx="8650341" cy="64342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AA9BF1-D94C-DA48-BAA1-B6CDF4C2C0FE}"/>
              </a:ext>
            </a:extLst>
          </p:cNvPr>
          <p:cNvSpPr/>
          <p:nvPr/>
        </p:nvSpPr>
        <p:spPr>
          <a:xfrm>
            <a:off x="5697415" y="1249490"/>
            <a:ext cx="1709225" cy="188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44282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C0614-D512-2845-AF8D-CE32222F301A}"/>
              </a:ext>
            </a:extLst>
          </p:cNvPr>
          <p:cNvSpPr txBox="1"/>
          <p:nvPr/>
        </p:nvSpPr>
        <p:spPr>
          <a:xfrm>
            <a:off x="2979815" y="565842"/>
            <a:ext cx="3211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Grain-Finished</a:t>
            </a:r>
          </a:p>
        </p:txBody>
      </p:sp>
      <p:pic>
        <p:nvPicPr>
          <p:cNvPr id="6" name="Picture 5" descr="Image result for USDA grain fed">
            <a:extLst>
              <a:ext uri="{FF2B5EF4-FFF2-40B4-BE49-F238E27FC236}">
                <a16:creationId xmlns:a16="http://schemas.microsoft.com/office/drawing/2014/main" id="{C3D65F98-3D29-BF48-8D8D-36A7112610F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4" b="14501"/>
          <a:stretch/>
        </p:blipFill>
        <p:spPr bwMode="auto">
          <a:xfrm>
            <a:off x="618059" y="2327650"/>
            <a:ext cx="2898523" cy="216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AA673-D3F4-0C41-AC2D-C30C3AA785A2}"/>
              </a:ext>
            </a:extLst>
          </p:cNvPr>
          <p:cNvSpPr/>
          <p:nvPr/>
        </p:nvSpPr>
        <p:spPr>
          <a:xfrm>
            <a:off x="242668" y="304800"/>
            <a:ext cx="8685431" cy="6248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911DF-6794-BE49-BEB1-6CC80C31841C}"/>
              </a:ext>
            </a:extLst>
          </p:cNvPr>
          <p:cNvSpPr txBox="1"/>
          <p:nvPr/>
        </p:nvSpPr>
        <p:spPr>
          <a:xfrm>
            <a:off x="3944725" y="2370121"/>
            <a:ext cx="44274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Spend the majority of their lives eating grass or forage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Spend 4-6 months at a feedlot eating grains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 or may not be given FDA-approved antibiotics to treat disease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 or may not be given growth-promoting hormones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7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0F1E9-EEF2-4842-B655-8D0D1CEF9D57}"/>
              </a:ext>
            </a:extLst>
          </p:cNvPr>
          <p:cNvSpPr txBox="1"/>
          <p:nvPr/>
        </p:nvSpPr>
        <p:spPr>
          <a:xfrm>
            <a:off x="3843417" y="1931951"/>
            <a:ext cx="44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comes from cattle that…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97235-06A4-094B-AFA8-D0D4BC3D3A7F}"/>
              </a:ext>
            </a:extLst>
          </p:cNvPr>
          <p:cNvSpPr txBox="1"/>
          <p:nvPr/>
        </p:nvSpPr>
        <p:spPr>
          <a:xfrm>
            <a:off x="819819" y="4491986"/>
            <a:ext cx="29108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label is not commonly placed on beef products since most beef is raised this way. </a:t>
            </a:r>
          </a:p>
        </p:txBody>
      </p:sp>
    </p:spTree>
    <p:extLst>
      <p:ext uri="{BB962C8B-B14F-4D97-AF65-F5344CB8AC3E}">
        <p14:creationId xmlns:p14="http://schemas.microsoft.com/office/powerpoint/2010/main" val="3636069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C0614-D512-2845-AF8D-CE32222F301A}"/>
              </a:ext>
            </a:extLst>
          </p:cNvPr>
          <p:cNvSpPr txBox="1"/>
          <p:nvPr/>
        </p:nvSpPr>
        <p:spPr>
          <a:xfrm>
            <a:off x="2648876" y="1216165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Certified Organic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AA673-D3F4-0C41-AC2D-C30C3AA785A2}"/>
              </a:ext>
            </a:extLst>
          </p:cNvPr>
          <p:cNvSpPr/>
          <p:nvPr/>
        </p:nvSpPr>
        <p:spPr>
          <a:xfrm>
            <a:off x="242669" y="330200"/>
            <a:ext cx="8507632" cy="60833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911DF-6794-BE49-BEB1-6CC80C31841C}"/>
              </a:ext>
            </a:extLst>
          </p:cNvPr>
          <p:cNvSpPr txBox="1"/>
          <p:nvPr/>
        </p:nvSpPr>
        <p:spPr>
          <a:xfrm>
            <a:off x="3944725" y="2463071"/>
            <a:ext cx="442744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Never receive any antibiotics or growth-promoting hormones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 be grass-fed or grain-fed, as long as the feed is 100% organically grown and certified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 spend time at a feedlot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7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0F1E9-EEF2-4842-B655-8D0D1CEF9D57}"/>
              </a:ext>
            </a:extLst>
          </p:cNvPr>
          <p:cNvSpPr txBox="1"/>
          <p:nvPr/>
        </p:nvSpPr>
        <p:spPr>
          <a:xfrm>
            <a:off x="3832867" y="2024490"/>
            <a:ext cx="44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comes from cattle that…</a:t>
            </a:r>
          </a:p>
        </p:txBody>
      </p:sp>
      <p:pic>
        <p:nvPicPr>
          <p:cNvPr id="11" name="Picture 10" descr="Image result for usda organic label">
            <a:extLst>
              <a:ext uri="{FF2B5EF4-FFF2-40B4-BE49-F238E27FC236}">
                <a16:creationId xmlns:a16="http://schemas.microsoft.com/office/drawing/2014/main" id="{5A31EAD9-7F66-2841-BEAC-4D34CB8492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60" y="2049290"/>
            <a:ext cx="2563293" cy="2601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61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C0614-D512-2845-AF8D-CE32222F301A}"/>
              </a:ext>
            </a:extLst>
          </p:cNvPr>
          <p:cNvSpPr txBox="1"/>
          <p:nvPr/>
        </p:nvSpPr>
        <p:spPr>
          <a:xfrm>
            <a:off x="1493427" y="654599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Grass-Finished or Grass-Fed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AA673-D3F4-0C41-AC2D-C30C3AA785A2}"/>
              </a:ext>
            </a:extLst>
          </p:cNvPr>
          <p:cNvSpPr/>
          <p:nvPr/>
        </p:nvSpPr>
        <p:spPr>
          <a:xfrm>
            <a:off x="242668" y="304800"/>
            <a:ext cx="8662181" cy="62865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911DF-6794-BE49-BEB1-6CC80C31841C}"/>
              </a:ext>
            </a:extLst>
          </p:cNvPr>
          <p:cNvSpPr txBox="1"/>
          <p:nvPr/>
        </p:nvSpPr>
        <p:spPr>
          <a:xfrm>
            <a:off x="3944726" y="2445704"/>
            <a:ext cx="442744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Spend their whole lives eating grass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 or may not be given FDA-approved antibiotics to treat disease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 or may not be given growth-promoting hormones</a:t>
            </a:r>
            <a:endParaRPr lang="en-US" sz="27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0F1E9-EEF2-4842-B655-8D0D1CEF9D57}"/>
              </a:ext>
            </a:extLst>
          </p:cNvPr>
          <p:cNvSpPr txBox="1"/>
          <p:nvPr/>
        </p:nvSpPr>
        <p:spPr>
          <a:xfrm>
            <a:off x="3843417" y="2008413"/>
            <a:ext cx="44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comes from cattle that…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DE8F05-E6B7-EB4B-94DE-8882FD166D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8" y="2008412"/>
            <a:ext cx="2893558" cy="293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94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C0614-D512-2845-AF8D-CE32222F301A}"/>
              </a:ext>
            </a:extLst>
          </p:cNvPr>
          <p:cNvSpPr txBox="1"/>
          <p:nvPr/>
        </p:nvSpPr>
        <p:spPr>
          <a:xfrm>
            <a:off x="1711435" y="615258"/>
            <a:ext cx="5724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Natural or Naturally Raised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AA673-D3F4-0C41-AC2D-C30C3AA785A2}"/>
              </a:ext>
            </a:extLst>
          </p:cNvPr>
          <p:cNvSpPr/>
          <p:nvPr/>
        </p:nvSpPr>
        <p:spPr>
          <a:xfrm>
            <a:off x="242668" y="279400"/>
            <a:ext cx="8662181" cy="62992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911DF-6794-BE49-BEB1-6CC80C31841C}"/>
              </a:ext>
            </a:extLst>
          </p:cNvPr>
          <p:cNvSpPr txBox="1"/>
          <p:nvPr/>
        </p:nvSpPr>
        <p:spPr>
          <a:xfrm>
            <a:off x="3970113" y="2648149"/>
            <a:ext cx="442744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Never receive any antibiotics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Never receive growth-promoting hormones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 be grass-fed or grain-fed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May spend time at a feedlot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0F1E9-EEF2-4842-B655-8D0D1CEF9D57}"/>
              </a:ext>
            </a:extLst>
          </p:cNvPr>
          <p:cNvSpPr txBox="1"/>
          <p:nvPr/>
        </p:nvSpPr>
        <p:spPr>
          <a:xfrm>
            <a:off x="3822315" y="2152368"/>
            <a:ext cx="44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comes from cattle that…</a:t>
            </a:r>
          </a:p>
        </p:txBody>
      </p:sp>
      <p:pic>
        <p:nvPicPr>
          <p:cNvPr id="11" name="Picture 10" descr="Image result for natural beef label">
            <a:extLst>
              <a:ext uri="{FF2B5EF4-FFF2-40B4-BE49-F238E27FC236}">
                <a16:creationId xmlns:a16="http://schemas.microsoft.com/office/drawing/2014/main" id="{08B1949A-9628-3340-AEFE-E66FBED5A1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4" y="2243779"/>
            <a:ext cx="2961744" cy="2302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35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D34F83-A5E4-5543-9701-07E6AA24D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25" y="1729953"/>
            <a:ext cx="8783769" cy="33373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6BC808-82D3-1448-A5B3-C745B9A7BBB1}"/>
              </a:ext>
            </a:extLst>
          </p:cNvPr>
          <p:cNvSpPr/>
          <p:nvPr/>
        </p:nvSpPr>
        <p:spPr>
          <a:xfrm>
            <a:off x="105508" y="203200"/>
            <a:ext cx="8936501" cy="64389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6F2D34-E765-1A48-9E75-5BE1CB41BBE4}"/>
              </a:ext>
            </a:extLst>
          </p:cNvPr>
          <p:cNvSpPr txBox="1"/>
          <p:nvPr/>
        </p:nvSpPr>
        <p:spPr>
          <a:xfrm>
            <a:off x="2801478" y="643411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Cattle Lifecycles</a:t>
            </a:r>
          </a:p>
        </p:txBody>
      </p:sp>
    </p:spTree>
    <p:extLst>
      <p:ext uri="{BB962C8B-B14F-4D97-AF65-F5344CB8AC3E}">
        <p14:creationId xmlns:p14="http://schemas.microsoft.com/office/powerpoint/2010/main" val="1058450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C0614-D512-2845-AF8D-CE32222F301A}"/>
              </a:ext>
            </a:extLst>
          </p:cNvPr>
          <p:cNvSpPr txBox="1"/>
          <p:nvPr/>
        </p:nvSpPr>
        <p:spPr>
          <a:xfrm>
            <a:off x="688061" y="536915"/>
            <a:ext cx="780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Label Regulations: Who’s in Charge?</a:t>
            </a:r>
          </a:p>
        </p:txBody>
      </p:sp>
      <p:pic>
        <p:nvPicPr>
          <p:cNvPr id="3" name="Picture 2" descr="Image result for usda organic label">
            <a:extLst>
              <a:ext uri="{FF2B5EF4-FFF2-40B4-BE49-F238E27FC236}">
                <a16:creationId xmlns:a16="http://schemas.microsoft.com/office/drawing/2014/main" id="{8871022D-D705-7741-B804-9FCDB6992FE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63" y="3806768"/>
            <a:ext cx="1896400" cy="18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4E0DC-0D4A-504F-BF3C-90A5018D5EE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28" y="1664372"/>
            <a:ext cx="2176370" cy="2093772"/>
          </a:xfrm>
          <a:prstGeom prst="rect">
            <a:avLst/>
          </a:prstGeom>
        </p:spPr>
      </p:pic>
      <p:pic>
        <p:nvPicPr>
          <p:cNvPr id="5" name="Picture 4" descr="Image result for natural beef label">
            <a:extLst>
              <a:ext uri="{FF2B5EF4-FFF2-40B4-BE49-F238E27FC236}">
                <a16:creationId xmlns:a16="http://schemas.microsoft.com/office/drawing/2014/main" id="{DBBCDB57-0991-B54A-BB97-16374E3FAF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07" y="3758144"/>
            <a:ext cx="2431611" cy="188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USDA grain fed">
            <a:extLst>
              <a:ext uri="{FF2B5EF4-FFF2-40B4-BE49-F238E27FC236}">
                <a16:creationId xmlns:a16="http://schemas.microsoft.com/office/drawing/2014/main" id="{C3D65F98-3D29-BF48-8D8D-36A7112610F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4" b="14501"/>
          <a:stretch/>
        </p:blipFill>
        <p:spPr bwMode="auto">
          <a:xfrm>
            <a:off x="2176397" y="1815942"/>
            <a:ext cx="2412732" cy="1790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AA673-D3F4-0C41-AC2D-C30C3AA785A2}"/>
              </a:ext>
            </a:extLst>
          </p:cNvPr>
          <p:cNvSpPr/>
          <p:nvPr/>
        </p:nvSpPr>
        <p:spPr>
          <a:xfrm>
            <a:off x="211015" y="292100"/>
            <a:ext cx="8693834" cy="63118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69738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E4A6-CD17-2149-A242-C6910C15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001" y="223024"/>
            <a:ext cx="3568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7003B4-7567-EB45-9431-A3721B88E76B}"/>
              </a:ext>
            </a:extLst>
          </p:cNvPr>
          <p:cNvSpPr txBox="1">
            <a:spLocks/>
          </p:cNvSpPr>
          <p:nvPr/>
        </p:nvSpPr>
        <p:spPr>
          <a:xfrm>
            <a:off x="4415883" y="251481"/>
            <a:ext cx="39027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B97703-7153-144C-8F65-2AA4844EAE98}"/>
              </a:ext>
            </a:extLst>
          </p:cNvPr>
          <p:cNvCxnSpPr>
            <a:cxnSpLocks/>
          </p:cNvCxnSpPr>
          <p:nvPr/>
        </p:nvCxnSpPr>
        <p:spPr>
          <a:xfrm>
            <a:off x="4415883" y="223024"/>
            <a:ext cx="0" cy="58983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7B5838-6E74-864B-BF21-08DBC06B3C0B}"/>
              </a:ext>
            </a:extLst>
          </p:cNvPr>
          <p:cNvCxnSpPr>
            <a:cxnSpLocks/>
          </p:cNvCxnSpPr>
          <p:nvPr/>
        </p:nvCxnSpPr>
        <p:spPr>
          <a:xfrm>
            <a:off x="1616927" y="1467664"/>
            <a:ext cx="578748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5D0A988-9884-E74E-9981-D89EB2129F78}"/>
              </a:ext>
            </a:extLst>
          </p:cNvPr>
          <p:cNvSpPr txBox="1"/>
          <p:nvPr/>
        </p:nvSpPr>
        <p:spPr>
          <a:xfrm>
            <a:off x="419372" y="1577044"/>
            <a:ext cx="389858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Prepared foods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Nutrition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Nutrient content labels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Health claim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Farm production styles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AD810-3567-C240-91F9-741273B61A87}"/>
              </a:ext>
            </a:extLst>
          </p:cNvPr>
          <p:cNvSpPr txBox="1"/>
          <p:nvPr/>
        </p:nvSpPr>
        <p:spPr>
          <a:xfrm>
            <a:off x="4611726" y="1605501"/>
            <a:ext cx="3960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Meat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Beef quality 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Certified organic labels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Inspection labels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648F16-B719-4448-A89B-7927760AB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198" y="3834090"/>
            <a:ext cx="1273406" cy="2629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6222AE-D360-794A-804B-99FB4F19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604" y="3714111"/>
            <a:ext cx="1377741" cy="1235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5B28C6-869E-5A43-A61A-3F019BD0D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609" y="4964710"/>
            <a:ext cx="1488046" cy="14424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3E5C88-DA4D-C94A-91EE-55BBB7B1E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044" y="5258711"/>
            <a:ext cx="1418722" cy="13534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07CAC8-BAB7-4543-A38E-4B62C14D0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334" y="3834090"/>
            <a:ext cx="1327967" cy="12755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579E9D-47EF-9B4C-BD9B-0EC3851D0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47" y="4447616"/>
            <a:ext cx="1691655" cy="148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5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81C8D8-F5A3-6A43-B4DB-CA1C3F81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542" y="2283367"/>
            <a:ext cx="1702229" cy="2590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81AE58-5439-4446-850F-B392FE324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040" y="2244044"/>
            <a:ext cx="1739382" cy="2646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A0122-4420-D640-837C-396D620D8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71" y="2317481"/>
            <a:ext cx="1679811" cy="2556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D747CF-8923-4544-890B-BB686FE75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756" y="2174402"/>
            <a:ext cx="1836953" cy="2795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1BF79-8B7E-1D4C-8B32-66D332163EC1}"/>
              </a:ext>
            </a:extLst>
          </p:cNvPr>
          <p:cNvSpPr txBox="1"/>
          <p:nvPr/>
        </p:nvSpPr>
        <p:spPr>
          <a:xfrm>
            <a:off x="3098698" y="1323710"/>
            <a:ext cx="324319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Grading Beef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AB41D9-2F93-1044-9D9A-2CF7C2CCCA93}"/>
              </a:ext>
            </a:extLst>
          </p:cNvPr>
          <p:cNvSpPr/>
          <p:nvPr/>
        </p:nvSpPr>
        <p:spPr>
          <a:xfrm>
            <a:off x="201262" y="2374315"/>
            <a:ext cx="2053313" cy="25297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5277BD-2688-CF44-A2BC-DA86582D8E20}"/>
              </a:ext>
            </a:extLst>
          </p:cNvPr>
          <p:cNvSpPr/>
          <p:nvPr/>
        </p:nvSpPr>
        <p:spPr>
          <a:xfrm>
            <a:off x="2471552" y="2360016"/>
            <a:ext cx="1988985" cy="25297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54DB69-0A9A-7A4D-9F08-4E6AA8E9A761}"/>
              </a:ext>
            </a:extLst>
          </p:cNvPr>
          <p:cNvSpPr/>
          <p:nvPr/>
        </p:nvSpPr>
        <p:spPr>
          <a:xfrm>
            <a:off x="4690105" y="2343998"/>
            <a:ext cx="1977644" cy="25297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A99E9E-3BE8-F248-AE28-B4B6E2282EED}"/>
              </a:ext>
            </a:extLst>
          </p:cNvPr>
          <p:cNvSpPr/>
          <p:nvPr/>
        </p:nvSpPr>
        <p:spPr>
          <a:xfrm>
            <a:off x="6897317" y="2343998"/>
            <a:ext cx="2007833" cy="25297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3948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6D00C9-91D3-E94B-99C5-39773A136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91" y="990880"/>
            <a:ext cx="3170985" cy="4825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CA3ED5-9DF3-7348-B12F-B21E82A5633B}"/>
              </a:ext>
            </a:extLst>
          </p:cNvPr>
          <p:cNvSpPr txBox="1"/>
          <p:nvPr/>
        </p:nvSpPr>
        <p:spPr>
          <a:xfrm>
            <a:off x="4356847" y="1212756"/>
            <a:ext cx="4427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Modest marbling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32 months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879D73-0079-B545-AFE8-08631EEB1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884" y="3403586"/>
            <a:ext cx="3021666" cy="2291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FCCFD6-F177-2F4C-9B9E-9D90B6F7723D}"/>
              </a:ext>
            </a:extLst>
          </p:cNvPr>
          <p:cNvSpPr txBox="1"/>
          <p:nvPr/>
        </p:nvSpPr>
        <p:spPr>
          <a:xfrm>
            <a:off x="5223281" y="2884832"/>
            <a:ext cx="27528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will it grade?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D3D6C-AD1F-7F4D-800C-D54C780B4133}"/>
              </a:ext>
            </a:extLst>
          </p:cNvPr>
          <p:cNvSpPr txBox="1"/>
          <p:nvPr/>
        </p:nvSpPr>
        <p:spPr>
          <a:xfrm>
            <a:off x="685631" y="1212756"/>
            <a:ext cx="494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E9CDA5-CEDC-7D45-BE88-ADEA8C47E07D}"/>
              </a:ext>
            </a:extLst>
          </p:cNvPr>
          <p:cNvSpPr/>
          <p:nvPr/>
        </p:nvSpPr>
        <p:spPr>
          <a:xfrm>
            <a:off x="274320" y="990880"/>
            <a:ext cx="3893234" cy="482541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3473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576061-1CC1-FA44-A30A-E71B4D58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980795"/>
            <a:ext cx="3211326" cy="4886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F04102-BE9D-F749-A642-6DF5A33B6951}"/>
              </a:ext>
            </a:extLst>
          </p:cNvPr>
          <p:cNvSpPr txBox="1"/>
          <p:nvPr/>
        </p:nvSpPr>
        <p:spPr>
          <a:xfrm>
            <a:off x="4356847" y="1212756"/>
            <a:ext cx="44274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4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Small marbling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40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28 months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6FB0A-A355-2941-BD8B-CE4B1758B26A}"/>
              </a:ext>
            </a:extLst>
          </p:cNvPr>
          <p:cNvSpPr txBox="1"/>
          <p:nvPr/>
        </p:nvSpPr>
        <p:spPr>
          <a:xfrm>
            <a:off x="5223281" y="2884832"/>
            <a:ext cx="27528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will it grade?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10797-1776-3C44-92E6-0201B5D47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884" y="3403586"/>
            <a:ext cx="3021666" cy="2291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486A60-627A-2B46-A101-7370B4C0ACA1}"/>
              </a:ext>
            </a:extLst>
          </p:cNvPr>
          <p:cNvSpPr txBox="1"/>
          <p:nvPr/>
        </p:nvSpPr>
        <p:spPr>
          <a:xfrm>
            <a:off x="583847" y="1212756"/>
            <a:ext cx="494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A51CFD-65D4-6740-8ADF-5F236F0351E3}"/>
              </a:ext>
            </a:extLst>
          </p:cNvPr>
          <p:cNvSpPr/>
          <p:nvPr/>
        </p:nvSpPr>
        <p:spPr>
          <a:xfrm>
            <a:off x="274320" y="990880"/>
            <a:ext cx="3893234" cy="482541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768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3E4A24-1C25-8041-B860-93A4AEB4A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71" y="930368"/>
            <a:ext cx="3271838" cy="497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B33AF-64C2-1344-B155-29E1ABEBA01F}"/>
              </a:ext>
            </a:extLst>
          </p:cNvPr>
          <p:cNvSpPr txBox="1"/>
          <p:nvPr/>
        </p:nvSpPr>
        <p:spPr>
          <a:xfrm>
            <a:off x="4262718" y="1142047"/>
            <a:ext cx="4881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Moderately abundant marbling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 months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9408B-BB2E-5B43-B7D0-91BDAEDBA04C}"/>
              </a:ext>
            </a:extLst>
          </p:cNvPr>
          <p:cNvSpPr txBox="1"/>
          <p:nvPr/>
        </p:nvSpPr>
        <p:spPr>
          <a:xfrm>
            <a:off x="5326923" y="3081040"/>
            <a:ext cx="27528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will it grade?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40095-53BF-A34B-8A63-44FDB88F9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364" y="3696114"/>
            <a:ext cx="2605990" cy="1975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014E35-C3A4-DC42-9EB9-991D8C724F57}"/>
              </a:ext>
            </a:extLst>
          </p:cNvPr>
          <p:cNvSpPr txBox="1"/>
          <p:nvPr/>
        </p:nvSpPr>
        <p:spPr>
          <a:xfrm>
            <a:off x="557316" y="1142047"/>
            <a:ext cx="494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EA0D00-409C-834D-8A02-50F4AC409EF7}"/>
              </a:ext>
            </a:extLst>
          </p:cNvPr>
          <p:cNvSpPr/>
          <p:nvPr/>
        </p:nvSpPr>
        <p:spPr>
          <a:xfrm>
            <a:off x="274320" y="990880"/>
            <a:ext cx="3893234" cy="482541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108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FA932-3D64-BF43-882E-92984B43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940453"/>
            <a:ext cx="3251667" cy="4948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DBD2BA-DF9E-804F-A844-CBF93B8B7CA0}"/>
              </a:ext>
            </a:extLst>
          </p:cNvPr>
          <p:cNvSpPr txBox="1"/>
          <p:nvPr/>
        </p:nvSpPr>
        <p:spPr>
          <a:xfrm>
            <a:off x="4408387" y="1211316"/>
            <a:ext cx="4830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Slightly abundant marbling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23 months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3A9D3-2D42-DA4C-9C88-C4351817AD25}"/>
              </a:ext>
            </a:extLst>
          </p:cNvPr>
          <p:cNvSpPr txBox="1"/>
          <p:nvPr/>
        </p:nvSpPr>
        <p:spPr>
          <a:xfrm>
            <a:off x="5183390" y="3151748"/>
            <a:ext cx="27528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will it grade?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A7434B-5783-BC4F-BEFE-DBC5D139A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831" y="3696114"/>
            <a:ext cx="2605990" cy="19759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1C6614-AF4D-914B-9E00-87E61C567194}"/>
              </a:ext>
            </a:extLst>
          </p:cNvPr>
          <p:cNvSpPr txBox="1"/>
          <p:nvPr/>
        </p:nvSpPr>
        <p:spPr>
          <a:xfrm>
            <a:off x="671512" y="1211315"/>
            <a:ext cx="494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5CD7A-27B3-A94C-9ECA-9FB297373A5C}"/>
              </a:ext>
            </a:extLst>
          </p:cNvPr>
          <p:cNvSpPr/>
          <p:nvPr/>
        </p:nvSpPr>
        <p:spPr>
          <a:xfrm>
            <a:off x="274320" y="990880"/>
            <a:ext cx="3893234" cy="482541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303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3A2D2-343C-844B-A586-DA8605347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42" y="930368"/>
            <a:ext cx="3261752" cy="4963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B2D664-E675-A04C-8D81-2CF14574ABC8}"/>
              </a:ext>
            </a:extLst>
          </p:cNvPr>
          <p:cNvSpPr txBox="1"/>
          <p:nvPr/>
        </p:nvSpPr>
        <p:spPr>
          <a:xfrm>
            <a:off x="4356847" y="1212756"/>
            <a:ext cx="4427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Slight marbling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16 months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1DEE7-0925-4F47-BCA3-8B60C8269BA5}"/>
              </a:ext>
            </a:extLst>
          </p:cNvPr>
          <p:cNvSpPr txBox="1"/>
          <p:nvPr/>
        </p:nvSpPr>
        <p:spPr>
          <a:xfrm>
            <a:off x="5223281" y="2884832"/>
            <a:ext cx="27528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will it grade?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E8C45-F03B-574D-95D8-142B68B5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902" y="3397227"/>
            <a:ext cx="3080498" cy="2335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5A770F-151D-B648-BA0E-7DF38A1CF161}"/>
              </a:ext>
            </a:extLst>
          </p:cNvPr>
          <p:cNvSpPr txBox="1"/>
          <p:nvPr/>
        </p:nvSpPr>
        <p:spPr>
          <a:xfrm>
            <a:off x="577486" y="1212756"/>
            <a:ext cx="494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76558-9E3E-D743-9F6B-A5CD09DFB8D3}"/>
              </a:ext>
            </a:extLst>
          </p:cNvPr>
          <p:cNvSpPr/>
          <p:nvPr/>
        </p:nvSpPr>
        <p:spPr>
          <a:xfrm>
            <a:off x="274320" y="990880"/>
            <a:ext cx="3893234" cy="482541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123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8CD58-37CE-2845-BBB8-F366B615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" y="950538"/>
            <a:ext cx="3221411" cy="4902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6D3C71-90B8-814B-81CD-17E267A0F76D}"/>
              </a:ext>
            </a:extLst>
          </p:cNvPr>
          <p:cNvSpPr txBox="1"/>
          <p:nvPr/>
        </p:nvSpPr>
        <p:spPr>
          <a:xfrm>
            <a:off x="4313583" y="1212756"/>
            <a:ext cx="4830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Moderate marbling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33 months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73631-3F49-4341-850E-F2A943248DE4}"/>
              </a:ext>
            </a:extLst>
          </p:cNvPr>
          <p:cNvSpPr txBox="1"/>
          <p:nvPr/>
        </p:nvSpPr>
        <p:spPr>
          <a:xfrm>
            <a:off x="5223281" y="2700586"/>
            <a:ext cx="27528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will it grade?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5FE4F-5AA8-4A49-98E6-2699B95C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884" y="3403586"/>
            <a:ext cx="3021666" cy="2291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8F5387-A96F-C54E-A508-F492D6ADB086}"/>
              </a:ext>
            </a:extLst>
          </p:cNvPr>
          <p:cNvSpPr txBox="1"/>
          <p:nvPr/>
        </p:nvSpPr>
        <p:spPr>
          <a:xfrm>
            <a:off x="566004" y="1212756"/>
            <a:ext cx="494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6DFD1-390A-0647-B30B-CC1738F8C28C}"/>
              </a:ext>
            </a:extLst>
          </p:cNvPr>
          <p:cNvSpPr/>
          <p:nvPr/>
        </p:nvSpPr>
        <p:spPr>
          <a:xfrm>
            <a:off x="274320" y="990880"/>
            <a:ext cx="3893234" cy="482541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12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C0614-D512-2845-AF8D-CE32222F301A}"/>
              </a:ext>
            </a:extLst>
          </p:cNvPr>
          <p:cNvSpPr txBox="1"/>
          <p:nvPr/>
        </p:nvSpPr>
        <p:spPr>
          <a:xfrm>
            <a:off x="2197876" y="503874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do these mean?</a:t>
            </a:r>
          </a:p>
        </p:txBody>
      </p:sp>
      <p:pic>
        <p:nvPicPr>
          <p:cNvPr id="3" name="Picture 2" descr="Image result for usda organic label">
            <a:extLst>
              <a:ext uri="{FF2B5EF4-FFF2-40B4-BE49-F238E27FC236}">
                <a16:creationId xmlns:a16="http://schemas.microsoft.com/office/drawing/2014/main" id="{8871022D-D705-7741-B804-9FCDB6992FE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63" y="3806768"/>
            <a:ext cx="1896400" cy="18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4E0DC-0D4A-504F-BF3C-90A5018D5EE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28" y="1664372"/>
            <a:ext cx="2176370" cy="2093772"/>
          </a:xfrm>
          <a:prstGeom prst="rect">
            <a:avLst/>
          </a:prstGeom>
        </p:spPr>
      </p:pic>
      <p:pic>
        <p:nvPicPr>
          <p:cNvPr id="5" name="Picture 4" descr="Image result for natural beef label">
            <a:extLst>
              <a:ext uri="{FF2B5EF4-FFF2-40B4-BE49-F238E27FC236}">
                <a16:creationId xmlns:a16="http://schemas.microsoft.com/office/drawing/2014/main" id="{DBBCDB57-0991-B54A-BB97-16374E3FAF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07" y="3758144"/>
            <a:ext cx="2431611" cy="188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USDA grain fed">
            <a:extLst>
              <a:ext uri="{FF2B5EF4-FFF2-40B4-BE49-F238E27FC236}">
                <a16:creationId xmlns:a16="http://schemas.microsoft.com/office/drawing/2014/main" id="{C3D65F98-3D29-BF48-8D8D-36A7112610F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4" b="14501"/>
          <a:stretch/>
        </p:blipFill>
        <p:spPr bwMode="auto">
          <a:xfrm>
            <a:off x="2176397" y="1815942"/>
            <a:ext cx="2412732" cy="1790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AA673-D3F4-0C41-AC2D-C30C3AA785A2}"/>
              </a:ext>
            </a:extLst>
          </p:cNvPr>
          <p:cNvSpPr/>
          <p:nvPr/>
        </p:nvSpPr>
        <p:spPr>
          <a:xfrm>
            <a:off x="211015" y="304800"/>
            <a:ext cx="8693834" cy="62357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38991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1845</TotalTime>
  <Words>306</Words>
  <Application>Microsoft Macintosh PowerPoint</Application>
  <PresentationFormat>On-screen Show (4:3)</PresentationFormat>
  <Paragraphs>82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 Unicode MS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FDA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Giving Beef a Grade </dc:title>
  <dc:creator>Rebekka Israelsen</dc:creator>
  <cp:lastModifiedBy>Rebekka Israelsen</cp:lastModifiedBy>
  <cp:revision>33</cp:revision>
  <dcterms:created xsi:type="dcterms:W3CDTF">2019-01-10T21:37:56Z</dcterms:created>
  <dcterms:modified xsi:type="dcterms:W3CDTF">2019-02-07T18:10:48Z</dcterms:modified>
</cp:coreProperties>
</file>