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74" r:id="rId2"/>
    <p:sldId id="257" r:id="rId3"/>
    <p:sldId id="275" r:id="rId4"/>
    <p:sldId id="276" r:id="rId5"/>
    <p:sldId id="256" r:id="rId6"/>
    <p:sldId id="261" r:id="rId7"/>
    <p:sldId id="259" r:id="rId8"/>
    <p:sldId id="260" r:id="rId9"/>
    <p:sldId id="277" r:id="rId10"/>
    <p:sldId id="268" r:id="rId11"/>
    <p:sldId id="270" r:id="rId12"/>
    <p:sldId id="269" r:id="rId13"/>
    <p:sldId id="262" r:id="rId14"/>
    <p:sldId id="263" r:id="rId15"/>
    <p:sldId id="273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2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41"/>
    <p:restoredTop sz="94700"/>
  </p:normalViewPr>
  <p:slideViewPr>
    <p:cSldViewPr snapToGrid="0" snapToObjects="1">
      <p:cViewPr>
        <p:scale>
          <a:sx n="95" d="100"/>
          <a:sy n="95" d="100"/>
        </p:scale>
        <p:origin x="136" y="2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B7287-0ECF-CC44-9FFB-F0E9179C4AD7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5D5C7-EB19-3F45-A683-94506682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9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4.png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7.png"/><Relationship Id="rId5" Type="http://schemas.microsoft.com/office/2007/relationships/hdphoto" Target="../media/hdphoto3.wdp"/><Relationship Id="rId6" Type="http://schemas.openxmlformats.org/officeDocument/2006/relationships/image" Target="../media/image3.jpeg"/><Relationship Id="rId7" Type="http://schemas.openxmlformats.org/officeDocument/2006/relationships/image" Target="../media/image18.png"/><Relationship Id="rId8" Type="http://schemas.microsoft.com/office/2007/relationships/hdphoto" Target="../media/hdphoto4.wdp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3.jpeg"/><Relationship Id="rId5" Type="http://schemas.openxmlformats.org/officeDocument/2006/relationships/image" Target="../media/image21.png"/><Relationship Id="rId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6" Type="http://schemas.openxmlformats.org/officeDocument/2006/relationships/image" Target="../media/image11.png"/><Relationship Id="rId7" Type="http://schemas.microsoft.com/office/2007/relationships/hdphoto" Target="../media/hdphoto2.wdp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6" Type="http://schemas.openxmlformats.org/officeDocument/2006/relationships/image" Target="../media/image11.png"/><Relationship Id="rId7" Type="http://schemas.microsoft.com/office/2007/relationships/hdphoto" Target="../media/hdphoto2.wdp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2519047"/>
            <a:ext cx="867664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>
                <a:latin typeface="Cambria" charset="0"/>
                <a:ea typeface="Cambria" charset="0"/>
                <a:cs typeface="Cambria" charset="0"/>
              </a:rPr>
              <a:t>Looking Under the Label</a:t>
            </a:r>
            <a:endParaRPr lang="en-US" sz="66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27" y="3843338"/>
            <a:ext cx="5997146" cy="2600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33" y="232539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Tool: 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P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est and weed control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34" y="2318571"/>
            <a:ext cx="3367542" cy="46180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Conventional Soybean Farm:</a:t>
            </a:r>
          </a:p>
          <a:p>
            <a:pPr marL="0" indent="0" algn="ctr">
              <a:buNone/>
            </a:pPr>
            <a:endParaRPr lang="en-US" b="1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Farmer grows a variety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of seed that is resistant to pests and herbicides through genetic modification.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182739" y="2318571"/>
            <a:ext cx="3764026" cy="461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Organic Soybean Farm:</a:t>
            </a:r>
          </a:p>
          <a:p>
            <a:pPr marL="0" indent="0" algn="ctr">
              <a:buNone/>
            </a:pPr>
            <a:endParaRPr lang="en-US" b="1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Farmer did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NOT use the genetically modified seed to control weeds and pests.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14687" y="6040523"/>
            <a:ext cx="5686425" cy="566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Soy products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9" name="Picture 4" descr="Image result for confused f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42150" y="675994"/>
            <a:ext cx="1747837" cy="160612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565481" y="402759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What “tool” is different?</a:t>
            </a:r>
            <a:endParaRPr lang="en-US" i="1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86" y="1783613"/>
            <a:ext cx="4424294" cy="37722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37" y="5769071"/>
            <a:ext cx="2037321" cy="9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5511" y="5634683"/>
            <a:ext cx="1186521" cy="1186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327" y="3843338"/>
            <a:ext cx="5997146" cy="2600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33" y="232539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Tool: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Type of Feed for Animals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233" y="2502722"/>
            <a:ext cx="3133002" cy="46180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Cambria" charset="0"/>
                <a:ea typeface="Cambria" charset="0"/>
                <a:cs typeface="Cambria" charset="0"/>
              </a:rPr>
              <a:t>Conventional </a:t>
            </a:r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Beef Ranch:</a:t>
            </a:r>
            <a:endParaRPr lang="en-US" b="1" dirty="0">
              <a:latin typeface="Cambria" charset="0"/>
              <a:ea typeface="Cambria" charset="0"/>
              <a:cs typeface="Cambria" charset="0"/>
            </a:endParaRPr>
          </a:p>
          <a:p>
            <a:pPr marL="0" indent="0" algn="ctr">
              <a:buNone/>
            </a:pP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Farmers feed their cattle a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mixture of forages </a:t>
            </a: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(grass or hay)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and eventually grains before they are harvested.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74" l="9895" r="898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52729">
            <a:off x="4068177" y="4076102"/>
            <a:ext cx="3738327" cy="184948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191875" y="2691827"/>
            <a:ext cx="3920730" cy="461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Grass-fed Beef Ranch:</a:t>
            </a:r>
            <a:endParaRPr lang="en-US" b="1" dirty="0">
              <a:latin typeface="Cambria" charset="0"/>
              <a:ea typeface="Cambria" charset="0"/>
              <a:cs typeface="Cambria" charset="0"/>
            </a:endParaRPr>
          </a:p>
          <a:p>
            <a:pPr marL="0" indent="0" algn="ctr">
              <a:buNone/>
            </a:pP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Farmers only feed cattle forages </a:t>
            </a: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(grass or hay)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and do not feed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grain.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71824" y="6162809"/>
            <a:ext cx="5686425" cy="566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Beef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9" name="Picture 4" descr="Image result for confused f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2150" y="675994"/>
            <a:ext cx="1747837" cy="160612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565481" y="402759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What “tool” is different?</a:t>
            </a:r>
            <a:endParaRPr lang="en-US" i="1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5078" y="5790782"/>
            <a:ext cx="874324" cy="874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76" y="5673678"/>
            <a:ext cx="1091905" cy="11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695" y="5599462"/>
            <a:ext cx="3294573" cy="1258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736"/>
          <a:stretch/>
        </p:blipFill>
        <p:spPr>
          <a:xfrm>
            <a:off x="3059327" y="3843338"/>
            <a:ext cx="5593219" cy="2600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33" y="232539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Tool: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Type of Housing for Animals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54" y="2282115"/>
            <a:ext cx="3530935" cy="46180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Cambria" charset="0"/>
                <a:ea typeface="Cambria" charset="0"/>
                <a:cs typeface="Cambria" charset="0"/>
              </a:rPr>
              <a:t>Conventional </a:t>
            </a:r>
            <a:endParaRPr lang="en-US" b="1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Egg </a:t>
            </a:r>
            <a:r>
              <a:rPr lang="en-US" b="1" dirty="0">
                <a:latin typeface="Cambria" charset="0"/>
                <a:ea typeface="Cambria" charset="0"/>
                <a:cs typeface="Cambria" charset="0"/>
              </a:rPr>
              <a:t>Farm:</a:t>
            </a:r>
          </a:p>
          <a:p>
            <a:pPr marL="0" indent="0" algn="ctr">
              <a:buNone/>
            </a:pP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Farmers house hens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in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small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group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cages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inside large, highly automated buildings to control temperature, humidity, etc.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216153" y="2546718"/>
            <a:ext cx="3730966" cy="461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Free Range Egg Farm</a:t>
            </a:r>
          </a:p>
          <a:p>
            <a:pPr marL="0" indent="0" algn="ctr">
              <a:buNone/>
            </a:pP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Farmers house hens without cages in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large groups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that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have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indoor and outdoor access.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71824" y="6162809"/>
            <a:ext cx="5686425" cy="566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Eggs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9" name="Picture 4" descr="Image result for confused f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42150" y="675994"/>
            <a:ext cx="1747837" cy="160612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565481" y="402759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What “tool” is different?</a:t>
            </a:r>
            <a:endParaRPr lang="en-US" i="1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65" l="0" r="992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19046">
            <a:off x="4029439" y="3719087"/>
            <a:ext cx="35814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0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1" y="905400"/>
            <a:ext cx="11282082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atin typeface="Cambria" charset="0"/>
                <a:ea typeface="Cambria" charset="0"/>
                <a:cs typeface="Cambria" charset="0"/>
              </a:rPr>
              <a:t>Psychology: </a:t>
            </a:r>
            <a:r>
              <a:rPr lang="en-US" sz="4800" dirty="0" smtClean="0">
                <a:latin typeface="Cambria" charset="0"/>
                <a:ea typeface="Cambria" charset="0"/>
                <a:cs typeface="Cambria" charset="0"/>
              </a:rPr>
              <a:t>the scientific study of the human mind and its functions, especiall</a:t>
            </a:r>
            <a:r>
              <a:rPr lang="en-US" sz="4800" dirty="0" smtClean="0">
                <a:latin typeface="Cambria" charset="0"/>
                <a:ea typeface="Cambria" charset="0"/>
                <a:cs typeface="Cambria" charset="0"/>
              </a:rPr>
              <a:t>y those affecting behavior in a given context.</a:t>
            </a:r>
            <a:endParaRPr lang="en-US" sz="48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7882" y="4078905"/>
            <a:ext cx="112820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i="1" dirty="0" smtClean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Can psychology impact consumer </a:t>
            </a:r>
            <a:r>
              <a:rPr lang="en-US" sz="4800" i="1" smtClean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decisions about food?</a:t>
            </a:r>
            <a:endParaRPr lang="en-US" sz="4800" i="1" dirty="0">
              <a:solidFill>
                <a:srgbClr val="C00000"/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87" y="2358409"/>
            <a:ext cx="4807434" cy="3087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525" y="335405"/>
            <a:ext cx="10072048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atin typeface="Cambria" charset="0"/>
                <a:ea typeface="Cambria" charset="0"/>
                <a:cs typeface="Cambria" charset="0"/>
              </a:rPr>
              <a:t>We SEEK and AVOID specific things when we’re shopping for food</a:t>
            </a:r>
            <a:r>
              <a:rPr lang="is-IS" sz="4800" b="1" dirty="0" smtClean="0">
                <a:latin typeface="Cambria" charset="0"/>
                <a:ea typeface="Cambria" charset="0"/>
                <a:cs typeface="Cambria" charset="0"/>
              </a:rPr>
              <a:t>….</a:t>
            </a:r>
            <a:endParaRPr lang="en-US" sz="48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4249" y="2351525"/>
            <a:ext cx="30434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To save</a:t>
            </a:r>
          </a:p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$$$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75964" y="2946186"/>
            <a:ext cx="4449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atin typeface="Cambria" charset="0"/>
                <a:ea typeface="Cambria" charset="0"/>
                <a:cs typeface="Cambria" charset="0"/>
              </a:rPr>
              <a:t>WHY?</a:t>
            </a:r>
            <a:endParaRPr lang="en-US" sz="54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0376" y="4959691"/>
            <a:ext cx="30434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1"/>
                </a:solidFill>
                <a:latin typeface="Cambria" charset="0"/>
                <a:ea typeface="Cambria" charset="0"/>
                <a:cs typeface="Cambria" charset="0"/>
              </a:rPr>
              <a:t>To save</a:t>
            </a:r>
          </a:p>
          <a:p>
            <a:pPr algn="ctr"/>
            <a:r>
              <a:rPr lang="en-US" sz="4000" b="1" dirty="0" smtClean="0">
                <a:solidFill>
                  <a:schemeClr val="accent1"/>
                </a:solidFill>
                <a:latin typeface="Cambria" charset="0"/>
                <a:ea typeface="Cambria" charset="0"/>
                <a:cs typeface="Cambria" charset="0"/>
              </a:rPr>
              <a:t>the planet</a:t>
            </a:r>
            <a:endParaRPr lang="en-US" sz="4000" b="1" dirty="0">
              <a:solidFill>
                <a:schemeClr val="accent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67108" y="2056648"/>
            <a:ext cx="30434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solidFill>
                  <a:srgbClr val="AE2884"/>
                </a:solidFill>
                <a:latin typeface="Cambria" charset="0"/>
                <a:ea typeface="Cambria" charset="0"/>
                <a:cs typeface="Cambria" charset="0"/>
              </a:rPr>
              <a:t>To be healthier</a:t>
            </a:r>
            <a:endParaRPr lang="en-US" sz="4000" b="1" dirty="0">
              <a:solidFill>
                <a:srgbClr val="AE2884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93122" y="5103456"/>
            <a:ext cx="30434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For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happy animals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1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525" y="335405"/>
            <a:ext cx="10072048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atin typeface="Cambria" charset="0"/>
                <a:ea typeface="Cambria" charset="0"/>
                <a:cs typeface="Cambria" charset="0"/>
              </a:rPr>
              <a:t>Confirmation Bias</a:t>
            </a:r>
            <a:endParaRPr lang="en-US" sz="48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97741" y="2946186"/>
            <a:ext cx="74631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 smtClean="0">
                <a:latin typeface="Cambria" charset="0"/>
                <a:ea typeface="Cambria" charset="0"/>
                <a:cs typeface="Cambria" charset="0"/>
              </a:rPr>
              <a:t>A tendency to search for or interpret information in a way that confirms one’s preconceptions, leading to errors.</a:t>
            </a:r>
            <a:endParaRPr lang="en-US" sz="3600" b="1" i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255" y="376995"/>
            <a:ext cx="10072048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Cambria" charset="0"/>
                <a:ea typeface="Cambria" charset="0"/>
                <a:cs typeface="Cambria" charset="0"/>
              </a:rPr>
              <a:t>Our grocery store choices ripple through the agriculture industry.</a:t>
            </a:r>
            <a:endParaRPr lang="en-US" sz="540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88" y="1994518"/>
            <a:ext cx="8367332" cy="3922187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5656" y="2368214"/>
            <a:ext cx="4033227" cy="13028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Consumers perceive a specific </a:t>
            </a:r>
            <a:r>
              <a:rPr lang="en-US" sz="2400" smtClean="0">
                <a:latin typeface="Cambria" charset="0"/>
                <a:ea typeface="Cambria" charset="0"/>
                <a:cs typeface="Cambria" charset="0"/>
              </a:rPr>
              <a:t>food label as being superior.</a:t>
            </a:r>
            <a:endParaRPr lang="en-US" sz="2400" dirty="0">
              <a:latin typeface="Cambria" charset="0"/>
              <a:ea typeface="Cambria" charset="0"/>
              <a:cs typeface="Cambria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28247" y="2931459"/>
            <a:ext cx="1801906" cy="11161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255655" y="5453548"/>
            <a:ext cx="4033227" cy="1302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Laws of supply and demand make that food </a:t>
            </a:r>
            <a:r>
              <a:rPr lang="en-US" sz="2400" smtClean="0">
                <a:latin typeface="Cambria" charset="0"/>
                <a:ea typeface="Cambria" charset="0"/>
                <a:cs typeface="Cambria" charset="0"/>
              </a:rPr>
              <a:t>more valuable.</a:t>
            </a:r>
            <a:endParaRPr lang="en-US" sz="2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993025" y="5557248"/>
            <a:ext cx="4033227" cy="1302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Farming practices change</a:t>
            </a:r>
            <a:endParaRPr lang="en-US" sz="2400" dirty="0">
              <a:latin typeface="Cambria" charset="0"/>
              <a:ea typeface="Cambria" charset="0"/>
              <a:cs typeface="Cambria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79007" y="4634745"/>
            <a:ext cx="2121914" cy="7452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969188" y="5007380"/>
            <a:ext cx="1305296" cy="5498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9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255" y="376995"/>
            <a:ext cx="10072048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Cambria" charset="0"/>
                <a:ea typeface="Cambria" charset="0"/>
                <a:cs typeface="Cambria" charset="0"/>
              </a:rPr>
              <a:t>Our grocery store choices ripple through </a:t>
            </a:r>
            <a:r>
              <a:rPr lang="en-US" sz="5400" smtClean="0">
                <a:latin typeface="Cambria" charset="0"/>
                <a:ea typeface="Cambria" charset="0"/>
                <a:cs typeface="Cambria" charset="0"/>
              </a:rPr>
              <a:t>the agriculture industry.</a:t>
            </a:r>
            <a:endParaRPr lang="en-US" sz="540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88" y="1994518"/>
            <a:ext cx="8367332" cy="3922187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5656" y="2368214"/>
            <a:ext cx="4033227" cy="13028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This </a:t>
            </a:r>
            <a:r>
              <a:rPr lang="en-US" sz="2400" i="1" dirty="0" smtClean="0">
                <a:latin typeface="Cambria" charset="0"/>
                <a:ea typeface="Cambria" charset="0"/>
                <a:cs typeface="Cambria" charset="0"/>
              </a:rPr>
              <a:t>may</a:t>
            </a: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 lead to POSITIVE change!</a:t>
            </a:r>
            <a:endParaRPr lang="en-US" sz="2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05222" y="2368214"/>
            <a:ext cx="4033227" cy="1302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s-IS" sz="2400" dirty="0" smtClean="0">
                <a:latin typeface="Cambria" charset="0"/>
                <a:ea typeface="Cambria" charset="0"/>
                <a:cs typeface="Cambria" charset="0"/>
              </a:rPr>
              <a:t>…BUT what if it backfires?</a:t>
            </a:r>
            <a:endParaRPr lang="en-US" sz="24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993025" y="5557248"/>
            <a:ext cx="4033227" cy="1302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>
                <a:latin typeface="Cambria" charset="0"/>
                <a:ea typeface="Cambria" charset="0"/>
                <a:cs typeface="Cambria" charset="0"/>
              </a:rPr>
              <a:t>Farming practices change</a:t>
            </a:r>
            <a:endParaRPr lang="en-US" sz="2400" dirty="0">
              <a:latin typeface="Cambria" charset="0"/>
              <a:ea typeface="Cambria" charset="0"/>
              <a:cs typeface="Cambria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969188" y="5007380"/>
            <a:ext cx="1305296" cy="5498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07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1293" y="2519047"/>
            <a:ext cx="10905565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Cambria" charset="0"/>
                <a:ea typeface="Cambria" charset="0"/>
                <a:cs typeface="Cambria" charset="0"/>
              </a:rPr>
              <a:t>Activity 1:</a:t>
            </a:r>
            <a:r>
              <a:rPr lang="en-US" sz="6600" b="1" dirty="0" smtClean="0">
                <a:latin typeface="Cambria" charset="0"/>
                <a:ea typeface="Cambria" charset="0"/>
                <a:cs typeface="Cambria" charset="0"/>
              </a:rPr>
              <a:t/>
            </a:r>
            <a:br>
              <a:rPr lang="en-US" sz="6600" b="1" dirty="0" smtClean="0">
                <a:latin typeface="Cambria" charset="0"/>
                <a:ea typeface="Cambria" charset="0"/>
                <a:cs typeface="Cambria" charset="0"/>
              </a:rPr>
            </a:br>
            <a:r>
              <a:rPr lang="en-US" sz="6600" b="1" dirty="0" smtClean="0">
                <a:latin typeface="Cambria" charset="0"/>
                <a:ea typeface="Cambria" charset="0"/>
                <a:cs typeface="Cambria" charset="0"/>
              </a:rPr>
              <a:t>Impact of Labels on Marketing and Consumer Perceptions</a:t>
            </a:r>
            <a:endParaRPr lang="en-US" sz="66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17895" y="914207"/>
            <a:ext cx="3007226" cy="30072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2"/>
          <a:stretch/>
        </p:blipFill>
        <p:spPr>
          <a:xfrm flipH="1">
            <a:off x="9080707" y="3092952"/>
            <a:ext cx="2660967" cy="13073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18617" y="0"/>
            <a:ext cx="8675370" cy="990802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latin typeface="Cambria Math" charset="0"/>
                <a:ea typeface="Cambria Math" charset="0"/>
                <a:cs typeface="Cambria Math" charset="0"/>
              </a:rPr>
              <a:t>What might a consumer </a:t>
            </a:r>
            <a:r>
              <a:rPr lang="en-US" sz="3200" b="1" i="1" u="sng" dirty="0" smtClean="0">
                <a:latin typeface="Cambria Math" charset="0"/>
                <a:ea typeface="Cambria Math" charset="0"/>
                <a:cs typeface="Cambria Math" charset="0"/>
              </a:rPr>
              <a:t>imply</a:t>
            </a:r>
            <a:r>
              <a:rPr lang="en-US" sz="3200" b="1" i="1" dirty="0" smtClean="0">
                <a:latin typeface="Cambria Math" charset="0"/>
                <a:ea typeface="Cambria Math" charset="0"/>
                <a:cs typeface="Cambria Math" charset="0"/>
              </a:rPr>
              <a:t> from this label?</a:t>
            </a:r>
            <a:endParaRPr lang="en-US" sz="3200" b="1" i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23" y="1164317"/>
            <a:ext cx="2331281" cy="1497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7752" y="1378258"/>
            <a:ext cx="207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mbria Math" charset="0"/>
                <a:ea typeface="Cambria Math" charset="0"/>
                <a:cs typeface="Cambria Math" charset="0"/>
              </a:rPr>
              <a:t>Is it worth more money?... Or less?</a:t>
            </a:r>
            <a:endParaRPr lang="en-US" sz="18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7252" y="1318956"/>
            <a:ext cx="205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 Math" charset="0"/>
                <a:ea typeface="Cambria Math" charset="0"/>
                <a:cs typeface="Cambria Math" charset="0"/>
              </a:rPr>
              <a:t>Was it more or less environmentally friendly to produce?</a:t>
            </a:r>
            <a:endParaRPr lang="en-US" sz="18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1759" y="1111105"/>
            <a:ext cx="226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 Math" charset="0"/>
                <a:ea typeface="Cambria Math" charset="0"/>
                <a:cs typeface="Cambria Math" charset="0"/>
              </a:rPr>
              <a:t>Is it </a:t>
            </a:r>
            <a:r>
              <a:rPr lang="en-US" sz="1800" smtClean="0">
                <a:latin typeface="Cambria Math" charset="0"/>
                <a:ea typeface="Cambria Math" charset="0"/>
                <a:cs typeface="Cambria Math" charset="0"/>
              </a:rPr>
              <a:t>more or less nutritious</a:t>
            </a:r>
            <a:r>
              <a:rPr lang="en-US" sz="1800" dirty="0" smtClean="0">
                <a:latin typeface="Cambria Math" charset="0"/>
                <a:ea typeface="Cambria Math" charset="0"/>
                <a:cs typeface="Cambria Math" charset="0"/>
              </a:rPr>
              <a:t>?</a:t>
            </a:r>
            <a:endParaRPr lang="en-US" sz="18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0939" y="3487999"/>
            <a:ext cx="15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 Math" charset="0"/>
                <a:ea typeface="Cambria Math" charset="0"/>
                <a:cs typeface="Cambria Math" charset="0"/>
              </a:rPr>
              <a:t>Is it safer for my long or short term health?</a:t>
            </a:r>
            <a:endParaRPr lang="en-US" sz="18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5133392" y="857889"/>
            <a:ext cx="2435118" cy="1206488"/>
          </a:xfrm>
          <a:prstGeom prst="cloud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1235459" y="3233472"/>
            <a:ext cx="2435118" cy="1735557"/>
          </a:xfrm>
          <a:prstGeom prst="cloud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Image result for confused f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4332" y="2900581"/>
            <a:ext cx="2342621" cy="2152679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060429" y="4835533"/>
            <a:ext cx="2828448" cy="18162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35927" y="5508751"/>
            <a:ext cx="2267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 Math" charset="0"/>
                <a:ea typeface="Cambria Math" charset="0"/>
                <a:cs typeface="Cambria Math" charset="0"/>
              </a:rPr>
              <a:t>Would I pay more money for it? Why or why not?</a:t>
            </a:r>
            <a:endParaRPr lang="en-US" sz="18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7287857" y="4757637"/>
            <a:ext cx="2777551" cy="1968478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441263" y="4924106"/>
            <a:ext cx="2470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 Math" charset="0"/>
                <a:ea typeface="Cambria Math" charset="0"/>
                <a:cs typeface="Cambria Math" charset="0"/>
              </a:rPr>
              <a:t>Ethics</a:t>
            </a:r>
            <a:r>
              <a:rPr lang="is-IS" sz="1800" dirty="0" smtClean="0">
                <a:latin typeface="Cambria Math" charset="0"/>
                <a:ea typeface="Cambria Math" charset="0"/>
                <a:cs typeface="Cambria Math" charset="0"/>
              </a:rPr>
              <a:t>…</a:t>
            </a:r>
          </a:p>
          <a:p>
            <a:pPr algn="ctr"/>
            <a:r>
              <a:rPr lang="is-IS" sz="1800" dirty="0" smtClean="0">
                <a:latin typeface="Cambria Math" charset="0"/>
                <a:ea typeface="Cambria Math" charset="0"/>
                <a:cs typeface="Cambria Math" charset="0"/>
              </a:rPr>
              <a:t>If its a food with an animal origin, were the animal welfare practices sufficient?</a:t>
            </a:r>
            <a:endParaRPr lang="en-US" sz="18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47269" y="3355489"/>
            <a:ext cx="2366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 Math" charset="0"/>
                <a:ea typeface="Cambria Math" charset="0"/>
                <a:cs typeface="Cambria Math" charset="0"/>
              </a:rPr>
              <a:t>What else makes </a:t>
            </a:r>
          </a:p>
          <a:p>
            <a:pPr algn="ctr"/>
            <a:r>
              <a:rPr lang="en-US" sz="1800" dirty="0" smtClean="0">
                <a:latin typeface="Cambria Math" charset="0"/>
                <a:ea typeface="Cambria Math" charset="0"/>
                <a:cs typeface="Cambria Math" charset="0"/>
              </a:rPr>
              <a:t>it more or less appealing?</a:t>
            </a:r>
            <a:endParaRPr lang="en-US" sz="18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56302" y="2165683"/>
            <a:ext cx="473242" cy="3048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56302" y="2549615"/>
            <a:ext cx="288758" cy="217647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45624" y="3642509"/>
            <a:ext cx="329028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49699" y="3695287"/>
            <a:ext cx="215078" cy="1992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04935" y="4969029"/>
            <a:ext cx="473242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23106" y="4878622"/>
            <a:ext cx="280736" cy="18081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4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1293" y="2519047"/>
            <a:ext cx="10905565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Cambria" charset="0"/>
                <a:ea typeface="Cambria" charset="0"/>
                <a:cs typeface="Cambria" charset="0"/>
              </a:rPr>
              <a:t>Activity 2:</a:t>
            </a:r>
            <a:r>
              <a:rPr lang="en-US" sz="6600" b="1" dirty="0" smtClean="0">
                <a:latin typeface="Cambria" charset="0"/>
                <a:ea typeface="Cambria" charset="0"/>
                <a:cs typeface="Cambria" charset="0"/>
              </a:rPr>
              <a:t/>
            </a:r>
            <a:br>
              <a:rPr lang="en-US" sz="6600" b="1" dirty="0" smtClean="0">
                <a:latin typeface="Cambria" charset="0"/>
                <a:ea typeface="Cambria" charset="0"/>
                <a:cs typeface="Cambria" charset="0"/>
              </a:rPr>
            </a:br>
            <a:r>
              <a:rPr lang="en-US" sz="6600" b="1" dirty="0" smtClean="0">
                <a:latin typeface="Cambria" charset="0"/>
                <a:ea typeface="Cambria" charset="0"/>
                <a:cs typeface="Cambria" charset="0"/>
              </a:rPr>
              <a:t>Food Labels 101</a:t>
            </a:r>
            <a:endParaRPr lang="en-US" sz="66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8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338388" y="3363593"/>
            <a:ext cx="857264" cy="1358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8388" y="4325938"/>
            <a:ext cx="7772400" cy="2387600"/>
          </a:xfrm>
        </p:spPr>
        <p:txBody>
          <a:bodyPr/>
          <a:lstStyle/>
          <a:p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Food Labels</a:t>
            </a:r>
            <a:endParaRPr lang="en-US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3106" y="2778147"/>
            <a:ext cx="2181225" cy="1024871"/>
          </a:xfrm>
        </p:spPr>
        <p:txBody>
          <a:bodyPr>
            <a:normAutofit/>
          </a:bodyPr>
          <a:lstStyle/>
          <a:p>
            <a:pPr>
              <a:lnSpc>
                <a:spcPts val="1640"/>
              </a:lnSpc>
            </a:pPr>
            <a:r>
              <a:rPr lang="en-US" b="1" dirty="0" smtClean="0">
                <a:solidFill>
                  <a:srgbClr val="002060"/>
                </a:solidFill>
                <a:latin typeface="Cambria Math" charset="0"/>
                <a:ea typeface="Cambria Math" charset="0"/>
                <a:cs typeface="Cambria Math" charset="0"/>
              </a:rPr>
              <a:t>Nutrition </a:t>
            </a:r>
          </a:p>
          <a:p>
            <a:pPr>
              <a:lnSpc>
                <a:spcPts val="1640"/>
              </a:lnSpc>
            </a:pPr>
            <a:r>
              <a:rPr lang="en-US" b="1" dirty="0" smtClean="0">
                <a:solidFill>
                  <a:srgbClr val="002060"/>
                </a:solidFill>
                <a:latin typeface="Cambria Math" charset="0"/>
                <a:ea typeface="Cambria Math" charset="0"/>
                <a:cs typeface="Cambria Math" charset="0"/>
              </a:rPr>
              <a:t>Facts</a:t>
            </a:r>
            <a:endParaRPr lang="en-US" b="1" dirty="0">
              <a:solidFill>
                <a:srgbClr val="00206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461761" y="737045"/>
            <a:ext cx="2458720" cy="82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40"/>
              </a:lnSpc>
            </a:pPr>
            <a:r>
              <a:rPr lang="en-US" b="1" dirty="0">
                <a:solidFill>
                  <a:srgbClr val="002060"/>
                </a:solidFill>
                <a:latin typeface="Cambria Math" charset="0"/>
                <a:ea typeface="Cambria Math" charset="0"/>
                <a:cs typeface="Cambria Math" charset="0"/>
              </a:rPr>
              <a:t>Nutrient </a:t>
            </a:r>
          </a:p>
          <a:p>
            <a:pPr>
              <a:lnSpc>
                <a:spcPts val="1640"/>
              </a:lnSpc>
            </a:pPr>
            <a:r>
              <a:rPr lang="en-US" sz="2000" b="1" dirty="0">
                <a:solidFill>
                  <a:srgbClr val="002060"/>
                </a:solidFill>
                <a:latin typeface="Cambria Math" charset="0"/>
                <a:ea typeface="Cambria Math" charset="0"/>
                <a:cs typeface="Cambria Math" charset="0"/>
              </a:rPr>
              <a:t>Content Claims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438524" y="701724"/>
            <a:ext cx="2181225" cy="899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40"/>
              </a:lnSpc>
            </a:pPr>
            <a:r>
              <a:rPr lang="en-US" b="1" dirty="0">
                <a:solidFill>
                  <a:srgbClr val="002060"/>
                </a:solidFill>
                <a:latin typeface="Cambria Math" charset="0"/>
                <a:ea typeface="Cambria Math" charset="0"/>
                <a:cs typeface="Cambria Math" charset="0"/>
              </a:rPr>
              <a:t>Health </a:t>
            </a:r>
          </a:p>
          <a:p>
            <a:pPr>
              <a:lnSpc>
                <a:spcPts val="1640"/>
              </a:lnSpc>
            </a:pPr>
            <a:r>
              <a:rPr lang="en-US" b="1" dirty="0">
                <a:solidFill>
                  <a:srgbClr val="002060"/>
                </a:solidFill>
                <a:latin typeface="Cambria Math" charset="0"/>
                <a:ea typeface="Cambria Math" charset="0"/>
                <a:cs typeface="Cambria Math" charset="0"/>
              </a:rPr>
              <a:t>Claims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202295" y="2681803"/>
            <a:ext cx="2409824" cy="581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rgbClr val="002060"/>
                </a:solidFill>
                <a:latin typeface="Cambria Math" charset="0"/>
                <a:ea typeface="Cambria Math" charset="0"/>
                <a:cs typeface="Cambria Math" charset="0"/>
              </a:rPr>
              <a:t>Farm </a:t>
            </a:r>
          </a:p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002060"/>
                </a:solidFill>
                <a:latin typeface="Cambria Math" charset="0"/>
                <a:ea typeface="Cambria Math" charset="0"/>
                <a:cs typeface="Cambria Math" charset="0"/>
              </a:rPr>
              <a:t>Production Style</a:t>
            </a:r>
          </a:p>
        </p:txBody>
      </p:sp>
      <p:sp>
        <p:nvSpPr>
          <p:cNvPr id="9" name="Oval 8"/>
          <p:cNvSpPr/>
          <p:nvPr/>
        </p:nvSpPr>
        <p:spPr>
          <a:xfrm>
            <a:off x="3381375" y="511971"/>
            <a:ext cx="2295525" cy="228600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43676" y="511971"/>
            <a:ext cx="2295525" cy="228600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90676" y="2538413"/>
            <a:ext cx="2295525" cy="228600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39126" y="2538413"/>
            <a:ext cx="2295525" cy="228600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1" idx="5"/>
          </p:cNvCxnSpPr>
          <p:nvPr/>
        </p:nvCxnSpPr>
        <p:spPr>
          <a:xfrm>
            <a:off x="3550029" y="4489637"/>
            <a:ext cx="2548845" cy="106343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24451" y="2778146"/>
            <a:ext cx="1238213" cy="2708254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062663" y="2778147"/>
            <a:ext cx="1404937" cy="277492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3" idx="3"/>
          </p:cNvCxnSpPr>
          <p:nvPr/>
        </p:nvCxnSpPr>
        <p:spPr>
          <a:xfrm flipV="1">
            <a:off x="6062661" y="4489637"/>
            <a:ext cx="2512636" cy="106343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3984059" y="1436422"/>
            <a:ext cx="1152337" cy="944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7226299" y="1450974"/>
            <a:ext cx="930276" cy="9302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8932068" y="3450862"/>
            <a:ext cx="909639" cy="90963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69505" y="1242406"/>
            <a:ext cx="2069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Describes relationship between food and reduced risk of a disease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54290" y="1407415"/>
            <a:ext cx="2069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States the level 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of a specific nutrient found in the food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93104" y="3313434"/>
            <a:ext cx="2069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Required by law on most packaged foods providing details of nutrient content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52026" y="3205823"/>
            <a:ext cx="2069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Describes the type of farming practices used, or not used in producing the food</a:t>
            </a:r>
          </a:p>
        </p:txBody>
      </p:sp>
    </p:spTree>
    <p:extLst>
      <p:ext uri="{BB962C8B-B14F-4D97-AF65-F5344CB8AC3E}">
        <p14:creationId xmlns:p14="http://schemas.microsoft.com/office/powerpoint/2010/main" val="7834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19047"/>
            <a:ext cx="867664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Cambria" charset="0"/>
                <a:ea typeface="Cambria" charset="0"/>
                <a:cs typeface="Cambria" charset="0"/>
              </a:rPr>
              <a:t>Activity 3:</a:t>
            </a:r>
            <a:r>
              <a:rPr lang="en-US" sz="5400" b="1" dirty="0" smtClean="0">
                <a:latin typeface="Cambria" charset="0"/>
                <a:ea typeface="Cambria" charset="0"/>
                <a:cs typeface="Cambria" charset="0"/>
              </a:rPr>
              <a:t/>
            </a:r>
            <a:br>
              <a:rPr lang="en-US" sz="5400" b="1" dirty="0" smtClean="0">
                <a:latin typeface="Cambria" charset="0"/>
                <a:ea typeface="Cambria" charset="0"/>
                <a:cs typeface="Cambria" charset="0"/>
              </a:rPr>
            </a:br>
            <a:r>
              <a:rPr lang="en-US" sz="5400" b="1" dirty="0" smtClean="0">
                <a:latin typeface="Cambria" charset="0"/>
                <a:ea typeface="Cambria" charset="0"/>
                <a:cs typeface="Cambria" charset="0"/>
              </a:rPr>
              <a:t>Production </a:t>
            </a:r>
            <a:r>
              <a:rPr lang="en-US" sz="5400" b="1" dirty="0">
                <a:latin typeface="Cambria" charset="0"/>
                <a:ea typeface="Cambria" charset="0"/>
                <a:cs typeface="Cambria" charset="0"/>
              </a:rPr>
              <a:t>Style Food Labeling</a:t>
            </a:r>
          </a:p>
        </p:txBody>
      </p:sp>
    </p:spTree>
    <p:extLst>
      <p:ext uri="{BB962C8B-B14F-4D97-AF65-F5344CB8AC3E}">
        <p14:creationId xmlns:p14="http://schemas.microsoft.com/office/powerpoint/2010/main" val="142654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ge result for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4" y="1166813"/>
            <a:ext cx="10312518" cy="55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7923" y="261144"/>
            <a:ext cx="8676640" cy="1325563"/>
          </a:xfrm>
        </p:spPr>
        <p:txBody>
          <a:bodyPr>
            <a:noAutofit/>
          </a:bodyPr>
          <a:lstStyle/>
          <a:p>
            <a:pPr algn="ctr"/>
            <a:r>
              <a:rPr lang="en-US" sz="5400" i="1" smtClean="0">
                <a:latin typeface="Cambria" charset="0"/>
                <a:ea typeface="Cambria" charset="0"/>
                <a:cs typeface="Cambria" charset="0"/>
              </a:rPr>
              <a:t>What tools could you use?</a:t>
            </a:r>
            <a:endParaRPr lang="en-US" sz="5400" i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 result for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4" y="1166813"/>
            <a:ext cx="10312518" cy="55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143" y="209561"/>
            <a:ext cx="2907703" cy="1359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1" b="96639" l="2200" r="97400">
                        <a14:foregroundMark x1="16600" y1="45938" x2="16600" y2="45938"/>
                        <a14:foregroundMark x1="11200" y1="41737" x2="11200" y2="41737"/>
                        <a14:foregroundMark x1="8000" y1="40896" x2="8000" y2="40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09577">
            <a:off x="-172494" y="2325254"/>
            <a:ext cx="2484860" cy="1774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" r="99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9462" y="-353933"/>
            <a:ext cx="2486025" cy="248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8052" y="2132092"/>
            <a:ext cx="20574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 result for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4" y="1166813"/>
            <a:ext cx="10312518" cy="55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143" y="209561"/>
            <a:ext cx="2907703" cy="1359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1" b="96639" l="2200" r="97400">
                        <a14:foregroundMark x1="16600" y1="45938" x2="16600" y2="45938"/>
                        <a14:foregroundMark x1="11200" y1="41737" x2="11200" y2="41737"/>
                        <a14:foregroundMark x1="8000" y1="40896" x2="8000" y2="40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09577">
            <a:off x="-172494" y="2325254"/>
            <a:ext cx="2484860" cy="1774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" r="99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9462" y="-353933"/>
            <a:ext cx="2486025" cy="248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8052" y="2132092"/>
            <a:ext cx="2057400" cy="1645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9964" y="5824664"/>
            <a:ext cx="4679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 Math" charset="0"/>
                <a:ea typeface="Cambria Math" charset="0"/>
                <a:cs typeface="Cambria Math" charset="0"/>
              </a:rPr>
              <a:t>Organic Farming</a:t>
            </a:r>
            <a:endParaRPr lang="en-US" sz="40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9358" y="5824664"/>
            <a:ext cx="5056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mbria Math" charset="0"/>
                <a:ea typeface="Cambria Math" charset="0"/>
                <a:cs typeface="Cambria Math" charset="0"/>
              </a:rPr>
              <a:t>Conventional </a:t>
            </a:r>
            <a:r>
              <a:rPr lang="en-US" sz="4000" dirty="0" smtClean="0">
                <a:latin typeface="Cambria Math" charset="0"/>
                <a:ea typeface="Cambria Math" charset="0"/>
                <a:cs typeface="Cambria Math" charset="0"/>
              </a:rPr>
              <a:t>Farming</a:t>
            </a:r>
            <a:endParaRPr lang="en-US" sz="4000" dirty="0">
              <a:latin typeface="Cambria Math" charset="0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21152</TotalTime>
  <Words>482</Words>
  <Application>Microsoft Macintosh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Calibri Light</vt:lpstr>
      <vt:lpstr>Cambria</vt:lpstr>
      <vt:lpstr>Cambria Math</vt:lpstr>
      <vt:lpstr>Arial</vt:lpstr>
      <vt:lpstr>Office Theme</vt:lpstr>
      <vt:lpstr>Looking Under the Label</vt:lpstr>
      <vt:lpstr>Activity 1: Impact of Labels on Marketing and Consumer Perceptions</vt:lpstr>
      <vt:lpstr>What might a consumer imply from this label?</vt:lpstr>
      <vt:lpstr>Activity 2: Food Labels 101</vt:lpstr>
      <vt:lpstr>Food Labels</vt:lpstr>
      <vt:lpstr>Activity 3: Production Style Food Labeling</vt:lpstr>
      <vt:lpstr>What tools could you use?</vt:lpstr>
      <vt:lpstr>PowerPoint Presentation</vt:lpstr>
      <vt:lpstr>PowerPoint Presentation</vt:lpstr>
      <vt:lpstr>Tool: Pest and weed control</vt:lpstr>
      <vt:lpstr>Tool: Type of Feed for Animals</vt:lpstr>
      <vt:lpstr>Tool: Type of Housing for Animals</vt:lpstr>
      <vt:lpstr>Psychology: the scientific study of the human mind and its functions, especially those affecting behavior in a given context.</vt:lpstr>
      <vt:lpstr>We SEEK and AVOID specific things when we’re shopping for food….</vt:lpstr>
      <vt:lpstr>Confirmation Bias</vt:lpstr>
      <vt:lpstr>Our grocery store choices ripple through the agriculture industry.</vt:lpstr>
      <vt:lpstr>Our grocery store choices ripple through the agriculture industry.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Gardner</dc:creator>
  <cp:lastModifiedBy>Andrea Gardner</cp:lastModifiedBy>
  <cp:revision>54</cp:revision>
  <dcterms:created xsi:type="dcterms:W3CDTF">2018-06-20T20:31:13Z</dcterms:created>
  <dcterms:modified xsi:type="dcterms:W3CDTF">2018-10-30T22:48:06Z</dcterms:modified>
</cp:coreProperties>
</file>