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48" r:id="rId2"/>
    <p:sldId id="346" r:id="rId3"/>
    <p:sldId id="347" r:id="rId4"/>
    <p:sldId id="352" r:id="rId5"/>
    <p:sldId id="338" r:id="rId6"/>
    <p:sldId id="351" r:id="rId7"/>
    <p:sldId id="353" r:id="rId8"/>
    <p:sldId id="354" r:id="rId9"/>
    <p:sldId id="355" r:id="rId10"/>
    <p:sldId id="337" r:id="rId11"/>
    <p:sldId id="341"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48"/>
            <p14:sldId id="346"/>
            <p14:sldId id="347"/>
            <p14:sldId id="352"/>
            <p14:sldId id="338"/>
            <p14:sldId id="351"/>
            <p14:sldId id="353"/>
            <p14:sldId id="354"/>
            <p14:sldId id="355"/>
            <p14:sldId id="337"/>
            <p14:sldId id="3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82951" autoAdjust="0"/>
  </p:normalViewPr>
  <p:slideViewPr>
    <p:cSldViewPr>
      <p:cViewPr varScale="1">
        <p:scale>
          <a:sx n="93" d="100"/>
          <a:sy n="93" d="100"/>
        </p:scale>
        <p:origin x="582" y="78"/>
      </p:cViewPr>
      <p:guideLst>
        <p:guide orient="horz" pos="2160"/>
        <p:guide pos="2880"/>
      </p:guideLst>
    </p:cSldViewPr>
  </p:slideViewPr>
  <p:notesTextViewPr>
    <p:cViewPr>
      <p:scale>
        <a:sx n="1" d="1"/>
        <a:sy n="1" d="1"/>
      </p:scale>
      <p:origin x="0" y="0"/>
    </p:cViewPr>
  </p:notesTextViewPr>
  <p:sorterViewPr>
    <p:cViewPr>
      <p:scale>
        <a:sx n="100" d="100"/>
        <a:sy n="100" d="100"/>
      </p:scale>
      <p:origin x="0" y="4308"/>
    </p:cViewPr>
  </p:sorterViewPr>
  <p:notesViewPr>
    <p:cSldViewPr>
      <p:cViewPr varScale="1">
        <p:scale>
          <a:sx n="82" d="100"/>
          <a:sy n="82" d="100"/>
        </p:scale>
        <p:origin x="-189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10/5/2018</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10/5/2018</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Journey2050@agrium.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Journey2050@agrium.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lay.kahoot.it/#/k/69ea672b-8be0-4144-8504-8232d9dce21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journey2050.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armers2050.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youtu.be/dWxNwQKhbJ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a:t>
            </a:r>
            <a:endParaRPr lang="en-US" dirty="0"/>
          </a:p>
          <a:p>
            <a:r>
              <a:rPr lang="en-US" dirty="0"/>
              <a:t>15 minutes</a:t>
            </a:r>
          </a:p>
          <a:p>
            <a:r>
              <a:rPr lang="en-US" dirty="0"/>
              <a:t> </a:t>
            </a:r>
          </a:p>
          <a:p>
            <a:r>
              <a:rPr lang="en-US" b="1" dirty="0"/>
              <a:t>Activity Expectations</a:t>
            </a:r>
            <a:endParaRPr lang="en-US" dirty="0"/>
          </a:p>
          <a:p>
            <a:r>
              <a:rPr lang="en-US" dirty="0"/>
              <a:t>Students will:</a:t>
            </a:r>
            <a:endParaRPr lang="en-US" b="1" dirty="0"/>
          </a:p>
          <a:p>
            <a:pPr marL="171450" lvl="0" indent="-171450">
              <a:buFont typeface="Arial" panose="020B0604020202020204" pitchFamily="34" charset="0"/>
              <a:buChar char="•"/>
            </a:pPr>
            <a:r>
              <a:rPr lang="en-US" dirty="0"/>
              <a:t>Answer the question, “How will we sustainably feed nearly 10 billion people by the year 2050?”</a:t>
            </a:r>
          </a:p>
          <a:p>
            <a:br>
              <a:rPr lang="en-US" b="1" dirty="0"/>
            </a:br>
            <a:r>
              <a:rPr lang="en-US" b="1" dirty="0"/>
              <a:t>Materials</a:t>
            </a:r>
            <a:endParaRPr lang="en-US" dirty="0"/>
          </a:p>
          <a:p>
            <a:pPr lvl="0"/>
            <a:r>
              <a:rPr lang="en-US" i="1" dirty="0"/>
              <a:t>Summary</a:t>
            </a:r>
            <a:r>
              <a:rPr lang="en-US" dirty="0"/>
              <a:t> PowerPoint</a:t>
            </a:r>
          </a:p>
          <a:p>
            <a:br>
              <a:rPr lang="en-US" b="1" dirty="0"/>
            </a:br>
            <a:r>
              <a:rPr lang="en-US" b="1" dirty="0"/>
              <a:t>Key Terms</a:t>
            </a:r>
            <a:endParaRPr lang="en-US" dirty="0"/>
          </a:p>
          <a:p>
            <a:r>
              <a:rPr lang="en-US" dirty="0"/>
              <a:t>Refer to the </a:t>
            </a:r>
            <a:r>
              <a:rPr lang="en-US" i="1" dirty="0"/>
              <a:t>Glossary of Key Terms</a:t>
            </a:r>
            <a:r>
              <a:rPr lang="en-US" dirty="0"/>
              <a:t> handout for any words the students need to revisit.</a:t>
            </a:r>
          </a:p>
          <a:p>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137189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100" dirty="0"/>
              <a:t>Thank you for participating in</a:t>
            </a:r>
            <a:r>
              <a:rPr lang="en-US" sz="1100" baseline="0" dirty="0"/>
              <a:t> the Journey 2050 program.</a:t>
            </a:r>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10</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11</a:t>
            </a:fld>
            <a:endParaRPr lang="en-US"/>
          </a:p>
        </p:txBody>
      </p:sp>
    </p:spTree>
    <p:extLst>
      <p:ext uri="{BB962C8B-B14F-4D97-AF65-F5344CB8AC3E}">
        <p14:creationId xmlns:p14="http://schemas.microsoft.com/office/powerpoint/2010/main" val="414246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680" y="4560570"/>
            <a:ext cx="6421120" cy="4320540"/>
          </a:xfrm>
        </p:spPr>
        <p:txBody>
          <a:bodyPr/>
          <a:lstStyle/>
          <a:p>
            <a:pPr defTabSz="966529">
              <a:defRPr/>
            </a:pPr>
            <a:r>
              <a:rPr lang="en-US" sz="1200" kern="1200" dirty="0">
                <a:solidFill>
                  <a:schemeClr val="tx1"/>
                </a:solidFill>
                <a:effectLst/>
                <a:latin typeface="+mn-lt"/>
                <a:ea typeface="+mn-ea"/>
                <a:cs typeface="+mn-cs"/>
              </a:rPr>
              <a:t>In groups of three or four, write down as many Best Management Practices and NEW IDEAS as you can think of to answer the question: “How will we sustainably feed nearly 10 billion people in the year 2050?” Think of realistic solutions happening right now and also think outside the box! </a:t>
            </a:r>
          </a:p>
          <a:p>
            <a:pPr defTabSz="966529">
              <a:defRPr/>
            </a:pPr>
            <a:endParaRPr lang="en-US" dirty="0"/>
          </a:p>
          <a:p>
            <a:r>
              <a:rPr lang="en-US" sz="1000" i="1" dirty="0"/>
              <a:t>[If you want to discuss other interesting agricultural innovations and practices that improve sustainability, here are three in each country]</a:t>
            </a:r>
          </a:p>
          <a:p>
            <a:br>
              <a:rPr lang="en-US" dirty="0"/>
            </a:br>
            <a:r>
              <a:rPr lang="en-US" sz="900" b="1" dirty="0"/>
              <a:t>Canada </a:t>
            </a:r>
            <a:endParaRPr lang="en-US" sz="900" dirty="0"/>
          </a:p>
          <a:p>
            <a:pPr lvl="0"/>
            <a:r>
              <a:rPr lang="en-US" sz="900" dirty="0"/>
              <a:t>4R Nutrient Stewardship – is a global program that ensures farmers apply the right source of nutrients, at the right rate, time and place specific to their farm to improve their economic, social and environmental performance.</a:t>
            </a:r>
          </a:p>
          <a:p>
            <a:pPr lvl="0"/>
            <a:r>
              <a:rPr lang="en-US" sz="900" dirty="0"/>
              <a:t>Global Positioning Systems (GPS) – machinery is guided by satellites to precisely place nutrients, seed and crop protection products at variable rates to match the soil’s productivity.</a:t>
            </a:r>
          </a:p>
          <a:p>
            <a:pPr lvl="0"/>
            <a:r>
              <a:rPr lang="en-US" sz="900" dirty="0"/>
              <a:t>Wetland Restoration – brings back the kidneys of the environment, wetlands that filter excess nutrients and help</a:t>
            </a:r>
            <a:r>
              <a:rPr lang="en-US" sz="900" baseline="0" dirty="0"/>
              <a:t> reduce</a:t>
            </a:r>
            <a:r>
              <a:rPr lang="en-US" sz="900" dirty="0"/>
              <a:t> water levels during floods.</a:t>
            </a:r>
          </a:p>
          <a:p>
            <a:br>
              <a:rPr lang="en-US" sz="900" b="1" dirty="0"/>
            </a:br>
            <a:r>
              <a:rPr lang="en-US" sz="900" b="1" dirty="0"/>
              <a:t>Africa </a:t>
            </a:r>
            <a:endParaRPr lang="en-US" sz="900" dirty="0"/>
          </a:p>
          <a:p>
            <a:pPr lvl="0"/>
            <a:r>
              <a:rPr lang="en-US" sz="900" dirty="0"/>
              <a:t>Cell Phone Towers - increase communication and result in improved market access, education and local jobs. </a:t>
            </a:r>
          </a:p>
          <a:p>
            <a:pPr lvl="0"/>
            <a:r>
              <a:rPr lang="en-US" sz="900" dirty="0"/>
              <a:t>Improved Grain Storage – reduces spoilage and allows grain to be sold at a premium.</a:t>
            </a:r>
          </a:p>
          <a:p>
            <a:pPr lvl="0"/>
            <a:r>
              <a:rPr lang="en-US" sz="900" dirty="0"/>
              <a:t>School Meal Program – nourishes children resulting in improved learning outcomes and school attendance.</a:t>
            </a:r>
          </a:p>
          <a:p>
            <a:br>
              <a:rPr lang="en-US" sz="900" b="1" dirty="0"/>
            </a:br>
            <a:r>
              <a:rPr lang="en-US" sz="900" b="1" dirty="0"/>
              <a:t>India</a:t>
            </a:r>
            <a:endParaRPr lang="en-US" sz="900" dirty="0"/>
          </a:p>
          <a:p>
            <a:pPr lvl="0"/>
            <a:r>
              <a:rPr lang="en-US" sz="900" dirty="0"/>
              <a:t>Remote Control Drip Irrigation – reduces evaporation and improves water utilization by the crop; using a cell phone to turn the water on and off conserves water and energy.</a:t>
            </a:r>
          </a:p>
          <a:p>
            <a:pPr lvl="0"/>
            <a:r>
              <a:rPr lang="en-US" sz="900" dirty="0"/>
              <a:t>New Seed Varieties – increase yield, crop quality and resistance to drought, insects and disease.</a:t>
            </a:r>
          </a:p>
          <a:p>
            <a:r>
              <a:rPr lang="en-US" sz="900" dirty="0"/>
              <a:t>Marketing Cooperative – helps producers collectively sell crops, rather than individually, to increase market access and prices. </a:t>
            </a:r>
          </a:p>
        </p:txBody>
      </p:sp>
      <p:sp>
        <p:nvSpPr>
          <p:cNvPr id="4" name="Slide Number Placeholder 3"/>
          <p:cNvSpPr>
            <a:spLocks noGrp="1"/>
          </p:cNvSpPr>
          <p:nvPr>
            <p:ph type="sldNum" sz="quarter" idx="10"/>
          </p:nvPr>
        </p:nvSpPr>
        <p:spPr/>
        <p:txBody>
          <a:bodyPr/>
          <a:lstStyle/>
          <a:p>
            <a:fld id="{F3F13B39-1E37-4A6E-86B3-7C3790595874}" type="slidenum">
              <a:rPr lang="en-US" smtClean="0"/>
              <a:t>2</a:t>
            </a:fld>
            <a:endParaRPr lang="en-US"/>
          </a:p>
        </p:txBody>
      </p:sp>
    </p:spTree>
    <p:extLst>
      <p:ext uri="{BB962C8B-B14F-4D97-AF65-F5344CB8AC3E}">
        <p14:creationId xmlns:p14="http://schemas.microsoft.com/office/powerpoint/2010/main" val="44529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sz="1200" kern="1200" dirty="0">
                <a:solidFill>
                  <a:schemeClr val="tx1"/>
                </a:solidFill>
                <a:effectLst/>
                <a:latin typeface="+mn-lt"/>
                <a:ea typeface="+mn-ea"/>
                <a:cs typeface="+mn-cs"/>
              </a:rPr>
              <a:t>Pick one person in each group to share at least two ideas. Email the top ideas from your class to </a:t>
            </a:r>
            <a:r>
              <a:rPr lang="en-US" sz="1200" u="sng" kern="1200" dirty="0">
                <a:solidFill>
                  <a:schemeClr val="tx1"/>
                </a:solidFill>
                <a:effectLst/>
                <a:latin typeface="+mn-lt"/>
                <a:ea typeface="+mn-ea"/>
                <a:cs typeface="+mn-cs"/>
                <a:hlinkClick r:id="rId3"/>
              </a:rPr>
              <a:t>Journey2050@nutrien.com</a:t>
            </a:r>
            <a:r>
              <a:rPr lang="en-US" sz="1200" kern="1200" dirty="0">
                <a:solidFill>
                  <a:schemeClr val="tx1"/>
                </a:solidFill>
                <a:effectLst/>
                <a:latin typeface="+mn-lt"/>
                <a:ea typeface="+mn-ea"/>
                <a:cs typeface="+mn-cs"/>
              </a:rPr>
              <a:t> - all of the ideas are reviewed and the top ones are shared with the public. By sharing our ideas and making action plans, we can help sustainable agriculture reach the goal of feeding the world.</a:t>
            </a:r>
            <a:endParaRPr lang="en-US" i="0" dirty="0"/>
          </a:p>
        </p:txBody>
      </p:sp>
      <p:sp>
        <p:nvSpPr>
          <p:cNvPr id="4" name="Slide Number Placeholder 3"/>
          <p:cNvSpPr>
            <a:spLocks noGrp="1"/>
          </p:cNvSpPr>
          <p:nvPr>
            <p:ph type="sldNum" sz="quarter" idx="10"/>
          </p:nvPr>
        </p:nvSpPr>
        <p:spPr/>
        <p:txBody>
          <a:bodyPr/>
          <a:lstStyle/>
          <a:p>
            <a:fld id="{F3F13B39-1E37-4A6E-86B3-7C3790595874}" type="slidenum">
              <a:rPr lang="en-US" smtClean="0"/>
              <a:t>3</a:t>
            </a:fld>
            <a:endParaRPr lang="en-US"/>
          </a:p>
        </p:txBody>
      </p:sp>
    </p:spTree>
    <p:extLst>
      <p:ext uri="{BB962C8B-B14F-4D97-AF65-F5344CB8AC3E}">
        <p14:creationId xmlns:p14="http://schemas.microsoft.com/office/powerpoint/2010/main" val="285752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sz="1200" kern="1200" dirty="0">
                <a:solidFill>
                  <a:schemeClr val="tx1"/>
                </a:solidFill>
                <a:effectLst/>
                <a:latin typeface="+mn-lt"/>
                <a:ea typeface="+mn-ea"/>
                <a:cs typeface="+mn-cs"/>
              </a:rPr>
              <a:t>Pick one person in each group to share at least two ideas. </a:t>
            </a:r>
          </a:p>
          <a:p>
            <a:pPr defTabSz="966529">
              <a:defRPr/>
            </a:pPr>
            <a:endParaRPr lang="en-US" dirty="0"/>
          </a:p>
          <a:p>
            <a:pPr defTabSz="966529">
              <a:defRPr/>
            </a:pPr>
            <a:r>
              <a:rPr lang="en-US" sz="1200" kern="1200" dirty="0">
                <a:solidFill>
                  <a:schemeClr val="tx1"/>
                </a:solidFill>
                <a:effectLst/>
                <a:latin typeface="+mn-lt"/>
                <a:ea typeface="+mn-ea"/>
                <a:cs typeface="+mn-cs"/>
              </a:rPr>
              <a:t>Email the top ideas from your class to </a:t>
            </a:r>
            <a:r>
              <a:rPr lang="en-US" sz="1200" u="sng" kern="1200" dirty="0">
                <a:solidFill>
                  <a:schemeClr val="tx1"/>
                </a:solidFill>
                <a:effectLst/>
                <a:latin typeface="+mn-lt"/>
                <a:ea typeface="+mn-ea"/>
                <a:cs typeface="+mn-cs"/>
                <a:hlinkClick r:id="rId3"/>
              </a:rPr>
              <a:t>Journey2050@nutrien.com</a:t>
            </a:r>
            <a:r>
              <a:rPr lang="en-US" sz="1200" kern="1200" dirty="0">
                <a:solidFill>
                  <a:schemeClr val="tx1"/>
                </a:solidFill>
                <a:effectLst/>
                <a:latin typeface="+mn-lt"/>
                <a:ea typeface="+mn-ea"/>
                <a:cs typeface="+mn-cs"/>
              </a:rPr>
              <a:t> - all of the ideas are reviewed and the top ones are shared with the public. By sharing our ideas and making action plans, we can help sustainable agriculture reach the goal of feeding the world.</a:t>
            </a:r>
            <a:endParaRPr lang="en-US" i="0" dirty="0"/>
          </a:p>
        </p:txBody>
      </p:sp>
      <p:sp>
        <p:nvSpPr>
          <p:cNvPr id="4" name="Slide Number Placeholder 3"/>
          <p:cNvSpPr>
            <a:spLocks noGrp="1"/>
          </p:cNvSpPr>
          <p:nvPr>
            <p:ph type="sldNum" sz="quarter" idx="10"/>
          </p:nvPr>
        </p:nvSpPr>
        <p:spPr/>
        <p:txBody>
          <a:bodyPr/>
          <a:lstStyle/>
          <a:p>
            <a:fld id="{F3F13B39-1E37-4A6E-86B3-7C3790595874}" type="slidenum">
              <a:rPr lang="en-US" smtClean="0"/>
              <a:t>4</a:t>
            </a:fld>
            <a:endParaRPr lang="en-US"/>
          </a:p>
        </p:txBody>
      </p:sp>
    </p:spTree>
    <p:extLst>
      <p:ext uri="{BB962C8B-B14F-4D97-AF65-F5344CB8AC3E}">
        <p14:creationId xmlns:p14="http://schemas.microsoft.com/office/powerpoint/2010/main" val="285752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as a class what has been learned throughout the Journey 2050 program</a:t>
            </a:r>
            <a:r>
              <a:rPr lang="en-US" sz="1200" u="sng" kern="1200" dirty="0">
                <a:solidFill>
                  <a:schemeClr val="tx1"/>
                </a:solidFill>
                <a:effectLst/>
                <a:latin typeface="+mn-lt"/>
                <a:ea typeface="+mn-ea"/>
                <a:cs typeface="+mn-cs"/>
              </a:rPr>
              <a:t> – Levels 1-6</a:t>
            </a:r>
            <a:r>
              <a:rPr lang="en-US" sz="1200" kern="1200" dirty="0">
                <a:solidFill>
                  <a:schemeClr val="tx1"/>
                </a:solidFill>
                <a:effectLst/>
                <a:latin typeface="+mn-lt"/>
                <a:ea typeface="+mn-ea"/>
                <a:cs typeface="+mn-cs"/>
              </a:rPr>
              <a:t>. Use the </a:t>
            </a:r>
            <a:r>
              <a:rPr lang="en-US" sz="1200" u="sng" kern="1200" dirty="0">
                <a:solidFill>
                  <a:schemeClr val="tx1"/>
                </a:solidFill>
                <a:effectLst/>
                <a:latin typeface="+mn-lt"/>
                <a:ea typeface="+mn-ea"/>
                <a:cs typeface="+mn-cs"/>
                <a:hlinkClick r:id="rId3"/>
              </a:rPr>
              <a:t>Journey 2050 </a:t>
            </a:r>
            <a:r>
              <a:rPr lang="en-US" sz="1200" u="sng" kern="1200" dirty="0" err="1">
                <a:solidFill>
                  <a:schemeClr val="tx1"/>
                </a:solidFill>
                <a:effectLst/>
                <a:latin typeface="+mn-lt"/>
                <a:ea typeface="+mn-ea"/>
                <a:cs typeface="+mn-cs"/>
                <a:hlinkClick r:id="rId3"/>
              </a:rPr>
              <a:t>Kahoot</a:t>
            </a:r>
            <a:r>
              <a:rPr lang="en-US" sz="1200" u="sng" kern="1200" dirty="0">
                <a:solidFill>
                  <a:schemeClr val="tx1"/>
                </a:solidFill>
                <a:effectLst/>
                <a:latin typeface="+mn-lt"/>
                <a:ea typeface="+mn-ea"/>
                <a:cs typeface="+mn-cs"/>
                <a:hlinkClick r:id="rId3"/>
              </a:rPr>
              <a:t>!</a:t>
            </a:r>
            <a:r>
              <a:rPr lang="en-US" sz="1200" kern="1200" dirty="0">
                <a:solidFill>
                  <a:schemeClr val="tx1"/>
                </a:solidFill>
                <a:effectLst/>
                <a:latin typeface="+mn-lt"/>
                <a:ea typeface="+mn-ea"/>
                <a:cs typeface="+mn-cs"/>
              </a:rPr>
              <a:t> as a formative assessment.</a:t>
            </a:r>
          </a:p>
          <a:p>
            <a:r>
              <a:rPr lang="en-US" dirty="0">
                <a:hlinkClick r:id="rId3"/>
              </a:rPr>
              <a:t>https://play.kahoot.it/#/k/69ea672b-8be0-4144-8504-8232d9dce211</a:t>
            </a:r>
            <a:r>
              <a:rPr lang="en-US" dirty="0"/>
              <a:t>    </a:t>
            </a:r>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41678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0241" y="4560570"/>
            <a:ext cx="6177280" cy="4320540"/>
          </a:xfrm>
        </p:spPr>
        <p:txBody>
          <a:bodyPr/>
          <a:lstStyle/>
          <a:p>
            <a:pPr lvl="0"/>
            <a:r>
              <a:rPr lang="en-US" dirty="0"/>
              <a:t>Get involved! Emphasize to students they can make a difference in sustainability – not only in agriculture but across all sectors!</a:t>
            </a:r>
            <a:br>
              <a:rPr lang="en-US" dirty="0"/>
            </a:br>
            <a:endParaRPr lang="en-US" dirty="0"/>
          </a:p>
          <a:p>
            <a:pPr lvl="1"/>
            <a:r>
              <a:rPr lang="en-US" dirty="0"/>
              <a:t>Students could consider: volunteering to help a charity in need, making changes at home to be more sustainable, fundraising for charities contributing to sustainability and educating others about the challenges we face in feeding the world.</a:t>
            </a:r>
            <a:br>
              <a:rPr lang="en-US" dirty="0"/>
            </a:br>
            <a:endParaRPr lang="en-US" dirty="0"/>
          </a:p>
          <a:p>
            <a:pPr lvl="1"/>
            <a:r>
              <a:rPr lang="en-US" dirty="0"/>
              <a:t>All teachers who complete the survey on the Journey 2050 website (one per year) will be entered in a drawing to win a $100 gift certificate! The certificate can be used as a donation to pre-selected charities contributing to sustainability. Two drawings of 25 names will take place on Dec. 1st and June 1st, and winning teachers will be notified. For those who use the online game, students must enter your Teacher Code on at least TWO of the games in order for you to be entered in the drawing. Your reports will be posted under Student Reports. We require at least 10 student reports per game on your profile. Learn more about the donation credit on  </a:t>
            </a:r>
            <a:r>
              <a:rPr lang="en-US" u="sng" dirty="0">
                <a:hlinkClick r:id="rId3"/>
              </a:rPr>
              <a:t>www.Journey2050.com</a:t>
            </a:r>
            <a:r>
              <a:rPr lang="en-US" dirty="0"/>
              <a:t>  </a:t>
            </a:r>
          </a:p>
          <a:p>
            <a:r>
              <a:rPr lang="en-US" dirty="0"/>
              <a:t> </a:t>
            </a:r>
          </a:p>
          <a:p>
            <a:r>
              <a:rPr lang="en-US" dirty="0"/>
              <a:t>Tweet this: How do we sustainably feed nearly 10 billion people by the year 2050?” #journey2050 #</a:t>
            </a:r>
            <a:r>
              <a:rPr lang="en-US" dirty="0" err="1"/>
              <a:t>feedingtheworldresponsibly</a:t>
            </a:r>
            <a:endParaRPr lang="en-US" dirty="0"/>
          </a:p>
        </p:txBody>
      </p:sp>
      <p:sp>
        <p:nvSpPr>
          <p:cNvPr id="4" name="Slide Number Placeholder 3"/>
          <p:cNvSpPr>
            <a:spLocks noGrp="1"/>
          </p:cNvSpPr>
          <p:nvPr>
            <p:ph type="sldNum" sz="quarter" idx="10"/>
          </p:nvPr>
        </p:nvSpPr>
        <p:spPr/>
        <p:txBody>
          <a:bodyPr/>
          <a:lstStyle/>
          <a:p>
            <a:fld id="{F3F13B39-1E37-4A6E-86B3-7C3790595874}" type="slidenum">
              <a:rPr lang="en-US" smtClean="0"/>
              <a:t>6</a:t>
            </a:fld>
            <a:endParaRPr lang="en-US"/>
          </a:p>
        </p:txBody>
      </p:sp>
    </p:spTree>
    <p:extLst>
      <p:ext uri="{BB962C8B-B14F-4D97-AF65-F5344CB8AC3E}">
        <p14:creationId xmlns:p14="http://schemas.microsoft.com/office/powerpoint/2010/main" val="520449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Journey 2050 game is available in the iOS, Android and Windows Stores; however, it wasn’t intended for public use. It has timers to make sure everyone starts and stops roughly at the same time, and it has less commodities simply because there isn’t enough time in the program to incorporate everything in agriculture.</a:t>
            </a:r>
          </a:p>
          <a:p>
            <a:r>
              <a:rPr lang="en-US" dirty="0"/>
              <a:t> </a:t>
            </a:r>
          </a:p>
          <a:p>
            <a:r>
              <a:rPr lang="en-US" dirty="0"/>
              <a:t>Students who want to play at home are encouraged to download: </a:t>
            </a:r>
            <a:r>
              <a:rPr lang="en-US" b="1" dirty="0"/>
              <a:t>Farmers 2050</a:t>
            </a:r>
            <a:endParaRPr lang="en-US" dirty="0"/>
          </a:p>
        </p:txBody>
      </p:sp>
      <p:sp>
        <p:nvSpPr>
          <p:cNvPr id="4" name="Slide Number Placeholder 3"/>
          <p:cNvSpPr>
            <a:spLocks noGrp="1"/>
          </p:cNvSpPr>
          <p:nvPr>
            <p:ph type="sldNum" sz="quarter" idx="10"/>
          </p:nvPr>
        </p:nvSpPr>
        <p:spPr/>
        <p:txBody>
          <a:bodyPr/>
          <a:lstStyle/>
          <a:p>
            <a:fld id="{295A59FA-31FD-415D-91B3-8D46453FB69B}" type="slidenum">
              <a:rPr lang="en-US" smtClean="0"/>
              <a:t>7</a:t>
            </a:fld>
            <a:endParaRPr lang="en-US"/>
          </a:p>
        </p:txBody>
      </p:sp>
    </p:spTree>
    <p:extLst>
      <p:ext uri="{BB962C8B-B14F-4D97-AF65-F5344CB8AC3E}">
        <p14:creationId xmlns:p14="http://schemas.microsoft.com/office/powerpoint/2010/main" val="788974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FARMERS 2050 is an animated farming game. Droughts occur, mortgage payments come due, and farm chores never stop. Students will discover what it really takes to feed the world.</a:t>
            </a:r>
          </a:p>
          <a:p>
            <a:r>
              <a:rPr lang="en-US" dirty="0"/>
              <a:t> </a:t>
            </a:r>
          </a:p>
          <a:p>
            <a:r>
              <a:rPr lang="en-US" dirty="0"/>
              <a:t>Players will have one farm, instead of three, to grow crops, raise animals, and craft goods to sell in your local community all the while managing the three pillars of sustainability: environment, economic and social. Sound familiar! </a:t>
            </a:r>
          </a:p>
          <a:p>
            <a:r>
              <a:rPr lang="en-US" dirty="0"/>
              <a:t> </a:t>
            </a:r>
          </a:p>
          <a:p>
            <a:r>
              <a:rPr lang="en-US" dirty="0"/>
              <a:t>Along the way, real farmers from across the world will show students what they are doing on their farms.</a:t>
            </a:r>
          </a:p>
          <a:p>
            <a:r>
              <a:rPr lang="en-US" dirty="0"/>
              <a:t> </a:t>
            </a:r>
          </a:p>
          <a:p>
            <a:r>
              <a:rPr lang="en-US" dirty="0"/>
              <a:t>Farmers is FREE to play and there are no advertisements or in-app purchases. </a:t>
            </a:r>
          </a:p>
          <a:p>
            <a:r>
              <a:rPr lang="en-US" dirty="0"/>
              <a:t>It is available on iOS and Android devices.</a:t>
            </a:r>
          </a:p>
          <a:p>
            <a:endParaRPr lang="en-US" dirty="0"/>
          </a:p>
          <a:p>
            <a:r>
              <a:rPr lang="en-US" dirty="0"/>
              <a:t>Learn more at </a:t>
            </a:r>
            <a:r>
              <a:rPr lang="en-US" u="sng" dirty="0">
                <a:hlinkClick r:id="rId3"/>
              </a:rPr>
              <a:t>www.Farmers2050.com</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30 Second Preview: </a:t>
            </a:r>
            <a:r>
              <a:rPr lang="en-US" sz="1200" u="sng" kern="1200" dirty="0">
                <a:solidFill>
                  <a:schemeClr val="tx1"/>
                </a:solidFill>
                <a:effectLst/>
                <a:latin typeface="+mn-lt"/>
                <a:ea typeface="+mn-ea"/>
                <a:cs typeface="+mn-cs"/>
                <a:hlinkClick r:id="rId4"/>
              </a:rPr>
              <a:t>https://youtu.be/dWxNwQKhbJg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F13B39-1E37-4A6E-86B3-7C3790595874}" type="slidenum">
              <a:rPr lang="en-US" smtClean="0"/>
              <a:t>8</a:t>
            </a:fld>
            <a:endParaRPr lang="en-US"/>
          </a:p>
        </p:txBody>
      </p:sp>
    </p:spTree>
    <p:extLst>
      <p:ext uri="{BB962C8B-B14F-4D97-AF65-F5344CB8AC3E}">
        <p14:creationId xmlns:p14="http://schemas.microsoft.com/office/powerpoint/2010/main" val="148302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9</a:t>
            </a:fld>
            <a:endParaRPr lang="en-US"/>
          </a:p>
        </p:txBody>
      </p:sp>
    </p:spTree>
    <p:extLst>
      <p:ext uri="{BB962C8B-B14F-4D97-AF65-F5344CB8AC3E}">
        <p14:creationId xmlns:p14="http://schemas.microsoft.com/office/powerpoint/2010/main" val="2881097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www.agclassroom.org/teacher/matrix/resources.cfm?rid=411&amp;search_term_cr_cr_cr_cr_cr=care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Journey2050@agrium.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play.kahoot.it/#/k/69ea672b-8be0-4144-8504-8232d9dce21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jpg"/><Relationship Id="rId7" Type="http://schemas.openxmlformats.org/officeDocument/2006/relationships/image" Target="../media/image18.png"/><Relationship Id="rId12"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1.png"/><Relationship Id="rId5" Type="http://schemas.openxmlformats.org/officeDocument/2006/relationships/image" Target="../media/image16.jpeg"/><Relationship Id="rId10" Type="http://schemas.openxmlformats.org/officeDocument/2006/relationships/hyperlink" Target="https://youtu.be/dWxNwQKhbJg" TargetMode="External"/><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9347200" cy="7010400"/>
          </a:xfrm>
          <a:prstGeom prst="rect">
            <a:avLst/>
          </a:prstGeom>
        </p:spPr>
      </p:pic>
      <p:sp>
        <p:nvSpPr>
          <p:cNvPr id="5" name="TextBox 4"/>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Summary</a:t>
            </a:r>
          </a:p>
        </p:txBody>
      </p:sp>
      <p:sp>
        <p:nvSpPr>
          <p:cNvPr id="8" name="TextBox 7"/>
          <p:cNvSpPr txBox="1"/>
          <p:nvPr/>
        </p:nvSpPr>
        <p:spPr>
          <a:xfrm>
            <a:off x="9220200" y="6172200"/>
            <a:ext cx="914400" cy="523220"/>
          </a:xfrm>
          <a:prstGeom prst="rect">
            <a:avLst/>
          </a:prstGeom>
          <a:noFill/>
        </p:spPr>
        <p:txBody>
          <a:bodyPr wrap="square" rtlCol="0">
            <a:spAutoFit/>
          </a:bodyPr>
          <a:lstStyle/>
          <a:p>
            <a:r>
              <a:rPr lang="en-US" sz="2800" b="1" dirty="0">
                <a:solidFill>
                  <a:srgbClr val="FF0000"/>
                </a:solidFill>
              </a:rPr>
              <a:t>V7.0</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3864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Journey2050@NUTRIEN.com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5406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97963" y="1341437"/>
            <a:ext cx="7391400" cy="4525963"/>
          </a:xfrm>
        </p:spPr>
        <p:txBody>
          <a:bodyPr>
            <a:noAutofit/>
          </a:bodyPr>
          <a:lstStyle/>
          <a:p>
            <a:r>
              <a:rPr lang="en-US" sz="2400" dirty="0"/>
              <a:t>Watch this video: </a:t>
            </a:r>
            <a:r>
              <a:rPr lang="en-US" sz="2400" i="1" u="sng" dirty="0">
                <a:hlinkClick r:id="rId3"/>
              </a:rPr>
              <a:t>Growing Today for Tomorrow</a:t>
            </a:r>
            <a:r>
              <a:rPr lang="en-US" sz="2400" dirty="0"/>
              <a:t>. Discuss how farmers have been able to continually produce more food with fewer resources.</a:t>
            </a:r>
          </a:p>
          <a:p>
            <a:pPr lvl="0"/>
            <a:r>
              <a:rPr lang="en-US" sz="2400" dirty="0"/>
              <a:t>Record your ideas on how to feed the world responsibly and email them to </a:t>
            </a:r>
            <a:r>
              <a:rPr lang="en-US" sz="2400" u="sng" dirty="0">
                <a:hlinkClick r:id="rId4"/>
              </a:rPr>
              <a:t>Journey2050@nutrien.com</a:t>
            </a:r>
            <a:r>
              <a:rPr lang="en-US" sz="2400" u="sng" dirty="0"/>
              <a:t>.</a:t>
            </a:r>
            <a:r>
              <a:rPr lang="en-US" sz="2400" dirty="0"/>
              <a:t> </a:t>
            </a:r>
          </a:p>
          <a:p>
            <a:pPr lvl="0"/>
            <a:r>
              <a:rPr lang="en-US" sz="2400" dirty="0"/>
              <a:t>Discuss agricultural innovations and practices that improve sustainability with your family</a:t>
            </a:r>
            <a:r>
              <a:rPr lang="en-US" sz="2400" i="1" dirty="0"/>
              <a:t>.</a:t>
            </a:r>
            <a:endParaRPr lang="en-US" sz="2400" dirty="0"/>
          </a:p>
          <a:p>
            <a:pPr marL="0" lvl="0" indent="0">
              <a:buNone/>
            </a:pPr>
            <a:endParaRPr lang="en-US" sz="2400" dirty="0"/>
          </a:p>
        </p:txBody>
      </p:sp>
      <p:sp>
        <p:nvSpPr>
          <p:cNvPr id="3" name="Title 2"/>
          <p:cNvSpPr>
            <a:spLocks noGrp="1"/>
          </p:cNvSpPr>
          <p:nvPr>
            <p:ph type="title"/>
          </p:nvPr>
        </p:nvSpPr>
        <p:spPr/>
        <p:txBody>
          <a:bodyPr/>
          <a:lstStyle/>
          <a:p>
            <a:r>
              <a:rPr lang="en-US" dirty="0"/>
              <a:t>Enriching activities</a:t>
            </a:r>
          </a:p>
        </p:txBody>
      </p:sp>
    </p:spTree>
    <p:extLst>
      <p:ext uri="{BB962C8B-B14F-4D97-AF65-F5344CB8AC3E}">
        <p14:creationId xmlns:p14="http://schemas.microsoft.com/office/powerpoint/2010/main" val="196349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Record your ideas as a group</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8" y="1850288"/>
            <a:ext cx="9144000" cy="1502512"/>
          </a:xfrm>
          <a:prstGeom prst="rect">
            <a:avLst/>
          </a:prstGeom>
        </p:spPr>
      </p:pic>
      <p:sp>
        <p:nvSpPr>
          <p:cNvPr id="2" name="TextBox 1"/>
          <p:cNvSpPr txBox="1"/>
          <p:nvPr/>
        </p:nvSpPr>
        <p:spPr>
          <a:xfrm>
            <a:off x="19648" y="3743235"/>
            <a:ext cx="9144000" cy="1200329"/>
          </a:xfrm>
          <a:prstGeom prst="rect">
            <a:avLst/>
          </a:prstGeom>
          <a:noFill/>
        </p:spPr>
        <p:txBody>
          <a:bodyPr wrap="square" rtlCol="0">
            <a:spAutoFit/>
          </a:bodyPr>
          <a:lstStyle/>
          <a:p>
            <a:pPr algn="ctr"/>
            <a:r>
              <a:rPr lang="en-US" sz="3600" dirty="0"/>
              <a:t>“How will we </a:t>
            </a:r>
            <a:r>
              <a:rPr lang="en-US" sz="3600" b="1" dirty="0"/>
              <a:t>sustainably feed </a:t>
            </a:r>
            <a:br>
              <a:rPr lang="en-US" sz="3600" dirty="0"/>
            </a:br>
            <a:r>
              <a:rPr lang="en-US" sz="3600" b="1" dirty="0"/>
              <a:t>nearly 10 billion people </a:t>
            </a:r>
            <a:r>
              <a:rPr lang="en-US" sz="3600" dirty="0"/>
              <a:t>in the </a:t>
            </a:r>
            <a:r>
              <a:rPr lang="en-US" sz="3600" b="1" dirty="0"/>
              <a:t>year 2050</a:t>
            </a:r>
            <a:r>
              <a:rPr lang="en-US" sz="3600" dirty="0"/>
              <a:t>?”</a:t>
            </a:r>
          </a:p>
        </p:txBody>
      </p:sp>
    </p:spTree>
    <p:extLst>
      <p:ext uri="{BB962C8B-B14F-4D97-AF65-F5344CB8AC3E}">
        <p14:creationId xmlns:p14="http://schemas.microsoft.com/office/powerpoint/2010/main" val="324365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855787"/>
            <a:ext cx="9220200" cy="1470025"/>
          </a:xfrm>
        </p:spPr>
        <p:txBody>
          <a:bodyPr>
            <a:normAutofit/>
          </a:bodyPr>
          <a:lstStyle/>
          <a:p>
            <a:r>
              <a:rPr lang="en-US" sz="8000" dirty="0"/>
              <a:t>Share your ideas </a:t>
            </a:r>
          </a:p>
        </p:txBody>
      </p:sp>
    </p:spTree>
    <p:extLst>
      <p:ext uri="{BB962C8B-B14F-4D97-AF65-F5344CB8AC3E}">
        <p14:creationId xmlns:p14="http://schemas.microsoft.com/office/powerpoint/2010/main" val="341219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855787"/>
            <a:ext cx="9220200" cy="1470025"/>
          </a:xfrm>
        </p:spPr>
        <p:txBody>
          <a:bodyPr>
            <a:normAutofit/>
          </a:bodyPr>
          <a:lstStyle/>
          <a:p>
            <a:r>
              <a:rPr lang="en-US" sz="8000" dirty="0"/>
              <a:t>Wrap-up</a:t>
            </a:r>
          </a:p>
        </p:txBody>
      </p:sp>
    </p:spTree>
    <p:extLst>
      <p:ext uri="{BB962C8B-B14F-4D97-AF65-F5344CB8AC3E}">
        <p14:creationId xmlns:p14="http://schemas.microsoft.com/office/powerpoint/2010/main" val="251489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your knowledge</a:t>
            </a:r>
          </a:p>
        </p:txBody>
      </p:sp>
      <p:sp>
        <p:nvSpPr>
          <p:cNvPr id="3" name="Content Placeholder 2"/>
          <p:cNvSpPr>
            <a:spLocks noGrp="1"/>
          </p:cNvSpPr>
          <p:nvPr>
            <p:ph sz="half" idx="1"/>
          </p:nvPr>
        </p:nvSpPr>
        <p:spPr>
          <a:xfrm>
            <a:off x="838200" y="1600201"/>
            <a:ext cx="7239000" cy="1066800"/>
          </a:xfrm>
          <a:solidFill>
            <a:schemeClr val="bg1"/>
          </a:solidFill>
        </p:spPr>
        <p:txBody>
          <a:bodyPr>
            <a:normAutofit/>
          </a:bodyPr>
          <a:lstStyle/>
          <a:p>
            <a:pPr marL="0" lvl="0" indent="0" algn="ctr">
              <a:buNone/>
            </a:pPr>
            <a:r>
              <a:rPr lang="en-US" dirty="0"/>
              <a:t>Review the concepts from Levels 1-6</a:t>
            </a:r>
          </a:p>
          <a:p>
            <a:pPr marL="0" lvl="0" indent="0" algn="ctr">
              <a:buNone/>
            </a:pPr>
            <a:r>
              <a:rPr lang="en-US" u="sng" dirty="0">
                <a:hlinkClick r:id="rId3"/>
              </a:rPr>
              <a:t>Journey 2050 </a:t>
            </a:r>
            <a:r>
              <a:rPr lang="en-US" u="sng" dirty="0" err="1">
                <a:hlinkClick r:id="rId3"/>
              </a:rPr>
              <a:t>Kahoot</a:t>
            </a:r>
            <a:r>
              <a:rPr lang="en-US" u="sng" dirty="0">
                <a:hlinkClick r:id="rId3"/>
              </a:rPr>
              <a:t>!</a:t>
            </a:r>
            <a:endParaRPr lang="en-US" dirty="0"/>
          </a:p>
          <a:p>
            <a:pPr marL="0" indent="0" algn="ctr">
              <a:buNone/>
            </a:pP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895600"/>
            <a:ext cx="6096000" cy="3518830"/>
          </a:xfrm>
          <a:prstGeom prst="rect">
            <a:avLst/>
          </a:prstGeom>
        </p:spPr>
      </p:pic>
    </p:spTree>
    <p:extLst>
      <p:ext uri="{BB962C8B-B14F-4D97-AF65-F5344CB8AC3E}">
        <p14:creationId xmlns:p14="http://schemas.microsoft.com/office/powerpoint/2010/main" val="92836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a:t>Get involved</a:t>
            </a:r>
          </a:p>
        </p:txBody>
      </p:sp>
      <p:sp>
        <p:nvSpPr>
          <p:cNvPr id="3" name="TextBox 2"/>
          <p:cNvSpPr txBox="1"/>
          <p:nvPr/>
        </p:nvSpPr>
        <p:spPr>
          <a:xfrm>
            <a:off x="4267200" y="4191000"/>
            <a:ext cx="4800600" cy="923330"/>
          </a:xfrm>
          <a:prstGeom prst="rect">
            <a:avLst/>
          </a:prstGeom>
          <a:noFill/>
        </p:spPr>
        <p:txBody>
          <a:bodyPr wrap="square" rtlCol="0">
            <a:spAutoFit/>
          </a:bodyPr>
          <a:lstStyle/>
          <a:p>
            <a:pPr lvl="0"/>
            <a:r>
              <a:rPr lang="en-US" dirty="0"/>
              <a:t>Tweet this…“How do we sustainably feed </a:t>
            </a:r>
            <a:br>
              <a:rPr lang="en-US" dirty="0"/>
            </a:br>
            <a:r>
              <a:rPr lang="en-US" dirty="0"/>
              <a:t>nearly 10 billion people by the year 2050?” #journey2050 #</a:t>
            </a:r>
            <a:r>
              <a:rPr lang="en-US" dirty="0" err="1"/>
              <a:t>feedingtheworldresponsibly</a:t>
            </a:r>
            <a:endParaRPr lang="en-US" dirty="0"/>
          </a:p>
        </p:txBody>
      </p:sp>
    </p:spTree>
    <p:extLst>
      <p:ext uri="{BB962C8B-B14F-4D97-AF65-F5344CB8AC3E}">
        <p14:creationId xmlns:p14="http://schemas.microsoft.com/office/powerpoint/2010/main" val="221197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578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nline 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19237"/>
            <a:ext cx="432435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Inline imag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3560668" cy="3552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5605986"/>
            <a:ext cx="3560668" cy="1077218"/>
          </a:xfrm>
          <a:prstGeom prst="rect">
            <a:avLst/>
          </a:prstGeom>
          <a:noFill/>
        </p:spPr>
        <p:txBody>
          <a:bodyPr wrap="square" rtlCol="0">
            <a:spAutoFit/>
          </a:bodyPr>
          <a:lstStyle/>
          <a:p>
            <a:r>
              <a:rPr lang="en-US" sz="3200" b="1" dirty="0"/>
              <a:t>SCHOOL EDITION: JOURNEY 2050</a:t>
            </a:r>
          </a:p>
        </p:txBody>
      </p:sp>
      <p:sp>
        <p:nvSpPr>
          <p:cNvPr id="11" name="TextBox 10"/>
          <p:cNvSpPr txBox="1"/>
          <p:nvPr/>
        </p:nvSpPr>
        <p:spPr>
          <a:xfrm>
            <a:off x="5029200" y="5565980"/>
            <a:ext cx="3867150" cy="1077218"/>
          </a:xfrm>
          <a:prstGeom prst="rect">
            <a:avLst/>
          </a:prstGeom>
          <a:noFill/>
        </p:spPr>
        <p:txBody>
          <a:bodyPr wrap="square" rtlCol="0">
            <a:spAutoFit/>
          </a:bodyPr>
          <a:lstStyle/>
          <a:p>
            <a:r>
              <a:rPr lang="en-US" sz="3200" b="1" dirty="0"/>
              <a:t>HOME EDITION: FARMERS 2050</a:t>
            </a:r>
          </a:p>
        </p:txBody>
      </p:sp>
      <p:sp>
        <p:nvSpPr>
          <p:cNvPr id="7" name="Title 1"/>
          <p:cNvSpPr>
            <a:spLocks noGrp="1"/>
          </p:cNvSpPr>
          <p:nvPr>
            <p:ph type="title"/>
          </p:nvPr>
        </p:nvSpPr>
        <p:spPr>
          <a:xfrm>
            <a:off x="381000" y="13137"/>
            <a:ext cx="8458200" cy="1143000"/>
          </a:xfrm>
        </p:spPr>
        <p:txBody>
          <a:bodyPr>
            <a:noAutofit/>
          </a:bodyPr>
          <a:lstStyle/>
          <a:p>
            <a:r>
              <a:rPr lang="en-US" dirty="0"/>
              <a:t>Journey expansion</a:t>
            </a:r>
          </a:p>
        </p:txBody>
      </p:sp>
    </p:spTree>
    <p:extLst>
      <p:ext uri="{BB962C8B-B14F-4D97-AF65-F5344CB8AC3E}">
        <p14:creationId xmlns:p14="http://schemas.microsoft.com/office/powerpoint/2010/main" val="356873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2212" y="5692272"/>
            <a:ext cx="9161977" cy="1275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1" y="1319084"/>
            <a:ext cx="6676488" cy="500736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8784"/>
          <a:stretch/>
        </p:blipFill>
        <p:spPr>
          <a:xfrm>
            <a:off x="6885354" y="4804996"/>
            <a:ext cx="2229338" cy="15251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5633" y="1316572"/>
            <a:ext cx="2235200" cy="1676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4662" y="3072926"/>
            <a:ext cx="2229338" cy="167200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875" y="6477000"/>
            <a:ext cx="1263525" cy="425562"/>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6501" t="17040" r="4802" b="17040"/>
          <a:stretch/>
        </p:blipFill>
        <p:spPr>
          <a:xfrm>
            <a:off x="1738365" y="6477000"/>
            <a:ext cx="1487156" cy="425563"/>
          </a:xfrm>
          <a:prstGeom prst="rect">
            <a:avLst/>
          </a:prstGeom>
        </p:spPr>
      </p:pic>
      <p:sp>
        <p:nvSpPr>
          <p:cNvPr id="15" name="TextBox 14"/>
          <p:cNvSpPr txBox="1"/>
          <p:nvPr/>
        </p:nvSpPr>
        <p:spPr>
          <a:xfrm>
            <a:off x="3429000" y="3638101"/>
            <a:ext cx="1550573" cy="369332"/>
          </a:xfrm>
          <a:prstGeom prst="rect">
            <a:avLst/>
          </a:prstGeom>
          <a:solidFill>
            <a:schemeClr val="bg1">
              <a:alpha val="43000"/>
            </a:schemeClr>
          </a:solidFill>
        </p:spPr>
        <p:txBody>
          <a:bodyPr wrap="square" rtlCol="0">
            <a:spAutoFit/>
          </a:bodyPr>
          <a:lstStyle/>
          <a:p>
            <a:pPr algn="ctr"/>
            <a:r>
              <a:rPr lang="en-US" b="1" dirty="0">
                <a:effectLst>
                  <a:outerShdw blurRad="38100" dist="38100" dir="2700000" algn="tl">
                    <a:srgbClr val="000000">
                      <a:alpha val="43137"/>
                    </a:srgbClr>
                  </a:outerShdw>
                </a:effectLst>
              </a:rPr>
              <a:t>GROW CROPS</a:t>
            </a:r>
          </a:p>
        </p:txBody>
      </p:sp>
      <p:sp>
        <p:nvSpPr>
          <p:cNvPr id="18" name="TextBox 17"/>
          <p:cNvSpPr txBox="1"/>
          <p:nvPr/>
        </p:nvSpPr>
        <p:spPr>
          <a:xfrm>
            <a:off x="3581400" y="5271666"/>
            <a:ext cx="1710341" cy="369332"/>
          </a:xfrm>
          <a:prstGeom prst="rect">
            <a:avLst/>
          </a:prstGeom>
          <a:solidFill>
            <a:schemeClr val="bg1">
              <a:alpha val="43000"/>
            </a:schemeClr>
          </a:solidFill>
        </p:spPr>
        <p:txBody>
          <a:bodyPr wrap="square" rtlCol="0">
            <a:spAutoFit/>
          </a:bodyPr>
          <a:lstStyle/>
          <a:p>
            <a:pPr algn="ctr"/>
            <a:r>
              <a:rPr lang="en-US" b="1" dirty="0">
                <a:effectLst>
                  <a:outerShdw blurRad="38100" dist="38100" dir="2700000" algn="tl">
                    <a:srgbClr val="000000">
                      <a:alpha val="43137"/>
                    </a:srgbClr>
                  </a:outerShdw>
                </a:effectLst>
              </a:rPr>
              <a:t>RAISE ANIMALS</a:t>
            </a:r>
          </a:p>
        </p:txBody>
      </p:sp>
      <p:sp>
        <p:nvSpPr>
          <p:cNvPr id="21" name="TextBox 20"/>
          <p:cNvSpPr txBox="1"/>
          <p:nvPr/>
        </p:nvSpPr>
        <p:spPr>
          <a:xfrm>
            <a:off x="6739374" y="1320326"/>
            <a:ext cx="880626" cy="5078313"/>
          </a:xfrm>
          <a:prstGeom prst="rect">
            <a:avLst/>
          </a:prstGeom>
          <a:solidFill>
            <a:schemeClr val="bg1">
              <a:alpha val="46000"/>
            </a:schemeClr>
          </a:solidFill>
        </p:spPr>
        <p:txBody>
          <a:bodyPr wrap="square" rtlCol="0">
            <a:spAutoFit/>
          </a:bodyPr>
          <a:lstStyle/>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CRAFT </a:t>
            </a: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SELL</a:t>
            </a: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TRADE</a:t>
            </a: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p:txBody>
      </p:sp>
      <p:sp>
        <p:nvSpPr>
          <p:cNvPr id="22" name="TextBox 21"/>
          <p:cNvSpPr txBox="1"/>
          <p:nvPr/>
        </p:nvSpPr>
        <p:spPr>
          <a:xfrm>
            <a:off x="2895600" y="228600"/>
            <a:ext cx="5837967" cy="830997"/>
          </a:xfrm>
          <a:prstGeom prst="rect">
            <a:avLst/>
          </a:prstGeom>
          <a:solidFill>
            <a:schemeClr val="bg1">
              <a:alpha val="43000"/>
            </a:schemeClr>
          </a:solidFill>
        </p:spPr>
        <p:txBody>
          <a:bodyPr wrap="square" rtlCol="0">
            <a:spAutoFit/>
          </a:bodyPr>
          <a:lstStyle/>
          <a:p>
            <a:pPr algn="ctr"/>
            <a:r>
              <a:rPr lang="en-US" sz="2400" b="1" dirty="0"/>
              <a:t>ONE FARM. NO TIMERS.</a:t>
            </a:r>
          </a:p>
          <a:p>
            <a:pPr algn="ctr"/>
            <a:r>
              <a:rPr lang="en-US" sz="2400" b="1" dirty="0"/>
              <a:t>MORE CROPS, ANIMALS &amp; CRAFTING.</a:t>
            </a:r>
          </a:p>
        </p:txBody>
      </p:sp>
      <p:sp>
        <p:nvSpPr>
          <p:cNvPr id="23" name="TextBox 22"/>
          <p:cNvSpPr txBox="1"/>
          <p:nvPr/>
        </p:nvSpPr>
        <p:spPr>
          <a:xfrm>
            <a:off x="3276600" y="6421348"/>
            <a:ext cx="42672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FREE</a:t>
            </a:r>
            <a:r>
              <a:rPr lang="en-US" b="1" dirty="0">
                <a:solidFill>
                  <a:schemeClr val="bg1"/>
                </a:solidFill>
                <a:effectLst>
                  <a:outerShdw blurRad="38100" dist="38100" dir="2700000" algn="tl">
                    <a:srgbClr val="000000">
                      <a:alpha val="43137"/>
                    </a:srgbClr>
                  </a:outerShdw>
                </a:effectLst>
              </a:rPr>
              <a:t>. NO ADS or IN-APP PURCHASES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24" y="-304800"/>
            <a:ext cx="2681703" cy="2124739"/>
          </a:xfrm>
          <a:prstGeom prst="rect">
            <a:avLst/>
          </a:prstGeom>
        </p:spPr>
      </p:pic>
      <p:pic>
        <p:nvPicPr>
          <p:cNvPr id="6" name="Graphic 5" descr="Monitor">
            <a:hlinkClick r:id="rId10"/>
            <a:extLst>
              <a:ext uri="{FF2B5EF4-FFF2-40B4-BE49-F238E27FC236}">
                <a16:creationId xmlns:a16="http://schemas.microsoft.com/office/drawing/2014/main" id="{CE7B1751-134B-4160-AAB4-F10FDC1C95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89088" y="3425"/>
            <a:ext cx="914400" cy="914400"/>
          </a:xfrm>
          <a:prstGeom prst="rect">
            <a:avLst/>
          </a:prstGeom>
        </p:spPr>
      </p:pic>
      <p:pic>
        <p:nvPicPr>
          <p:cNvPr id="13" name="Graphic 12" descr="Play">
            <a:hlinkClick r:id="rId10"/>
            <a:extLst>
              <a:ext uri="{FF2B5EF4-FFF2-40B4-BE49-F238E27FC236}">
                <a16:creationId xmlns:a16="http://schemas.microsoft.com/office/drawing/2014/main" id="{B26E471D-FE29-4B55-B3E5-A141440F2E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377718" y="183266"/>
            <a:ext cx="418629" cy="418629"/>
          </a:xfrm>
          <a:prstGeom prst="rect">
            <a:avLst/>
          </a:prstGeom>
        </p:spPr>
      </p:pic>
    </p:spTree>
    <p:extLst>
      <p:ext uri="{BB962C8B-B14F-4D97-AF65-F5344CB8AC3E}">
        <p14:creationId xmlns:p14="http://schemas.microsoft.com/office/powerpoint/2010/main" val="183467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dirty="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8731</TotalTime>
  <Words>554</Words>
  <Application>Microsoft Office PowerPoint</Application>
  <PresentationFormat>On-screen Show (4:3)</PresentationFormat>
  <Paragraphs>106</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Record your ideas as a group</vt:lpstr>
      <vt:lpstr>Share your ideas </vt:lpstr>
      <vt:lpstr>Wrap-up</vt:lpstr>
      <vt:lpstr>Test your knowledge</vt:lpstr>
      <vt:lpstr>Get involved</vt:lpstr>
      <vt:lpstr>Journey expansion</vt:lpstr>
      <vt:lpstr>PowerPoint Presentation</vt:lpstr>
      <vt:lpstr>Brought to you in collaboration</vt:lpstr>
      <vt:lpstr>PowerPoint Presentation</vt:lpstr>
      <vt:lpstr>Enriching activities</vt:lpstr>
    </vt:vector>
  </TitlesOfParts>
  <Company>Agrium,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Lindsey Verhaeghe</cp:lastModifiedBy>
  <cp:revision>230</cp:revision>
  <cp:lastPrinted>2015-05-04T14:32:06Z</cp:lastPrinted>
  <dcterms:created xsi:type="dcterms:W3CDTF">2015-04-24T15:50:46Z</dcterms:created>
  <dcterms:modified xsi:type="dcterms:W3CDTF">2018-10-05T22:34:47Z</dcterms:modified>
</cp:coreProperties>
</file>