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7" r:id="rId10"/>
    <p:sldId id="262" r:id="rId11"/>
    <p:sldId id="266" r:id="rId12"/>
    <p:sldId id="273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/>
    <p:restoredTop sz="94700"/>
  </p:normalViewPr>
  <p:slideViewPr>
    <p:cSldViewPr snapToGrid="0" snapToObjects="1">
      <p:cViewPr varScale="1">
        <p:scale>
          <a:sx n="103" d="100"/>
          <a:sy n="103" d="100"/>
        </p:scale>
        <p:origin x="184" y="1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B8AF1-6A1D-CF44-866E-D54ECA92E62D}" type="datetimeFigureOut">
              <a:rPr lang="en-US" smtClean="0"/>
              <a:t>9/25/18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8FCB3-0705-CE49-AE2E-93220011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2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7141-C4F3-C04E-A579-2319925A4B28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063-52D8-1B42-B1F5-0225E278A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7141-C4F3-C04E-A579-2319925A4B28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063-52D8-1B42-B1F5-0225E278A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7141-C4F3-C04E-A579-2319925A4B28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063-52D8-1B42-B1F5-0225E278A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7141-C4F3-C04E-A579-2319925A4B28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063-52D8-1B42-B1F5-0225E278A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7141-C4F3-C04E-A579-2319925A4B28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063-52D8-1B42-B1F5-0225E278A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7141-C4F3-C04E-A579-2319925A4B28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063-52D8-1B42-B1F5-0225E278A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7141-C4F3-C04E-A579-2319925A4B28}" type="datetimeFigureOut">
              <a:rPr lang="en-US" smtClean="0"/>
              <a:t>9/25/18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063-52D8-1B42-B1F5-0225E278A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7141-C4F3-C04E-A579-2319925A4B28}" type="datetimeFigureOut">
              <a:rPr lang="en-US" smtClean="0"/>
              <a:t>9/25/18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063-52D8-1B42-B1F5-0225E278A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7141-C4F3-C04E-A579-2319925A4B28}" type="datetimeFigureOut">
              <a:rPr lang="en-US" smtClean="0"/>
              <a:t>9/25/18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063-52D8-1B42-B1F5-0225E278A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7141-C4F3-C04E-A579-2319925A4B28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063-52D8-1B42-B1F5-0225E278A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7141-C4F3-C04E-A579-2319925A4B28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3063-52D8-1B42-B1F5-0225E278A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7141-C4F3-C04E-A579-2319925A4B28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3063-52D8-1B42-B1F5-0225E278A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5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.pn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.pn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464" y="2025612"/>
            <a:ext cx="7772400" cy="2387600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Egg Labels &amp; Marketing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46052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48958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+mn-lt"/>
              </a:rPr>
              <a:t>Which carton of eggs would </a:t>
            </a:r>
            <a:r>
              <a:rPr lang="en-US" sz="5400" b="1" i="1" dirty="0">
                <a:latin typeface="+mn-lt"/>
              </a:rPr>
              <a:t>likely</a:t>
            </a:r>
            <a:r>
              <a:rPr lang="en-US" sz="5400" b="1" dirty="0">
                <a:latin typeface="+mn-lt"/>
              </a:rPr>
              <a:t> cost more?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123" y="4635733"/>
            <a:ext cx="1958433" cy="1107145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/>
              <a:t>A</a:t>
            </a:r>
            <a:endParaRPr lang="en-US" sz="6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6256" y="4629158"/>
            <a:ext cx="1958433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6600" smtClean="0"/>
              <a:t>B</a:t>
            </a:r>
            <a:endParaRPr lang="en-US" sz="6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99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3189" y="2653874"/>
            <a:ext cx="2696299" cy="26962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9010">
            <a:off x="4664006" y="2610976"/>
            <a:ext cx="2982932" cy="29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5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48958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+mn-lt"/>
              </a:rPr>
              <a:t>Which carton of eggs would </a:t>
            </a:r>
            <a:r>
              <a:rPr lang="en-US" sz="5400" b="1" i="1" u="sng" dirty="0">
                <a:latin typeface="+mn-lt"/>
              </a:rPr>
              <a:t>YOU</a:t>
            </a:r>
            <a:r>
              <a:rPr lang="en-US" sz="5400" b="1" i="1" dirty="0">
                <a:latin typeface="+mn-lt"/>
              </a:rPr>
              <a:t> choose</a:t>
            </a:r>
            <a:r>
              <a:rPr lang="en-US" sz="5400" b="1" dirty="0">
                <a:latin typeface="+mn-lt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123" y="4635733"/>
            <a:ext cx="1958433" cy="1107145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/>
              <a:t>A</a:t>
            </a:r>
            <a:endParaRPr lang="en-US" sz="6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6256" y="4629158"/>
            <a:ext cx="1958433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6600" smtClean="0"/>
              <a:t>B</a:t>
            </a:r>
            <a:endParaRPr lang="en-US" sz="6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99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3189" y="2653874"/>
            <a:ext cx="2696299" cy="26962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9010">
            <a:off x="4664006" y="2610976"/>
            <a:ext cx="2982932" cy="298293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945004" y="2921788"/>
            <a:ext cx="2382180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smtClean="0"/>
              <a:t>$1.69</a:t>
            </a:r>
            <a:endParaRPr lang="en-US" sz="4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64382" y="2947797"/>
            <a:ext cx="2382180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dirty="0" smtClean="0"/>
              <a:t>$3.49</a:t>
            </a:r>
            <a:endParaRPr lang="en-US" sz="4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424470" y="5787867"/>
            <a:ext cx="2295060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6600" i="1" dirty="0" smtClean="0">
                <a:solidFill>
                  <a:srgbClr val="0070C0"/>
                </a:solidFill>
              </a:rPr>
              <a:t>Why?</a:t>
            </a:r>
            <a:endParaRPr lang="en-US" sz="6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3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79" y="117992"/>
            <a:ext cx="8686800" cy="150074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Economics of Egg Production</a:t>
            </a:r>
            <a:endParaRPr lang="en-US" sz="54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779" y="1443841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Brown-shelled </a:t>
            </a:r>
            <a:r>
              <a:rPr lang="en-US" sz="2800" dirty="0">
                <a:solidFill>
                  <a:srgbClr val="000000"/>
                </a:solidFill>
              </a:rPr>
              <a:t>eggs typically cost more than </a:t>
            </a:r>
            <a:r>
              <a:rPr lang="en-US" sz="2800" dirty="0" smtClean="0">
                <a:solidFill>
                  <a:srgbClr val="000000"/>
                </a:solidFill>
              </a:rPr>
              <a:t>white-shelled </a:t>
            </a:r>
            <a:r>
              <a:rPr lang="en-US" sz="2800" dirty="0">
                <a:solidFill>
                  <a:srgbClr val="000000"/>
                </a:solidFill>
              </a:rPr>
              <a:t>eggs because the breeds of chicken that lay brown eggs are typically bigger and eat more feed, but do not lay more </a:t>
            </a:r>
            <a:r>
              <a:rPr lang="en-US" sz="2800" dirty="0" smtClean="0">
                <a:solidFill>
                  <a:srgbClr val="000000"/>
                </a:solidFill>
              </a:rPr>
              <a:t>eggs.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White </a:t>
            </a:r>
            <a:r>
              <a:rPr lang="en-US" sz="2800" dirty="0">
                <a:solidFill>
                  <a:srgbClr val="000000"/>
                </a:solidFill>
              </a:rPr>
              <a:t>eggs produced in conventional style housing are typically the cheapest because that is the most cost effective way to produce </a:t>
            </a:r>
            <a:r>
              <a:rPr lang="en-US" sz="2800" dirty="0" smtClean="0">
                <a:solidFill>
                  <a:srgbClr val="000000"/>
                </a:solidFill>
              </a:rPr>
              <a:t>eggs.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Eggs </a:t>
            </a:r>
            <a:r>
              <a:rPr lang="en-US" sz="2800" dirty="0">
                <a:solidFill>
                  <a:srgbClr val="000000"/>
                </a:solidFill>
              </a:rPr>
              <a:t>produced in cage-free or free range housing systems cost more because these housing systems have higher production costs to the farmer.</a:t>
            </a:r>
            <a:endParaRPr lang="en-US" sz="28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12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78" y="1051002"/>
            <a:ext cx="8244022" cy="4637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7921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99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8219" y="1695975"/>
            <a:ext cx="3438796" cy="3438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41949" y="2809969"/>
            <a:ext cx="3468221" cy="549274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Price for 1 dozen eggs</a:t>
            </a:r>
            <a:endParaRPr lang="en-US" sz="24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674311"/>
              </p:ext>
            </p:extLst>
          </p:nvPr>
        </p:nvGraphicFramePr>
        <p:xfrm>
          <a:off x="2492187" y="1350494"/>
          <a:ext cx="4463304" cy="44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913"/>
                <a:gridCol w="557913"/>
                <a:gridCol w="557913"/>
                <a:gridCol w="557913"/>
                <a:gridCol w="557913"/>
                <a:gridCol w="557913"/>
                <a:gridCol w="557913"/>
                <a:gridCol w="557913"/>
              </a:tblGrid>
              <a:tr h="5573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778933" y="6338251"/>
            <a:ext cx="5889811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/>
              <a:t>Number of </a:t>
            </a:r>
            <a:r>
              <a:rPr lang="en-US" sz="2400" i="1" smtClean="0"/>
              <a:t>consumers (students) willing to pay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904559" y="5776622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4657" y="4552845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$1.50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4656" y="3983796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$1.75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4656" y="3410537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$2.00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4655" y="2880298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$2.25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4654" y="2310524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$2.50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4653" y="1754072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$2.75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4652" y="1213729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$3.00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3475" y="5776622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10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9758" y="5792878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5695" y="5786833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20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1978" y="5777869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25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0623" y="5773583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30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4198" y="5771287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35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64994" y="5777869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40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778933" y="90245"/>
            <a:ext cx="5889811" cy="966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/>
              <a:t>Graph a Demand Curve</a:t>
            </a:r>
          </a:p>
          <a:p>
            <a:pPr algn="ctr"/>
            <a:r>
              <a:rPr lang="en-US" sz="2000" b="1" i="1" dirty="0" smtClean="0"/>
              <a:t>1 dozen white-shelled eggs </a:t>
            </a:r>
            <a:endParaRPr lang="en-US" sz="20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847666" y="5078842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$1.25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71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99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8219" y="1695975"/>
            <a:ext cx="3438796" cy="3438796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674311"/>
              </p:ext>
            </p:extLst>
          </p:nvPr>
        </p:nvGraphicFramePr>
        <p:xfrm>
          <a:off x="2492187" y="1350494"/>
          <a:ext cx="4463304" cy="44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913"/>
                <a:gridCol w="557913"/>
                <a:gridCol w="557913"/>
                <a:gridCol w="557913"/>
                <a:gridCol w="557913"/>
                <a:gridCol w="557913"/>
                <a:gridCol w="557913"/>
                <a:gridCol w="557913"/>
              </a:tblGrid>
              <a:tr h="5573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420471" y="6308726"/>
            <a:ext cx="5889811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/>
              <a:t>Number (%) of producers willing to sell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904559" y="5776622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3475" y="5776622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24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9758" y="5792878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36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5695" y="5786833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48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1978" y="5777869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60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0623" y="5773583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72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4198" y="5771287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84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64994" y="5777869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100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778933" y="90245"/>
            <a:ext cx="5889811" cy="966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/>
              <a:t>Supply Curve</a:t>
            </a:r>
          </a:p>
          <a:p>
            <a:pPr algn="ctr"/>
            <a:r>
              <a:rPr lang="en-US" sz="2000" b="1" i="1" dirty="0" smtClean="0"/>
              <a:t>1 dozen white-shelled eggs </a:t>
            </a:r>
            <a:endParaRPr lang="en-US" sz="2000" b="1" i="1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 rot="16200000">
            <a:off x="-341949" y="2809969"/>
            <a:ext cx="3468221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smtClean="0"/>
              <a:t>Price for 1 dozen eggs</a:t>
            </a:r>
            <a:endParaRPr lang="en-US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64657" y="4552845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$1.50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64656" y="3983796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$1.75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64656" y="3410537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$2.00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4655" y="2880298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$2.25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4654" y="2310524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$2.50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64653" y="1754072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$2.75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64652" y="1213729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$3.00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47666" y="5078842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$1.25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051294" y="2396989"/>
            <a:ext cx="3345087" cy="2487614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96154"/>
              </p:ext>
            </p:extLst>
          </p:nvPr>
        </p:nvGraphicFramePr>
        <p:xfrm>
          <a:off x="2492187" y="1350494"/>
          <a:ext cx="4463304" cy="44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913"/>
                <a:gridCol w="557913"/>
                <a:gridCol w="557913"/>
                <a:gridCol w="557913"/>
                <a:gridCol w="557913"/>
                <a:gridCol w="557913"/>
                <a:gridCol w="557913"/>
                <a:gridCol w="557913"/>
              </a:tblGrid>
              <a:tr h="5573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778931" y="6338251"/>
            <a:ext cx="5889811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/>
              <a:t>Number of consumers </a:t>
            </a:r>
            <a:r>
              <a:rPr lang="en-US" sz="2400" i="1" smtClean="0"/>
              <a:t>(students) willing </a:t>
            </a:r>
            <a:r>
              <a:rPr lang="en-US" sz="2400" i="1" dirty="0" smtClean="0"/>
              <a:t>to pay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904559" y="5776622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4657" y="4552845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$2.75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4656" y="3983796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$3.00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4656" y="3410537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$3.25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4655" y="2880298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$3.50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4654" y="2310524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$3.75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4653" y="1754072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$4.00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4652" y="1213729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$4.25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3475" y="5776622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10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9758" y="5792878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5695" y="5786833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20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1978" y="5777869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25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0623" y="5773583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30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4198" y="5771287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35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64994" y="5777869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40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778933" y="90245"/>
            <a:ext cx="5889811" cy="966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/>
              <a:t>Graph a Demand Curve</a:t>
            </a:r>
          </a:p>
          <a:p>
            <a:pPr algn="ctr"/>
            <a:r>
              <a:rPr lang="en-US" sz="2000" b="1" i="1" dirty="0" smtClean="0"/>
              <a:t>1 dozen brown-shelled, free-range eggs </a:t>
            </a:r>
            <a:endParaRPr lang="en-US" sz="20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864651" y="5092231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$2.50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 rot="16200000">
            <a:off x="-341949" y="2809969"/>
            <a:ext cx="3468221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smtClean="0"/>
              <a:t>Price for 1 dozen eggs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11229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051294" y="2396989"/>
            <a:ext cx="3345087" cy="2487614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96154"/>
              </p:ext>
            </p:extLst>
          </p:nvPr>
        </p:nvGraphicFramePr>
        <p:xfrm>
          <a:off x="2492187" y="1350494"/>
          <a:ext cx="4463304" cy="44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913"/>
                <a:gridCol w="557913"/>
                <a:gridCol w="557913"/>
                <a:gridCol w="557913"/>
                <a:gridCol w="557913"/>
                <a:gridCol w="557913"/>
                <a:gridCol w="557913"/>
                <a:gridCol w="557913"/>
              </a:tblGrid>
              <a:tr h="5573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420471" y="6308726"/>
            <a:ext cx="5889811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/>
              <a:t>Number (%) of producers willing to sell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864657" y="4552845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$2.75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4656" y="3983796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$3.00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4656" y="3410537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$3.25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4655" y="2880298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$3.50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4654" y="2310524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$3.75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4653" y="1754072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$4.00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4652" y="1213729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$4.25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778933" y="90245"/>
            <a:ext cx="5889811" cy="966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/>
              <a:t>Supply Curve</a:t>
            </a:r>
          </a:p>
          <a:p>
            <a:pPr algn="ctr"/>
            <a:r>
              <a:rPr lang="en-US" sz="2000" b="1" i="1" dirty="0" smtClean="0"/>
              <a:t>1 dozen brown-shelled, free-range eggs </a:t>
            </a:r>
            <a:endParaRPr lang="en-US" sz="20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864651" y="5092231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$2.50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 rot="16200000">
            <a:off x="-341949" y="2809969"/>
            <a:ext cx="3468221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smtClean="0"/>
              <a:t>Price for 1 dozen eggs</a:t>
            </a:r>
            <a:endParaRPr lang="en-US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2868699" y="5776622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33475" y="5776622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24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9758" y="5792878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36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5695" y="5786833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48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1978" y="5777869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60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60623" y="5773583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72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4198" y="5771287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84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64994" y="5777869"/>
            <a:ext cx="79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100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3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78" y="1051002"/>
            <a:ext cx="8244022" cy="4637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77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48958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Which carton of eggs </a:t>
            </a:r>
            <a:r>
              <a:rPr lang="en-US" sz="5400" b="1" smtClean="0">
                <a:latin typeface="+mn-lt"/>
              </a:rPr>
              <a:t>has more </a:t>
            </a:r>
            <a:r>
              <a:rPr lang="en-US" sz="5400" b="1" dirty="0" smtClean="0">
                <a:latin typeface="+mn-lt"/>
              </a:rPr>
              <a:t>nutrient value?</a:t>
            </a:r>
            <a:endParaRPr lang="en-US" sz="5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847606"/>
            <a:ext cx="1958433" cy="1107145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/>
              <a:t>A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b="35175"/>
          <a:stretch/>
        </p:blipFill>
        <p:spPr>
          <a:xfrm>
            <a:off x="-509166" y="2263804"/>
            <a:ext cx="4014968" cy="2602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2927" y="2726842"/>
            <a:ext cx="2871812" cy="28718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92783" y="4841031"/>
            <a:ext cx="1958433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6600" smtClean="0"/>
              <a:t>B</a:t>
            </a:r>
            <a:endParaRPr lang="en-US" sz="6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50583" y="4841030"/>
            <a:ext cx="1958433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6600" dirty="0" smtClean="0"/>
              <a:t>C</a:t>
            </a:r>
            <a:endParaRPr lang="en-US" sz="6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50583" y="3759363"/>
            <a:ext cx="1958433" cy="1107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6600" smtClean="0"/>
              <a:t>Neither, they are equal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0414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48958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Which carton of eggs would </a:t>
            </a:r>
            <a:r>
              <a:rPr lang="en-US" sz="5400" b="1" i="1" dirty="0" smtClean="0">
                <a:latin typeface="+mn-lt"/>
              </a:rPr>
              <a:t>likely</a:t>
            </a:r>
            <a:r>
              <a:rPr lang="en-US" sz="5400" b="1" dirty="0" smtClean="0">
                <a:latin typeface="+mn-lt"/>
              </a:rPr>
              <a:t> cost more?</a:t>
            </a:r>
            <a:endParaRPr lang="en-US" sz="5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123" y="4635733"/>
            <a:ext cx="1958433" cy="1107145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/>
              <a:t>A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b="35175"/>
          <a:stretch/>
        </p:blipFill>
        <p:spPr>
          <a:xfrm>
            <a:off x="1074307" y="2051931"/>
            <a:ext cx="4014968" cy="2602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6400" y="2514969"/>
            <a:ext cx="2871812" cy="28718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76256" y="4629158"/>
            <a:ext cx="1958433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6600" smtClean="0"/>
              <a:t>B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3657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48958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Which carton of eggs would </a:t>
            </a:r>
            <a:r>
              <a:rPr lang="en-US" sz="5400" b="1" i="1" u="sng" dirty="0" smtClean="0">
                <a:latin typeface="+mn-lt"/>
              </a:rPr>
              <a:t>YOU</a:t>
            </a:r>
            <a:r>
              <a:rPr lang="en-US" sz="5400" b="1" i="1" dirty="0" smtClean="0">
                <a:latin typeface="+mn-lt"/>
              </a:rPr>
              <a:t> choose</a:t>
            </a:r>
            <a:r>
              <a:rPr lang="en-US" sz="5400" b="1" dirty="0" smtClean="0">
                <a:latin typeface="+mn-lt"/>
              </a:rPr>
              <a:t>?</a:t>
            </a:r>
            <a:endParaRPr lang="en-US" sz="5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123" y="4635733"/>
            <a:ext cx="1958433" cy="1107145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/>
              <a:t>A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b="35175"/>
          <a:stretch/>
        </p:blipFill>
        <p:spPr>
          <a:xfrm>
            <a:off x="1074307" y="2051931"/>
            <a:ext cx="4014968" cy="2602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6400" y="2514969"/>
            <a:ext cx="2871812" cy="28718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76256" y="4629158"/>
            <a:ext cx="1958433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6600" smtClean="0"/>
              <a:t>B</a:t>
            </a:r>
            <a:endParaRPr lang="en-US" sz="6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85571" y="2789867"/>
            <a:ext cx="2382180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smtClean="0"/>
              <a:t>$1.69</a:t>
            </a:r>
            <a:endParaRPr lang="en-US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90701" y="2845261"/>
            <a:ext cx="2382180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dirty="0" smtClean="0"/>
              <a:t>$2.05</a:t>
            </a:r>
            <a:endParaRPr lang="en-US" sz="4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24470" y="5787867"/>
            <a:ext cx="2295060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6600" i="1" dirty="0" smtClean="0">
                <a:solidFill>
                  <a:srgbClr val="0070C0"/>
                </a:solidFill>
              </a:rPr>
              <a:t>Why?</a:t>
            </a:r>
            <a:endParaRPr lang="en-US" sz="6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48958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+mn-lt"/>
              </a:rPr>
              <a:t>Which carton of eggs would </a:t>
            </a:r>
            <a:r>
              <a:rPr lang="en-US" sz="5400" b="1" i="1" dirty="0">
                <a:latin typeface="+mn-lt"/>
              </a:rPr>
              <a:t>likely</a:t>
            </a:r>
            <a:r>
              <a:rPr lang="en-US" sz="5400" b="1" dirty="0">
                <a:latin typeface="+mn-lt"/>
              </a:rPr>
              <a:t> cost more?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123" y="4635733"/>
            <a:ext cx="1958433" cy="1107145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/>
              <a:t>A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99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0188" y="2593027"/>
            <a:ext cx="2871812" cy="28718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76256" y="4629158"/>
            <a:ext cx="1958433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6600" smtClean="0"/>
              <a:t>B</a:t>
            </a:r>
            <a:endParaRPr lang="en-US" sz="6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595" t="12072" r="12658" b="10046"/>
          <a:stretch/>
        </p:blipFill>
        <p:spPr>
          <a:xfrm>
            <a:off x="4716110" y="3501370"/>
            <a:ext cx="2878724" cy="105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7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48958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+mn-lt"/>
              </a:rPr>
              <a:t>Which carton of eggs would </a:t>
            </a:r>
            <a:r>
              <a:rPr lang="en-US" sz="5400" b="1" i="1" u="sng" dirty="0">
                <a:latin typeface="+mn-lt"/>
              </a:rPr>
              <a:t>YOU</a:t>
            </a:r>
            <a:r>
              <a:rPr lang="en-US" sz="5400" b="1" i="1" dirty="0">
                <a:latin typeface="+mn-lt"/>
              </a:rPr>
              <a:t> choose</a:t>
            </a:r>
            <a:r>
              <a:rPr lang="en-US" sz="5400" b="1" dirty="0">
                <a:latin typeface="+mn-lt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123" y="4635733"/>
            <a:ext cx="1958433" cy="1107145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/>
              <a:t>A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99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0188" y="2593027"/>
            <a:ext cx="2871812" cy="28718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76256" y="4629158"/>
            <a:ext cx="1958433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6600" smtClean="0"/>
              <a:t>B</a:t>
            </a:r>
            <a:endParaRPr lang="en-US" sz="6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595" t="12072" r="12658" b="10046"/>
          <a:stretch/>
        </p:blipFill>
        <p:spPr>
          <a:xfrm>
            <a:off x="4716110" y="3501370"/>
            <a:ext cx="2878724" cy="105512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945004" y="2921788"/>
            <a:ext cx="2382180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smtClean="0"/>
              <a:t>$1.69</a:t>
            </a:r>
            <a:endParaRPr lang="en-US" sz="4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64382" y="2947797"/>
            <a:ext cx="2382180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smtClean="0"/>
              <a:t>$3.99</a:t>
            </a:r>
            <a:endParaRPr lang="en-US" sz="4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24470" y="5787867"/>
            <a:ext cx="2295060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6600" i="1" dirty="0" smtClean="0">
                <a:solidFill>
                  <a:srgbClr val="0070C0"/>
                </a:solidFill>
              </a:rPr>
              <a:t>Why?</a:t>
            </a:r>
            <a:endParaRPr lang="en-US" sz="6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48958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+mn-lt"/>
              </a:rPr>
              <a:t>Which carton of eggs would </a:t>
            </a:r>
            <a:r>
              <a:rPr lang="en-US" sz="5400" b="1" i="1" dirty="0">
                <a:latin typeface="+mn-lt"/>
              </a:rPr>
              <a:t>likely</a:t>
            </a:r>
            <a:r>
              <a:rPr lang="en-US" sz="5400" b="1" dirty="0">
                <a:latin typeface="+mn-lt"/>
              </a:rPr>
              <a:t> cost more?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123" y="4635733"/>
            <a:ext cx="1958433" cy="1107145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/>
              <a:t>A</a:t>
            </a:r>
            <a:endParaRPr lang="en-US" sz="6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6256" y="4629158"/>
            <a:ext cx="1958433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6600" smtClean="0"/>
              <a:t>B</a:t>
            </a:r>
            <a:endParaRPr lang="en-US" sz="6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6755" y="2065768"/>
            <a:ext cx="4014968" cy="4014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25621" b="22734"/>
          <a:stretch/>
        </p:blipFill>
        <p:spPr>
          <a:xfrm rot="860274">
            <a:off x="1491274" y="3226863"/>
            <a:ext cx="2839696" cy="14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7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489586"/>
          </a:xfrm>
        </p:spPr>
        <p:txBody>
          <a:bodyPr>
            <a:noAutofit/>
          </a:bodyPr>
          <a:lstStyle/>
          <a:p>
            <a:pPr algn="ctr"/>
            <a:r>
              <a:rPr lang="en-US" sz="5400" b="1">
                <a:latin typeface="+mn-lt"/>
              </a:rPr>
              <a:t>Which carton of eggs would </a:t>
            </a:r>
            <a:r>
              <a:rPr lang="en-US" sz="5400" b="1" i="1" u="sng">
                <a:latin typeface="+mn-lt"/>
              </a:rPr>
              <a:t>YOU</a:t>
            </a:r>
            <a:r>
              <a:rPr lang="en-US" sz="5400" b="1" i="1">
                <a:latin typeface="+mn-lt"/>
              </a:rPr>
              <a:t> choose</a:t>
            </a:r>
            <a:r>
              <a:rPr lang="en-US" sz="5400" b="1">
                <a:latin typeface="+mn-lt"/>
              </a:rPr>
              <a:t>?</a:t>
            </a:r>
            <a:endParaRPr lang="en-US" sz="5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123" y="4635733"/>
            <a:ext cx="1958433" cy="1107145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/>
              <a:t>A</a:t>
            </a:r>
            <a:endParaRPr lang="en-US" sz="6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6256" y="4629158"/>
            <a:ext cx="1958433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6600" smtClean="0"/>
              <a:t>B</a:t>
            </a:r>
            <a:endParaRPr lang="en-US" sz="6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6755" y="2065768"/>
            <a:ext cx="4014968" cy="4014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25621" b="22734"/>
          <a:stretch/>
        </p:blipFill>
        <p:spPr>
          <a:xfrm rot="860274">
            <a:off x="1491274" y="3226863"/>
            <a:ext cx="2839696" cy="146657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20032" y="2795430"/>
            <a:ext cx="2382180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dirty="0" smtClean="0"/>
              <a:t>$3.99</a:t>
            </a:r>
            <a:endParaRPr lang="en-US" sz="4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33149" y="2795813"/>
            <a:ext cx="2382180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4000" smtClean="0"/>
              <a:t>$2.05</a:t>
            </a:r>
            <a:endParaRPr lang="en-US" sz="4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424470" y="5787867"/>
            <a:ext cx="2295060" cy="110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6600" i="1" dirty="0" smtClean="0">
                <a:solidFill>
                  <a:srgbClr val="0070C0"/>
                </a:solidFill>
              </a:rPr>
              <a:t>Why?</a:t>
            </a:r>
            <a:endParaRPr lang="en-US" sz="6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</TotalTime>
  <Words>391</Words>
  <Application>Microsoft Macintosh PowerPoint</Application>
  <PresentationFormat>On-screen Show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Arial</vt:lpstr>
      <vt:lpstr>Office Theme</vt:lpstr>
      <vt:lpstr>Egg Labels &amp; Marketing</vt:lpstr>
      <vt:lpstr>PowerPoint Presentation</vt:lpstr>
      <vt:lpstr>Which carton of eggs has more nutrient value?</vt:lpstr>
      <vt:lpstr>Which carton of eggs would likely cost more?</vt:lpstr>
      <vt:lpstr>Which carton of eggs would YOU choose?</vt:lpstr>
      <vt:lpstr>Which carton of eggs would likely cost more?</vt:lpstr>
      <vt:lpstr>Which carton of eggs would YOU choose?</vt:lpstr>
      <vt:lpstr>Which carton of eggs would likely cost more?</vt:lpstr>
      <vt:lpstr>Which carton of eggs would YOU choose?</vt:lpstr>
      <vt:lpstr>Which carton of eggs would likely cost more?</vt:lpstr>
      <vt:lpstr>Which carton of eggs would YOU choose?</vt:lpstr>
      <vt:lpstr>Economics of Egg Production</vt:lpstr>
      <vt:lpstr>PowerPoint Presentation</vt:lpstr>
      <vt:lpstr>Price for 1 dozen eggs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Gardner</dc:creator>
  <cp:lastModifiedBy>Andrea Gardner</cp:lastModifiedBy>
  <cp:revision>25</cp:revision>
  <dcterms:created xsi:type="dcterms:W3CDTF">2017-08-22T19:31:39Z</dcterms:created>
  <dcterms:modified xsi:type="dcterms:W3CDTF">2018-09-25T21:10:27Z</dcterms:modified>
</cp:coreProperties>
</file>