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08DA8-062E-43A1-9BD7-52B158AEB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0E88BE-905F-40E9-A82D-173E8E8E0F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2551BD-EE6F-415F-B5D4-ED5E98C78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D77E0-810D-461C-AC12-56362E2A3980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C2CD6-9646-44A3-9B33-2EEE462B0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BFD8EA-1D02-40B9-8A25-5678BA83B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454B-0E27-4A63-989E-E17CD300F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11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2E09D-7626-403D-A288-54E83278A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FAC813-5027-491A-AF2D-D11B2A87C7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FE572A-5BDE-4790-8B6C-6941C41FF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D77E0-810D-461C-AC12-56362E2A3980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74DD83-1C5D-4C9F-A3D3-4CDE7821D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9C833-2359-41DB-BED6-93DB6F257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454B-0E27-4A63-989E-E17CD300F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587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C50454-C2CB-484D-8BC6-F0BD1EB993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7F8FC0-6D12-4089-BC46-5D2B53C4B9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CA4C6-9566-4904-BB11-F8419793D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D77E0-810D-461C-AC12-56362E2A3980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F55B75-CCCA-4494-A23C-9503B26C4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DF7BE7-B2D6-4DB4-A8C2-30080CA37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454B-0E27-4A63-989E-E17CD300F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89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DED85-8A33-432C-AF1F-C2F5009BD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10B53-A505-40AA-82EE-072731721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075910-728D-4A7F-BBC9-834EA3DB1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D77E0-810D-461C-AC12-56362E2A3980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B4CA7-201B-4BC8-803B-3C10D0537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E52D1-0CA8-4C08-9B96-2BF9CAEDA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454B-0E27-4A63-989E-E17CD300F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884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0F435-1202-4B87-8F67-14C891428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BFE832-4E07-4B1D-B566-AEB1D8593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A72BE-3EC6-4313-9B2B-728C6DBE3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D77E0-810D-461C-AC12-56362E2A3980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DBA0E-6B40-4DFE-B66B-34595C14A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99DDA3-81D1-4274-9749-C1B363FAE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454B-0E27-4A63-989E-E17CD300F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99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9090A-4FD7-4D83-8AC2-1B947B561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87E72-32C6-4E80-9525-FD3293F757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302124-FBC2-49EA-A469-B767EEA90C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625871-9090-421B-AEB8-A7AC5657C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D77E0-810D-461C-AC12-56362E2A3980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256ED8-A276-4334-A7B7-77B235769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03E2BA-59C0-47F8-941D-EE1B736C6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454B-0E27-4A63-989E-E17CD300F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93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872AF-C1D1-4944-8D8A-50D1141F0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A7D493-FAB8-493B-A25E-3FE3A2E0A7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9F80C5-25A0-4326-B3DE-D18927E8D8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DCCF07-E721-4F8F-94E1-933C735771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29C079-58FB-43D1-B384-5088A91F58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0F870C-335F-4E49-8B30-DB01962C5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D77E0-810D-461C-AC12-56362E2A3980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588989-EF09-463C-A70E-E191E6DA2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501A7F-BCC6-4B72-A3CD-7DBE9F8AA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454B-0E27-4A63-989E-E17CD300F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306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08A38-91B0-4454-BF69-FF5AD28DE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C857B4-4252-4EA8-B033-7401AAD48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D77E0-810D-461C-AC12-56362E2A3980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7B6E8E-8C66-4386-A06C-D0664A18D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4A204A-D71F-4C6E-9D88-85EEB52FA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454B-0E27-4A63-989E-E17CD300F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457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712544-FFBD-4747-A6C4-D4C84F7AC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D77E0-810D-461C-AC12-56362E2A3980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A7CA18-1235-4B40-BAE8-308F18B45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74D1EA-5CD7-420B-8133-8EC2FDB38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454B-0E27-4A63-989E-E17CD300F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73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5C3DD-FE8B-4BE9-B92F-C21E22362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B5785-2FA7-4940-AF92-10C8DA127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6C3842-1085-4FC0-9D40-17AE293EA5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C63268-47FB-424F-BEF2-F44C33700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D77E0-810D-461C-AC12-56362E2A3980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807C77-B70D-4413-96D4-95277E06E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5C367B-C6BF-40D8-A0E4-1B32D21FA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454B-0E27-4A63-989E-E17CD300F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206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9A599-ECD0-4369-B6FF-9C2A1C12A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B4C187-8BA4-4C03-8E15-B939B6E21C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996E8F-6150-467B-BD23-7A13A03D7C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C603FE-CE16-4830-AC39-E056F8DCD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D77E0-810D-461C-AC12-56362E2A3980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90B59E-9A91-45E4-86A2-B186047C9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FFAE06-70F6-48F7-836A-BC039ECE7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454B-0E27-4A63-989E-E17CD300F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641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FE3FF9-147F-4135-B0AF-57FADCD0F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168A9C-7934-4BC4-807B-5C6B38B828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34E95-8279-4076-884D-3E7D1AD2F4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D77E0-810D-461C-AC12-56362E2A3980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4DB72A-FA1D-4C5A-A721-7FE01AD3ED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8B7191-4829-47C6-BED8-9EF6C1F765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9454B-0E27-4A63-989E-E17CD300F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851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74858-B253-4B76-AC1E-468E44442C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The Engineering Design Process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44FE53-2CD2-451F-A085-3FBE6BC284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048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44B163D-F943-4A8B-937B-F1BA08D00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What is the Engineering Design Process?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1CAF39D-2B55-4827-BA5F-4C969BF8D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Engineering Design Process (EDP) is a systematic method for solving technological problems</a:t>
            </a:r>
          </a:p>
          <a:p>
            <a:pPr lvl="1"/>
            <a:r>
              <a:rPr lang="en-US" dirty="0"/>
              <a:t>Different from the Scientific Method (a systematic method for answering questions)</a:t>
            </a:r>
          </a:p>
          <a:p>
            <a:pPr lvl="1"/>
            <a:r>
              <a:rPr lang="en-US" dirty="0"/>
              <a:t>Consists of six steps:</a:t>
            </a:r>
          </a:p>
          <a:p>
            <a:pPr lvl="2"/>
            <a:r>
              <a:rPr lang="en-US" dirty="0"/>
              <a:t>Identify and state the problem</a:t>
            </a:r>
          </a:p>
          <a:p>
            <a:pPr lvl="2"/>
            <a:r>
              <a:rPr lang="en-US" dirty="0"/>
              <a:t>List criteria and constraints</a:t>
            </a:r>
          </a:p>
          <a:p>
            <a:pPr lvl="2"/>
            <a:r>
              <a:rPr lang="en-US" dirty="0"/>
              <a:t>Brainstorm solutions</a:t>
            </a:r>
          </a:p>
          <a:p>
            <a:pPr lvl="2"/>
            <a:r>
              <a:rPr lang="en-US" dirty="0"/>
              <a:t>Select the best solution</a:t>
            </a:r>
          </a:p>
          <a:p>
            <a:pPr lvl="2"/>
            <a:r>
              <a:rPr lang="en-US" dirty="0"/>
              <a:t>Develop/construct the solution</a:t>
            </a:r>
          </a:p>
          <a:p>
            <a:pPr lvl="2"/>
            <a:r>
              <a:rPr lang="en-US" dirty="0"/>
              <a:t>Test and refine the solution</a:t>
            </a:r>
          </a:p>
          <a:p>
            <a:pPr marL="914400" lvl="2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208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44B163D-F943-4A8B-937B-F1BA08D00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Step 1:  Identify the Problem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1CAF39D-2B55-4827-BA5F-4C969BF8D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is a technological problem?</a:t>
            </a:r>
          </a:p>
          <a:p>
            <a:pPr lvl="1"/>
            <a:r>
              <a:rPr lang="en-US" dirty="0"/>
              <a:t>A problem is an individual or societal need</a:t>
            </a:r>
          </a:p>
          <a:p>
            <a:pPr lvl="1"/>
            <a:r>
              <a:rPr lang="en-US" dirty="0"/>
              <a:t>Technology is the purposeful modification of the environment to solve a problem</a:t>
            </a:r>
          </a:p>
          <a:p>
            <a:pPr lvl="1"/>
            <a:r>
              <a:rPr lang="en-US" dirty="0"/>
              <a:t>A technological problem is a problem that may be solved through the development or improvement of technology</a:t>
            </a:r>
          </a:p>
          <a:p>
            <a:r>
              <a:rPr lang="en-US" dirty="0"/>
              <a:t>The first step in the EDP is to identify the technological problem</a:t>
            </a:r>
          </a:p>
          <a:p>
            <a:r>
              <a:rPr lang="en-US" dirty="0"/>
              <a:t>Write a problem statement for the current design challenge:</a:t>
            </a:r>
          </a:p>
          <a:p>
            <a:pPr lvl="1"/>
            <a:r>
              <a:rPr lang="en-US" dirty="0"/>
              <a:t>A one or two sentence statement that answers the following:</a:t>
            </a:r>
          </a:p>
          <a:p>
            <a:pPr lvl="2"/>
            <a:r>
              <a:rPr lang="en-US" dirty="0"/>
              <a:t>What is the problem?</a:t>
            </a:r>
          </a:p>
          <a:p>
            <a:pPr lvl="2"/>
            <a:r>
              <a:rPr lang="en-US" dirty="0"/>
              <a:t>What will solving it accomplish</a:t>
            </a:r>
          </a:p>
          <a:p>
            <a:pPr marL="914400" lvl="2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348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44B163D-F943-4A8B-937B-F1BA08D00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Step 2:  Criteria and Constraints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1CAF39D-2B55-4827-BA5F-4C969BF8D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 are criteria?</a:t>
            </a:r>
          </a:p>
          <a:p>
            <a:pPr lvl="1"/>
            <a:r>
              <a:rPr lang="en-US" dirty="0"/>
              <a:t>Criteria = a set of standards that determines whether a solution is successful or not</a:t>
            </a:r>
          </a:p>
          <a:p>
            <a:pPr lvl="1"/>
            <a:r>
              <a:rPr lang="en-US" dirty="0"/>
              <a:t>Usually a list of things the solution must accomplish</a:t>
            </a:r>
          </a:p>
          <a:p>
            <a:pPr lvl="1"/>
            <a:r>
              <a:rPr lang="en-US" dirty="0"/>
              <a:t>Examples:  </a:t>
            </a:r>
          </a:p>
          <a:p>
            <a:pPr lvl="2"/>
            <a:r>
              <a:rPr lang="en-US" dirty="0"/>
              <a:t>The solution must be able to carry a payload of 1 kg while airborne for 15 feet</a:t>
            </a:r>
          </a:p>
          <a:p>
            <a:pPr lvl="2"/>
            <a:r>
              <a:rPr lang="en-US" dirty="0"/>
              <a:t>The solution must be able to turn on a pump when the water level drops below 6 inches</a:t>
            </a:r>
          </a:p>
          <a:p>
            <a:r>
              <a:rPr lang="en-US" dirty="0"/>
              <a:t>What is a constraint?</a:t>
            </a:r>
          </a:p>
          <a:p>
            <a:pPr lvl="1"/>
            <a:r>
              <a:rPr lang="en-US" dirty="0"/>
              <a:t>Constraint = limitations on the solution</a:t>
            </a:r>
          </a:p>
          <a:p>
            <a:pPr lvl="1"/>
            <a:r>
              <a:rPr lang="en-US" dirty="0"/>
              <a:t>Examples:</a:t>
            </a:r>
          </a:p>
          <a:p>
            <a:pPr lvl="2"/>
            <a:r>
              <a:rPr lang="en-US" dirty="0"/>
              <a:t>The solution must cost no more than $500 to produce</a:t>
            </a:r>
          </a:p>
          <a:p>
            <a:pPr lvl="2"/>
            <a:r>
              <a:rPr lang="en-US" dirty="0"/>
              <a:t>The solution must not exceed 18 inches in length, width, or height</a:t>
            </a:r>
          </a:p>
          <a:p>
            <a:r>
              <a:rPr lang="en-US" dirty="0"/>
              <a:t>Write a list of criteria and a list of constraints for this design challenge</a:t>
            </a:r>
          </a:p>
          <a:p>
            <a:pPr lvl="1"/>
            <a:r>
              <a:rPr lang="en-US" dirty="0"/>
              <a:t>Many criteria and constraints are given in the Rubric</a:t>
            </a:r>
          </a:p>
          <a:p>
            <a:pPr lvl="1"/>
            <a:r>
              <a:rPr lang="en-US" dirty="0"/>
              <a:t>See if you can identify any others that aren’t listed in the Rubric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49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44B163D-F943-4A8B-937B-F1BA08D00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Step 3:  Brainstorming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1CAF39D-2B55-4827-BA5F-4C969BF8D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brainstorming?</a:t>
            </a:r>
          </a:p>
          <a:p>
            <a:pPr lvl="1"/>
            <a:r>
              <a:rPr lang="en-US" dirty="0"/>
              <a:t>Brainstorming = writing down a list of possible solutions as quickly as possible</a:t>
            </a:r>
          </a:p>
          <a:p>
            <a:pPr lvl="1"/>
            <a:r>
              <a:rPr lang="en-US" dirty="0"/>
              <a:t>The goal is to list many general ideas</a:t>
            </a:r>
          </a:p>
          <a:p>
            <a:pPr lvl="1"/>
            <a:r>
              <a:rPr lang="en-US" dirty="0"/>
              <a:t>Don’t worry about details at this stage</a:t>
            </a:r>
          </a:p>
          <a:p>
            <a:pPr lvl="1"/>
            <a:r>
              <a:rPr lang="en-US" dirty="0"/>
              <a:t>Don’t worry about whether each solution is ultimately workable</a:t>
            </a:r>
          </a:p>
          <a:p>
            <a:pPr lvl="1"/>
            <a:r>
              <a:rPr lang="en-US" dirty="0"/>
              <a:t>More ideas increases your chances of success</a:t>
            </a:r>
          </a:p>
          <a:p>
            <a:pPr lvl="1"/>
            <a:endParaRPr lang="en-US" dirty="0"/>
          </a:p>
          <a:p>
            <a:r>
              <a:rPr lang="en-US" dirty="0"/>
              <a:t>Brainstorm a list of possible solutions</a:t>
            </a:r>
          </a:p>
          <a:p>
            <a:pPr lvl="1"/>
            <a:r>
              <a:rPr lang="en-US" dirty="0"/>
              <a:t>You should list a minimum of 5 different ideas</a:t>
            </a:r>
          </a:p>
          <a:p>
            <a:pPr lvl="1"/>
            <a:r>
              <a:rPr lang="en-US" dirty="0"/>
              <a:t>The more ideas, the better!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060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44B163D-F943-4A8B-937B-F1BA08D00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Step 4:  Selecting a Solution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1CAF39D-2B55-4827-BA5F-4C969BF8D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How do you select a solution?</a:t>
            </a:r>
          </a:p>
          <a:p>
            <a:pPr lvl="1"/>
            <a:r>
              <a:rPr lang="en-US" dirty="0"/>
              <a:t>List the positive and negative points of each idea from your brainstorming list</a:t>
            </a:r>
          </a:p>
          <a:p>
            <a:pPr lvl="1"/>
            <a:r>
              <a:rPr lang="en-US" dirty="0"/>
              <a:t>Consider the criteria and constraints you listed</a:t>
            </a:r>
          </a:p>
          <a:p>
            <a:pPr lvl="1"/>
            <a:r>
              <a:rPr lang="en-US" dirty="0"/>
              <a:t>Eliminate ideas that don’t meet the criteria or constraints</a:t>
            </a:r>
          </a:p>
          <a:p>
            <a:pPr lvl="1"/>
            <a:r>
              <a:rPr lang="en-US" dirty="0"/>
              <a:t>Eliminate solutions that have few positive points or many negative points</a:t>
            </a:r>
          </a:p>
          <a:p>
            <a:pPr lvl="1"/>
            <a:r>
              <a:rPr lang="en-US" dirty="0"/>
              <a:t>Choose the solution that you think will be easiest to accomplish while meeting all criteria and constraints</a:t>
            </a:r>
          </a:p>
          <a:p>
            <a:pPr lvl="1"/>
            <a:endParaRPr lang="en-US" dirty="0"/>
          </a:p>
          <a:p>
            <a:r>
              <a:rPr lang="en-US" dirty="0"/>
              <a:t>Select your solution</a:t>
            </a:r>
          </a:p>
          <a:p>
            <a:pPr lvl="1"/>
            <a:r>
              <a:rPr lang="en-US" dirty="0"/>
              <a:t>Choose a solution from your list of brainstormed ideas</a:t>
            </a:r>
          </a:p>
          <a:p>
            <a:pPr lvl="1"/>
            <a:r>
              <a:rPr lang="en-US" dirty="0"/>
              <a:t>It is okay to add new ideas to your brainstorming list at any point</a:t>
            </a:r>
          </a:p>
        </p:txBody>
      </p:sp>
    </p:spTree>
    <p:extLst>
      <p:ext uri="{BB962C8B-B14F-4D97-AF65-F5344CB8AC3E}">
        <p14:creationId xmlns:p14="http://schemas.microsoft.com/office/powerpoint/2010/main" val="3060244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44B163D-F943-4A8B-937B-F1BA08D00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Step 5:  Develop/Construct Solution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1CAF39D-2B55-4827-BA5F-4C969BF8D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steps should you follow to construct a solution?</a:t>
            </a:r>
          </a:p>
          <a:p>
            <a:pPr lvl="1"/>
            <a:r>
              <a:rPr lang="en-US" dirty="0"/>
              <a:t>Develop a plan</a:t>
            </a:r>
          </a:p>
          <a:p>
            <a:pPr lvl="2"/>
            <a:r>
              <a:rPr lang="en-US" dirty="0"/>
              <a:t>Sketch what the solution will look like – include measurements and detailed views</a:t>
            </a:r>
          </a:p>
          <a:p>
            <a:pPr lvl="2"/>
            <a:r>
              <a:rPr lang="en-US" dirty="0"/>
              <a:t>Decide who will do what</a:t>
            </a:r>
          </a:p>
          <a:p>
            <a:pPr lvl="2"/>
            <a:r>
              <a:rPr lang="en-US" dirty="0"/>
              <a:t>List needed materials and tools</a:t>
            </a:r>
          </a:p>
          <a:p>
            <a:pPr lvl="1"/>
            <a:r>
              <a:rPr lang="en-US" dirty="0"/>
              <a:t>Gather needed materials and tools</a:t>
            </a:r>
          </a:p>
          <a:p>
            <a:pPr lvl="1"/>
            <a:r>
              <a:rPr lang="en-US" dirty="0"/>
              <a:t>Construct the solution</a:t>
            </a:r>
          </a:p>
          <a:p>
            <a:pPr lvl="2"/>
            <a:r>
              <a:rPr lang="en-US" dirty="0"/>
              <a:t>Include a log of your daily activities in your Design Notebook</a:t>
            </a:r>
          </a:p>
          <a:p>
            <a:pPr lvl="2"/>
            <a:r>
              <a:rPr lang="en-US" dirty="0"/>
              <a:t>When you have to make changes, record them in your Design Notebook</a:t>
            </a:r>
          </a:p>
          <a:p>
            <a:r>
              <a:rPr lang="en-US" dirty="0"/>
              <a:t>Construct your solution!</a:t>
            </a:r>
          </a:p>
          <a:p>
            <a:pPr lvl="1"/>
            <a:r>
              <a:rPr lang="en-US" dirty="0"/>
              <a:t>Be sure to document everything in your design notebook!</a:t>
            </a:r>
          </a:p>
        </p:txBody>
      </p:sp>
    </p:spTree>
    <p:extLst>
      <p:ext uri="{BB962C8B-B14F-4D97-AF65-F5344CB8AC3E}">
        <p14:creationId xmlns:p14="http://schemas.microsoft.com/office/powerpoint/2010/main" val="1028987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44B163D-F943-4A8B-937B-F1BA08D00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Step 6:  Test and Refine the Solution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1CAF39D-2B55-4827-BA5F-4C969BF8D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Test the solution to see if it works as expected</a:t>
            </a:r>
          </a:p>
          <a:p>
            <a:pPr lvl="1"/>
            <a:r>
              <a:rPr lang="en-US" dirty="0"/>
              <a:t>Test different components of the solution individually</a:t>
            </a:r>
          </a:p>
          <a:p>
            <a:pPr lvl="1"/>
            <a:r>
              <a:rPr lang="en-US" dirty="0"/>
              <a:t>Test the whole solution</a:t>
            </a:r>
          </a:p>
          <a:p>
            <a:pPr lvl="1"/>
            <a:r>
              <a:rPr lang="en-US" dirty="0"/>
              <a:t>Determine what works and what doesn’t</a:t>
            </a:r>
          </a:p>
          <a:p>
            <a:pPr lvl="2"/>
            <a:r>
              <a:rPr lang="en-US" dirty="0"/>
              <a:t>Make a list of things to fix or improve</a:t>
            </a:r>
          </a:p>
          <a:p>
            <a:pPr lvl="2"/>
            <a:endParaRPr lang="en-US" dirty="0"/>
          </a:p>
          <a:p>
            <a:r>
              <a:rPr lang="en-US" dirty="0"/>
              <a:t>Refine the solution</a:t>
            </a:r>
          </a:p>
          <a:p>
            <a:pPr lvl="1"/>
            <a:r>
              <a:rPr lang="en-US" dirty="0"/>
              <a:t>After testing, fix or improve it so that it works better!</a:t>
            </a:r>
          </a:p>
          <a:p>
            <a:pPr lvl="1"/>
            <a:endParaRPr lang="en-US" dirty="0"/>
          </a:p>
          <a:p>
            <a:r>
              <a:rPr lang="en-US" dirty="0"/>
              <a:t>Test and Refine your solution</a:t>
            </a:r>
          </a:p>
        </p:txBody>
      </p:sp>
    </p:spTree>
    <p:extLst>
      <p:ext uri="{BB962C8B-B14F-4D97-AF65-F5344CB8AC3E}">
        <p14:creationId xmlns:p14="http://schemas.microsoft.com/office/powerpoint/2010/main" val="2803599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44B163D-F943-4A8B-937B-F1BA08D00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Review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1CAF39D-2B55-4827-BA5F-4C969BF8D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Engineering Design Process (EDP) is a systematic method for solving technological problems</a:t>
            </a:r>
          </a:p>
          <a:p>
            <a:pPr lvl="1"/>
            <a:r>
              <a:rPr lang="en-US" dirty="0"/>
              <a:t>Different from the Scientific Method (a systematic method for answering questions)</a:t>
            </a:r>
          </a:p>
          <a:p>
            <a:pPr lvl="1"/>
            <a:r>
              <a:rPr lang="en-US" dirty="0"/>
              <a:t>Consists of six steps:</a:t>
            </a:r>
          </a:p>
          <a:p>
            <a:pPr lvl="2"/>
            <a:r>
              <a:rPr lang="en-US" dirty="0"/>
              <a:t>Identify and state the problem</a:t>
            </a:r>
          </a:p>
          <a:p>
            <a:pPr lvl="2"/>
            <a:r>
              <a:rPr lang="en-US" dirty="0"/>
              <a:t>List criteria and constraints</a:t>
            </a:r>
          </a:p>
          <a:p>
            <a:pPr lvl="2"/>
            <a:r>
              <a:rPr lang="en-US" dirty="0"/>
              <a:t>Brainstorm solutions</a:t>
            </a:r>
          </a:p>
          <a:p>
            <a:pPr lvl="2"/>
            <a:r>
              <a:rPr lang="en-US" dirty="0"/>
              <a:t>Select the best solution</a:t>
            </a:r>
          </a:p>
          <a:p>
            <a:pPr lvl="2"/>
            <a:r>
              <a:rPr lang="en-US" dirty="0"/>
              <a:t>Develop/construct the solution</a:t>
            </a:r>
          </a:p>
          <a:p>
            <a:pPr lvl="2"/>
            <a:r>
              <a:rPr lang="en-US" dirty="0"/>
              <a:t>Test and refine the solution</a:t>
            </a:r>
          </a:p>
        </p:txBody>
      </p:sp>
    </p:spTree>
    <p:extLst>
      <p:ext uri="{BB962C8B-B14F-4D97-AF65-F5344CB8AC3E}">
        <p14:creationId xmlns:p14="http://schemas.microsoft.com/office/powerpoint/2010/main" val="2001451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689</Words>
  <Application>Microsoft Office PowerPoint</Application>
  <PresentationFormat>Widescreen</PresentationFormat>
  <Paragraphs>91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The Engineering Design Process</vt:lpstr>
      <vt:lpstr>What is the Engineering Design Process?</vt:lpstr>
      <vt:lpstr>Step 1:  Identify the Problem</vt:lpstr>
      <vt:lpstr>Step 2:  Criteria and Constraints</vt:lpstr>
      <vt:lpstr>Step 3:  Brainstorming</vt:lpstr>
      <vt:lpstr>Step 4:  Selecting a Solution</vt:lpstr>
      <vt:lpstr>Step 5:  Develop/Construct Solution</vt:lpstr>
      <vt:lpstr>Step 6:  Test and Refine the Solution</vt:lpstr>
      <vt:lpstr>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Engineering Design Process</dc:title>
  <dc:creator>TEE Graduate Student</dc:creator>
  <cp:lastModifiedBy>TEE Graduate Student</cp:lastModifiedBy>
  <cp:revision>9</cp:revision>
  <dcterms:created xsi:type="dcterms:W3CDTF">2017-10-31T14:36:58Z</dcterms:created>
  <dcterms:modified xsi:type="dcterms:W3CDTF">2017-11-09T22:26:59Z</dcterms:modified>
</cp:coreProperties>
</file>