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1" r:id="rId5"/>
    <p:sldId id="262" r:id="rId6"/>
    <p:sldId id="265" r:id="rId7"/>
    <p:sldId id="263" r:id="rId8"/>
    <p:sldId id="260"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varScale="1">
        <p:scale>
          <a:sx n="81" d="100"/>
          <a:sy n="81" d="100"/>
        </p:scale>
        <p:origin x="114" y="10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A9AD21B-2033-4683-9DB2-057CB3250725}" type="datetimeFigureOut">
              <a:rPr lang="en-US" smtClean="0"/>
              <a:t>8/2/2017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C44802-53F4-4FC5-B4F0-F110B6781EF5}" type="slidenum">
              <a:rPr lang="en-US" smtClean="0"/>
              <a:t>‹#›</a:t>
            </a:fld>
            <a:endParaRPr lang="en-US"/>
          </a:p>
        </p:txBody>
      </p:sp>
    </p:spTree>
    <p:extLst>
      <p:ext uri="{BB962C8B-B14F-4D97-AF65-F5344CB8AC3E}">
        <p14:creationId xmlns:p14="http://schemas.microsoft.com/office/powerpoint/2010/main" val="2209645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9AD21B-2033-4683-9DB2-057CB3250725}" type="datetimeFigureOut">
              <a:rPr lang="en-US" smtClean="0"/>
              <a:t>8/2/2017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C44802-53F4-4FC5-B4F0-F110B6781EF5}" type="slidenum">
              <a:rPr lang="en-US" smtClean="0"/>
              <a:t>‹#›</a:t>
            </a:fld>
            <a:endParaRPr lang="en-US"/>
          </a:p>
        </p:txBody>
      </p:sp>
    </p:spTree>
    <p:extLst>
      <p:ext uri="{BB962C8B-B14F-4D97-AF65-F5344CB8AC3E}">
        <p14:creationId xmlns:p14="http://schemas.microsoft.com/office/powerpoint/2010/main" val="2663305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9AD21B-2033-4683-9DB2-057CB3250725}" type="datetimeFigureOut">
              <a:rPr lang="en-US" smtClean="0"/>
              <a:t>8/2/2017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C44802-53F4-4FC5-B4F0-F110B6781EF5}" type="slidenum">
              <a:rPr lang="en-US" smtClean="0"/>
              <a:t>‹#›</a:t>
            </a:fld>
            <a:endParaRPr lang="en-US"/>
          </a:p>
        </p:txBody>
      </p:sp>
    </p:spTree>
    <p:extLst>
      <p:ext uri="{BB962C8B-B14F-4D97-AF65-F5344CB8AC3E}">
        <p14:creationId xmlns:p14="http://schemas.microsoft.com/office/powerpoint/2010/main" val="15074432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9AD21B-2033-4683-9DB2-057CB3250725}" type="datetimeFigureOut">
              <a:rPr lang="en-US" smtClean="0"/>
              <a:t>8/2/2017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C44802-53F4-4FC5-B4F0-F110B6781EF5}" type="slidenum">
              <a:rPr lang="en-US" smtClean="0"/>
              <a:t>‹#›</a:t>
            </a:fld>
            <a:endParaRPr lang="en-US"/>
          </a:p>
        </p:txBody>
      </p:sp>
    </p:spTree>
    <p:extLst>
      <p:ext uri="{BB962C8B-B14F-4D97-AF65-F5344CB8AC3E}">
        <p14:creationId xmlns:p14="http://schemas.microsoft.com/office/powerpoint/2010/main" val="22034685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A9AD21B-2033-4683-9DB2-057CB3250725}" type="datetimeFigureOut">
              <a:rPr lang="en-US" smtClean="0"/>
              <a:t>8/2/2017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C44802-53F4-4FC5-B4F0-F110B6781EF5}" type="slidenum">
              <a:rPr lang="en-US" smtClean="0"/>
              <a:t>‹#›</a:t>
            </a:fld>
            <a:endParaRPr lang="en-US"/>
          </a:p>
        </p:txBody>
      </p:sp>
    </p:spTree>
    <p:extLst>
      <p:ext uri="{BB962C8B-B14F-4D97-AF65-F5344CB8AC3E}">
        <p14:creationId xmlns:p14="http://schemas.microsoft.com/office/powerpoint/2010/main" val="1051012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A9AD21B-2033-4683-9DB2-057CB3250725}" type="datetimeFigureOut">
              <a:rPr lang="en-US" smtClean="0"/>
              <a:t>8/2/2017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C44802-53F4-4FC5-B4F0-F110B6781EF5}" type="slidenum">
              <a:rPr lang="en-US" smtClean="0"/>
              <a:t>‹#›</a:t>
            </a:fld>
            <a:endParaRPr lang="en-US"/>
          </a:p>
        </p:txBody>
      </p:sp>
    </p:spTree>
    <p:extLst>
      <p:ext uri="{BB962C8B-B14F-4D97-AF65-F5344CB8AC3E}">
        <p14:creationId xmlns:p14="http://schemas.microsoft.com/office/powerpoint/2010/main" val="31437806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A9AD21B-2033-4683-9DB2-057CB3250725}" type="datetimeFigureOut">
              <a:rPr lang="en-US" smtClean="0"/>
              <a:t>8/2/2017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7C44802-53F4-4FC5-B4F0-F110B6781EF5}" type="slidenum">
              <a:rPr lang="en-US" smtClean="0"/>
              <a:t>‹#›</a:t>
            </a:fld>
            <a:endParaRPr lang="en-US"/>
          </a:p>
        </p:txBody>
      </p:sp>
    </p:spTree>
    <p:extLst>
      <p:ext uri="{BB962C8B-B14F-4D97-AF65-F5344CB8AC3E}">
        <p14:creationId xmlns:p14="http://schemas.microsoft.com/office/powerpoint/2010/main" val="11553517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A9AD21B-2033-4683-9DB2-057CB3250725}" type="datetimeFigureOut">
              <a:rPr lang="en-US" smtClean="0"/>
              <a:t>8/2/2017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7C44802-53F4-4FC5-B4F0-F110B6781EF5}" type="slidenum">
              <a:rPr lang="en-US" smtClean="0"/>
              <a:t>‹#›</a:t>
            </a:fld>
            <a:endParaRPr lang="en-US"/>
          </a:p>
        </p:txBody>
      </p:sp>
    </p:spTree>
    <p:extLst>
      <p:ext uri="{BB962C8B-B14F-4D97-AF65-F5344CB8AC3E}">
        <p14:creationId xmlns:p14="http://schemas.microsoft.com/office/powerpoint/2010/main" val="19942976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9AD21B-2033-4683-9DB2-057CB3250725}" type="datetimeFigureOut">
              <a:rPr lang="en-US" smtClean="0"/>
              <a:t>8/2/2017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7C44802-53F4-4FC5-B4F0-F110B6781EF5}" type="slidenum">
              <a:rPr lang="en-US" smtClean="0"/>
              <a:t>‹#›</a:t>
            </a:fld>
            <a:endParaRPr lang="en-US"/>
          </a:p>
        </p:txBody>
      </p:sp>
    </p:spTree>
    <p:extLst>
      <p:ext uri="{BB962C8B-B14F-4D97-AF65-F5344CB8AC3E}">
        <p14:creationId xmlns:p14="http://schemas.microsoft.com/office/powerpoint/2010/main" val="36876439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9AD21B-2033-4683-9DB2-057CB3250725}" type="datetimeFigureOut">
              <a:rPr lang="en-US" smtClean="0"/>
              <a:t>8/2/2017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C44802-53F4-4FC5-B4F0-F110B6781EF5}" type="slidenum">
              <a:rPr lang="en-US" smtClean="0"/>
              <a:t>‹#›</a:t>
            </a:fld>
            <a:endParaRPr lang="en-US"/>
          </a:p>
        </p:txBody>
      </p:sp>
    </p:spTree>
    <p:extLst>
      <p:ext uri="{BB962C8B-B14F-4D97-AF65-F5344CB8AC3E}">
        <p14:creationId xmlns:p14="http://schemas.microsoft.com/office/powerpoint/2010/main" val="25758877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9AD21B-2033-4683-9DB2-057CB3250725}" type="datetimeFigureOut">
              <a:rPr lang="en-US" smtClean="0"/>
              <a:t>8/2/2017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C44802-53F4-4FC5-B4F0-F110B6781EF5}" type="slidenum">
              <a:rPr lang="en-US" smtClean="0"/>
              <a:t>‹#›</a:t>
            </a:fld>
            <a:endParaRPr lang="en-US"/>
          </a:p>
        </p:txBody>
      </p:sp>
    </p:spTree>
    <p:extLst>
      <p:ext uri="{BB962C8B-B14F-4D97-AF65-F5344CB8AC3E}">
        <p14:creationId xmlns:p14="http://schemas.microsoft.com/office/powerpoint/2010/main" val="30350075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9AD21B-2033-4683-9DB2-057CB3250725}" type="datetimeFigureOut">
              <a:rPr lang="en-US" smtClean="0"/>
              <a:t>8/2/2017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C44802-53F4-4FC5-B4F0-F110B6781EF5}" type="slidenum">
              <a:rPr lang="en-US" smtClean="0"/>
              <a:t>‹#›</a:t>
            </a:fld>
            <a:endParaRPr lang="en-US"/>
          </a:p>
        </p:txBody>
      </p:sp>
    </p:spTree>
    <p:extLst>
      <p:ext uri="{BB962C8B-B14F-4D97-AF65-F5344CB8AC3E}">
        <p14:creationId xmlns:p14="http://schemas.microsoft.com/office/powerpoint/2010/main" val="32854602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hyperlink" Target="https://prezi.com/ha-sf9j0ehkn/classified-crop-case-files/"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Weed Ecology and Control</a:t>
            </a:r>
            <a:endParaRPr lang="en-US" b="1" dirty="0"/>
          </a:p>
        </p:txBody>
      </p:sp>
    </p:spTree>
    <p:extLst>
      <p:ext uri="{BB962C8B-B14F-4D97-AF65-F5344CB8AC3E}">
        <p14:creationId xmlns:p14="http://schemas.microsoft.com/office/powerpoint/2010/main" val="33478660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33804" y="1074959"/>
            <a:ext cx="5958196" cy="3972130"/>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74959"/>
            <a:ext cx="5981560" cy="3972130"/>
          </a:xfrm>
          <a:prstGeom prst="rect">
            <a:avLst/>
          </a:prstGeom>
        </p:spPr>
      </p:pic>
      <p:sp>
        <p:nvSpPr>
          <p:cNvPr id="4" name="TextBox 3"/>
          <p:cNvSpPr txBox="1"/>
          <p:nvPr/>
        </p:nvSpPr>
        <p:spPr>
          <a:xfrm>
            <a:off x="498763" y="5486400"/>
            <a:ext cx="11162806" cy="707886"/>
          </a:xfrm>
          <a:prstGeom prst="rect">
            <a:avLst/>
          </a:prstGeom>
          <a:noFill/>
        </p:spPr>
        <p:txBody>
          <a:bodyPr wrap="square" rtlCol="0">
            <a:spAutoFit/>
          </a:bodyPr>
          <a:lstStyle/>
          <a:p>
            <a:r>
              <a:rPr lang="en-US" sz="2000" dirty="0" smtClean="0"/>
              <a:t>An </a:t>
            </a:r>
            <a:r>
              <a:rPr lang="en-US" sz="2000" b="1" dirty="0" smtClean="0"/>
              <a:t>ecosystem</a:t>
            </a:r>
            <a:r>
              <a:rPr lang="en-US" sz="2000" dirty="0" smtClean="0"/>
              <a:t> is made up of a community of organisms living together and the physical environment that they live in.</a:t>
            </a:r>
            <a:endParaRPr lang="en-US" sz="2000" b="1" dirty="0"/>
          </a:p>
        </p:txBody>
      </p:sp>
    </p:spTree>
    <p:extLst>
      <p:ext uri="{BB962C8B-B14F-4D97-AF65-F5344CB8AC3E}">
        <p14:creationId xmlns:p14="http://schemas.microsoft.com/office/powerpoint/2010/main" val="23643071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39840" y="1144558"/>
            <a:ext cx="5852160" cy="4389120"/>
          </a:xfrm>
          <a:prstGeom prst="rect">
            <a:avLst/>
          </a:prstGeo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11882" r="8675"/>
          <a:stretch/>
        </p:blipFill>
        <p:spPr>
          <a:xfrm>
            <a:off x="0" y="1144558"/>
            <a:ext cx="6198919" cy="4389120"/>
          </a:xfrm>
          <a:prstGeom prst="rect">
            <a:avLst/>
          </a:prstGeom>
        </p:spPr>
      </p:pic>
      <p:sp>
        <p:nvSpPr>
          <p:cNvPr id="6" name="TextBox 5"/>
          <p:cNvSpPr txBox="1"/>
          <p:nvPr/>
        </p:nvSpPr>
        <p:spPr>
          <a:xfrm>
            <a:off x="691737" y="5652655"/>
            <a:ext cx="11014364" cy="1015663"/>
          </a:xfrm>
          <a:prstGeom prst="rect">
            <a:avLst/>
          </a:prstGeom>
          <a:noFill/>
        </p:spPr>
        <p:txBody>
          <a:bodyPr wrap="square" rtlCol="0">
            <a:spAutoFit/>
          </a:bodyPr>
          <a:lstStyle/>
          <a:p>
            <a:r>
              <a:rPr lang="en-US" sz="2000" dirty="0" smtClean="0"/>
              <a:t>Changes to the living and nonliving components in an ecosystem affect populations in that ecosystem. </a:t>
            </a:r>
            <a:br>
              <a:rPr lang="en-US" sz="2000" dirty="0" smtClean="0"/>
            </a:br>
            <a:r>
              <a:rPr lang="en-US" sz="2000" dirty="0" smtClean="0"/>
              <a:t>How might changes like tilling the soil or growth in the number of grazing animals affect plant populations?</a:t>
            </a:r>
            <a:endParaRPr lang="en-US" sz="2000" dirty="0"/>
          </a:p>
        </p:txBody>
      </p:sp>
    </p:spTree>
    <p:extLst>
      <p:ext uri="{BB962C8B-B14F-4D97-AF65-F5344CB8AC3E}">
        <p14:creationId xmlns:p14="http://schemas.microsoft.com/office/powerpoint/2010/main" val="10875363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23745"/>
          <a:stretch/>
        </p:blipFill>
        <p:spPr>
          <a:xfrm>
            <a:off x="0" y="938151"/>
            <a:ext cx="5985397" cy="4480562"/>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17917" y="938151"/>
            <a:ext cx="5974083" cy="4480562"/>
          </a:xfrm>
          <a:prstGeom prst="rect">
            <a:avLst/>
          </a:prstGeom>
        </p:spPr>
      </p:pic>
      <p:sp>
        <p:nvSpPr>
          <p:cNvPr id="5" name="TextBox 4"/>
          <p:cNvSpPr txBox="1"/>
          <p:nvPr/>
        </p:nvSpPr>
        <p:spPr>
          <a:xfrm>
            <a:off x="494010" y="5676406"/>
            <a:ext cx="11281559" cy="707886"/>
          </a:xfrm>
          <a:prstGeom prst="rect">
            <a:avLst/>
          </a:prstGeom>
          <a:noFill/>
        </p:spPr>
        <p:txBody>
          <a:bodyPr wrap="square" rtlCol="0">
            <a:spAutoFit/>
          </a:bodyPr>
          <a:lstStyle/>
          <a:p>
            <a:r>
              <a:rPr lang="en-US" sz="2000" dirty="0" smtClean="0"/>
              <a:t>When changes in an ecosystem cause existing plant populations to decline, space opens up for new plants to grow. Often weeds are the first plants to take advantage and move in. </a:t>
            </a:r>
            <a:endParaRPr lang="en-US" sz="2000" dirty="0"/>
          </a:p>
        </p:txBody>
      </p:sp>
    </p:spTree>
    <p:extLst>
      <p:ext uri="{BB962C8B-B14F-4D97-AF65-F5344CB8AC3E}">
        <p14:creationId xmlns:p14="http://schemas.microsoft.com/office/powerpoint/2010/main" val="35122372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7538" y="356260"/>
            <a:ext cx="9108374" cy="5123460"/>
          </a:xfrm>
          <a:prstGeom prst="rect">
            <a:avLst/>
          </a:prstGeom>
        </p:spPr>
      </p:pic>
      <p:sp>
        <p:nvSpPr>
          <p:cNvPr id="3" name="TextBox 2"/>
          <p:cNvSpPr txBox="1"/>
          <p:nvPr/>
        </p:nvSpPr>
        <p:spPr>
          <a:xfrm>
            <a:off x="529635" y="5676406"/>
            <a:ext cx="11281559" cy="707886"/>
          </a:xfrm>
          <a:prstGeom prst="rect">
            <a:avLst/>
          </a:prstGeom>
          <a:noFill/>
        </p:spPr>
        <p:txBody>
          <a:bodyPr wrap="square" rtlCol="0">
            <a:spAutoFit/>
          </a:bodyPr>
          <a:lstStyle/>
          <a:p>
            <a:r>
              <a:rPr lang="en-US" sz="2000" dirty="0" smtClean="0"/>
              <a:t>A </a:t>
            </a:r>
            <a:r>
              <a:rPr lang="en-US" sz="2000" b="1" dirty="0" smtClean="0"/>
              <a:t>weed</a:t>
            </a:r>
            <a:r>
              <a:rPr lang="en-US" sz="2000" dirty="0" smtClean="0"/>
              <a:t> is simply a plant out of place, or a plant that is not valued where it is growing. </a:t>
            </a:r>
            <a:r>
              <a:rPr lang="en-US" sz="2000" dirty="0"/>
              <a:t>W</a:t>
            </a:r>
            <a:r>
              <a:rPr lang="en-US" sz="2000" dirty="0" smtClean="0"/>
              <a:t>eeds tend to be vigorous plants that can outcompete other more desirable plants. </a:t>
            </a:r>
            <a:endParaRPr lang="en-US" sz="2000" dirty="0"/>
          </a:p>
        </p:txBody>
      </p:sp>
    </p:spTree>
    <p:extLst>
      <p:ext uri="{BB962C8B-B14F-4D97-AF65-F5344CB8AC3E}">
        <p14:creationId xmlns:p14="http://schemas.microsoft.com/office/powerpoint/2010/main" val="30668514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7538" y="356260"/>
            <a:ext cx="9108374" cy="5123460"/>
          </a:xfrm>
          <a:prstGeom prst="rect">
            <a:avLst/>
          </a:prstGeom>
        </p:spPr>
      </p:pic>
      <p:sp>
        <p:nvSpPr>
          <p:cNvPr id="3" name="TextBox 2"/>
          <p:cNvSpPr txBox="1"/>
          <p:nvPr/>
        </p:nvSpPr>
        <p:spPr>
          <a:xfrm>
            <a:off x="529635" y="5676406"/>
            <a:ext cx="11281559" cy="707886"/>
          </a:xfrm>
          <a:prstGeom prst="rect">
            <a:avLst/>
          </a:prstGeom>
          <a:noFill/>
        </p:spPr>
        <p:txBody>
          <a:bodyPr wrap="square" rtlCol="0">
            <a:spAutoFit/>
          </a:bodyPr>
          <a:lstStyle/>
          <a:p>
            <a:r>
              <a:rPr lang="en-US" sz="2000" dirty="0" smtClean="0"/>
              <a:t>A </a:t>
            </a:r>
            <a:r>
              <a:rPr lang="en-US" sz="2000" b="1" dirty="0" smtClean="0"/>
              <a:t>weed</a:t>
            </a:r>
            <a:r>
              <a:rPr lang="en-US" sz="2000" dirty="0" smtClean="0"/>
              <a:t> is simply a plant out of place, or a plant that is not valued where it is growing. </a:t>
            </a:r>
            <a:r>
              <a:rPr lang="en-US" sz="2000" dirty="0"/>
              <a:t>W</a:t>
            </a:r>
            <a:r>
              <a:rPr lang="en-US" sz="2000" dirty="0" smtClean="0"/>
              <a:t>eeds tend to be vigorous plants that can outcompete other more desirable plants. </a:t>
            </a:r>
            <a:endParaRPr lang="en-US" sz="2000" dirty="0"/>
          </a:p>
        </p:txBody>
      </p:sp>
      <p:sp>
        <p:nvSpPr>
          <p:cNvPr id="4" name="TextBox 3"/>
          <p:cNvSpPr txBox="1"/>
          <p:nvPr/>
        </p:nvSpPr>
        <p:spPr>
          <a:xfrm>
            <a:off x="1805049" y="712519"/>
            <a:ext cx="3550722" cy="1384995"/>
          </a:xfrm>
          <a:prstGeom prst="rect">
            <a:avLst/>
          </a:prstGeom>
          <a:noFill/>
        </p:spPr>
        <p:txBody>
          <a:bodyPr wrap="square" rtlCol="0">
            <a:spAutoFit/>
          </a:bodyPr>
          <a:lstStyle/>
          <a:p>
            <a:r>
              <a:rPr lang="en-US" sz="2800" b="1" dirty="0" smtClean="0">
                <a:solidFill>
                  <a:schemeClr val="bg1"/>
                </a:solidFill>
              </a:rPr>
              <a:t>In American lawns, dandelions are a pesky weed.</a:t>
            </a:r>
            <a:endParaRPr lang="en-US" sz="2800" b="1" dirty="0">
              <a:solidFill>
                <a:schemeClr val="bg1"/>
              </a:solidFill>
            </a:endParaRPr>
          </a:p>
        </p:txBody>
      </p:sp>
      <p:sp>
        <p:nvSpPr>
          <p:cNvPr id="5" name="TextBox 4"/>
          <p:cNvSpPr txBox="1"/>
          <p:nvPr/>
        </p:nvSpPr>
        <p:spPr>
          <a:xfrm>
            <a:off x="7087590" y="3584369"/>
            <a:ext cx="2982685" cy="1384995"/>
          </a:xfrm>
          <a:prstGeom prst="rect">
            <a:avLst/>
          </a:prstGeom>
          <a:noFill/>
        </p:spPr>
        <p:txBody>
          <a:bodyPr wrap="square" rtlCol="0">
            <a:spAutoFit/>
          </a:bodyPr>
          <a:lstStyle/>
          <a:p>
            <a:pPr algn="r"/>
            <a:r>
              <a:rPr lang="en-US" sz="2800" b="1" dirty="0" smtClean="0">
                <a:solidFill>
                  <a:schemeClr val="bg1"/>
                </a:solidFill>
              </a:rPr>
              <a:t>In Italy, dandelion greens are a tasty vegetable. </a:t>
            </a:r>
            <a:endParaRPr lang="en-US" sz="2800" b="1" dirty="0">
              <a:solidFill>
                <a:schemeClr val="bg1"/>
              </a:solidFill>
            </a:endParaRPr>
          </a:p>
        </p:txBody>
      </p:sp>
    </p:spTree>
    <p:extLst>
      <p:ext uri="{BB962C8B-B14F-4D97-AF65-F5344CB8AC3E}">
        <p14:creationId xmlns:p14="http://schemas.microsoft.com/office/powerpoint/2010/main" val="23878737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48641" y="370029"/>
            <a:ext cx="7197240" cy="4794412"/>
          </a:xfrm>
          <a:prstGeom prst="rect">
            <a:avLst/>
          </a:prstGeom>
        </p:spPr>
      </p:pic>
      <p:sp>
        <p:nvSpPr>
          <p:cNvPr id="3" name="TextBox 2"/>
          <p:cNvSpPr txBox="1"/>
          <p:nvPr/>
        </p:nvSpPr>
        <p:spPr>
          <a:xfrm>
            <a:off x="451262" y="5403272"/>
            <a:ext cx="11466811" cy="1015663"/>
          </a:xfrm>
          <a:prstGeom prst="rect">
            <a:avLst/>
          </a:prstGeom>
          <a:noFill/>
        </p:spPr>
        <p:txBody>
          <a:bodyPr wrap="square" rtlCol="0">
            <a:spAutoFit/>
          </a:bodyPr>
          <a:lstStyle/>
          <a:p>
            <a:r>
              <a:rPr lang="en-US" sz="2000" dirty="0" smtClean="0"/>
              <a:t>Weeds can interfere with the ability of farmers and ranchers to produce the food that we all need to survive. Weeds can also disrupt the balance in natural ecosystems, threatening native species, increasing fire danger, and more. Can you think of more reasons why it is important for people to control the spread of weeds?</a:t>
            </a:r>
            <a:endParaRPr lang="en-US" sz="2000" dirty="0"/>
          </a:p>
        </p:txBody>
      </p:sp>
    </p:spTree>
    <p:extLst>
      <p:ext uri="{BB962C8B-B14F-4D97-AF65-F5344CB8AC3E}">
        <p14:creationId xmlns:p14="http://schemas.microsoft.com/office/powerpoint/2010/main" val="39180218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99409" y="570016"/>
            <a:ext cx="9630887" cy="5924699"/>
          </a:xfrm>
          <a:prstGeom prst="rect">
            <a:avLst/>
          </a:prstGeom>
          <a:noFill/>
        </p:spPr>
        <p:txBody>
          <a:bodyPr wrap="square" rtlCol="0">
            <a:spAutoFit/>
          </a:bodyPr>
          <a:lstStyle/>
          <a:p>
            <a:pPr>
              <a:spcAft>
                <a:spcPts val="600"/>
              </a:spcAft>
            </a:pPr>
            <a:r>
              <a:rPr lang="en-US" sz="3600" u="sng" dirty="0" smtClean="0"/>
              <a:t>Five types of weed control:</a:t>
            </a:r>
            <a:endParaRPr lang="en-US" sz="1100" dirty="0" smtClean="0"/>
          </a:p>
          <a:p>
            <a:pPr marL="285750" indent="-285750">
              <a:buFont typeface="Arial" panose="020B0604020202020204" pitchFamily="34" charset="0"/>
              <a:buChar char="•"/>
            </a:pPr>
            <a:r>
              <a:rPr lang="en-US" sz="3600" dirty="0" smtClean="0"/>
              <a:t>Preventative</a:t>
            </a:r>
          </a:p>
          <a:p>
            <a:pPr lvl="1"/>
            <a:r>
              <a:rPr lang="en-US" sz="2800" dirty="0" smtClean="0"/>
              <a:t>Prevent spread and establishment of weed seeds</a:t>
            </a:r>
            <a:endParaRPr lang="en-US" sz="2800" dirty="0"/>
          </a:p>
          <a:p>
            <a:pPr marL="285750" indent="-285750">
              <a:buFont typeface="Arial" panose="020B0604020202020204" pitchFamily="34" charset="0"/>
              <a:buChar char="•"/>
            </a:pPr>
            <a:r>
              <a:rPr lang="en-US" sz="3600" dirty="0"/>
              <a:t>Cultural </a:t>
            </a:r>
            <a:endParaRPr lang="en-US" sz="3600" dirty="0" smtClean="0"/>
          </a:p>
          <a:p>
            <a:pPr lvl="1"/>
            <a:r>
              <a:rPr lang="en-US" sz="2800" dirty="0" smtClean="0"/>
              <a:t>Maintain conditions that favor desirable plants </a:t>
            </a:r>
            <a:endParaRPr lang="en-US" sz="2800" dirty="0"/>
          </a:p>
          <a:p>
            <a:pPr marL="285750" indent="-285750">
              <a:buFont typeface="Arial" panose="020B0604020202020204" pitchFamily="34" charset="0"/>
              <a:buChar char="•"/>
            </a:pPr>
            <a:r>
              <a:rPr lang="en-US" sz="3600" dirty="0"/>
              <a:t>Mechanical </a:t>
            </a:r>
            <a:endParaRPr lang="en-US" sz="3600" dirty="0" smtClean="0"/>
          </a:p>
          <a:p>
            <a:pPr lvl="1"/>
            <a:r>
              <a:rPr lang="en-US" sz="2800" dirty="0" smtClean="0"/>
              <a:t>Physically remove, kill, or prevent growth of weeds</a:t>
            </a:r>
            <a:endParaRPr lang="en-US" sz="2800" dirty="0"/>
          </a:p>
          <a:p>
            <a:pPr marL="285750" indent="-285750">
              <a:buFont typeface="Arial" panose="020B0604020202020204" pitchFamily="34" charset="0"/>
              <a:buChar char="•"/>
            </a:pPr>
            <a:r>
              <a:rPr lang="en-US" sz="3600" dirty="0"/>
              <a:t>Biological </a:t>
            </a:r>
            <a:endParaRPr lang="en-US" sz="3600" dirty="0" smtClean="0"/>
          </a:p>
          <a:p>
            <a:pPr lvl="1"/>
            <a:r>
              <a:rPr lang="en-US" sz="2800" dirty="0" smtClean="0"/>
              <a:t>Use other living organisms to manage weeds</a:t>
            </a:r>
            <a:endParaRPr lang="en-US" sz="2800" dirty="0"/>
          </a:p>
          <a:p>
            <a:pPr marL="285750" indent="-285750">
              <a:buFont typeface="Arial" panose="020B0604020202020204" pitchFamily="34" charset="0"/>
              <a:buChar char="•"/>
            </a:pPr>
            <a:r>
              <a:rPr lang="en-US" sz="3600" dirty="0"/>
              <a:t>Chemical </a:t>
            </a:r>
            <a:endParaRPr lang="en-US" sz="3600" dirty="0" smtClean="0"/>
          </a:p>
          <a:p>
            <a:pPr lvl="1"/>
            <a:r>
              <a:rPr lang="en-US" sz="2800" dirty="0" smtClean="0"/>
              <a:t>Use chemical herbicides to kill or interrupt growth of weeds</a:t>
            </a:r>
            <a:endParaRPr lang="en-US" sz="2800" dirty="0"/>
          </a:p>
          <a:p>
            <a:r>
              <a:rPr lang="en-US" dirty="0"/>
              <a:t> </a:t>
            </a:r>
          </a:p>
        </p:txBody>
      </p:sp>
    </p:spTree>
    <p:extLst>
      <p:ext uri="{BB962C8B-B14F-4D97-AF65-F5344CB8AC3E}">
        <p14:creationId xmlns:p14="http://schemas.microsoft.com/office/powerpoint/2010/main" val="3146174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9" end="9"/>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1262" y="866898"/>
            <a:ext cx="11466811" cy="646331"/>
          </a:xfrm>
          <a:prstGeom prst="rect">
            <a:avLst/>
          </a:prstGeom>
          <a:noFill/>
        </p:spPr>
        <p:txBody>
          <a:bodyPr wrap="square" rtlCol="0">
            <a:spAutoFit/>
          </a:bodyPr>
          <a:lstStyle/>
          <a:p>
            <a:r>
              <a:rPr lang="en-US" sz="3600" b="1" dirty="0" smtClean="0"/>
              <a:t>Step #1: Identify Your Weeds</a:t>
            </a:r>
            <a:endParaRPr lang="en-US" sz="3600" b="1" dirty="0"/>
          </a:p>
        </p:txBody>
      </p:sp>
      <p:sp>
        <p:nvSpPr>
          <p:cNvPr id="4" name="TextBox 3"/>
          <p:cNvSpPr txBox="1"/>
          <p:nvPr/>
        </p:nvSpPr>
        <p:spPr>
          <a:xfrm>
            <a:off x="1487976" y="1935677"/>
            <a:ext cx="9393382" cy="1631216"/>
          </a:xfrm>
          <a:prstGeom prst="rect">
            <a:avLst/>
          </a:prstGeom>
          <a:noFill/>
        </p:spPr>
        <p:txBody>
          <a:bodyPr wrap="square" rtlCol="0">
            <a:spAutoFit/>
          </a:bodyPr>
          <a:lstStyle/>
          <a:p>
            <a:r>
              <a:rPr lang="en-US" sz="2000" dirty="0" smtClean="0"/>
              <a:t>The first step in weed control is always identification. Once you’ve identified the plant species that is causing trouble, you can then make a plan to control its spread. </a:t>
            </a:r>
          </a:p>
          <a:p>
            <a:endParaRPr lang="en-US" sz="2000" dirty="0"/>
          </a:p>
          <a:p>
            <a:r>
              <a:rPr lang="en-US" sz="2000" dirty="0" smtClean="0"/>
              <a:t>A </a:t>
            </a:r>
            <a:r>
              <a:rPr lang="en-US" sz="2000" b="1" dirty="0" smtClean="0"/>
              <a:t>dichotomous key </a:t>
            </a:r>
            <a:r>
              <a:rPr lang="en-US" sz="2000" dirty="0" smtClean="0"/>
              <a:t>is a tool used to identify plants (and other organisms) based on a series of choices between alternative traits.</a:t>
            </a:r>
            <a:endParaRPr lang="en-US" sz="2000" dirty="0"/>
          </a:p>
        </p:txBody>
      </p:sp>
      <p:sp>
        <p:nvSpPr>
          <p:cNvPr id="6" name="TextBox 5"/>
          <p:cNvSpPr txBox="1"/>
          <p:nvPr/>
        </p:nvSpPr>
        <p:spPr>
          <a:xfrm>
            <a:off x="2838203" y="4099165"/>
            <a:ext cx="8906494" cy="1200329"/>
          </a:xfrm>
          <a:prstGeom prst="rect">
            <a:avLst/>
          </a:prstGeom>
          <a:noFill/>
        </p:spPr>
        <p:txBody>
          <a:bodyPr wrap="square" rtlCol="0">
            <a:spAutoFit/>
          </a:bodyPr>
          <a:lstStyle/>
          <a:p>
            <a:r>
              <a:rPr lang="en-US" sz="3600" b="1" dirty="0" smtClean="0"/>
              <a:t>View the </a:t>
            </a:r>
            <a:r>
              <a:rPr lang="en-US" sz="3600" b="1" dirty="0" smtClean="0">
                <a:hlinkClick r:id="rId2"/>
              </a:rPr>
              <a:t>Classified: Crop Case Files Prezi</a:t>
            </a:r>
            <a:r>
              <a:rPr lang="en-US" sz="3600" b="1" dirty="0" smtClean="0"/>
              <a:t> to learn to use a dichotomous key!</a:t>
            </a:r>
            <a:endParaRPr lang="en-US" sz="3600" b="1" dirty="0"/>
          </a:p>
        </p:txBody>
      </p:sp>
    </p:spTree>
    <p:extLst>
      <p:ext uri="{BB962C8B-B14F-4D97-AF65-F5344CB8AC3E}">
        <p14:creationId xmlns:p14="http://schemas.microsoft.com/office/powerpoint/2010/main" val="1890747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0-#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0-#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10074</TotalTime>
  <Words>359</Words>
  <Application>Microsoft Office PowerPoint</Application>
  <PresentationFormat>Widescreen</PresentationFormat>
  <Paragraphs>26</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Weed Ecology and Control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Weed Ecology and Control</dc:title>
  <dc:creator>Sara Hunt</dc:creator>
  <cp:lastModifiedBy>Sara Hunt</cp:lastModifiedBy>
  <cp:revision>23</cp:revision>
  <dcterms:created xsi:type="dcterms:W3CDTF">2017-08-02T21:48:27Z</dcterms:created>
  <dcterms:modified xsi:type="dcterms:W3CDTF">2017-08-09T21:42:40Z</dcterms:modified>
</cp:coreProperties>
</file>