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0" r:id="rId11"/>
    <p:sldId id="26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4" autoAdjust="0"/>
    <p:restoredTop sz="94660"/>
  </p:normalViewPr>
  <p:slideViewPr>
    <p:cSldViewPr snapToGrid="0">
      <p:cViewPr varScale="1">
        <p:scale>
          <a:sx n="71" d="100"/>
          <a:sy n="71" d="100"/>
        </p:scale>
        <p:origin x="96" y="12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2/24/2017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/2.5/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o.org/gender/infographic/en/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sa/2.0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o.org/gender/infographic/en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fao.org/gender/infographic/en/" TargetMode="Externa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fao.org/gender/infographic/en/" TargetMode="Externa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fao.org/gender/infographic/en/" TargetMode="Externa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fao.org/gender/infographic/en/" TargetMode="Externa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fao.org/gender/infographic/en/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Evolving Role of women in agriculture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Key messages from</a:t>
            </a:r>
            <a:br>
              <a:rPr lang="en-US" dirty="0" smtClean="0"/>
            </a:br>
            <a:r>
              <a:rPr lang="en-US" dirty="0" smtClean="0"/>
              <a:t>Women in Agriculture: Closing the Gender Gap for Development</a:t>
            </a:r>
            <a:br>
              <a:rPr lang="en-US" dirty="0" smtClean="0"/>
            </a:br>
            <a:r>
              <a:rPr lang="en-US" dirty="0" smtClean="0"/>
              <a:t>2010-11</a:t>
            </a:r>
          </a:p>
          <a:p>
            <a:r>
              <a:rPr lang="en-US" dirty="0" smtClean="0"/>
              <a:t>Food and Agriculture Organization of the United Nations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0456" y="5422582"/>
            <a:ext cx="3619500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06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1069847"/>
            <a:ext cx="3931920" cy="4645153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Priority areas for policy reform include…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</a:t>
            </a:r>
            <a:r>
              <a:rPr lang="en-US" sz="2000" dirty="0" smtClean="0"/>
              <a:t>liminating discrimination against women in access to agricultural resources, education, extension and financial service, and labor markets;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</a:t>
            </a:r>
            <a:r>
              <a:rPr lang="en-US" sz="2000" dirty="0" smtClean="0"/>
              <a:t>nvesting in labor-saving and productivity-enhancing technologies and infrastructure to free women’s time for more productive activities;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</a:t>
            </a:r>
            <a:r>
              <a:rPr lang="en-US" sz="2000" dirty="0" smtClean="0"/>
              <a:t>acilitating the participation of women in flexible, efficient, and fair rural labor markets.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13248" y="5980922"/>
            <a:ext cx="60990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“Herding water buffalo in Chaiyaphum Province” </a:t>
            </a:r>
            <a:r>
              <a:rPr lang="en-US" sz="1000" dirty="0"/>
              <a:t>by </a:t>
            </a:r>
            <a:r>
              <a:rPr lang="en-US" sz="1000" dirty="0" smtClean="0"/>
              <a:t>Chiba007 is licensed by </a:t>
            </a:r>
            <a:r>
              <a:rPr lang="en-US" sz="1000" dirty="0" smtClean="0">
                <a:hlinkClick r:id="rId3"/>
              </a:rPr>
              <a:t>Creative Commons Attribution 2.5 Generic. </a:t>
            </a:r>
            <a:endParaRPr lang="en-US" sz="1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74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/>
          <p:cNvPicPr preferRelativeResize="0"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6963" y="475907"/>
            <a:ext cx="4290759" cy="5394540"/>
          </a:xfrm>
        </p:spPr>
      </p:pic>
      <p:sp>
        <p:nvSpPr>
          <p:cNvPr id="9" name="TextBox 8"/>
          <p:cNvSpPr txBox="1"/>
          <p:nvPr/>
        </p:nvSpPr>
        <p:spPr>
          <a:xfrm>
            <a:off x="376499" y="6072918"/>
            <a:ext cx="4994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[©FAO] [2015] [The Female Face of Farming] [</a:t>
            </a:r>
            <a:r>
              <a:rPr lang="en-US" sz="1000" dirty="0" smtClean="0">
                <a:hlinkClick r:id="rId3"/>
              </a:rPr>
              <a:t>http</a:t>
            </a:r>
            <a:r>
              <a:rPr lang="en-US" sz="1000" dirty="0">
                <a:hlinkClick r:id="rId3"/>
              </a:rPr>
              <a:t>://www.fao.org/gender/infographic/en</a:t>
            </a:r>
            <a:r>
              <a:rPr lang="en-US" sz="1000" dirty="0" smtClean="0">
                <a:hlinkClick r:id="rId3"/>
              </a:rPr>
              <a:t>/</a:t>
            </a:r>
            <a:r>
              <a:rPr lang="en-US" sz="1000" dirty="0"/>
              <a:t>]</a:t>
            </a:r>
            <a:r>
              <a:rPr lang="en-US" sz="1000" dirty="0" smtClean="0"/>
              <a:t> [Downloaded November 2015]</a:t>
            </a:r>
            <a:endParaRPr lang="en-US" sz="1000" dirty="0"/>
          </a:p>
        </p:txBody>
      </p:sp>
      <p:pic>
        <p:nvPicPr>
          <p:cNvPr id="11" name="Picture Placeholder 7"/>
          <p:cNvPicPr>
            <a:picLocks noGrp="1" noChangeAspect="1"/>
          </p:cNvPicPr>
          <p:nvPr>
            <p:ph type="pic"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096796" y="1145628"/>
            <a:ext cx="5539905" cy="4360495"/>
          </a:xfrm>
        </p:spPr>
      </p:pic>
      <p:pic>
        <p:nvPicPr>
          <p:cNvPr id="12" name="Picture Placeholder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413248" y="1069847"/>
            <a:ext cx="6099048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29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1069847"/>
            <a:ext cx="3931920" cy="4645153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Women’s roles in agriculture…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d</a:t>
            </a:r>
            <a:r>
              <a:rPr lang="en-US" sz="2000" dirty="0" smtClean="0"/>
              <a:t>iffer significantly by region.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a</a:t>
            </a:r>
            <a:r>
              <a:rPr lang="en-US" sz="2000" dirty="0" smtClean="0"/>
              <a:t>re changing rapidly in some areas.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r>
              <a:rPr lang="en-US" sz="2000" b="1" dirty="0" smtClean="0"/>
              <a:t>On average, women comprise…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43% of the agricultural labor force in developing countries…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f</a:t>
            </a:r>
            <a:r>
              <a:rPr lang="en-US" sz="2000" dirty="0" smtClean="0"/>
              <a:t>rom 20% in Latin America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t</a:t>
            </a:r>
            <a:r>
              <a:rPr lang="en-US" sz="2000" dirty="0" smtClean="0"/>
              <a:t>o 50% in Eastern Asia and sub-Saharan Africa.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two-thirds of the world’s 600 million poor livestock keepers.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413248" y="6074229"/>
            <a:ext cx="6099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“Maza </a:t>
            </a:r>
            <a:r>
              <a:rPr lang="en-US" sz="1000" dirty="0"/>
              <a:t>Wanawake Kwanza Growers Association (</a:t>
            </a:r>
            <a:r>
              <a:rPr lang="en-US" sz="1000" dirty="0" smtClean="0"/>
              <a:t>7269688256”) by USAID Africa Bureau is in the public domain.</a:t>
            </a:r>
            <a:endParaRPr lang="en-US" sz="1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621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1069847"/>
            <a:ext cx="3931920" cy="464515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000" b="1" dirty="0" smtClean="0"/>
              <a:t>Women in agriculture and rural areas have this in common…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l</a:t>
            </a:r>
            <a:r>
              <a:rPr lang="en-US" sz="2000" dirty="0" smtClean="0"/>
              <a:t>ess access than men to productive resources and opportunities.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000" b="1" dirty="0" smtClean="0"/>
              <a:t>The gender gap is found in: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Land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Livestock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Labor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Education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Extension and financial services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Technology 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5413248" y="5966601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 smtClean="0"/>
              <a:t>“A village woman of Bangladesh” by Balaram Mahalder is licensed under</a:t>
            </a:r>
            <a:r>
              <a:rPr lang="en-US" sz="1000" dirty="0"/>
              <a:t> </a:t>
            </a:r>
            <a:r>
              <a:rPr lang="en-US" sz="1000" dirty="0">
                <a:hlinkClick r:id="rId3"/>
              </a:rPr>
              <a:t>Creative Commons Attribution-Share Alike 3.0 Unported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9523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1069847"/>
            <a:ext cx="3931920" cy="4645153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Female Heads of Households</a:t>
            </a:r>
          </a:p>
          <a:p>
            <a:r>
              <a:rPr lang="en-US" sz="2000" dirty="0" smtClean="0"/>
              <a:t>A significant share of households in all regions are headed by women, yet their access to productive resources and services are limited.</a:t>
            </a:r>
            <a:endParaRPr lang="en-US" sz="2000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13248" y="1185461"/>
            <a:ext cx="5629275" cy="3419475"/>
          </a:xfrm>
        </p:spPr>
      </p:pic>
      <p:sp>
        <p:nvSpPr>
          <p:cNvPr id="7" name="TextBox 6"/>
          <p:cNvSpPr txBox="1"/>
          <p:nvPr/>
        </p:nvSpPr>
        <p:spPr>
          <a:xfrm>
            <a:off x="5487904" y="6032938"/>
            <a:ext cx="5686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[©FAO] [2015] [The Female Face of Farming] [</a:t>
            </a:r>
            <a:r>
              <a:rPr lang="en-US" sz="1000" dirty="0">
                <a:hlinkClick r:id="rId3"/>
              </a:rPr>
              <a:t>http://www.fao.org/gender/infographic/en/</a:t>
            </a:r>
            <a:r>
              <a:rPr lang="en-US" sz="1000" dirty="0"/>
              <a:t>] [Downloaded November 2015</a:t>
            </a:r>
            <a:r>
              <a:rPr lang="en-US" sz="1000" dirty="0" smtClean="0"/>
              <a:t>]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86204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1069847"/>
            <a:ext cx="3931920" cy="4645153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Employment in High-value</a:t>
            </a:r>
            <a:br>
              <a:rPr lang="en-US" sz="2000" b="1" dirty="0" smtClean="0"/>
            </a:br>
            <a:r>
              <a:rPr lang="en-US" sz="2000" b="1" dirty="0" smtClean="0"/>
              <a:t>Agro-Industries</a:t>
            </a:r>
          </a:p>
          <a:p>
            <a:r>
              <a:rPr lang="en-US" sz="2000" dirty="0" smtClean="0"/>
              <a:t>Women wage workers dominate employment in areas of export-oriented high-value agriculture in the developing world.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444358" y="6127531"/>
            <a:ext cx="4939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[©FAO] [2015] [The Female Face of Farming] [</a:t>
            </a:r>
            <a:r>
              <a:rPr lang="en-US" sz="1000" dirty="0">
                <a:hlinkClick r:id="rId2"/>
              </a:rPr>
              <a:t>http://www.fao.org/gender/infographic/en/</a:t>
            </a:r>
            <a:r>
              <a:rPr lang="en-US" sz="1000" dirty="0"/>
              <a:t>] [Downloaded November 2015</a:t>
            </a:r>
            <a:r>
              <a:rPr lang="en-US" sz="1000" dirty="0" smtClean="0"/>
              <a:t>]</a:t>
            </a:r>
            <a:endParaRPr lang="en-US" sz="1000" dirty="0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9278" y="277113"/>
            <a:ext cx="3435875" cy="5755825"/>
          </a:xfrm>
        </p:spPr>
      </p:pic>
    </p:spTree>
    <p:extLst>
      <p:ext uri="{BB962C8B-B14F-4D97-AF65-F5344CB8AC3E}">
        <p14:creationId xmlns:p14="http://schemas.microsoft.com/office/powerpoint/2010/main" val="160447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1069847"/>
            <a:ext cx="3931920" cy="4645153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Extension Services</a:t>
            </a:r>
          </a:p>
          <a:p>
            <a:r>
              <a:rPr lang="en-US" sz="2000" dirty="0" smtClean="0"/>
              <a:t>Because of cultural attitudes, discrimination, and a lack of recognition for their role in food production, extension and training benefits for women are limited or non-existent.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444358" y="6127531"/>
            <a:ext cx="4939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[©FAO] [2015] [The Female Face of Farming] [</a:t>
            </a:r>
            <a:r>
              <a:rPr lang="en-US" sz="1000" dirty="0">
                <a:hlinkClick r:id="rId2"/>
              </a:rPr>
              <a:t>http://www.fao.org/gender/infographic/en/</a:t>
            </a:r>
            <a:r>
              <a:rPr lang="en-US" sz="1000" dirty="0"/>
              <a:t>] [Downloaded November 2015</a:t>
            </a:r>
            <a:r>
              <a:rPr lang="en-US" sz="1000" dirty="0" smtClean="0"/>
              <a:t>]</a:t>
            </a:r>
            <a:endParaRPr lang="en-US" sz="10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73100" y="372603"/>
            <a:ext cx="4547568" cy="5581883"/>
          </a:xfrm>
        </p:spPr>
      </p:pic>
    </p:spTree>
    <p:extLst>
      <p:ext uri="{BB962C8B-B14F-4D97-AF65-F5344CB8AC3E}">
        <p14:creationId xmlns:p14="http://schemas.microsoft.com/office/powerpoint/2010/main" val="414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1069847"/>
            <a:ext cx="3931920" cy="4645153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Education</a:t>
            </a:r>
          </a:p>
          <a:p>
            <a:r>
              <a:rPr lang="en-US" sz="2000" dirty="0" smtClean="0"/>
              <a:t>Girls who stay in school are more likely as adults to be able to feed themselves and their families.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55694" y="6084454"/>
            <a:ext cx="4939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[©FAO] [2015] [The Female Face of Farming] [</a:t>
            </a:r>
            <a:r>
              <a:rPr lang="en-US" sz="1000" dirty="0">
                <a:hlinkClick r:id="rId2"/>
              </a:rPr>
              <a:t>http://www.fao.org/gender/infographic/en/</a:t>
            </a:r>
            <a:r>
              <a:rPr lang="en-US" sz="1000" dirty="0"/>
              <a:t>] [Downloaded November 2015</a:t>
            </a:r>
            <a:r>
              <a:rPr lang="en-US" sz="1000" dirty="0" smtClean="0"/>
              <a:t>]</a:t>
            </a:r>
            <a:endParaRPr lang="en-US" sz="1000" dirty="0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64532" y="300282"/>
            <a:ext cx="3600974" cy="6184282"/>
          </a:xfrm>
        </p:spPr>
      </p:pic>
    </p:spTree>
    <p:extLst>
      <p:ext uri="{BB962C8B-B14F-4D97-AF65-F5344CB8AC3E}">
        <p14:creationId xmlns:p14="http://schemas.microsoft.com/office/powerpoint/2010/main" val="164082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1069847"/>
            <a:ext cx="3931920" cy="4645153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Access to Credit</a:t>
            </a:r>
          </a:p>
          <a:p>
            <a:r>
              <a:rPr lang="en-US" sz="2000" dirty="0" smtClean="0"/>
              <a:t>Without access to credit, women often cannot buy essential inputs, such as seeds, tools and fertilizers, or invest in irrigation and land improvements.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55694" y="6084454"/>
            <a:ext cx="4939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[©FAO] [2015] [The Female Face of Farming] [</a:t>
            </a:r>
            <a:r>
              <a:rPr lang="en-US" sz="1000" dirty="0">
                <a:hlinkClick r:id="rId2"/>
              </a:rPr>
              <a:t>http://www.fao.org/gender/infographic/en/</a:t>
            </a:r>
            <a:r>
              <a:rPr lang="en-US" sz="1000" dirty="0"/>
              <a:t>] [Downloaded November 2015</a:t>
            </a:r>
            <a:r>
              <a:rPr lang="en-US" sz="1000" dirty="0" smtClean="0"/>
              <a:t>]</a:t>
            </a:r>
            <a:endParaRPr lang="en-US" sz="10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63642" y="358710"/>
            <a:ext cx="5286375" cy="6067425"/>
          </a:xfrm>
        </p:spPr>
      </p:pic>
    </p:spTree>
    <p:extLst>
      <p:ext uri="{BB962C8B-B14F-4D97-AF65-F5344CB8AC3E}">
        <p14:creationId xmlns:p14="http://schemas.microsoft.com/office/powerpoint/2010/main" val="58067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1069847"/>
            <a:ext cx="3931920" cy="4645153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Income</a:t>
            </a:r>
          </a:p>
          <a:p>
            <a:r>
              <a:rPr lang="en-US" sz="2000" dirty="0" smtClean="0"/>
              <a:t>Increasing women’s share of household income has broad benefits to improved rural livelihoods.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55694" y="6084454"/>
            <a:ext cx="4939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[©FAO] [2015] [The Female Face of Farming] [</a:t>
            </a:r>
            <a:r>
              <a:rPr lang="en-US" sz="1000" dirty="0">
                <a:hlinkClick r:id="rId2"/>
              </a:rPr>
              <a:t>http://www.fao.org/gender/infographic/en/</a:t>
            </a:r>
            <a:r>
              <a:rPr lang="en-US" sz="1000" dirty="0"/>
              <a:t>] [Downloaded November 2015</a:t>
            </a:r>
            <a:r>
              <a:rPr lang="en-US" sz="1000" dirty="0" smtClean="0"/>
              <a:t>]</a:t>
            </a:r>
            <a:endParaRPr lang="en-US" sz="1000" dirty="0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48677" y="657225"/>
            <a:ext cx="5325021" cy="5427229"/>
          </a:xfrm>
        </p:spPr>
      </p:pic>
    </p:spTree>
    <p:extLst>
      <p:ext uri="{BB962C8B-B14F-4D97-AF65-F5344CB8AC3E}">
        <p14:creationId xmlns:p14="http://schemas.microsoft.com/office/powerpoint/2010/main" val="353359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211</TotalTime>
  <Words>509</Words>
  <Application>Microsoft Office PowerPoint</Application>
  <PresentationFormat>Widescreen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Corbel</vt:lpstr>
      <vt:lpstr>Basis</vt:lpstr>
      <vt:lpstr>Evolving Role of women in agriculture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Evolving Role of women in agriculture</dc:title>
  <dc:creator>Denise Stewardson</dc:creator>
  <cp:lastModifiedBy>Sara Hunt</cp:lastModifiedBy>
  <cp:revision>51</cp:revision>
  <dcterms:created xsi:type="dcterms:W3CDTF">2015-11-18T18:49:07Z</dcterms:created>
  <dcterms:modified xsi:type="dcterms:W3CDTF">2017-02-24T23:58:27Z</dcterms:modified>
</cp:coreProperties>
</file>