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42" r:id="rId2"/>
    <p:sldId id="350" r:id="rId3"/>
    <p:sldId id="347" r:id="rId4"/>
    <p:sldId id="348" r:id="rId5"/>
    <p:sldId id="351" r:id="rId6"/>
    <p:sldId id="345" r:id="rId7"/>
    <p:sldId id="343" r:id="rId8"/>
    <p:sldId id="352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00"/>
    <a:srgbClr val="C80200"/>
    <a:srgbClr val="9E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1282" autoAdjust="0"/>
  </p:normalViewPr>
  <p:slideViewPr>
    <p:cSldViewPr>
      <p:cViewPr varScale="1">
        <p:scale>
          <a:sx n="135" d="100"/>
          <a:sy n="135" d="100"/>
        </p:scale>
        <p:origin x="19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F6A8DD-28AD-4240-9D0E-B255B6D69268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132BEB-F840-4647-A86B-8164791D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63F286-2452-4402-B6EC-78384F9AA375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EA918C-9457-474F-8392-648E597D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differences</a:t>
            </a:r>
            <a:r>
              <a:rPr lang="en-US" baseline="0" dirty="0" smtClean="0"/>
              <a:t> or similarities do you notice?</a:t>
            </a:r>
          </a:p>
          <a:p>
            <a:r>
              <a:rPr lang="en-US" baseline="0" dirty="0" smtClean="0"/>
              <a:t>How does the meat (also called lean) compare to the fat in these cattle?</a:t>
            </a:r>
          </a:p>
          <a:p>
            <a:r>
              <a:rPr lang="en-US" baseline="0" dirty="0" smtClean="0"/>
              <a:t>What benefits or </a:t>
            </a:r>
            <a:r>
              <a:rPr lang="en-US" baseline="0" dirty="0" smtClean="0"/>
              <a:t>challenges </a:t>
            </a:r>
            <a:r>
              <a:rPr lang="en-US" baseline="0" dirty="0" smtClean="0"/>
              <a:t>might this cause for the cattle? How about for the producer?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918C-9457-474F-8392-648E597DA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B981-451A-4099-8BDA-665EC569731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7F6F-17EA-41A7-86EF-F38DE7D4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0341-0E0B-436F-B88B-FD8919F756F0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53400" y="5534113"/>
            <a:ext cx="932873" cy="100252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727" y="5728714"/>
            <a:ext cx="2694998" cy="7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Double the Muscle:  Probabilities and Pedigrees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3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meat cuts from three cattle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4" y="1371601"/>
            <a:ext cx="2844800" cy="2133600"/>
          </a:xfrm>
        </p:spPr>
      </p:pic>
      <p:sp>
        <p:nvSpPr>
          <p:cNvPr id="6" name="TextBox 5"/>
          <p:cNvSpPr txBox="1"/>
          <p:nvPr/>
        </p:nvSpPr>
        <p:spPr>
          <a:xfrm>
            <a:off x="1447800" y="4843790"/>
            <a:ext cx="359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Notice any differences?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854960" cy="2141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 smtClean="0"/>
              <a:t>Key Vocabulary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09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After </a:t>
            </a:r>
            <a:r>
              <a:rPr lang="en-US" b="1" dirty="0"/>
              <a:t>mating occurs, </a:t>
            </a:r>
            <a:r>
              <a:rPr lang="en-US" b="1" dirty="0" smtClean="0"/>
              <a:t>reproductive </a:t>
            </a:r>
            <a:r>
              <a:rPr lang="en-US" b="1" dirty="0"/>
              <a:t>cells </a:t>
            </a:r>
            <a:r>
              <a:rPr lang="en-US" b="1" dirty="0" smtClean="0"/>
              <a:t>called gametes come </a:t>
            </a:r>
            <a:r>
              <a:rPr lang="en-US" b="1" dirty="0"/>
              <a:t>together to </a:t>
            </a:r>
            <a:r>
              <a:rPr lang="en-US" b="1" dirty="0" smtClean="0"/>
              <a:t>form a zygote.</a:t>
            </a:r>
            <a:endParaRPr lang="en-US" b="1" dirty="0"/>
          </a:p>
          <a:p>
            <a:pPr marL="342900" lvl="1" indent="0">
              <a:buNone/>
            </a:pPr>
            <a:r>
              <a:rPr lang="en-US" b="1" i="1" dirty="0"/>
              <a:t>gamete</a:t>
            </a:r>
            <a:r>
              <a:rPr lang="en-US" dirty="0"/>
              <a:t>: a </a:t>
            </a:r>
            <a:r>
              <a:rPr lang="en-US" dirty="0" smtClean="0"/>
              <a:t>mature male </a:t>
            </a:r>
            <a:r>
              <a:rPr lang="en-US" dirty="0"/>
              <a:t>or female reproductive cell (sperm /pollen or egg/ ovum); </a:t>
            </a:r>
            <a:r>
              <a:rPr lang="en-US" dirty="0" smtClean="0"/>
              <a:t>contains half the total number of chromosomes in a cell; contributes one </a:t>
            </a:r>
            <a:r>
              <a:rPr lang="en-US" dirty="0"/>
              <a:t>allele per gene pair </a:t>
            </a:r>
            <a:r>
              <a:rPr lang="en-US" dirty="0" smtClean="0"/>
              <a:t>to the zygote</a:t>
            </a:r>
          </a:p>
          <a:p>
            <a:pPr marL="342900" lvl="1" indent="0">
              <a:buNone/>
            </a:pPr>
            <a:r>
              <a:rPr lang="en-US" b="1" i="1" dirty="0" smtClean="0"/>
              <a:t>segregation</a:t>
            </a:r>
            <a:r>
              <a:rPr lang="en-US" dirty="0"/>
              <a:t>: during gamete formation, </a:t>
            </a:r>
            <a:r>
              <a:rPr lang="en-US" dirty="0" smtClean="0"/>
              <a:t>occurs when the </a:t>
            </a:r>
            <a:r>
              <a:rPr lang="en-US" dirty="0"/>
              <a:t>paired alleles separate</a:t>
            </a:r>
          </a:p>
          <a:p>
            <a:pPr marL="0" indent="0">
              <a:buNone/>
            </a:pPr>
            <a:r>
              <a:rPr lang="en-US" b="1" dirty="0" smtClean="0"/>
              <a:t>Cells contain chromosomes.</a:t>
            </a:r>
          </a:p>
          <a:p>
            <a:pPr marL="342900" lvl="1" indent="0">
              <a:buNone/>
            </a:pPr>
            <a:r>
              <a:rPr lang="en-US" b="1" i="1" dirty="0"/>
              <a:t>haploid cell</a:t>
            </a:r>
            <a:r>
              <a:rPr lang="en-US" dirty="0"/>
              <a:t>: cell containing one set of </a:t>
            </a:r>
            <a:r>
              <a:rPr lang="en-US" dirty="0" smtClean="0"/>
              <a:t>chromosomes (the gamete)</a:t>
            </a:r>
            <a:endParaRPr lang="en-US" dirty="0"/>
          </a:p>
          <a:p>
            <a:pPr marL="342900" lvl="1" indent="0">
              <a:buNone/>
            </a:pPr>
            <a:r>
              <a:rPr lang="en-US" b="1" i="1" dirty="0"/>
              <a:t>diploid cell</a:t>
            </a:r>
            <a:r>
              <a:rPr lang="en-US" dirty="0"/>
              <a:t>: cell containing two sets of chromosomes </a:t>
            </a:r>
            <a:r>
              <a:rPr lang="en-US" dirty="0" smtClean="0"/>
              <a:t>(the zygote)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342900" lvl="1" indent="0">
              <a:buNone/>
            </a:pPr>
            <a:r>
              <a:rPr lang="en-US" b="1" i="1" dirty="0" smtClean="0"/>
              <a:t>somatic </a:t>
            </a:r>
            <a:r>
              <a:rPr lang="en-US" b="1" i="1" dirty="0"/>
              <a:t>cell</a:t>
            </a:r>
            <a:r>
              <a:rPr lang="en-US" dirty="0"/>
              <a:t>: diploid cells that are specialized and make up the body of a multicellular </a:t>
            </a:r>
            <a:r>
              <a:rPr lang="en-US" dirty="0" smtClean="0"/>
              <a:t>organism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Chromosomes contain genes which determine an organism’s traits.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342900" lvl="1" indent="0">
              <a:buNone/>
            </a:pPr>
            <a:r>
              <a:rPr lang="en-US" b="1" i="1" dirty="0" smtClean="0"/>
              <a:t>autosome</a:t>
            </a:r>
            <a:r>
              <a:rPr lang="en-US" dirty="0"/>
              <a:t>: chromosome that does not determine an organism’s </a:t>
            </a:r>
            <a:r>
              <a:rPr lang="en-US" dirty="0" smtClean="0"/>
              <a:t>sex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1793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 smtClean="0"/>
              <a:t>Key Vocabulary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09" y="1066800"/>
            <a:ext cx="7979891" cy="4537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Genes determine traits and are made up of alleles.</a:t>
            </a:r>
          </a:p>
          <a:p>
            <a:pPr marL="342900" lvl="1" indent="0">
              <a:buNone/>
            </a:pPr>
            <a:r>
              <a:rPr lang="en-US" b="1" i="1" dirty="0" smtClean="0"/>
              <a:t>allele</a:t>
            </a:r>
            <a:r>
              <a:rPr lang="en-US" dirty="0"/>
              <a:t>: </a:t>
            </a:r>
            <a:r>
              <a:rPr lang="en-US" dirty="0" smtClean="0"/>
              <a:t>an </a:t>
            </a:r>
            <a:r>
              <a:rPr lang="en-US" dirty="0"/>
              <a:t>alternative version of a </a:t>
            </a:r>
            <a:r>
              <a:rPr lang="en-US" dirty="0" smtClean="0"/>
              <a:t>gene</a:t>
            </a:r>
            <a:endParaRPr lang="en-US" dirty="0"/>
          </a:p>
          <a:p>
            <a:pPr marL="342900" lvl="1" indent="0">
              <a:buNone/>
            </a:pPr>
            <a:r>
              <a:rPr lang="en-US" b="1" i="1" dirty="0" smtClean="0"/>
              <a:t>dominant allele</a:t>
            </a:r>
            <a:r>
              <a:rPr lang="en-US" dirty="0" smtClean="0"/>
              <a:t>: whenever this allele is present, the dominant trait is expressed </a:t>
            </a:r>
            <a:endParaRPr lang="en-US" dirty="0"/>
          </a:p>
          <a:p>
            <a:pPr marL="342900" lvl="1" indent="0">
              <a:buNone/>
            </a:pPr>
            <a:r>
              <a:rPr lang="en-US" b="1" i="1" dirty="0"/>
              <a:t>r</a:t>
            </a:r>
            <a:r>
              <a:rPr lang="en-US" b="1" i="1" dirty="0" smtClean="0"/>
              <a:t>ecessive allele</a:t>
            </a:r>
            <a:r>
              <a:rPr lang="en-US" dirty="0" smtClean="0"/>
              <a:t>: two copies of this allele must present for the recessive trait to be expressed</a:t>
            </a:r>
          </a:p>
          <a:p>
            <a:pPr marL="0" indent="0">
              <a:buNone/>
            </a:pPr>
            <a:r>
              <a:rPr lang="en-US" sz="2500" b="1" dirty="0" smtClean="0"/>
              <a:t>When describing the alleles combination of a gene, the gene is…</a:t>
            </a:r>
          </a:p>
          <a:p>
            <a:pPr marL="342900" lvl="1" indent="0">
              <a:buNone/>
            </a:pPr>
            <a:r>
              <a:rPr lang="en-US" b="1" i="1" dirty="0" smtClean="0"/>
              <a:t>heterozygous</a:t>
            </a:r>
            <a:r>
              <a:rPr lang="en-US" dirty="0"/>
              <a:t>: a </a:t>
            </a:r>
            <a:r>
              <a:rPr lang="en-US" dirty="0" smtClean="0"/>
              <a:t>gene pair made up of </a:t>
            </a:r>
            <a:r>
              <a:rPr lang="en-US" u="sng" dirty="0" smtClean="0"/>
              <a:t>two </a:t>
            </a:r>
            <a:r>
              <a:rPr lang="en-US" u="sng" dirty="0"/>
              <a:t>different </a:t>
            </a:r>
            <a:r>
              <a:rPr lang="en-US" u="sng" dirty="0" smtClean="0"/>
              <a:t>alleles</a:t>
            </a:r>
          </a:p>
          <a:p>
            <a:pPr marL="342900" lvl="1" indent="0">
              <a:buNone/>
            </a:pPr>
            <a:r>
              <a:rPr lang="en-US" b="1" i="1" dirty="0" smtClean="0"/>
              <a:t>homozygous</a:t>
            </a:r>
            <a:r>
              <a:rPr lang="en-US" dirty="0"/>
              <a:t>: a </a:t>
            </a:r>
            <a:r>
              <a:rPr lang="en-US" smtClean="0"/>
              <a:t>gene pair made </a:t>
            </a:r>
            <a:r>
              <a:rPr lang="en-US" dirty="0" smtClean="0"/>
              <a:t>up of </a:t>
            </a:r>
            <a:r>
              <a:rPr lang="en-US" u="sng" dirty="0" smtClean="0"/>
              <a:t>two </a:t>
            </a:r>
            <a:r>
              <a:rPr lang="en-US" u="sng" dirty="0"/>
              <a:t>identical </a:t>
            </a:r>
            <a:r>
              <a:rPr lang="en-US" u="sng" dirty="0" smtClean="0"/>
              <a:t>alleles </a:t>
            </a:r>
          </a:p>
          <a:p>
            <a:pPr marL="0" indent="0">
              <a:buNone/>
            </a:pPr>
            <a:r>
              <a:rPr lang="en-US" sz="2500" b="1" dirty="0" smtClean="0"/>
              <a:t>Organisms can be defined in terms of their genes or their outward appearance</a:t>
            </a:r>
            <a:r>
              <a:rPr lang="en-US" sz="2500" dirty="0" smtClean="0"/>
              <a:t>.</a:t>
            </a:r>
          </a:p>
          <a:p>
            <a:pPr marL="342900" lvl="1" indent="0">
              <a:buNone/>
            </a:pPr>
            <a:r>
              <a:rPr lang="en-US" b="1" i="1" dirty="0" smtClean="0"/>
              <a:t>genotype</a:t>
            </a:r>
            <a:r>
              <a:rPr lang="en-US" dirty="0"/>
              <a:t>: the </a:t>
            </a:r>
            <a:r>
              <a:rPr lang="en-US" dirty="0" smtClean="0"/>
              <a:t>allele combinations making up an organism</a:t>
            </a:r>
            <a:endParaRPr lang="en-US" dirty="0"/>
          </a:p>
          <a:p>
            <a:pPr marL="342900" lvl="1" indent="0">
              <a:buNone/>
            </a:pPr>
            <a:r>
              <a:rPr lang="en-US" b="1" i="1" dirty="0"/>
              <a:t>phenotype</a:t>
            </a:r>
            <a:r>
              <a:rPr lang="en-US" dirty="0"/>
              <a:t>: the physical appearance of an </a:t>
            </a:r>
            <a:r>
              <a:rPr lang="en-US" dirty="0" smtClean="0"/>
              <a:t>organism determined by the genotype</a:t>
            </a:r>
            <a:endParaRPr lang="en-US" dirty="0"/>
          </a:p>
          <a:p>
            <a:pPr marL="0" indent="0">
              <a:buNone/>
            </a:pPr>
            <a:r>
              <a:rPr lang="en-US" sz="2200" b="1" dirty="0" smtClean="0"/>
              <a:t>We may be able to predict the genotype or phenotype of an organism.</a:t>
            </a:r>
          </a:p>
          <a:p>
            <a:pPr marL="342900" lvl="1" indent="0">
              <a:buNone/>
            </a:pPr>
            <a:r>
              <a:rPr lang="en-US" b="1" i="1" dirty="0" smtClean="0"/>
              <a:t>Punnett </a:t>
            </a:r>
            <a:r>
              <a:rPr lang="en-US" b="1" i="1" dirty="0"/>
              <a:t>square</a:t>
            </a:r>
            <a:r>
              <a:rPr lang="en-US" dirty="0"/>
              <a:t>: a visual depiction of all the possible ways the alleles from two parents could </a:t>
            </a:r>
            <a:r>
              <a:rPr lang="en-US" dirty="0" smtClean="0"/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05032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610600" cy="701674"/>
          </a:xfrm>
        </p:spPr>
        <p:txBody>
          <a:bodyPr/>
          <a:lstStyle/>
          <a:p>
            <a:r>
              <a:rPr lang="en-US" dirty="0" smtClean="0"/>
              <a:t>Genetic differences are responsible for this trait.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" y="994877"/>
            <a:ext cx="2103120" cy="1577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9" y="994877"/>
            <a:ext cx="2103120" cy="1577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29" y="994877"/>
            <a:ext cx="2103120" cy="1577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9686" y="3029690"/>
            <a:ext cx="71730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b="1" dirty="0" smtClean="0"/>
              <a:t>Double Muscle trait </a:t>
            </a:r>
            <a:r>
              <a:rPr lang="en-US" dirty="0" smtClean="0"/>
              <a:t>is a </a:t>
            </a:r>
            <a:r>
              <a:rPr lang="en-US" b="1" dirty="0" smtClean="0"/>
              <a:t>recessive</a:t>
            </a:r>
            <a:r>
              <a:rPr lang="en-US" dirty="0" smtClean="0"/>
              <a:t> </a:t>
            </a:r>
            <a:r>
              <a:rPr lang="en-US" b="1" dirty="0" smtClean="0"/>
              <a:t>genetic mutation </a:t>
            </a:r>
            <a:r>
              <a:rPr lang="en-US" dirty="0" smtClean="0"/>
              <a:t>which inactivates a gene that produces </a:t>
            </a:r>
            <a:r>
              <a:rPr lang="en-US" b="1" dirty="0" err="1" smtClean="0"/>
              <a:t>myostatin</a:t>
            </a:r>
            <a:r>
              <a:rPr lang="en-US" dirty="0" smtClean="0"/>
              <a:t>, a </a:t>
            </a:r>
            <a:r>
              <a:rPr lang="en-US" dirty="0"/>
              <a:t>negative regulator of skeletal muscle </a:t>
            </a:r>
            <a:r>
              <a:rPr lang="en-US" dirty="0" smtClean="0"/>
              <a:t>growth. Cattle with the mutation are born with higher muscle mass.</a:t>
            </a:r>
            <a:endParaRPr lang="en-US" b="1" dirty="0" smtClean="0"/>
          </a:p>
          <a:p>
            <a:r>
              <a:rPr lang="en-US" dirty="0" smtClean="0"/>
              <a:t>Differences are due to….</a:t>
            </a:r>
          </a:p>
          <a:p>
            <a:pPr lvl="1"/>
            <a:r>
              <a:rPr lang="en-US" b="1" i="1" dirty="0" smtClean="0"/>
              <a:t>hyperplasia</a:t>
            </a:r>
            <a:r>
              <a:rPr lang="en-US" dirty="0"/>
              <a:t>: the enlargement of an organ or tissue caused by an increase in the reproduction of its cells</a:t>
            </a:r>
          </a:p>
          <a:p>
            <a:pPr lvl="1"/>
            <a:r>
              <a:rPr lang="en-US" b="1" i="1" dirty="0"/>
              <a:t>hypertrophy</a:t>
            </a:r>
            <a:r>
              <a:rPr lang="en-US" dirty="0"/>
              <a:t>: an enlargement of an organ or tissue caused by </a:t>
            </a:r>
            <a:r>
              <a:rPr lang="en-US" dirty="0" smtClean="0"/>
              <a:t>an increase </a:t>
            </a:r>
            <a:r>
              <a:rPr lang="en-US" dirty="0"/>
              <a:t>in the size of individual cells within the organ or tissue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580" y="2500292"/>
            <a:ext cx="2280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Homozygous normal muscle,</a:t>
            </a:r>
          </a:p>
          <a:p>
            <a:pPr algn="ctr"/>
            <a:r>
              <a:rPr lang="en-US" b="1" dirty="0" smtClean="0"/>
              <a:t>DD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67228" y="2500292"/>
            <a:ext cx="2340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Heterozygous normal muscle,</a:t>
            </a:r>
          </a:p>
          <a:p>
            <a:pPr algn="ctr"/>
            <a:r>
              <a:rPr lang="en-US" b="1" dirty="0" err="1" smtClean="0"/>
              <a:t>Dd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86733" y="2500292"/>
            <a:ext cx="228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Homozygous double-muscle,</a:t>
            </a:r>
          </a:p>
          <a:p>
            <a:pPr algn="ctr"/>
            <a:r>
              <a:rPr lang="en-US" b="1" dirty="0" err="1" smtClean="0"/>
              <a:t>dd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001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" y="1594486"/>
            <a:ext cx="7454840" cy="375128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3207" y="29928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46" y="2773067"/>
            <a:ext cx="1504044" cy="1128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61" y="4091182"/>
            <a:ext cx="1388745" cy="104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70" y="2803820"/>
            <a:ext cx="1422036" cy="1066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48" y="4129321"/>
            <a:ext cx="1287040" cy="96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Punnett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41221" y="1389443"/>
            <a:ext cx="7088279" cy="4554157"/>
            <a:chOff x="1641221" y="1389443"/>
            <a:chExt cx="7088279" cy="4554157"/>
          </a:xfrm>
        </p:grpSpPr>
        <p:sp>
          <p:nvSpPr>
            <p:cNvPr id="5" name="Rectangle 4"/>
            <p:cNvSpPr/>
            <p:nvPr/>
          </p:nvSpPr>
          <p:spPr>
            <a:xfrm>
              <a:off x="4212270" y="1415636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45464" y="1415636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6425" y="258001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28938" y="2588522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33744" y="250425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22216" y="351375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144672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110473" y="3520410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12394" y="4580611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13374" y="3513755"/>
              <a:ext cx="484920" cy="4849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5260" y="1457001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1505" y="3513755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9643" y="2580017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5373" y="2495752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stCxn id="5" idx="3"/>
              <a:endCxn id="8" idx="2"/>
            </p:cNvCxnSpPr>
            <p:nvPr/>
          </p:nvCxnSpPr>
          <p:spPr>
            <a:xfrm flipV="1">
              <a:off x="4697190" y="1649591"/>
              <a:ext cx="548274" cy="850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8" idx="0"/>
              <a:endCxn id="26" idx="0"/>
            </p:cNvCxnSpPr>
            <p:nvPr/>
          </p:nvCxnSpPr>
          <p:spPr>
            <a:xfrm rot="16200000" flipH="1">
              <a:off x="4862021" y="1609935"/>
              <a:ext cx="75760" cy="1864404"/>
            </a:xfrm>
            <a:prstGeom prst="bentConnector3">
              <a:avLst>
                <a:gd name="adj1" fmla="val -301742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3"/>
              <a:endCxn id="17" idx="2"/>
            </p:cNvCxnSpPr>
            <p:nvPr/>
          </p:nvCxnSpPr>
          <p:spPr>
            <a:xfrm>
              <a:off x="6074563" y="2822477"/>
              <a:ext cx="754375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18" idx="2"/>
            </p:cNvCxnSpPr>
            <p:nvPr/>
          </p:nvCxnSpPr>
          <p:spPr>
            <a:xfrm>
              <a:off x="2820293" y="2738212"/>
              <a:ext cx="913451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5400000" flipV="1">
              <a:off x="6443245" y="3017839"/>
              <a:ext cx="17010" cy="1008842"/>
            </a:xfrm>
            <a:prstGeom prst="bentConnector3">
              <a:avLst>
                <a:gd name="adj1" fmla="val -1166107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21" idx="0"/>
            </p:cNvCxnSpPr>
            <p:nvPr/>
          </p:nvCxnSpPr>
          <p:spPr>
            <a:xfrm>
              <a:off x="3343322" y="2754132"/>
              <a:ext cx="1106" cy="766278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578953" y="3756294"/>
              <a:ext cx="653122" cy="185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4" idx="3"/>
            </p:cNvCxnSpPr>
            <p:nvPr/>
          </p:nvCxnSpPr>
          <p:spPr>
            <a:xfrm>
              <a:off x="2160180" y="1699461"/>
              <a:ext cx="80820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186106" y="2102992"/>
              <a:ext cx="78552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2" idx="0"/>
            </p:cNvCxnSpPr>
            <p:nvPr/>
          </p:nvCxnSpPr>
          <p:spPr>
            <a:xfrm>
              <a:off x="3854854" y="3763982"/>
              <a:ext cx="0" cy="816629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39605" y="1658096"/>
              <a:ext cx="9432" cy="62361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50380" y="2269672"/>
              <a:ext cx="2212" cy="318851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472035" y="2822478"/>
              <a:ext cx="7836" cy="495203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41221" y="1461888"/>
              <a:ext cx="6982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Alex</a:t>
              </a:r>
            </a:p>
            <a:p>
              <a:r>
                <a:rPr lang="en-US" sz="1350" u="sng" dirty="0" smtClean="0"/>
                <a:t>DD</a:t>
              </a:r>
              <a:endParaRPr lang="en-US" sz="1350" u="sng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50358" y="1519597"/>
              <a:ext cx="68007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Bella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10878" y="1519597"/>
              <a:ext cx="66309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Cody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45464" y="1511092"/>
              <a:ext cx="10585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Dora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55830" y="2615470"/>
              <a:ext cx="46357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Erik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05418" y="2590800"/>
              <a:ext cx="56178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Faith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24400" y="2653504"/>
              <a:ext cx="48401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Gail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53426" y="2665926"/>
              <a:ext cx="6187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Henry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343" y="2670508"/>
              <a:ext cx="87814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Izzy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96825" y="3611201"/>
              <a:ext cx="55210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Jessy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270175" y="3609211"/>
              <a:ext cx="106952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Kirk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83120" y="3588340"/>
              <a:ext cx="78288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Lance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46016" y="3581400"/>
              <a:ext cx="66918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Missy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95648" y="4675070"/>
              <a:ext cx="6114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Nero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06790" y="4997260"/>
              <a:ext cx="289744" cy="2706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734987" y="5638711"/>
              <a:ext cx="279581" cy="261128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61425" y="5020270"/>
              <a:ext cx="2168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Has double muscles</a:t>
              </a:r>
            </a:p>
            <a:p>
              <a:endParaRPr lang="en-US" sz="1350" dirty="0"/>
            </a:p>
            <a:p>
              <a:endParaRPr lang="en-US" sz="1350" dirty="0"/>
            </a:p>
            <a:p>
              <a:r>
                <a:rPr lang="en-US" sz="1350" dirty="0"/>
                <a:t>Has normal muscles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5083" y="5649896"/>
              <a:ext cx="289744" cy="270621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40324" y="4998243"/>
              <a:ext cx="279581" cy="26112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5415896" y="4622224"/>
              <a:ext cx="832504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Female</a:t>
              </a:r>
              <a:endPara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096000" y="4622224"/>
              <a:ext cx="621242" cy="2762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Male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20292" y="4419600"/>
              <a:ext cx="194115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4403681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52535" y="4419600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579040" y="4606305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523868" y="4610756"/>
              <a:ext cx="467910" cy="46791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6126" y="4718471"/>
              <a:ext cx="106952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Omar</a:t>
              </a:r>
              <a:endParaRPr lang="en-US" sz="135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46374" y="4703028"/>
              <a:ext cx="106952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Penelope</a:t>
              </a:r>
              <a:endParaRPr lang="en-US" sz="135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5303" y="1994477"/>
              <a:ext cx="457897" cy="3848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726339" y="1649591"/>
              <a:ext cx="826861" cy="8505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571868" y="1389443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27237" y="1497555"/>
              <a:ext cx="10585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?</a:t>
              </a:r>
              <a:endParaRPr lang="en-US" sz="135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292822" y="1664363"/>
              <a:ext cx="0" cy="335164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772456"/>
          </a:xfrm>
        </p:spPr>
        <p:txBody>
          <a:bodyPr/>
          <a:lstStyle/>
          <a:p>
            <a:r>
              <a:rPr lang="en-US" dirty="0" smtClean="0"/>
              <a:t>Walter’s Updated Pedigree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772456"/>
          </a:xfrm>
        </p:spPr>
        <p:txBody>
          <a:bodyPr>
            <a:normAutofit/>
          </a:bodyPr>
          <a:lstStyle/>
          <a:p>
            <a:r>
              <a:rPr lang="en-US" dirty="0" smtClean="0"/>
              <a:t>Genotypes of Walter’s Cattle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41221" y="1377987"/>
            <a:ext cx="7088279" cy="4565613"/>
            <a:chOff x="1641221" y="1377987"/>
            <a:chExt cx="7088279" cy="4565613"/>
          </a:xfrm>
        </p:grpSpPr>
        <p:sp>
          <p:nvSpPr>
            <p:cNvPr id="5" name="Rectangle 4"/>
            <p:cNvSpPr/>
            <p:nvPr/>
          </p:nvSpPr>
          <p:spPr>
            <a:xfrm>
              <a:off x="4212270" y="1415636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45464" y="1415636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6425" y="258001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28938" y="2588522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33744" y="250425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22216" y="351375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144672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110473" y="3520410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12394" y="4580611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13374" y="3513755"/>
              <a:ext cx="484920" cy="4849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5260" y="1457001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1505" y="3513755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9643" y="2580017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5373" y="2495752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stCxn id="5" idx="3"/>
              <a:endCxn id="8" idx="2"/>
            </p:cNvCxnSpPr>
            <p:nvPr/>
          </p:nvCxnSpPr>
          <p:spPr>
            <a:xfrm flipV="1">
              <a:off x="4697190" y="1649591"/>
              <a:ext cx="548274" cy="850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8" idx="0"/>
              <a:endCxn id="26" idx="0"/>
            </p:cNvCxnSpPr>
            <p:nvPr/>
          </p:nvCxnSpPr>
          <p:spPr>
            <a:xfrm rot="16200000" flipH="1">
              <a:off x="4862021" y="1609935"/>
              <a:ext cx="75760" cy="1864404"/>
            </a:xfrm>
            <a:prstGeom prst="bentConnector3">
              <a:avLst>
                <a:gd name="adj1" fmla="val -301742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3"/>
              <a:endCxn id="17" idx="2"/>
            </p:cNvCxnSpPr>
            <p:nvPr/>
          </p:nvCxnSpPr>
          <p:spPr>
            <a:xfrm>
              <a:off x="6074563" y="2822477"/>
              <a:ext cx="754375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18" idx="2"/>
            </p:cNvCxnSpPr>
            <p:nvPr/>
          </p:nvCxnSpPr>
          <p:spPr>
            <a:xfrm>
              <a:off x="2820293" y="2738212"/>
              <a:ext cx="913451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5400000" flipV="1">
              <a:off x="6443245" y="3017839"/>
              <a:ext cx="17010" cy="1008842"/>
            </a:xfrm>
            <a:prstGeom prst="bentConnector3">
              <a:avLst>
                <a:gd name="adj1" fmla="val -1166107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21" idx="0"/>
            </p:cNvCxnSpPr>
            <p:nvPr/>
          </p:nvCxnSpPr>
          <p:spPr>
            <a:xfrm>
              <a:off x="3343322" y="2754132"/>
              <a:ext cx="1106" cy="766278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578953" y="3756294"/>
              <a:ext cx="653122" cy="185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4" idx="3"/>
            </p:cNvCxnSpPr>
            <p:nvPr/>
          </p:nvCxnSpPr>
          <p:spPr>
            <a:xfrm>
              <a:off x="2160180" y="1699461"/>
              <a:ext cx="80820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186106" y="2102992"/>
              <a:ext cx="78552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2" idx="0"/>
            </p:cNvCxnSpPr>
            <p:nvPr/>
          </p:nvCxnSpPr>
          <p:spPr>
            <a:xfrm>
              <a:off x="3854854" y="3763982"/>
              <a:ext cx="0" cy="816629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39605" y="1658096"/>
              <a:ext cx="9432" cy="62361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50380" y="2269672"/>
              <a:ext cx="2212" cy="318851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472035" y="2822478"/>
              <a:ext cx="7836" cy="495203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41221" y="1461888"/>
              <a:ext cx="6982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Alex</a:t>
              </a:r>
            </a:p>
            <a:p>
              <a:r>
                <a:rPr lang="en-US" sz="1350" dirty="0" smtClean="0">
                  <a:solidFill>
                    <a:srgbClr val="FF0000"/>
                  </a:solidFill>
                </a:rPr>
                <a:t>DD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54791" y="1476102"/>
              <a:ext cx="6800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Bella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51230" y="1457211"/>
              <a:ext cx="66309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Cody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54449" y="1414801"/>
              <a:ext cx="53929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Dora</a:t>
              </a:r>
            </a:p>
            <a:p>
              <a:pPr algn="ctr"/>
              <a:r>
                <a:rPr lang="en-US" sz="1350" dirty="0" err="1" smtClean="0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54553" y="2509177"/>
              <a:ext cx="4635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Erik</a:t>
              </a:r>
            </a:p>
            <a:p>
              <a:pPr algn="ctr"/>
              <a:r>
                <a:rPr lang="en-US" sz="1350" dirty="0" smtClean="0">
                  <a:solidFill>
                    <a:srgbClr val="FF0000"/>
                  </a:solidFill>
                </a:rPr>
                <a:t>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94991" y="2525146"/>
              <a:ext cx="5617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Faith</a:t>
              </a:r>
            </a:p>
            <a:p>
              <a:pPr algn="ctr"/>
              <a:r>
                <a:rPr lang="en-US" sz="1350" dirty="0" smtClean="0">
                  <a:solidFill>
                    <a:srgbClr val="FF0000"/>
                  </a:solidFill>
                </a:rPr>
                <a:t>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20345" y="2581662"/>
              <a:ext cx="4840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Gail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22716" y="2560057"/>
              <a:ext cx="6187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Henry</a:t>
              </a:r>
            </a:p>
            <a:p>
              <a:pPr algn="ctr"/>
              <a:r>
                <a:rPr lang="en-US" sz="1350" dirty="0" err="1" smtClean="0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15873" y="2580017"/>
              <a:ext cx="5441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Izzy</a:t>
              </a:r>
            </a:p>
            <a:p>
              <a:pPr algn="ctr"/>
              <a:r>
                <a:rPr lang="en-US" sz="1350" dirty="0" err="1" smtClean="0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6781" y="3513755"/>
              <a:ext cx="552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Jessy</a:t>
              </a:r>
            </a:p>
            <a:p>
              <a:pPr algn="ctr"/>
              <a:r>
                <a:rPr lang="en-US" sz="1350" dirty="0" err="1" smtClean="0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91886" y="3515399"/>
              <a:ext cx="6043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Kirk</a:t>
              </a:r>
            </a:p>
            <a:p>
              <a:pPr algn="ctr"/>
              <a:r>
                <a:rPr lang="en-US" sz="1350" dirty="0" err="1" smtClean="0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64391" y="3520410"/>
              <a:ext cx="7828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Lance</a:t>
              </a:r>
            </a:p>
            <a:p>
              <a:pPr algn="ctr"/>
              <a:r>
                <a:rPr lang="en-US" sz="1350" dirty="0" err="1" smtClean="0">
                  <a:solidFill>
                    <a:srgbClr val="0070C0"/>
                  </a:solidFill>
                </a:rPr>
                <a:t>dd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70137" y="3540198"/>
              <a:ext cx="66918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Missy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74224" y="4601214"/>
              <a:ext cx="6114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Nero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06790" y="4997260"/>
              <a:ext cx="289744" cy="2706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734987" y="5638711"/>
              <a:ext cx="279581" cy="261128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61425" y="5020270"/>
              <a:ext cx="2168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Has double muscles</a:t>
              </a:r>
            </a:p>
            <a:p>
              <a:endParaRPr lang="en-US" sz="1350" dirty="0"/>
            </a:p>
            <a:p>
              <a:endParaRPr lang="en-US" sz="1350" dirty="0"/>
            </a:p>
            <a:p>
              <a:r>
                <a:rPr lang="en-US" sz="1350" dirty="0"/>
                <a:t>Has normal muscles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5083" y="5649896"/>
              <a:ext cx="289744" cy="270621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40324" y="4998243"/>
              <a:ext cx="279581" cy="26112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5415896" y="4622224"/>
              <a:ext cx="832504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Female</a:t>
              </a:r>
              <a:endPara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096000" y="4622224"/>
              <a:ext cx="621242" cy="2762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Male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20292" y="4419600"/>
              <a:ext cx="194115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4403681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52535" y="4419600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579040" y="4606305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523868" y="4610756"/>
              <a:ext cx="467910" cy="46791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5477" y="4601876"/>
              <a:ext cx="58499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Omar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37327" y="4646831"/>
              <a:ext cx="106952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Penelope</a:t>
              </a:r>
            </a:p>
            <a:p>
              <a:pPr algn="ctr"/>
              <a:r>
                <a:rPr lang="en-US" sz="1350" dirty="0" err="1" smtClean="0">
                  <a:solidFill>
                    <a:srgbClr val="0070C0"/>
                  </a:solidFill>
                </a:rPr>
                <a:t>dd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5303" y="1994477"/>
              <a:ext cx="457897" cy="3848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726339" y="1649591"/>
              <a:ext cx="826861" cy="8505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571868" y="1389443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6936" y="1377987"/>
              <a:ext cx="2592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?</a:t>
              </a:r>
            </a:p>
            <a:p>
              <a:r>
                <a:rPr lang="en-US" sz="1350" dirty="0">
                  <a:solidFill>
                    <a:srgbClr val="0070C0"/>
                  </a:solidFill>
                </a:rPr>
                <a:t>d</a:t>
              </a:r>
              <a:endParaRPr lang="en-US" sz="1350" dirty="0" smtClean="0">
                <a:solidFill>
                  <a:srgbClr val="0070C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292822" y="1664363"/>
              <a:ext cx="0" cy="335164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172200" y="1930569"/>
              <a:ext cx="36523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?</a:t>
              </a:r>
            </a:p>
            <a:p>
              <a:pPr algn="ctr"/>
              <a:r>
                <a:rPr lang="en-US" sz="1350" dirty="0" err="1" smtClean="0">
                  <a:solidFill>
                    <a:srgbClr val="0070C0"/>
                  </a:solidFill>
                </a:rPr>
                <a:t>dd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14073</TotalTime>
  <Words>534</Words>
  <Application>Microsoft Macintosh PowerPoint</Application>
  <PresentationFormat>On-screen Show (4:3)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Office Theme</vt:lpstr>
      <vt:lpstr>Double the Muscle:  Probabilities and Pedigrees</vt:lpstr>
      <vt:lpstr>Compare meat cuts from three cattle</vt:lpstr>
      <vt:lpstr>Key Vocabulary Review</vt:lpstr>
      <vt:lpstr>Key Vocabulary Review</vt:lpstr>
      <vt:lpstr>Genetic differences are responsible for this trait.</vt:lpstr>
      <vt:lpstr>Sample Punnett Square</vt:lpstr>
      <vt:lpstr>Walter’s Updated Pedigree</vt:lpstr>
      <vt:lpstr>Genotypes of Walter’s Cattle</vt:lpstr>
    </vt:vector>
  </TitlesOfParts>
  <Company>BSE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Engineering</dc:title>
  <dc:creator>Joe Luck</dc:creator>
  <cp:lastModifiedBy>Andrea Gardner</cp:lastModifiedBy>
  <cp:revision>177</cp:revision>
  <cp:lastPrinted>2013-10-14T14:56:14Z</cp:lastPrinted>
  <dcterms:created xsi:type="dcterms:W3CDTF">2012-08-23T21:49:41Z</dcterms:created>
  <dcterms:modified xsi:type="dcterms:W3CDTF">2016-08-08T18:23:10Z</dcterms:modified>
</cp:coreProperties>
</file>