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5" r:id="rId4"/>
    <p:sldId id="266" r:id="rId5"/>
    <p:sldId id="258" r:id="rId6"/>
    <p:sldId id="259" r:id="rId7"/>
    <p:sldId id="260" r:id="rId8"/>
    <p:sldId id="261"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7" d="100"/>
          <a:sy n="127" d="100"/>
        </p:scale>
        <p:origin x="-12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0958A-9C5E-4E42-B90C-48E2EFE661D1}" type="datetimeFigureOut">
              <a:rPr lang="en-US" smtClean="0"/>
              <a:t>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50BD27-59FC-C74A-92BF-7BE487AF851E}" type="slidenum">
              <a:rPr lang="en-US" smtClean="0"/>
              <a:t>‹#›</a:t>
            </a:fld>
            <a:endParaRPr lang="en-US"/>
          </a:p>
        </p:txBody>
      </p:sp>
    </p:spTree>
    <p:extLst>
      <p:ext uri="{BB962C8B-B14F-4D97-AF65-F5344CB8AC3E}">
        <p14:creationId xmlns:p14="http://schemas.microsoft.com/office/powerpoint/2010/main" val="3744030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students the lanolin sample.</a:t>
            </a:r>
            <a:endParaRPr lang="en-US" dirty="0"/>
          </a:p>
        </p:txBody>
      </p:sp>
      <p:sp>
        <p:nvSpPr>
          <p:cNvPr id="4" name="Slide Number Placeholder 3"/>
          <p:cNvSpPr>
            <a:spLocks noGrp="1"/>
          </p:cNvSpPr>
          <p:nvPr>
            <p:ph type="sldNum" sz="quarter" idx="10"/>
          </p:nvPr>
        </p:nvSpPr>
        <p:spPr/>
        <p:txBody>
          <a:bodyPr/>
          <a:lstStyle/>
          <a:p>
            <a:fld id="{5650BD27-59FC-C74A-92BF-7BE487AF851E}" type="slidenum">
              <a:rPr lang="en-US" smtClean="0"/>
              <a:t>7</a:t>
            </a:fld>
            <a:endParaRPr lang="en-US"/>
          </a:p>
        </p:txBody>
      </p:sp>
    </p:spTree>
    <p:extLst>
      <p:ext uri="{BB962C8B-B14F-4D97-AF65-F5344CB8AC3E}">
        <p14:creationId xmlns:p14="http://schemas.microsoft.com/office/powerpoint/2010/main" val="31450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the scoured wool with</a:t>
            </a:r>
            <a:r>
              <a:rPr lang="en-US" baseline="0" dirty="0" smtClean="0"/>
              <a:t> the scoured and carded wool from the Wool Samples kit.</a:t>
            </a:r>
            <a:endParaRPr lang="en-US" dirty="0"/>
          </a:p>
        </p:txBody>
      </p:sp>
      <p:sp>
        <p:nvSpPr>
          <p:cNvPr id="4" name="Slide Number Placeholder 3"/>
          <p:cNvSpPr>
            <a:spLocks noGrp="1"/>
          </p:cNvSpPr>
          <p:nvPr>
            <p:ph type="sldNum" sz="quarter" idx="10"/>
          </p:nvPr>
        </p:nvSpPr>
        <p:spPr/>
        <p:txBody>
          <a:bodyPr/>
          <a:lstStyle/>
          <a:p>
            <a:fld id="{5650BD27-59FC-C74A-92BF-7BE487AF851E}" type="slidenum">
              <a:rPr lang="en-US" smtClean="0"/>
              <a:t>8</a:t>
            </a:fld>
            <a:endParaRPr lang="en-US"/>
          </a:p>
        </p:txBody>
      </p:sp>
    </p:spTree>
    <p:extLst>
      <p:ext uri="{BB962C8B-B14F-4D97-AF65-F5344CB8AC3E}">
        <p14:creationId xmlns:p14="http://schemas.microsoft.com/office/powerpoint/2010/main" val="370534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Dye wool with students using the Kool-Aid Dye method.</a:t>
            </a:r>
            <a:endParaRPr lang="en-US" dirty="0"/>
          </a:p>
        </p:txBody>
      </p:sp>
      <p:sp>
        <p:nvSpPr>
          <p:cNvPr id="4" name="Slide Number Placeholder 3"/>
          <p:cNvSpPr>
            <a:spLocks noGrp="1"/>
          </p:cNvSpPr>
          <p:nvPr>
            <p:ph type="sldNum" sz="quarter" idx="10"/>
          </p:nvPr>
        </p:nvSpPr>
        <p:spPr/>
        <p:txBody>
          <a:bodyPr/>
          <a:lstStyle/>
          <a:p>
            <a:fld id="{5650BD27-59FC-C74A-92BF-7BE487AF851E}" type="slidenum">
              <a:rPr lang="en-US" smtClean="0"/>
              <a:t>9</a:t>
            </a:fld>
            <a:endParaRPr lang="en-US"/>
          </a:p>
        </p:txBody>
      </p:sp>
    </p:spTree>
    <p:extLst>
      <p:ext uri="{BB962C8B-B14F-4D97-AF65-F5344CB8AC3E}">
        <p14:creationId xmlns:p14="http://schemas.microsoft.com/office/powerpoint/2010/main" val="269247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a:t>
            </a:r>
            <a:r>
              <a:rPr lang="en-US" baseline="0" dirty="0" smtClean="0"/>
              <a:t> the students to h</a:t>
            </a:r>
            <a:r>
              <a:rPr lang="en-US" dirty="0" smtClean="0"/>
              <a:t>and spin wool into</a:t>
            </a:r>
            <a:r>
              <a:rPr lang="en-US" baseline="0" dirty="0" smtClean="0"/>
              <a:t> two-ply yarn.</a:t>
            </a:r>
            <a:endParaRPr lang="en-US" dirty="0"/>
          </a:p>
        </p:txBody>
      </p:sp>
      <p:sp>
        <p:nvSpPr>
          <p:cNvPr id="4" name="Slide Number Placeholder 3"/>
          <p:cNvSpPr>
            <a:spLocks noGrp="1"/>
          </p:cNvSpPr>
          <p:nvPr>
            <p:ph type="sldNum" sz="quarter" idx="10"/>
          </p:nvPr>
        </p:nvSpPr>
        <p:spPr/>
        <p:txBody>
          <a:bodyPr/>
          <a:lstStyle/>
          <a:p>
            <a:fld id="{5650BD27-59FC-C74A-92BF-7BE487AF851E}" type="slidenum">
              <a:rPr lang="en-US" smtClean="0"/>
              <a:t>10</a:t>
            </a:fld>
            <a:endParaRPr lang="en-US"/>
          </a:p>
        </p:txBody>
      </p:sp>
    </p:spTree>
    <p:extLst>
      <p:ext uri="{BB962C8B-B14F-4D97-AF65-F5344CB8AC3E}">
        <p14:creationId xmlns:p14="http://schemas.microsoft.com/office/powerpoint/2010/main" val="391901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Weave wool roving or yarn on a cardboard weaving loom.</a:t>
            </a:r>
            <a:endParaRPr lang="en-US" dirty="0"/>
          </a:p>
        </p:txBody>
      </p:sp>
      <p:sp>
        <p:nvSpPr>
          <p:cNvPr id="4" name="Slide Number Placeholder 3"/>
          <p:cNvSpPr>
            <a:spLocks noGrp="1"/>
          </p:cNvSpPr>
          <p:nvPr>
            <p:ph type="sldNum" sz="quarter" idx="10"/>
          </p:nvPr>
        </p:nvSpPr>
        <p:spPr/>
        <p:txBody>
          <a:bodyPr/>
          <a:lstStyle/>
          <a:p>
            <a:fld id="{5650BD27-59FC-C74A-92BF-7BE487AF851E}" type="slidenum">
              <a:rPr lang="en-US" smtClean="0"/>
              <a:t>11</a:t>
            </a:fld>
            <a:endParaRPr lang="en-US"/>
          </a:p>
        </p:txBody>
      </p:sp>
    </p:spTree>
    <p:extLst>
      <p:ext uri="{BB962C8B-B14F-4D97-AF65-F5344CB8AC3E}">
        <p14:creationId xmlns:p14="http://schemas.microsoft.com/office/powerpoint/2010/main" val="236639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2/2/16</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2/2/16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40399"/>
            <a:ext cx="7086600" cy="1023218"/>
          </a:xfrm>
        </p:spPr>
        <p:txBody>
          <a:bodyPr/>
          <a:lstStyle/>
          <a:p>
            <a:r>
              <a:rPr lang="en-US" dirty="0" smtClean="0"/>
              <a:t>From Wool to Wheel</a:t>
            </a:r>
            <a:endParaRPr lang="en-US" dirty="0"/>
          </a:p>
        </p:txBody>
      </p:sp>
      <p:sp>
        <p:nvSpPr>
          <p:cNvPr id="3" name="Subtitle 2"/>
          <p:cNvSpPr>
            <a:spLocks noGrp="1"/>
          </p:cNvSpPr>
          <p:nvPr>
            <p:ph type="subTitle" idx="1"/>
          </p:nvPr>
        </p:nvSpPr>
        <p:spPr>
          <a:xfrm>
            <a:off x="1371600" y="1609509"/>
            <a:ext cx="7086600" cy="575566"/>
          </a:xfrm>
        </p:spPr>
        <p:txBody>
          <a:bodyPr/>
          <a:lstStyle/>
          <a:p>
            <a:r>
              <a:rPr lang="en-US" dirty="0" smtClean="0"/>
              <a:t>Wool Production in Colonial America</a:t>
            </a:r>
            <a:endParaRPr lang="en-US" dirty="0"/>
          </a:p>
        </p:txBody>
      </p:sp>
      <p:pic>
        <p:nvPicPr>
          <p:cNvPr id="4" name="Picture 3" descr="she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995" y="2431794"/>
            <a:ext cx="3390080" cy="2977107"/>
          </a:xfrm>
          <a:prstGeom prst="rect">
            <a:avLst/>
          </a:prstGeom>
        </p:spPr>
      </p:pic>
      <p:pic>
        <p:nvPicPr>
          <p:cNvPr id="5" name="Picture 4" descr="spinning whe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393" y="3607162"/>
            <a:ext cx="3793056" cy="2844792"/>
          </a:xfrm>
          <a:prstGeom prst="rect">
            <a:avLst/>
          </a:prstGeom>
        </p:spPr>
      </p:pic>
    </p:spTree>
    <p:extLst>
      <p:ext uri="{BB962C8B-B14F-4D97-AF65-F5344CB8AC3E}">
        <p14:creationId xmlns:p14="http://schemas.microsoft.com/office/powerpoint/2010/main" val="20818866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1400" dirty="0" smtClean="0"/>
              <a:t>Wool was spun into thread or yarn by twisting fibers tightly using a spinning wheel.</a:t>
            </a:r>
            <a:endParaRPr lang="en-US" sz="1400" dirty="0"/>
          </a:p>
        </p:txBody>
      </p:sp>
      <p:pic>
        <p:nvPicPr>
          <p:cNvPr id="4" name="Content Placeholder 3" descr="spinning wool.jpg"/>
          <p:cNvPicPr>
            <a:picLocks noGrp="1" noChangeAspect="1"/>
          </p:cNvPicPr>
          <p:nvPr>
            <p:ph idx="1"/>
          </p:nvPr>
        </p:nvPicPr>
        <p:blipFill>
          <a:blip r:embed="rId3">
            <a:extLst>
              <a:ext uri="{28A0092B-C50C-407E-A947-70E740481C1C}">
                <a14:useLocalDpi xmlns:a14="http://schemas.microsoft.com/office/drawing/2010/main" val="0"/>
              </a:ext>
            </a:extLst>
          </a:blip>
          <a:srcRect l="-51925" r="-51925"/>
          <a:stretch>
            <a:fillRect/>
          </a:stretch>
        </p:blipFill>
        <p:spPr/>
      </p:pic>
    </p:spTree>
    <p:extLst>
      <p:ext uri="{BB962C8B-B14F-4D97-AF65-F5344CB8AC3E}">
        <p14:creationId xmlns:p14="http://schemas.microsoft.com/office/powerpoint/2010/main" val="16069013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1400" dirty="0" smtClean="0"/>
              <a:t>Weavers turned the wool thread into cloth using looms.</a:t>
            </a:r>
            <a:endParaRPr lang="en-US" sz="1400" dirty="0"/>
          </a:p>
        </p:txBody>
      </p:sp>
      <p:pic>
        <p:nvPicPr>
          <p:cNvPr id="4" name="Content Placeholder 3" descr="weaving wool.jpg"/>
          <p:cNvPicPr>
            <a:picLocks noGrp="1" noChangeAspect="1"/>
          </p:cNvPicPr>
          <p:nvPr>
            <p:ph idx="1"/>
          </p:nvPr>
        </p:nvPicPr>
        <p:blipFill>
          <a:blip r:embed="rId3">
            <a:extLst>
              <a:ext uri="{28A0092B-C50C-407E-A947-70E740481C1C}">
                <a14:useLocalDpi xmlns:a14="http://schemas.microsoft.com/office/drawing/2010/main" val="0"/>
              </a:ext>
            </a:extLst>
          </a:blip>
          <a:srcRect l="-66182" r="-66182"/>
          <a:stretch>
            <a:fillRect/>
          </a:stretch>
        </p:blipFill>
        <p:spPr/>
      </p:pic>
    </p:spTree>
    <p:extLst>
      <p:ext uri="{BB962C8B-B14F-4D97-AF65-F5344CB8AC3E}">
        <p14:creationId xmlns:p14="http://schemas.microsoft.com/office/powerpoint/2010/main" val="4105034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1400" dirty="0" smtClean="0"/>
              <a:t>In colonial times, the price of goods from England was very expensive. The colonists wanted to produce their own clothing. Wool was one of the most common materials used by the colonists. Where does wool come from?</a:t>
            </a:r>
            <a:endParaRPr lang="en-US" sz="1400" dirty="0"/>
          </a:p>
        </p:txBody>
      </p:sp>
      <p:pic>
        <p:nvPicPr>
          <p:cNvPr id="4" name="Content Placeholder 3" descr="Sheep 2.jpg"/>
          <p:cNvPicPr>
            <a:picLocks noGrp="1" noChangeAspect="1"/>
          </p:cNvPicPr>
          <p:nvPr>
            <p:ph idx="1"/>
          </p:nvPr>
        </p:nvPicPr>
        <p:blipFill>
          <a:blip r:embed="rId2">
            <a:extLst>
              <a:ext uri="{28A0092B-C50C-407E-A947-70E740481C1C}">
                <a14:useLocalDpi xmlns:a14="http://schemas.microsoft.com/office/drawing/2010/main" val="0"/>
              </a:ext>
            </a:extLst>
          </a:blip>
          <a:srcRect t="10358" b="10358"/>
          <a:stretch>
            <a:fillRect/>
          </a:stretch>
        </p:blipFill>
        <p:spPr/>
      </p:pic>
    </p:spTree>
    <p:extLst>
      <p:ext uri="{BB962C8B-B14F-4D97-AF65-F5344CB8AC3E}">
        <p14:creationId xmlns:p14="http://schemas.microsoft.com/office/powerpoint/2010/main" val="35679176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1400" dirty="0" smtClean="0"/>
              <a:t>The Wool Act of 1699 was issued by the British Parliament during the reign of King William III. The Wool Act prohibited American colonists from exporting wool, wool yarn, or wool cloth outside of the colony in which it was produced. The King banned the export of sheep to the American colonies in an effort to protect England’s wool industry. </a:t>
            </a:r>
            <a:r>
              <a:rPr lang="en-US" sz="1400" dirty="0"/>
              <a:t>Wool could only be imported </a:t>
            </a:r>
            <a:r>
              <a:rPr lang="en-US" sz="1400" dirty="0" smtClean="0"/>
              <a:t>into the colonies by </a:t>
            </a:r>
            <a:r>
              <a:rPr lang="en-US" sz="1400" dirty="0"/>
              <a:t>Great </a:t>
            </a:r>
            <a:r>
              <a:rPr lang="en-US" sz="1400" dirty="0" smtClean="0"/>
              <a:t>Britain. The Wool Act was one of a series of </a:t>
            </a:r>
            <a:r>
              <a:rPr lang="en-US" sz="1400" dirty="0" smtClean="0"/>
              <a:t>acts and taxes </a:t>
            </a:r>
            <a:r>
              <a:rPr lang="en-US" sz="1400" dirty="0" smtClean="0"/>
              <a:t>that divided Great Britain and its colonies in </a:t>
            </a:r>
            <a:r>
              <a:rPr lang="en-US" sz="1400" dirty="0" smtClean="0"/>
              <a:t>America, leading to </a:t>
            </a:r>
            <a:r>
              <a:rPr lang="en-US" sz="1400" dirty="0" smtClean="0"/>
              <a:t>anger, resentment, and ultimately revolution in Colonial America.</a:t>
            </a:r>
            <a:endParaRPr lang="en-US" sz="1400" dirty="0"/>
          </a:p>
        </p:txBody>
      </p:sp>
      <p:pic>
        <p:nvPicPr>
          <p:cNvPr id="4" name="Content Placeholder 3" descr="King_William_III_of_England,_(1650-1702)_(lighter).jpg"/>
          <p:cNvPicPr>
            <a:picLocks noGrp="1" noChangeAspect="1"/>
          </p:cNvPicPr>
          <p:nvPr>
            <p:ph idx="1"/>
          </p:nvPr>
        </p:nvPicPr>
        <p:blipFill>
          <a:blip r:embed="rId2">
            <a:extLst>
              <a:ext uri="{28A0092B-C50C-407E-A947-70E740481C1C}">
                <a14:useLocalDpi xmlns:a14="http://schemas.microsoft.com/office/drawing/2010/main" val="0"/>
              </a:ext>
            </a:extLst>
          </a:blip>
          <a:srcRect l="-56810" r="-56810"/>
          <a:stretch>
            <a:fillRect/>
          </a:stretch>
        </p:blipFill>
        <p:spPr/>
      </p:pic>
    </p:spTree>
    <p:extLst>
      <p:ext uri="{BB962C8B-B14F-4D97-AF65-F5344CB8AC3E}">
        <p14:creationId xmlns:p14="http://schemas.microsoft.com/office/powerpoint/2010/main" val="339797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1400" dirty="0" smtClean="0"/>
              <a:t>The colonists began protesting the Wool Act by refusing to purchase or wear English textiles. It was considered a patriotic act to wear homespun clothing, which is clothing produced by the colonists. George Washington, Thomas Jefferson, and Benjamin Franklin are notable figures who wore homespun clothing as a patriotic statement of their devotion to American independence and freedom.</a:t>
            </a:r>
            <a:endParaRPr lang="en-US" sz="1400" dirty="0"/>
          </a:p>
        </p:txBody>
      </p:sp>
      <p:pic>
        <p:nvPicPr>
          <p:cNvPr id="4" name="Content Placeholder 3" descr="homespun coat.jpg"/>
          <p:cNvPicPr>
            <a:picLocks noGrp="1" noChangeAspect="1"/>
          </p:cNvPicPr>
          <p:nvPr>
            <p:ph idx="1"/>
          </p:nvPr>
        </p:nvPicPr>
        <p:blipFill>
          <a:blip r:embed="rId2">
            <a:extLst>
              <a:ext uri="{28A0092B-C50C-407E-A947-70E740481C1C}">
                <a14:useLocalDpi xmlns:a14="http://schemas.microsoft.com/office/drawing/2010/main" val="0"/>
              </a:ext>
            </a:extLst>
          </a:blip>
          <a:srcRect l="-74450" r="-74450"/>
          <a:stretch>
            <a:fillRect/>
          </a:stretch>
        </p:blipFill>
        <p:spPr/>
      </p:pic>
    </p:spTree>
    <p:extLst>
      <p:ext uri="{BB962C8B-B14F-4D97-AF65-F5344CB8AC3E}">
        <p14:creationId xmlns:p14="http://schemas.microsoft.com/office/powerpoint/2010/main" val="392895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1400" dirty="0" smtClean="0"/>
              <a:t>Once a year, in early spring, sheep are sheared. In colonial times, sheep were sheared with hand clippers. Shearing helps keep the sheep cool in the summer and provides us with wool. What do you think would happen if a sheep were never sheared?</a:t>
            </a:r>
            <a:endParaRPr lang="en-US" sz="1400" dirty="0"/>
          </a:p>
        </p:txBody>
      </p:sp>
      <p:pic>
        <p:nvPicPr>
          <p:cNvPr id="4" name="Content Placeholder 3" descr="shearing sheep.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9136" r="-39136"/>
          <a:stretch/>
        </p:blipFill>
        <p:spPr/>
      </p:pic>
    </p:spTree>
    <p:extLst>
      <p:ext uri="{BB962C8B-B14F-4D97-AF65-F5344CB8AC3E}">
        <p14:creationId xmlns:p14="http://schemas.microsoft.com/office/powerpoint/2010/main" val="33380130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1400" dirty="0" smtClean="0"/>
              <a:t>This is Shrek</a:t>
            </a:r>
            <a:r>
              <a:rPr lang="en-US" sz="1400" dirty="0"/>
              <a:t> </a:t>
            </a:r>
            <a:r>
              <a:rPr lang="en-US" sz="1400" dirty="0" smtClean="0"/>
              <a:t>the Sheep. Shrek really, really, really did not like being sheared, so for six years he managed to avoid spring </a:t>
            </a:r>
            <a:r>
              <a:rPr lang="en-US" sz="1400" dirty="0" err="1" smtClean="0"/>
              <a:t>shearings</a:t>
            </a:r>
            <a:r>
              <a:rPr lang="en-US" sz="1400" dirty="0" smtClean="0"/>
              <a:t> by hiding in a cave. When Shrek was finally sheared, there was enough wool to produce 20 men’s suits.</a:t>
            </a:r>
            <a:endParaRPr lang="en-US" sz="1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0369" y="1801906"/>
            <a:ext cx="6549649" cy="4324257"/>
          </a:xfrm>
        </p:spPr>
      </p:pic>
    </p:spTree>
    <p:extLst>
      <p:ext uri="{BB962C8B-B14F-4D97-AF65-F5344CB8AC3E}">
        <p14:creationId xmlns:p14="http://schemas.microsoft.com/office/powerpoint/2010/main" val="28594328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1400" dirty="0" smtClean="0"/>
              <a:t>After shearing, the wool is very dirty and requires cleaning through a process called scouring. The wool undergoes a series of baths before it is laid out to dry. Wool grease is produced as part of the wool’s </a:t>
            </a:r>
            <a:r>
              <a:rPr lang="en-US" sz="1400" dirty="0" smtClean="0"/>
              <a:t>growth. </a:t>
            </a:r>
            <a:r>
              <a:rPr lang="en-US" sz="1400" dirty="0" smtClean="0"/>
              <a:t>It</a:t>
            </a:r>
            <a:r>
              <a:rPr lang="en-US" sz="1400" dirty="0" smtClean="0"/>
              <a:t> </a:t>
            </a:r>
            <a:r>
              <a:rPr lang="en-US" sz="1400" dirty="0" smtClean="0"/>
              <a:t>helps protect the sheep’s wool and skin from the environment. Scouring removes this grease from the wool. The grease can be captured from the scouring water. When it is refined, this grease is known as lanolin. Lanolin can be used in moisturizers, cosmetics, medicine, and industrial applications.</a:t>
            </a:r>
            <a:endParaRPr lang="en-US" sz="1400" dirty="0"/>
          </a:p>
        </p:txBody>
      </p:sp>
      <p:pic>
        <p:nvPicPr>
          <p:cNvPr id="4" name="Content Placeholder 3" descr="scouring.jpg"/>
          <p:cNvPicPr>
            <a:picLocks noGrp="1" noChangeAspect="1"/>
          </p:cNvPicPr>
          <p:nvPr>
            <p:ph idx="1"/>
          </p:nvPr>
        </p:nvPicPr>
        <p:blipFill>
          <a:blip r:embed="rId3">
            <a:extLst>
              <a:ext uri="{28A0092B-C50C-407E-A947-70E740481C1C}">
                <a14:useLocalDpi xmlns:a14="http://schemas.microsoft.com/office/drawing/2010/main" val="0"/>
              </a:ext>
            </a:extLst>
          </a:blip>
          <a:srcRect l="-34088" r="-34088"/>
          <a:stretch>
            <a:fillRect/>
          </a:stretch>
        </p:blipFill>
        <p:spPr/>
      </p:pic>
    </p:spTree>
    <p:extLst>
      <p:ext uri="{BB962C8B-B14F-4D97-AF65-F5344CB8AC3E}">
        <p14:creationId xmlns:p14="http://schemas.microsoft.com/office/powerpoint/2010/main" val="2861337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1400" dirty="0" smtClean="0"/>
              <a:t>In preparation for spinning, wool must be carded. The colonists used hand carders like the ones pictured below. The carding process involves combing the wool to remove debris and untangle the fibers, aligning them parallel with each other. </a:t>
            </a:r>
            <a:endParaRPr lang="en-US" sz="1400" dirty="0"/>
          </a:p>
        </p:txBody>
      </p:sp>
      <p:pic>
        <p:nvPicPr>
          <p:cNvPr id="4" name="Content Placeholder 3" descr="carding wool.jpg"/>
          <p:cNvPicPr>
            <a:picLocks noGrp="1" noChangeAspect="1"/>
          </p:cNvPicPr>
          <p:nvPr>
            <p:ph idx="1"/>
          </p:nvPr>
        </p:nvPicPr>
        <p:blipFill>
          <a:blip r:embed="rId3">
            <a:extLst>
              <a:ext uri="{28A0092B-C50C-407E-A947-70E740481C1C}">
                <a14:useLocalDpi xmlns:a14="http://schemas.microsoft.com/office/drawing/2010/main" val="0"/>
              </a:ext>
            </a:extLst>
          </a:blip>
          <a:srcRect t="10341" b="10341"/>
          <a:stretch>
            <a:fillRect/>
          </a:stretch>
        </p:blipFill>
        <p:spPr>
          <a:xfrm>
            <a:off x="1089025" y="1801813"/>
            <a:ext cx="7272338" cy="4324350"/>
          </a:xfrm>
        </p:spPr>
      </p:pic>
    </p:spTree>
    <p:extLst>
      <p:ext uri="{BB962C8B-B14F-4D97-AF65-F5344CB8AC3E}">
        <p14:creationId xmlns:p14="http://schemas.microsoft.com/office/powerpoint/2010/main" val="39674475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1400" dirty="0" smtClean="0"/>
              <a:t>To color the wool, colonists </a:t>
            </a:r>
            <a:r>
              <a:rPr lang="en-US" sz="1400" dirty="0" smtClean="0"/>
              <a:t>used dye formulas that included insects, roots, flowers, nuts, seeds, tree bark, leaves, or berries. Because of their toxic chemistry, many of these dyes have been deemed unsafe in our era. The dyeing process involved wool sitting in kettles of dye over fires for several hours.</a:t>
            </a:r>
            <a:endParaRPr lang="en-US" sz="1400" dirty="0"/>
          </a:p>
        </p:txBody>
      </p:sp>
      <p:pic>
        <p:nvPicPr>
          <p:cNvPr id="4" name="Content Placeholder 3" descr="dyeing wool.jpg"/>
          <p:cNvPicPr>
            <a:picLocks noGrp="1" noChangeAspect="1"/>
          </p:cNvPicPr>
          <p:nvPr>
            <p:ph idx="1"/>
          </p:nvPr>
        </p:nvPicPr>
        <p:blipFill>
          <a:blip r:embed="rId3">
            <a:extLst>
              <a:ext uri="{28A0092B-C50C-407E-A947-70E740481C1C}">
                <a14:useLocalDpi xmlns:a14="http://schemas.microsoft.com/office/drawing/2010/main" val="0"/>
              </a:ext>
            </a:extLst>
          </a:blip>
          <a:srcRect l="-6058" r="-6058"/>
          <a:stretch>
            <a:fillRect/>
          </a:stretch>
        </p:blipFill>
        <p:spPr/>
      </p:pic>
    </p:spTree>
    <p:extLst>
      <p:ext uri="{BB962C8B-B14F-4D97-AF65-F5344CB8AC3E}">
        <p14:creationId xmlns:p14="http://schemas.microsoft.com/office/powerpoint/2010/main" val="59674268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561</TotalTime>
  <Words>624</Words>
  <Application>Microsoft Macintosh PowerPoint</Application>
  <PresentationFormat>On-screen Show (4:3)</PresentationFormat>
  <Paragraphs>22</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Tradition</vt:lpstr>
      <vt:lpstr>From Wool to Wheel</vt:lpstr>
      <vt:lpstr>In colonial times, the price of goods from England was very expensive. The colonists wanted to produce their own clothing. Wool was one of the most common materials used by the colonists. Where does wool come from?</vt:lpstr>
      <vt:lpstr>The Wool Act of 1699 was issued by the British Parliament during the reign of King William III. The Wool Act prohibited American colonists from exporting wool, wool yarn, or wool cloth outside of the colony in which it was produced. The King banned the export of sheep to the American colonies in an effort to protect England’s wool industry. Wool could only be imported into the colonies by Great Britain. The Wool Act was one of a series of acts and taxes that divided Great Britain and its colonies in America, leading to anger, resentment, and ultimately revolution in Colonial America.</vt:lpstr>
      <vt:lpstr>The colonists began protesting the Wool Act by refusing to purchase or wear English textiles. It was considered a patriotic act to wear homespun clothing, which is clothing produced by the colonists. George Washington, Thomas Jefferson, and Benjamin Franklin are notable figures who wore homespun clothing as a patriotic statement of their devotion to American independence and freedom.</vt:lpstr>
      <vt:lpstr>Once a year, in early spring, sheep are sheared. In colonial times, sheep were sheared with hand clippers. Shearing helps keep the sheep cool in the summer and provides us with wool. What do you think would happen if a sheep were never sheared?</vt:lpstr>
      <vt:lpstr>This is Shrek the Sheep. Shrek really, really, really did not like being sheared, so for six years he managed to avoid spring shearings by hiding in a cave. When Shrek was finally sheared, there was enough wool to produce 20 men’s suits.</vt:lpstr>
      <vt:lpstr>After shearing, the wool is very dirty and requires cleaning through a process called scouring. The wool undergoes a series of baths before it is laid out to dry. Wool grease is produced as part of the wool’s growth. It helps protect the sheep’s wool and skin from the environment. Scouring removes this grease from the wool. The grease can be captured from the scouring water. When it is refined, this grease is known as lanolin. Lanolin can be used in moisturizers, cosmetics, medicine, and industrial applications.</vt:lpstr>
      <vt:lpstr>In preparation for spinning, wool must be carded. The colonists used hand carders like the ones pictured below. The carding process involves combing the wool to remove debris and untangle the fibers, aligning them parallel with each other. </vt:lpstr>
      <vt:lpstr>To color the wool, colonists used dye formulas that included insects, roots, flowers, nuts, seeds, tree bark, leaves, or berries. Because of their toxic chemistry, many of these dyes have been deemed unsafe in our era. The dyeing process involved wool sitting in kettles of dye over fires for several hours.</vt:lpstr>
      <vt:lpstr>Wool was spun into thread or yarn by twisting fibers tightly using a spinning wheel.</vt:lpstr>
      <vt:lpstr>Weavers turned the wool thread into cloth using looms.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Wool to Wheel</dc:title>
  <dc:creator>Lynn</dc:creator>
  <cp:lastModifiedBy>Lynn</cp:lastModifiedBy>
  <cp:revision>30</cp:revision>
  <dcterms:created xsi:type="dcterms:W3CDTF">2015-12-08T16:37:52Z</dcterms:created>
  <dcterms:modified xsi:type="dcterms:W3CDTF">2016-02-02T15:16:00Z</dcterms:modified>
</cp:coreProperties>
</file>