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0" r:id="rId9"/>
    <p:sldId id="257" r:id="rId10"/>
    <p:sldId id="258" r:id="rId11"/>
    <p:sldId id="266" r:id="rId12"/>
    <p:sldId id="267" r:id="rId13"/>
    <p:sldId id="270" r:id="rId14"/>
    <p:sldId id="280" r:id="rId15"/>
    <p:sldId id="268" r:id="rId16"/>
    <p:sldId id="269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4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5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2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4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3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8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8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3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7F3A-5B52-DC4E-A2AC-BBB23E9AEA1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5F10-C23A-6840-A293-6E8D44D5C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9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891" y="1673236"/>
            <a:ext cx="8677855" cy="2580411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Times"/>
                <a:cs typeface="Times"/>
              </a:rPr>
              <a:t>The Quicker the Better?</a:t>
            </a:r>
            <a:r>
              <a:rPr lang="en-US" sz="6000" dirty="0" smtClean="0">
                <a:latin typeface="Times"/>
                <a:cs typeface="Times"/>
              </a:rPr>
              <a:t/>
            </a:r>
            <a:br>
              <a:rPr lang="en-US" sz="6000" dirty="0" smtClean="0">
                <a:latin typeface="Times"/>
                <a:cs typeface="Times"/>
              </a:rPr>
            </a:br>
            <a:r>
              <a:rPr lang="en-US" sz="4900" dirty="0" smtClean="0">
                <a:latin typeface="Times"/>
                <a:cs typeface="Times"/>
              </a:rPr>
              <a:t>Food Processing</a:t>
            </a:r>
            <a:endParaRPr lang="en-US" sz="49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6380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6613">
            <a:off x="2370225" y="357200"/>
            <a:ext cx="3987800" cy="20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2264079" cy="24267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Raw product from the farm</a:t>
            </a:r>
            <a:endParaRPr lang="en-US" sz="3200" dirty="0">
              <a:latin typeface="Times"/>
              <a:cs typeface="Times"/>
            </a:endParaRPr>
          </a:p>
        </p:txBody>
      </p:sp>
      <p:pic>
        <p:nvPicPr>
          <p:cNvPr id="6" name="Content Placeholder 5" descr="arrow 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365745">
            <a:off x="1422888" y="693025"/>
            <a:ext cx="2395103" cy="1317214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75265" y="285570"/>
            <a:ext cx="2975769" cy="213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"/>
                <a:cs typeface="Times"/>
              </a:rPr>
              <a:t>Wheat</a:t>
            </a:r>
          </a:p>
          <a:p>
            <a:r>
              <a:rPr lang="en-US" sz="2400" dirty="0" smtClean="0">
                <a:latin typeface="Times"/>
                <a:cs typeface="Times"/>
              </a:rPr>
              <a:t>Grows in a field, and the seed is harvested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17" name="Content Placeholder 5" descr="arrow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>
            <a:off x="3913571" y="2661353"/>
            <a:ext cx="1549144" cy="851969"/>
          </a:xfrm>
          <a:prstGeom prst="rect">
            <a:avLst/>
          </a:prstGeom>
        </p:spPr>
      </p:pic>
      <p:pic>
        <p:nvPicPr>
          <p:cNvPr id="18" name="Content Placeholder 5" descr="arrow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2154101">
            <a:off x="1778080" y="2625406"/>
            <a:ext cx="1549144" cy="851969"/>
          </a:xfrm>
          <a:prstGeom prst="rect">
            <a:avLst/>
          </a:prstGeom>
        </p:spPr>
      </p:pic>
      <p:pic>
        <p:nvPicPr>
          <p:cNvPr id="19" name="Content Placeholder 5" descr="arrow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9377147">
            <a:off x="6036707" y="2567412"/>
            <a:ext cx="1549144" cy="851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2207" y="5705125"/>
            <a:ext cx="252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"/>
                <a:cs typeface="Times"/>
              </a:rPr>
              <a:t>Entire wheat seed is ground into whole wheat flour and packaged.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870" y="5672590"/>
            <a:ext cx="2658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"/>
                <a:cs typeface="Times"/>
              </a:rPr>
              <a:t>Wheat seed is separated into its parts. The endosperm is ground into white flour and packaged.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1248" y="5654724"/>
            <a:ext cx="2529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"/>
                <a:cs typeface="Times"/>
              </a:rPr>
              <a:t>Wheat seed is ground into flour, and additional ingredients are added to make pasta.</a:t>
            </a:r>
            <a:endParaRPr lang="en-US" i="1" dirty="0">
              <a:latin typeface="Times"/>
              <a:cs typeface="Times"/>
            </a:endParaRPr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09" y="3706721"/>
            <a:ext cx="1501407" cy="2048795"/>
          </a:xfrm>
          <a:prstGeom prst="rect">
            <a:avLst/>
          </a:prstGeom>
        </p:spPr>
      </p:pic>
      <p:pic>
        <p:nvPicPr>
          <p:cNvPr id="5" name="Picture 4" descr="bag-of-flou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650" y="3638129"/>
            <a:ext cx="1531979" cy="2034461"/>
          </a:xfrm>
          <a:prstGeom prst="rect">
            <a:avLst/>
          </a:prstGeom>
        </p:spPr>
      </p:pic>
      <p:pic>
        <p:nvPicPr>
          <p:cNvPr id="7" name="Picture 6" descr="FN_bowtie-pasta-thinkstock_s4x3.jpg.rend.snigalleryslide.jpe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209" y="3850655"/>
            <a:ext cx="2186119" cy="16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6399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16" name="Picture 15" descr="thumbs-up-clip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5674" y="2375563"/>
            <a:ext cx="1339636" cy="1639952"/>
          </a:xfrm>
          <a:prstGeom prst="rect">
            <a:avLst/>
          </a:prstGeom>
        </p:spPr>
      </p:pic>
      <p:pic>
        <p:nvPicPr>
          <p:cNvPr id="20" name="Picture 19" descr="thumbs-up-clip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0557">
            <a:off x="4022664" y="2375561"/>
            <a:ext cx="1339636" cy="1639952"/>
          </a:xfrm>
          <a:prstGeom prst="rect">
            <a:avLst/>
          </a:prstGeom>
        </p:spPr>
      </p:pic>
      <p:pic>
        <p:nvPicPr>
          <p:cNvPr id="21" name="Picture 20" descr="thumbs-up-clipa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800" y="2375564"/>
            <a:ext cx="1339636" cy="16399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2915" y="4015516"/>
            <a:ext cx="240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Minimally Processed</a:t>
            </a:r>
          </a:p>
          <a:p>
            <a:pPr algn="ctr"/>
            <a:endParaRPr lang="en-US" b="1" dirty="0">
              <a:latin typeface="Times"/>
              <a:cs typeface="Times"/>
            </a:endParaRPr>
          </a:p>
          <a:p>
            <a:pPr algn="ctr"/>
            <a:r>
              <a:rPr lang="en-US" i="1" dirty="0" smtClean="0">
                <a:latin typeface="Times"/>
                <a:cs typeface="Times"/>
              </a:rPr>
              <a:t>Thumb-down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(low)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7146" y="4015516"/>
            <a:ext cx="240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Moderately Processed</a:t>
            </a:r>
          </a:p>
          <a:p>
            <a:pPr algn="ctr"/>
            <a:endParaRPr lang="en-US" b="1" dirty="0">
              <a:latin typeface="Times"/>
              <a:cs typeface="Times"/>
            </a:endParaRPr>
          </a:p>
          <a:p>
            <a:pPr algn="ctr"/>
            <a:r>
              <a:rPr lang="en-US" i="1" dirty="0" smtClean="0">
                <a:latin typeface="Times"/>
                <a:cs typeface="Times"/>
              </a:rPr>
              <a:t>Thumb-in-the-middle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(medium)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2916" y="4015516"/>
            <a:ext cx="240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Highly Processed</a:t>
            </a:r>
          </a:p>
          <a:p>
            <a:pPr algn="ctr"/>
            <a:endParaRPr lang="en-US" b="1" dirty="0">
              <a:latin typeface="Times"/>
              <a:cs typeface="Times"/>
            </a:endParaRPr>
          </a:p>
          <a:p>
            <a:pPr algn="ctr"/>
            <a:r>
              <a:rPr lang="en-US" i="1" dirty="0" smtClean="0">
                <a:latin typeface="Times"/>
                <a:cs typeface="Times"/>
              </a:rPr>
              <a:t>Thumbs-up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(high)</a:t>
            </a:r>
            <a:endParaRPr lang="en-US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744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737" y="1461562"/>
            <a:ext cx="4858218" cy="48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724" y="1595169"/>
            <a:ext cx="4502787" cy="45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products_raisins_can_l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20" y="1683652"/>
            <a:ext cx="4801608" cy="48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92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409" y="1786731"/>
            <a:ext cx="4502787" cy="45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931" y="1895188"/>
            <a:ext cx="4151896" cy="41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257" y="1653945"/>
            <a:ext cx="2779791" cy="406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877" y="2211714"/>
            <a:ext cx="3297354" cy="39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PRINCELLA_CUT_YAMS___SWEET_POTATOES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416" y="1572507"/>
            <a:ext cx="4575779" cy="45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8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891" y="241915"/>
            <a:ext cx="8677855" cy="1511959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Times"/>
                <a:cs typeface="Times"/>
              </a:rPr>
              <a:t>What is food processing?</a:t>
            </a:r>
            <a:r>
              <a:rPr lang="en-US" sz="6000" dirty="0" smtClean="0">
                <a:latin typeface="Times"/>
                <a:cs typeface="Times"/>
              </a:rPr>
              <a:t/>
            </a:r>
            <a:br>
              <a:rPr lang="en-US" sz="6000" dirty="0" smtClean="0">
                <a:latin typeface="Times"/>
                <a:cs typeface="Times"/>
              </a:rPr>
            </a:br>
            <a:endParaRPr lang="en-US" sz="4900" dirty="0">
              <a:latin typeface="Times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11" y="1219649"/>
            <a:ext cx="758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"/>
                <a:cs typeface="Times"/>
              </a:rPr>
              <a:t>The process of transforming raw agricultural products, like grains, vegetables, meat, or milk, into end products to be sold to consumers.</a:t>
            </a:r>
            <a:endParaRPr lang="en-US" sz="2800" i="1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177" y="3037527"/>
            <a:ext cx="3467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"/>
                <a:cs typeface="Times"/>
              </a:rPr>
              <a:t>Raw Products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Times"/>
                <a:cs typeface="Times"/>
              </a:rPr>
              <a:t>Straight from the farm</a:t>
            </a:r>
            <a:endParaRPr lang="en-US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0244" y="3037527"/>
            <a:ext cx="3871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"/>
                <a:cs typeface="Times"/>
              </a:rPr>
              <a:t>End Products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Times"/>
                <a:cs typeface="Times"/>
              </a:rPr>
              <a:t>Ready to be purchased by consumer</a:t>
            </a:r>
            <a:endParaRPr lang="en-US" i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207" y="3891705"/>
            <a:ext cx="3940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Tomato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Wheat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Pork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Milk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Carrots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244" y="3891705"/>
            <a:ext cx="3871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Salsa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Flour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Bacon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Cheese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Baby carrots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9" name="Content Placeholder 5" descr="arrow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2925849" y="4015558"/>
            <a:ext cx="1549144" cy="851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5998" y="4617030"/>
            <a:ext cx="220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Times"/>
                <a:cs typeface="Times"/>
              </a:rPr>
              <a:t>Food processing is what happens between the farm and the consumer.</a:t>
            </a:r>
            <a:endParaRPr lang="en-US" sz="16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0738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hungryma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725" y="1974282"/>
            <a:ext cx="5080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6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productOnly_carrots_0005_Bolthouse---Baby-Carrots_png_5d638d42-6887-4c3d-a2b3-543634a6d46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808" y="292777"/>
            <a:ext cx="5881589" cy="56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72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k2-_80cd20c6-a314-4785-b552-87abc569a5ce.v1.jpg-40a9f2a9ac5d31bda0df3c329514c1c3c132a226-optim-45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767" y="1052282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66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724" y="1161741"/>
            <a:ext cx="4502787" cy="45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0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0614np_newproducts_im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07" y="2035870"/>
            <a:ext cx="53594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5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berries-strawberries-organic-1l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537" y="2146984"/>
            <a:ext cx="6349650" cy="346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905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907" y="1532120"/>
            <a:ext cx="4371762" cy="43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96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9113763" cy="146916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/>
                <a:cs typeface="Times"/>
              </a:rPr>
              <a:t>How much was it processed?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563" y="1681142"/>
            <a:ext cx="5071446" cy="37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5" descr="arrow 2.png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12423" y="1587408"/>
            <a:ext cx="2785610" cy="1531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915"/>
            <a:ext cx="9143999" cy="151195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"/>
                <a:cs typeface="Times"/>
              </a:rPr>
              <a:t>Examples of </a:t>
            </a:r>
            <a:r>
              <a:rPr lang="en-US" sz="5400" b="1" dirty="0">
                <a:latin typeface="Times"/>
                <a:cs typeface="Times"/>
              </a:rPr>
              <a:t>F</a:t>
            </a:r>
            <a:r>
              <a:rPr lang="en-US" sz="5400" b="1" dirty="0" smtClean="0">
                <a:latin typeface="Times"/>
                <a:cs typeface="Times"/>
              </a:rPr>
              <a:t>ood </a:t>
            </a:r>
            <a:r>
              <a:rPr lang="en-US" sz="5400" b="1" dirty="0">
                <a:latin typeface="Times"/>
                <a:cs typeface="Times"/>
              </a:rPr>
              <a:t>P</a:t>
            </a:r>
            <a:r>
              <a:rPr lang="en-US" sz="5400" b="1" dirty="0" smtClean="0">
                <a:latin typeface="Times"/>
                <a:cs typeface="Times"/>
              </a:rPr>
              <a:t>rocessing</a:t>
            </a:r>
            <a:r>
              <a:rPr lang="en-US" sz="4800" dirty="0" smtClean="0">
                <a:latin typeface="Times"/>
                <a:cs typeface="Times"/>
              </a:rPr>
              <a:t/>
            </a:r>
            <a:br>
              <a:rPr lang="en-US" sz="4800" dirty="0" smtClean="0">
                <a:latin typeface="Times"/>
                <a:cs typeface="Times"/>
              </a:rPr>
            </a:br>
            <a:endParaRPr lang="en-US" sz="40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90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Carrots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3065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Baby Carrots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98" y="1479888"/>
            <a:ext cx="1971391" cy="1312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roductOnly_carrots_0005_Bolthouse---Baby-Carrots_png_5d638d42-6887-4c3d-a2b3-543634a6d46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443" y="1276871"/>
            <a:ext cx="2061719" cy="1538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98" y="4038478"/>
            <a:ext cx="1971391" cy="1475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Apple Juice, 64 oz6dfe958a-41e5-4e67-8461-a9ef4fefe58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912" y="3967956"/>
            <a:ext cx="1283766" cy="15460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891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Apples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066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Apple Juice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215" y="1661328"/>
            <a:ext cx="3497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Washing</a:t>
            </a:r>
          </a:p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Peeling</a:t>
            </a:r>
          </a:p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Cutting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20" name="Content Placeholder 5" descr="arrow 2.png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94272" y="4108545"/>
            <a:ext cx="2785610" cy="15319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13564" y="4540805"/>
            <a:ext cx="3497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Juicing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8995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at_sta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26" y="931037"/>
            <a:ext cx="2047617" cy="2206484"/>
          </a:xfrm>
          <a:prstGeom prst="rect">
            <a:avLst/>
          </a:prstGeom>
        </p:spPr>
      </p:pic>
      <p:pic>
        <p:nvPicPr>
          <p:cNvPr id="19" name="Content Placeholder 5" descr="arrow 2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12423" y="1587408"/>
            <a:ext cx="2785610" cy="1531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915"/>
            <a:ext cx="9143999" cy="151195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"/>
                <a:cs typeface="Times"/>
              </a:rPr>
              <a:t>Examples of </a:t>
            </a:r>
            <a:r>
              <a:rPr lang="en-US" sz="5400" b="1" dirty="0">
                <a:latin typeface="Times"/>
                <a:cs typeface="Times"/>
              </a:rPr>
              <a:t>F</a:t>
            </a:r>
            <a:r>
              <a:rPr lang="en-US" sz="5400" b="1" dirty="0" smtClean="0">
                <a:latin typeface="Times"/>
                <a:cs typeface="Times"/>
              </a:rPr>
              <a:t>ood </a:t>
            </a:r>
            <a:r>
              <a:rPr lang="en-US" sz="5400" b="1" dirty="0">
                <a:latin typeface="Times"/>
                <a:cs typeface="Times"/>
              </a:rPr>
              <a:t>P</a:t>
            </a:r>
            <a:r>
              <a:rPr lang="en-US" sz="5400" b="1" dirty="0" smtClean="0">
                <a:latin typeface="Times"/>
                <a:cs typeface="Times"/>
              </a:rPr>
              <a:t>rocessing</a:t>
            </a:r>
            <a:r>
              <a:rPr lang="en-US" sz="4800" dirty="0" smtClean="0">
                <a:latin typeface="Times"/>
                <a:cs typeface="Times"/>
              </a:rPr>
              <a:t/>
            </a:r>
            <a:br>
              <a:rPr lang="en-US" sz="4800" dirty="0" smtClean="0">
                <a:latin typeface="Times"/>
                <a:cs typeface="Times"/>
              </a:rPr>
            </a:br>
            <a:endParaRPr lang="en-US" sz="40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90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Wheat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3065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Flour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891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Lettuce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066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Bagged Salad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215" y="2034279"/>
            <a:ext cx="3497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Grinding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20" name="Content Placeholder 5" descr="arrow 2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94272" y="4108545"/>
            <a:ext cx="2785610" cy="15319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13564" y="4540805"/>
            <a:ext cx="3497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Washing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8" name="Picture 7" descr="gold-medal-whole-wheat-110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908" y="1220913"/>
            <a:ext cx="1705918" cy="1705918"/>
          </a:xfrm>
          <a:prstGeom prst="rect">
            <a:avLst/>
          </a:prstGeom>
        </p:spPr>
      </p:pic>
      <p:pic>
        <p:nvPicPr>
          <p:cNvPr id="9" name="Picture 8" descr="IMG_112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71" y="3962099"/>
            <a:ext cx="2616260" cy="1551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ur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328" y="3611499"/>
            <a:ext cx="1902498" cy="1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5" descr="arrow 2.png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12423" y="1587408"/>
            <a:ext cx="2785610" cy="1531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915"/>
            <a:ext cx="9143999" cy="151195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"/>
                <a:cs typeface="Times"/>
              </a:rPr>
              <a:t>Examples of </a:t>
            </a:r>
            <a:r>
              <a:rPr lang="en-US" sz="5400" b="1" dirty="0">
                <a:latin typeface="Times"/>
                <a:cs typeface="Times"/>
              </a:rPr>
              <a:t>F</a:t>
            </a:r>
            <a:r>
              <a:rPr lang="en-US" sz="5400" b="1" dirty="0" smtClean="0">
                <a:latin typeface="Times"/>
                <a:cs typeface="Times"/>
              </a:rPr>
              <a:t>ood </a:t>
            </a:r>
            <a:r>
              <a:rPr lang="en-US" sz="5400" b="1" dirty="0">
                <a:latin typeface="Times"/>
                <a:cs typeface="Times"/>
              </a:rPr>
              <a:t>P</a:t>
            </a:r>
            <a:r>
              <a:rPr lang="en-US" sz="5400" b="1" dirty="0" smtClean="0">
                <a:latin typeface="Times"/>
                <a:cs typeface="Times"/>
              </a:rPr>
              <a:t>rocessing</a:t>
            </a:r>
            <a:r>
              <a:rPr lang="en-US" sz="4800" dirty="0" smtClean="0">
                <a:latin typeface="Times"/>
                <a:cs typeface="Times"/>
              </a:rPr>
              <a:t/>
            </a:r>
            <a:br>
              <a:rPr lang="en-US" sz="4800" dirty="0" smtClean="0">
                <a:latin typeface="Times"/>
                <a:cs typeface="Times"/>
              </a:rPr>
            </a:br>
            <a:endParaRPr lang="en-US" sz="40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90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Milk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3065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Milk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891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Mushrooms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066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Sliced Mushrooms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215" y="2034279"/>
            <a:ext cx="3497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Pasteurizing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20" name="Content Placeholder 5" descr="arrow 2.png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94272" y="4108545"/>
            <a:ext cx="2785610" cy="15319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13564" y="4339205"/>
            <a:ext cx="34973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Washing</a:t>
            </a:r>
          </a:p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Slicing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875" y="1309971"/>
            <a:ext cx="1482124" cy="1482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18" y="1309971"/>
            <a:ext cx="2013897" cy="1337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G_0408_-_Hungary_-_Mushroom_Far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18" y="3948145"/>
            <a:ext cx="2203923" cy="1652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915" y="3746202"/>
            <a:ext cx="1957809" cy="1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t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423" y="619241"/>
            <a:ext cx="2862487" cy="2862487"/>
          </a:xfrm>
          <a:prstGeom prst="rect">
            <a:avLst/>
          </a:prstGeom>
        </p:spPr>
      </p:pic>
      <p:pic>
        <p:nvPicPr>
          <p:cNvPr id="19" name="Content Placeholder 5" descr="arrow 2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12423" y="1587408"/>
            <a:ext cx="2785610" cy="1531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915"/>
            <a:ext cx="9143999" cy="151195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"/>
                <a:cs typeface="Times"/>
              </a:rPr>
              <a:t>Examples of </a:t>
            </a:r>
            <a:r>
              <a:rPr lang="en-US" sz="5400" b="1" dirty="0">
                <a:latin typeface="Times"/>
                <a:cs typeface="Times"/>
              </a:rPr>
              <a:t>F</a:t>
            </a:r>
            <a:r>
              <a:rPr lang="en-US" sz="5400" b="1" dirty="0" smtClean="0">
                <a:latin typeface="Times"/>
                <a:cs typeface="Times"/>
              </a:rPr>
              <a:t>ood </a:t>
            </a:r>
            <a:r>
              <a:rPr lang="en-US" sz="5400" b="1" dirty="0">
                <a:latin typeface="Times"/>
                <a:cs typeface="Times"/>
              </a:rPr>
              <a:t>P</a:t>
            </a:r>
            <a:r>
              <a:rPr lang="en-US" sz="5400" b="1" dirty="0" smtClean="0">
                <a:latin typeface="Times"/>
                <a:cs typeface="Times"/>
              </a:rPr>
              <a:t>rocessing</a:t>
            </a:r>
            <a:r>
              <a:rPr lang="en-US" sz="4800" dirty="0" smtClean="0">
                <a:latin typeface="Times"/>
                <a:cs typeface="Times"/>
              </a:rPr>
              <a:t/>
            </a:r>
            <a:br>
              <a:rPr lang="en-US" sz="4800" dirty="0" smtClean="0">
                <a:latin typeface="Times"/>
                <a:cs typeface="Times"/>
              </a:rPr>
            </a:br>
            <a:endParaRPr lang="en-US" sz="40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90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Strawberries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3065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Frozen Strawberries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891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Flour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066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Pancake Mix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215" y="2034279"/>
            <a:ext cx="3497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Freezing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20" name="Content Placeholder 5" descr="arrow 2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94272" y="4108545"/>
            <a:ext cx="2785610" cy="15319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6511" y="4530720"/>
            <a:ext cx="3497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Mixing ingredients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3" name="Picture 2" descr="strawberry-field-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21" y="1257141"/>
            <a:ext cx="1789815" cy="1464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62" y="3918137"/>
            <a:ext cx="2139324" cy="1423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931" y="3640838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8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483" y="1108771"/>
            <a:ext cx="1251590" cy="1891850"/>
          </a:xfrm>
          <a:prstGeom prst="rect">
            <a:avLst/>
          </a:prstGeom>
        </p:spPr>
      </p:pic>
      <p:pic>
        <p:nvPicPr>
          <p:cNvPr id="19" name="Content Placeholder 5" descr="arrow 2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12423" y="1587408"/>
            <a:ext cx="2785610" cy="1531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915"/>
            <a:ext cx="9143999" cy="151195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"/>
                <a:cs typeface="Times"/>
              </a:rPr>
              <a:t>Examples of </a:t>
            </a:r>
            <a:r>
              <a:rPr lang="en-US" sz="5400" b="1" dirty="0">
                <a:latin typeface="Times"/>
                <a:cs typeface="Times"/>
              </a:rPr>
              <a:t>F</a:t>
            </a:r>
            <a:r>
              <a:rPr lang="en-US" sz="5400" b="1" dirty="0" smtClean="0">
                <a:latin typeface="Times"/>
                <a:cs typeface="Times"/>
              </a:rPr>
              <a:t>ood </a:t>
            </a:r>
            <a:r>
              <a:rPr lang="en-US" sz="5400" b="1" dirty="0">
                <a:latin typeface="Times"/>
                <a:cs typeface="Times"/>
              </a:rPr>
              <a:t>P</a:t>
            </a:r>
            <a:r>
              <a:rPr lang="en-US" sz="5400" b="1" dirty="0" smtClean="0">
                <a:latin typeface="Times"/>
                <a:cs typeface="Times"/>
              </a:rPr>
              <a:t>rocessing</a:t>
            </a:r>
            <a:r>
              <a:rPr lang="en-US" sz="4800" dirty="0" smtClean="0">
                <a:latin typeface="Times"/>
                <a:cs typeface="Times"/>
              </a:rPr>
              <a:t/>
            </a:r>
            <a:br>
              <a:rPr lang="en-US" sz="4800" dirty="0" smtClean="0">
                <a:latin typeface="Times"/>
                <a:cs typeface="Times"/>
              </a:rPr>
            </a:br>
            <a:endParaRPr lang="en-US" sz="40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90" y="2792095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Salt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3065" y="2792095"/>
            <a:ext cx="3497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"/>
                <a:cs typeface="Times"/>
              </a:rPr>
              <a:t>Iodized Salt</a:t>
            </a:r>
          </a:p>
          <a:p>
            <a:pPr algn="ctr"/>
            <a:endParaRPr lang="en-US" sz="2400" b="1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891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Potato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3066" y="5513997"/>
            <a:ext cx="3497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/>
                <a:cs typeface="Times"/>
              </a:rPr>
              <a:t>Instant Potatoes</a:t>
            </a:r>
          </a:p>
          <a:p>
            <a:pPr algn="ctr"/>
            <a:endParaRPr lang="en-US" sz="2800" b="1" dirty="0">
              <a:latin typeface="Times"/>
              <a:cs typeface="Time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3796" y="1923403"/>
            <a:ext cx="349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Fortifying</a:t>
            </a:r>
            <a:endParaRPr lang="en-US" sz="24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20" name="Content Placeholder 5" descr="arrow 2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3194272" y="4108545"/>
            <a:ext cx="2785610" cy="15319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26511" y="4379520"/>
            <a:ext cx="34973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Cooking</a:t>
            </a:r>
          </a:p>
          <a:p>
            <a:pPr algn="ctr"/>
            <a:r>
              <a:rPr lang="en-US" sz="2400" i="1" dirty="0" smtClean="0">
                <a:solidFill>
                  <a:srgbClr val="000090"/>
                </a:solidFill>
                <a:latin typeface="Times"/>
                <a:cs typeface="Times"/>
              </a:rPr>
              <a:t>Dehydrating</a:t>
            </a:r>
          </a:p>
          <a:p>
            <a:pPr algn="ctr"/>
            <a:endParaRPr lang="en-US" sz="2800" b="1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090" y="1202083"/>
            <a:ext cx="1590012" cy="1590012"/>
          </a:xfrm>
          <a:prstGeom prst="rect">
            <a:avLst/>
          </a:prstGeom>
        </p:spPr>
      </p:pic>
      <p:pic>
        <p:nvPicPr>
          <p:cNvPr id="5" name="Picture 4" descr="potato_field_1728x115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32" y="3834196"/>
            <a:ext cx="2519702" cy="1679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Potatobudspap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901" y="3834196"/>
            <a:ext cx="1054443" cy="16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3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891" y="241915"/>
            <a:ext cx="8677855" cy="1511959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Times"/>
                <a:cs typeface="Times"/>
              </a:rPr>
              <a:t>Levels of </a:t>
            </a:r>
            <a:r>
              <a:rPr lang="en-US" sz="6600" b="1" dirty="0">
                <a:latin typeface="Times"/>
                <a:cs typeface="Times"/>
              </a:rPr>
              <a:t>F</a:t>
            </a:r>
            <a:r>
              <a:rPr lang="en-US" sz="6600" b="1" dirty="0" smtClean="0">
                <a:latin typeface="Times"/>
                <a:cs typeface="Times"/>
              </a:rPr>
              <a:t>ood </a:t>
            </a:r>
            <a:r>
              <a:rPr lang="en-US" sz="6600" b="1" dirty="0">
                <a:latin typeface="Times"/>
                <a:cs typeface="Times"/>
              </a:rPr>
              <a:t>P</a:t>
            </a:r>
            <a:r>
              <a:rPr lang="en-US" sz="6600" b="1" dirty="0" smtClean="0">
                <a:latin typeface="Times"/>
                <a:cs typeface="Times"/>
              </a:rPr>
              <a:t>rocessing</a:t>
            </a:r>
            <a:r>
              <a:rPr lang="en-US" sz="6000" dirty="0" smtClean="0">
                <a:latin typeface="Times"/>
                <a:cs typeface="Times"/>
              </a:rPr>
              <a:t/>
            </a:r>
            <a:br>
              <a:rPr lang="en-US" sz="6000" dirty="0" smtClean="0">
                <a:latin typeface="Times"/>
                <a:cs typeface="Times"/>
              </a:rPr>
            </a:br>
            <a:endParaRPr lang="en-US" sz="4900" dirty="0">
              <a:latin typeface="Times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11" y="1219649"/>
            <a:ext cx="758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"/>
                <a:cs typeface="Times"/>
              </a:rPr>
              <a:t>The amount of processing varies from food to food</a:t>
            </a:r>
            <a:endParaRPr lang="en-US" sz="2800" i="1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91" y="2722854"/>
            <a:ext cx="24088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Minimally Processed</a:t>
            </a:r>
          </a:p>
          <a:p>
            <a:pPr algn="ctr"/>
            <a:endParaRPr lang="en-US" b="1" dirty="0">
              <a:latin typeface="Times"/>
              <a:cs typeface="Times"/>
            </a:endParaRPr>
          </a:p>
          <a:p>
            <a:pPr algn="ctr"/>
            <a:r>
              <a:rPr lang="en-US" i="1" dirty="0" smtClean="0">
                <a:latin typeface="Times"/>
                <a:cs typeface="Times"/>
              </a:rPr>
              <a:t>Foods that are washed, peeled, sliced, juiced, frozen, dried, or pasteurized.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6122" y="2722854"/>
            <a:ext cx="2408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Moderately Processed</a:t>
            </a:r>
          </a:p>
          <a:p>
            <a:pPr algn="ctr"/>
            <a:endParaRPr lang="en-US" b="1" dirty="0">
              <a:latin typeface="Times"/>
              <a:cs typeface="Times"/>
            </a:endParaRPr>
          </a:p>
          <a:p>
            <a:pPr algn="ctr"/>
            <a:r>
              <a:rPr lang="en-US" i="1" dirty="0" smtClean="0">
                <a:latin typeface="Times"/>
                <a:cs typeface="Times"/>
              </a:rPr>
              <a:t>In addition to being washed, peeled, sliced, etc. these foods may also be cooked, ingredients mixed, and some preservatives added.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1892" y="2722854"/>
            <a:ext cx="2408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Highly Processed</a:t>
            </a:r>
          </a:p>
          <a:p>
            <a:pPr algn="ctr"/>
            <a:endParaRPr lang="en-US" b="1" dirty="0">
              <a:latin typeface="Times"/>
              <a:cs typeface="Times"/>
            </a:endParaRPr>
          </a:p>
          <a:p>
            <a:pPr algn="ctr"/>
            <a:r>
              <a:rPr lang="en-US" i="1" dirty="0" smtClean="0">
                <a:latin typeface="Times"/>
                <a:cs typeface="Times"/>
              </a:rPr>
              <a:t>Many ingredients are added to enhance flavor, add vitamins and minerals, and extend shelf life. These foods are mostly or fully prepared for eating.</a:t>
            </a:r>
            <a:endParaRPr lang="en-US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5833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7" y="-7603"/>
            <a:ext cx="2264079" cy="242673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Raw product from the farm</a:t>
            </a:r>
            <a:endParaRPr lang="en-US" sz="3200" dirty="0">
              <a:latin typeface="Times"/>
              <a:cs typeface="Times"/>
            </a:endParaRPr>
          </a:p>
        </p:txBody>
      </p:sp>
      <p:pic>
        <p:nvPicPr>
          <p:cNvPr id="6" name="Content Placeholder 5" descr="arrow 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6365745">
            <a:off x="1422888" y="693025"/>
            <a:ext cx="2395103" cy="1317214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75265" y="285570"/>
            <a:ext cx="2975769" cy="213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"/>
                <a:cs typeface="Times"/>
              </a:rPr>
              <a:t>Cranberries</a:t>
            </a:r>
          </a:p>
          <a:p>
            <a:r>
              <a:rPr lang="en-US" sz="2400" dirty="0" smtClean="0">
                <a:latin typeface="Times"/>
                <a:cs typeface="Times"/>
              </a:rPr>
              <a:t>Grow on a bush</a:t>
            </a:r>
            <a:endParaRPr lang="en-US" sz="2400" dirty="0">
              <a:latin typeface="Times"/>
              <a:cs typeface="Time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997" y="285570"/>
            <a:ext cx="2600422" cy="213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7" y="3736272"/>
            <a:ext cx="2925018" cy="1989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238" y="3608735"/>
            <a:ext cx="2116550" cy="2116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624" y="3558132"/>
            <a:ext cx="2301958" cy="2301958"/>
          </a:xfrm>
          <a:prstGeom prst="rect">
            <a:avLst/>
          </a:prstGeom>
        </p:spPr>
      </p:pic>
      <p:pic>
        <p:nvPicPr>
          <p:cNvPr id="17" name="Content Placeholder 5" descr="arrow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>
            <a:off x="3913571" y="2661353"/>
            <a:ext cx="1549144" cy="851969"/>
          </a:xfrm>
          <a:prstGeom prst="rect">
            <a:avLst/>
          </a:prstGeom>
        </p:spPr>
      </p:pic>
      <p:pic>
        <p:nvPicPr>
          <p:cNvPr id="18" name="Content Placeholder 5" descr="arrow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2154101">
            <a:off x="1778080" y="2625406"/>
            <a:ext cx="1549144" cy="851969"/>
          </a:xfrm>
          <a:prstGeom prst="rect">
            <a:avLst/>
          </a:prstGeom>
        </p:spPr>
      </p:pic>
      <p:pic>
        <p:nvPicPr>
          <p:cNvPr id="19" name="Content Placeholder 5" descr="arrow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>
          <a:xfrm rot="19377147">
            <a:off x="6036707" y="2567412"/>
            <a:ext cx="1549144" cy="8519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2207" y="5705125"/>
            <a:ext cx="252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"/>
                <a:cs typeface="Times"/>
              </a:rPr>
              <a:t>Wash and bag whole berries.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9038" y="5672590"/>
            <a:ext cx="252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"/>
                <a:cs typeface="Times"/>
              </a:rPr>
              <a:t>Wash berries, dehydrate with added sugar, and package.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1248" y="5654724"/>
            <a:ext cx="2529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"/>
                <a:cs typeface="Times"/>
              </a:rPr>
              <a:t>Wash berries, cook with added sugar and other ingredients, then seal in can.</a:t>
            </a:r>
            <a:endParaRPr lang="en-US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8732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454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</vt:lpstr>
      <vt:lpstr>Office Theme</vt:lpstr>
      <vt:lpstr>The Quicker the Better? Food Processing</vt:lpstr>
      <vt:lpstr>What is food processing? </vt:lpstr>
      <vt:lpstr>Examples of Food Processing </vt:lpstr>
      <vt:lpstr>Examples of Food Processing </vt:lpstr>
      <vt:lpstr>Examples of Food Processing </vt:lpstr>
      <vt:lpstr>Examples of Food Processing </vt:lpstr>
      <vt:lpstr>Examples of Food Processing </vt:lpstr>
      <vt:lpstr>Levels of Food Processing </vt:lpstr>
      <vt:lpstr>Raw product from the farm</vt:lpstr>
      <vt:lpstr>Raw product from the farm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  <vt:lpstr>How much was it processed?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Gardner</dc:creator>
  <cp:lastModifiedBy>Sara Hunt</cp:lastModifiedBy>
  <cp:revision>25</cp:revision>
  <dcterms:created xsi:type="dcterms:W3CDTF">2016-01-15T19:08:29Z</dcterms:created>
  <dcterms:modified xsi:type="dcterms:W3CDTF">2016-01-19T22:51:41Z</dcterms:modified>
</cp:coreProperties>
</file>