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4" r:id="rId1"/>
  </p:sldMasterIdLst>
  <p:notesMasterIdLst>
    <p:notesMasterId r:id="rId28"/>
  </p:notesMasterIdLst>
  <p:handoutMasterIdLst>
    <p:handoutMasterId r:id="rId29"/>
  </p:handoutMasterIdLst>
  <p:sldIdLst>
    <p:sldId id="256" r:id="rId2"/>
    <p:sldId id="257" r:id="rId3"/>
    <p:sldId id="277" r:id="rId4"/>
    <p:sldId id="258" r:id="rId5"/>
    <p:sldId id="259" r:id="rId6"/>
    <p:sldId id="278" r:id="rId7"/>
    <p:sldId id="285" r:id="rId8"/>
    <p:sldId id="286" r:id="rId9"/>
    <p:sldId id="287" r:id="rId10"/>
    <p:sldId id="288" r:id="rId11"/>
    <p:sldId id="297" r:id="rId12"/>
    <p:sldId id="289" r:id="rId13"/>
    <p:sldId id="279" r:id="rId14"/>
    <p:sldId id="280" r:id="rId15"/>
    <p:sldId id="281" r:id="rId16"/>
    <p:sldId id="282" r:id="rId17"/>
    <p:sldId id="283" r:id="rId18"/>
    <p:sldId id="261" r:id="rId19"/>
    <p:sldId id="275" r:id="rId20"/>
    <p:sldId id="290" r:id="rId21"/>
    <p:sldId id="291" r:id="rId22"/>
    <p:sldId id="292" r:id="rId23"/>
    <p:sldId id="293" r:id="rId24"/>
    <p:sldId id="294" r:id="rId25"/>
    <p:sldId id="295" r:id="rId26"/>
    <p:sldId id="296" r:id="rId27"/>
  </p:sldIdLst>
  <p:sldSz cx="9144000" cy="6858000" type="screen4x3"/>
  <p:notesSz cx="6858000" cy="9418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2" d="100"/>
          <a:sy n="52" d="100"/>
        </p:scale>
        <p:origin x="-112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70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70932"/>
          </a:xfrm>
          <a:prstGeom prst="rect">
            <a:avLst/>
          </a:prstGeom>
        </p:spPr>
        <p:txBody>
          <a:bodyPr vert="horz" lIns="91440" tIns="45720" rIns="91440" bIns="45720" rtlCol="0"/>
          <a:lstStyle>
            <a:lvl1pPr algn="r">
              <a:defRPr sz="1200"/>
            </a:lvl1pPr>
          </a:lstStyle>
          <a:p>
            <a:fld id="{5F4AD50A-493E-4779-B103-66884AE4170C}" type="datetimeFigureOut">
              <a:rPr lang="en-US" smtClean="0"/>
              <a:pPr/>
              <a:t>11/7/2014</a:t>
            </a:fld>
            <a:endParaRPr lang="en-US"/>
          </a:p>
        </p:txBody>
      </p:sp>
      <p:sp>
        <p:nvSpPr>
          <p:cNvPr id="4" name="Footer Placeholder 3"/>
          <p:cNvSpPr>
            <a:spLocks noGrp="1"/>
          </p:cNvSpPr>
          <p:nvPr>
            <p:ph type="ftr" sz="quarter" idx="2"/>
          </p:nvPr>
        </p:nvSpPr>
        <p:spPr>
          <a:xfrm>
            <a:off x="0" y="8946071"/>
            <a:ext cx="2971800" cy="4709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946071"/>
            <a:ext cx="2971800" cy="470932"/>
          </a:xfrm>
          <a:prstGeom prst="rect">
            <a:avLst/>
          </a:prstGeom>
        </p:spPr>
        <p:txBody>
          <a:bodyPr vert="horz" lIns="91440" tIns="45720" rIns="91440" bIns="45720" rtlCol="0" anchor="b"/>
          <a:lstStyle>
            <a:lvl1pPr algn="r">
              <a:defRPr sz="1200"/>
            </a:lvl1pPr>
          </a:lstStyle>
          <a:p>
            <a:fld id="{8F492233-1666-4A06-8EAF-524499A27965}" type="slidenum">
              <a:rPr lang="en-US" smtClean="0"/>
              <a:pPr/>
              <a:t>‹#›</a:t>
            </a:fld>
            <a:endParaRPr lang="en-US"/>
          </a:p>
        </p:txBody>
      </p:sp>
    </p:spTree>
    <p:extLst>
      <p:ext uri="{BB962C8B-B14F-4D97-AF65-F5344CB8AC3E}">
        <p14:creationId xmlns:p14="http://schemas.microsoft.com/office/powerpoint/2010/main" xmlns="" val="23968582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70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70932"/>
          </a:xfrm>
          <a:prstGeom prst="rect">
            <a:avLst/>
          </a:prstGeom>
        </p:spPr>
        <p:txBody>
          <a:bodyPr vert="horz" lIns="91440" tIns="45720" rIns="91440" bIns="45720" rtlCol="0"/>
          <a:lstStyle>
            <a:lvl1pPr algn="r">
              <a:defRPr sz="1200"/>
            </a:lvl1pPr>
          </a:lstStyle>
          <a:p>
            <a:fld id="{2EAED59C-9F51-E442-88B2-68DF0204A1D7}" type="datetimeFigureOut">
              <a:rPr lang="en-US" smtClean="0"/>
              <a:pPr/>
              <a:t>11/7/2014</a:t>
            </a:fld>
            <a:endParaRPr lang="en-US"/>
          </a:p>
        </p:txBody>
      </p:sp>
      <p:sp>
        <p:nvSpPr>
          <p:cNvPr id="4" name="Slide Image Placeholder 3"/>
          <p:cNvSpPr>
            <a:spLocks noGrp="1" noRot="1" noChangeAspect="1"/>
          </p:cNvSpPr>
          <p:nvPr>
            <p:ph type="sldImg" idx="2"/>
          </p:nvPr>
        </p:nvSpPr>
        <p:spPr>
          <a:xfrm>
            <a:off x="1074738" y="706438"/>
            <a:ext cx="4708525" cy="35321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53"/>
            <a:ext cx="5486400" cy="42383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46071"/>
            <a:ext cx="2971800" cy="4709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946071"/>
            <a:ext cx="2971800" cy="470932"/>
          </a:xfrm>
          <a:prstGeom prst="rect">
            <a:avLst/>
          </a:prstGeom>
        </p:spPr>
        <p:txBody>
          <a:bodyPr vert="horz" lIns="91440" tIns="45720" rIns="91440" bIns="45720" rtlCol="0" anchor="b"/>
          <a:lstStyle>
            <a:lvl1pPr algn="r">
              <a:defRPr sz="1200"/>
            </a:lvl1pPr>
          </a:lstStyle>
          <a:p>
            <a:fld id="{24556829-63C7-6B45-A0C4-0475654D65E5}" type="slidenum">
              <a:rPr lang="en-US" smtClean="0"/>
              <a:pPr/>
              <a:t>‹#›</a:t>
            </a:fld>
            <a:endParaRPr lang="en-US"/>
          </a:p>
        </p:txBody>
      </p:sp>
    </p:spTree>
    <p:extLst>
      <p:ext uri="{BB962C8B-B14F-4D97-AF65-F5344CB8AC3E}">
        <p14:creationId xmlns:p14="http://schemas.microsoft.com/office/powerpoint/2010/main" xmlns="" val="17965996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Discuss whether it would be possible for all the calves to be white, grey, striped, spotted, etc. What kinds of information should students know to better predict the color of the offspring? Work out the possibilities</a:t>
            </a:r>
            <a:r>
              <a:rPr lang="en-US" sz="1200" kern="1200" baseline="0" dirty="0" smtClean="0">
                <a:solidFill>
                  <a:schemeClr val="tx1"/>
                </a:solidFill>
                <a:effectLst/>
                <a:latin typeface="+mn-lt"/>
                <a:ea typeface="+mn-ea"/>
                <a:cs typeface="+mn-cs"/>
              </a:rPr>
              <a:t> on the white board using Punnett Squares.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556829-63C7-6B45-A0C4-0475654D65E5}" type="slidenum">
              <a:rPr lang="en-US" smtClean="0"/>
              <a:pPr/>
              <a:t>4</a:t>
            </a:fld>
            <a:endParaRPr lang="en-US"/>
          </a:p>
        </p:txBody>
      </p:sp>
    </p:spTree>
    <p:extLst>
      <p:ext uri="{BB962C8B-B14F-4D97-AF65-F5344CB8AC3E}">
        <p14:creationId xmlns:p14="http://schemas.microsoft.com/office/powerpoint/2010/main" xmlns="" val="4048815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current research to create a blue colored cotton </a:t>
            </a:r>
          </a:p>
          <a:p>
            <a:r>
              <a:rPr lang="en-US" dirty="0" smtClean="0"/>
              <a:t>Give directions for activity </a:t>
            </a:r>
          </a:p>
          <a:p>
            <a:r>
              <a:rPr lang="en-US" dirty="0" smtClean="0"/>
              <a:t>Condense page 25 and 26 into one document</a:t>
            </a:r>
            <a:endParaRPr lang="en-US" dirty="0"/>
          </a:p>
        </p:txBody>
      </p:sp>
      <p:sp>
        <p:nvSpPr>
          <p:cNvPr id="4" name="Slide Number Placeholder 3"/>
          <p:cNvSpPr>
            <a:spLocks noGrp="1"/>
          </p:cNvSpPr>
          <p:nvPr>
            <p:ph type="sldNum" sz="quarter" idx="10"/>
          </p:nvPr>
        </p:nvSpPr>
        <p:spPr/>
        <p:txBody>
          <a:bodyPr/>
          <a:lstStyle/>
          <a:p>
            <a:fld id="{24556829-63C7-6B45-A0C4-0475654D65E5}" type="slidenum">
              <a:rPr lang="en-US" smtClean="0"/>
              <a:pPr/>
              <a:t>18</a:t>
            </a:fld>
            <a:endParaRPr lang="en-US"/>
          </a:p>
        </p:txBody>
      </p:sp>
    </p:spTree>
    <p:extLst>
      <p:ext uri="{BB962C8B-B14F-4D97-AF65-F5344CB8AC3E}">
        <p14:creationId xmlns:p14="http://schemas.microsoft.com/office/powerpoint/2010/main" xmlns="" val="2437573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C28C323B-378C-E648-910B-94C7967F55BC}" type="datetimeFigureOut">
              <a:rPr lang="en-US" smtClean="0"/>
              <a:pPr/>
              <a:t>11/7/2014</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2BFA7C21-F465-C940-A98C-1968C04D84C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8C323B-378C-E648-910B-94C7967F55BC}" type="datetimeFigureOut">
              <a:rPr lang="en-US" smtClean="0"/>
              <a:pPr/>
              <a:t>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A7C21-F465-C940-A98C-1968C04D84C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8C323B-378C-E648-910B-94C7967F55BC}" type="datetimeFigureOut">
              <a:rPr lang="en-US" smtClean="0"/>
              <a:pPr/>
              <a:t>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A7C21-F465-C940-A98C-1968C04D84C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8C323B-378C-E648-910B-94C7967F55BC}" type="datetimeFigureOut">
              <a:rPr lang="en-US" smtClean="0"/>
              <a:pPr/>
              <a:t>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A7C21-F465-C940-A98C-1968C04D84C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28C323B-378C-E648-910B-94C7967F55BC}" type="datetimeFigureOut">
              <a:rPr lang="en-US" smtClean="0"/>
              <a:pPr/>
              <a:t>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FA7C21-F465-C940-A98C-1968C04D84C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28C323B-378C-E648-910B-94C7967F55BC}" type="datetimeFigureOut">
              <a:rPr lang="en-US" smtClean="0"/>
              <a:pPr/>
              <a:t>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A7C21-F465-C940-A98C-1968C04D84C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C28C323B-378C-E648-910B-94C7967F55BC}" type="datetimeFigureOut">
              <a:rPr lang="en-US" smtClean="0"/>
              <a:pPr/>
              <a:t>11/7/2014</a:t>
            </a:fld>
            <a:endParaRPr lang="en-US"/>
          </a:p>
        </p:txBody>
      </p:sp>
      <p:sp>
        <p:nvSpPr>
          <p:cNvPr id="27" name="Slide Number Placeholder 26"/>
          <p:cNvSpPr>
            <a:spLocks noGrp="1"/>
          </p:cNvSpPr>
          <p:nvPr>
            <p:ph type="sldNum" sz="quarter" idx="11"/>
          </p:nvPr>
        </p:nvSpPr>
        <p:spPr/>
        <p:txBody>
          <a:bodyPr rtlCol="0"/>
          <a:lstStyle/>
          <a:p>
            <a:fld id="{2BFA7C21-F465-C940-A98C-1968C04D84CB}"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C28C323B-378C-E648-910B-94C7967F55BC}" type="datetimeFigureOut">
              <a:rPr lang="en-US" smtClean="0"/>
              <a:pPr/>
              <a:t>11/7/2014</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2BFA7C21-F465-C940-A98C-1968C04D84C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C323B-378C-E648-910B-94C7967F55BC}" type="datetimeFigureOut">
              <a:rPr lang="en-US" smtClean="0"/>
              <a:pPr/>
              <a:t>11/7/2014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FA7C21-F465-C940-A98C-1968C04D84C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28C323B-378C-E648-910B-94C7967F55BC}" type="datetimeFigureOut">
              <a:rPr lang="en-US" smtClean="0"/>
              <a:pPr/>
              <a:t>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A7C21-F465-C940-A98C-1968C04D84C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28C323B-378C-E648-910B-94C7967F55BC}" type="datetimeFigureOut">
              <a:rPr lang="en-US" smtClean="0"/>
              <a:pPr/>
              <a:t>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FA7C21-F465-C940-A98C-1968C04D84C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C28C323B-378C-E648-910B-94C7967F55BC}" type="datetimeFigureOut">
              <a:rPr lang="en-US" smtClean="0"/>
              <a:pPr/>
              <a:t>11/7/2014</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2BFA7C21-F465-C940-A98C-1968C04D84C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www.americasheartland.org/episodes/episode_617/index.htm" TargetMode="Externa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flickr.com/people/87542849@N00"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www.markjsebastian.com/"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hyperlink" Target="http://commons.wikimedia.org/wiki/User:HitroMilanese"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655" y="1986455"/>
            <a:ext cx="8757745" cy="1885457"/>
          </a:xfrm>
        </p:spPr>
        <p:txBody>
          <a:bodyPr>
            <a:normAutofit/>
          </a:bodyPr>
          <a:lstStyle/>
          <a:p>
            <a:r>
              <a:rPr lang="en-US" sz="4800" b="1" dirty="0" smtClean="0"/>
              <a:t>Applying Heredity Concepts</a:t>
            </a:r>
            <a:r>
              <a:rPr lang="en-US" dirty="0" smtClean="0"/>
              <a:t/>
            </a:r>
            <a:br>
              <a:rPr lang="en-US" dirty="0" smtClean="0"/>
            </a:br>
            <a:endParaRPr lang="en-US" dirty="0"/>
          </a:p>
        </p:txBody>
      </p:sp>
      <p:pic>
        <p:nvPicPr>
          <p:cNvPr id="4" name="Picture 3" descr="AITC.jpg"/>
          <p:cNvPicPr>
            <a:picLocks noChangeAspect="1"/>
          </p:cNvPicPr>
          <p:nvPr/>
        </p:nvPicPr>
        <p:blipFill>
          <a:blip r:embed="rId2"/>
          <a:stretch>
            <a:fillRect/>
          </a:stretch>
        </p:blipFill>
        <p:spPr>
          <a:xfrm>
            <a:off x="457200" y="4411717"/>
            <a:ext cx="2907862" cy="2035503"/>
          </a:xfrm>
          <a:prstGeom prst="rect">
            <a:avLst/>
          </a:prstGeom>
        </p:spPr>
      </p:pic>
    </p:spTree>
    <p:extLst>
      <p:ext uri="{BB962C8B-B14F-4D97-AF65-F5344CB8AC3E}">
        <p14:creationId xmlns:p14="http://schemas.microsoft.com/office/powerpoint/2010/main" xmlns="" val="1795620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1" y="3637158"/>
            <a:ext cx="8229600" cy="1066800"/>
          </a:xfrm>
        </p:spPr>
        <p:txBody>
          <a:bodyPr>
            <a:normAutofit fontScale="90000"/>
          </a:bodyPr>
          <a:lstStyle/>
          <a:p>
            <a:r>
              <a:rPr lang="en-US" sz="2800" dirty="0" smtClean="0"/>
              <a:t>What would the offspring from two heterozygous short tailed, brown cats be (</a:t>
            </a:r>
            <a:r>
              <a:rPr lang="en-US" sz="2800" dirty="0" err="1" smtClean="0"/>
              <a:t>SsBb</a:t>
            </a:r>
            <a:r>
              <a:rPr lang="en-US" sz="2800" dirty="0" smtClean="0"/>
              <a:t>) x (</a:t>
            </a:r>
            <a:r>
              <a:rPr lang="en-US" sz="2800" dirty="0" err="1" smtClean="0"/>
              <a:t>SsBb</a:t>
            </a:r>
            <a:r>
              <a:rPr lang="en-US" sz="2800" dirty="0" smtClean="0"/>
              <a:t>)?</a:t>
            </a:r>
            <a:br>
              <a:rPr lang="en-US" sz="2800" dirty="0" smtClean="0"/>
            </a:br>
            <a:r>
              <a:rPr lang="en-US" sz="2800" dirty="0" smtClean="0"/>
              <a:t/>
            </a:r>
            <a:br>
              <a:rPr lang="en-US" sz="2800" dirty="0" smtClean="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a:t/>
            </a:r>
            <a:br>
              <a:rPr lang="en-US" sz="2800" dirty="0"/>
            </a:br>
            <a:r>
              <a:rPr lang="en-US" sz="2800" dirty="0" smtClean="0"/>
              <a:t/>
            </a:r>
            <a:br>
              <a:rPr lang="en-US" sz="2800" dirty="0" smtClean="0"/>
            </a:br>
            <a:r>
              <a:rPr lang="en-US" sz="2800" dirty="0" smtClean="0"/>
              <a:t/>
            </a:r>
            <a:br>
              <a:rPr lang="en-US" sz="2800" dirty="0" smtClean="0"/>
            </a:br>
            <a:r>
              <a:rPr lang="en-US" sz="2700" i="1" dirty="0" smtClean="0"/>
              <a:t>According to the </a:t>
            </a:r>
            <a:r>
              <a:rPr lang="en-US" sz="2700" b="1" i="1" dirty="0" smtClean="0"/>
              <a:t>Law of Independent Assortment</a:t>
            </a:r>
            <a:r>
              <a:rPr lang="en-US" sz="2700" i="1" dirty="0" smtClean="0"/>
              <a:t>: Pairs of alleles segregate independently of each other when gametes form</a:t>
            </a:r>
            <a:r>
              <a:rPr lang="en-US" sz="2800" dirty="0" smtClean="0"/>
              <a:t/>
            </a:r>
            <a:br>
              <a:rPr lang="en-US" sz="2800" dirty="0" smtClean="0"/>
            </a:br>
            <a:endParaRPr lang="en-US" sz="2800" dirty="0"/>
          </a:p>
        </p:txBody>
      </p:sp>
      <p:pic>
        <p:nvPicPr>
          <p:cNvPr id="3074" name="Picture 2"/>
          <p:cNvPicPr>
            <a:picLocks noGrp="1" noChangeAspect="1" noChangeArrowheads="1"/>
          </p:cNvPicPr>
          <p:nvPr>
            <p:ph idx="1"/>
          </p:nvPr>
        </p:nvPicPr>
        <p:blipFill>
          <a:blip r:embed="rId2"/>
          <a:srcRect l="26140" t="27383" r="17765" b="58234"/>
          <a:stretch>
            <a:fillRect/>
          </a:stretch>
        </p:blipFill>
        <p:spPr bwMode="auto">
          <a:xfrm>
            <a:off x="2409022" y="2976117"/>
            <a:ext cx="4109291" cy="1514946"/>
          </a:xfrm>
          <a:prstGeom prst="rect">
            <a:avLst/>
          </a:prstGeom>
          <a:noFill/>
          <a:ln w="9525">
            <a:noFill/>
            <a:miter lim="800000"/>
            <a:headEnd/>
            <a:tailEnd/>
          </a:ln>
          <a:effectLst/>
        </p:spPr>
      </p:pic>
      <p:sp>
        <p:nvSpPr>
          <p:cNvPr id="5" name="TextBox 4"/>
          <p:cNvSpPr txBox="1"/>
          <p:nvPr/>
        </p:nvSpPr>
        <p:spPr>
          <a:xfrm>
            <a:off x="1729648" y="4924540"/>
            <a:ext cx="5706738" cy="1754326"/>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xmlns="" val="2163005154"/>
              </p:ext>
            </p:extLst>
          </p:nvPr>
        </p:nvGraphicFramePr>
        <p:xfrm>
          <a:off x="5210856" y="3492459"/>
          <a:ext cx="3608025" cy="3191155"/>
        </p:xfrm>
        <a:graphic>
          <a:graphicData uri="http://schemas.openxmlformats.org/drawingml/2006/table">
            <a:tbl>
              <a:tblPr/>
              <a:tblGrid>
                <a:gridCol w="721605"/>
                <a:gridCol w="721605"/>
                <a:gridCol w="721605"/>
                <a:gridCol w="721605"/>
                <a:gridCol w="721605"/>
              </a:tblGrid>
              <a:tr h="638231">
                <a:tc>
                  <a:txBody>
                    <a:bodyPr/>
                    <a:lstStyle/>
                    <a:p>
                      <a:pPr marL="0" marR="0">
                        <a:spcBef>
                          <a:spcPts val="0"/>
                        </a:spcBef>
                        <a:spcAft>
                          <a:spcPts val="0"/>
                        </a:spcAft>
                      </a:pPr>
                      <a:endParaRPr lang="en-US" sz="1600" b="1" dirty="0">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a:latin typeface="+mj-lt"/>
                          <a:ea typeface="MS Mincho"/>
                          <a:cs typeface="Times New Roman"/>
                        </a:rPr>
                        <a:t>SB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err="1">
                          <a:latin typeface="+mj-lt"/>
                          <a:ea typeface="MS Mincho"/>
                          <a:cs typeface="Times New Roman"/>
                        </a:rPr>
                        <a:t>Sb</a:t>
                      </a:r>
                      <a:endParaRPr lang="en-US" sz="1600" b="1" dirty="0">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a:latin typeface="+mj-lt"/>
                          <a:ea typeface="MS Mincho"/>
                          <a:cs typeface="Times New Roman"/>
                        </a:rPr>
                        <a:t>sB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600" b="1" dirty="0" err="1">
                          <a:latin typeface="+mj-lt"/>
                          <a:ea typeface="MS Mincho"/>
                          <a:cs typeface="Times New Roman"/>
                        </a:rPr>
                        <a:t>sb</a:t>
                      </a:r>
                      <a:endParaRPr lang="en-US" sz="1600" b="1" dirty="0">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231">
                <a:tc>
                  <a:txBody>
                    <a:bodyPr/>
                    <a:lstStyle/>
                    <a:p>
                      <a:pPr marL="0" marR="0">
                        <a:spcBef>
                          <a:spcPts val="0"/>
                        </a:spcBef>
                        <a:spcAft>
                          <a:spcPts val="0"/>
                        </a:spcAft>
                      </a:pPr>
                      <a:r>
                        <a:rPr lang="en-US" sz="1600" b="1">
                          <a:latin typeface="+mj-lt"/>
                          <a:ea typeface="MS Mincho"/>
                          <a:cs typeface="Times New Roman"/>
                        </a:rPr>
                        <a:t>SB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231">
                <a:tc>
                  <a:txBody>
                    <a:bodyPr/>
                    <a:lstStyle/>
                    <a:p>
                      <a:pPr marL="0" marR="0">
                        <a:spcBef>
                          <a:spcPts val="0"/>
                        </a:spcBef>
                        <a:spcAft>
                          <a:spcPts val="0"/>
                        </a:spcAft>
                      </a:pPr>
                      <a:r>
                        <a:rPr lang="en-US" sz="1600" b="1">
                          <a:latin typeface="+mj-lt"/>
                          <a:ea typeface="MS Mincho"/>
                          <a:cs typeface="Times New Roman"/>
                        </a:rPr>
                        <a:t>Sb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231">
                <a:tc>
                  <a:txBody>
                    <a:bodyPr/>
                    <a:lstStyle/>
                    <a:p>
                      <a:pPr marL="0" marR="0">
                        <a:spcBef>
                          <a:spcPts val="0"/>
                        </a:spcBef>
                        <a:spcAft>
                          <a:spcPts val="0"/>
                        </a:spcAft>
                      </a:pPr>
                      <a:r>
                        <a:rPr lang="en-US" sz="1600" b="1">
                          <a:latin typeface="+mj-lt"/>
                          <a:ea typeface="MS Mincho"/>
                          <a:cs typeface="Times New Roman"/>
                        </a:rPr>
                        <a:t>sB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38231">
                <a:tc>
                  <a:txBody>
                    <a:bodyPr/>
                    <a:lstStyle/>
                    <a:p>
                      <a:pPr marL="0" marR="0">
                        <a:spcBef>
                          <a:spcPts val="0"/>
                        </a:spcBef>
                        <a:spcAft>
                          <a:spcPts val="0"/>
                        </a:spcAft>
                      </a:pPr>
                      <a:r>
                        <a:rPr lang="en-US" sz="1600" b="1" dirty="0" err="1">
                          <a:latin typeface="+mj-lt"/>
                          <a:ea typeface="MS Mincho"/>
                          <a:cs typeface="Times New Roman"/>
                        </a:rPr>
                        <a:t>s</a:t>
                      </a:r>
                      <a:r>
                        <a:rPr lang="en-US" sz="1600" b="1" dirty="0" err="1" smtClean="0">
                          <a:latin typeface="+mj-lt"/>
                          <a:ea typeface="MS Mincho"/>
                          <a:cs typeface="Times New Roman"/>
                        </a:rPr>
                        <a:t>b</a:t>
                      </a:r>
                      <a:endParaRPr lang="en-US" sz="1600" b="1" dirty="0">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endParaRPr lang="en-US" sz="1600" b="1" dirty="0">
                        <a:latin typeface="+mj-lt"/>
                        <a:ea typeface="MS Mincho"/>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53340" y="547553"/>
            <a:ext cx="7386320" cy="1200329"/>
          </a:xfrm>
          <a:prstGeom prst="rect">
            <a:avLst/>
          </a:prstGeom>
          <a:noFill/>
        </p:spPr>
        <p:txBody>
          <a:bodyPr wrap="square" rtlCol="0">
            <a:spAutoFit/>
          </a:bodyPr>
          <a:lstStyle/>
          <a:p>
            <a:pPr marL="342900" indent="-342900">
              <a:buAutoNum type="arabicPeriod"/>
            </a:pPr>
            <a:r>
              <a:rPr lang="en-US" dirty="0" smtClean="0"/>
              <a:t>Determine the possible outcomes</a:t>
            </a:r>
          </a:p>
          <a:p>
            <a:endParaRPr lang="en-US" dirty="0" smtClean="0"/>
          </a:p>
          <a:p>
            <a:r>
              <a:rPr lang="en-US" dirty="0"/>
              <a:t/>
            </a:r>
            <a:br>
              <a:rPr lang="en-US" dirty="0"/>
            </a:br>
            <a:endParaRPr lang="en-US" dirty="0"/>
          </a:p>
        </p:txBody>
      </p:sp>
      <p:sp>
        <p:nvSpPr>
          <p:cNvPr id="9" name="TextBox 8"/>
          <p:cNvSpPr txBox="1"/>
          <p:nvPr/>
        </p:nvSpPr>
        <p:spPr>
          <a:xfrm>
            <a:off x="457200" y="1666240"/>
            <a:ext cx="2885440" cy="523220"/>
          </a:xfrm>
          <a:prstGeom prst="rect">
            <a:avLst/>
          </a:prstGeom>
          <a:noFill/>
        </p:spPr>
        <p:txBody>
          <a:bodyPr wrap="square" rtlCol="0">
            <a:spAutoFit/>
          </a:bodyPr>
          <a:lstStyle/>
          <a:p>
            <a:r>
              <a:rPr lang="en-US" sz="2800" dirty="0" err="1"/>
              <a:t>SsBb</a:t>
            </a:r>
            <a:r>
              <a:rPr lang="en-US" sz="2800" dirty="0"/>
              <a:t> x </a:t>
            </a:r>
            <a:r>
              <a:rPr lang="en-US" sz="2800" dirty="0" err="1"/>
              <a:t>SsBb</a:t>
            </a:r>
            <a:endParaRPr lang="en-US" sz="2800" dirty="0"/>
          </a:p>
        </p:txBody>
      </p:sp>
      <p:sp>
        <p:nvSpPr>
          <p:cNvPr id="10" name="Curved Down Arrow 9"/>
          <p:cNvSpPr/>
          <p:nvPr/>
        </p:nvSpPr>
        <p:spPr>
          <a:xfrm>
            <a:off x="650240" y="1453604"/>
            <a:ext cx="416560" cy="28375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urved Down Arrow 10"/>
          <p:cNvSpPr/>
          <p:nvPr/>
        </p:nvSpPr>
        <p:spPr>
          <a:xfrm>
            <a:off x="1770288" y="1464126"/>
            <a:ext cx="416560" cy="283756"/>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Down Arrow 12"/>
          <p:cNvSpPr/>
          <p:nvPr/>
        </p:nvSpPr>
        <p:spPr>
          <a:xfrm>
            <a:off x="660400" y="1391920"/>
            <a:ext cx="640080" cy="3556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Curved Down Arrow 13"/>
          <p:cNvSpPr/>
          <p:nvPr/>
        </p:nvSpPr>
        <p:spPr>
          <a:xfrm>
            <a:off x="1770288" y="1391920"/>
            <a:ext cx="640080" cy="355600"/>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Curved Up Arrow 14"/>
          <p:cNvSpPr/>
          <p:nvPr/>
        </p:nvSpPr>
        <p:spPr>
          <a:xfrm>
            <a:off x="858520" y="2138660"/>
            <a:ext cx="208280" cy="27942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urved Up Arrow 16"/>
          <p:cNvSpPr/>
          <p:nvPr/>
        </p:nvSpPr>
        <p:spPr>
          <a:xfrm>
            <a:off x="858520" y="2138660"/>
            <a:ext cx="441960" cy="37086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Up Arrow 17"/>
          <p:cNvSpPr/>
          <p:nvPr/>
        </p:nvSpPr>
        <p:spPr>
          <a:xfrm>
            <a:off x="1965868" y="2105630"/>
            <a:ext cx="441960" cy="370860"/>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6" name="Curved Up Arrow 15"/>
          <p:cNvSpPr/>
          <p:nvPr/>
        </p:nvSpPr>
        <p:spPr>
          <a:xfrm>
            <a:off x="1978568" y="2103080"/>
            <a:ext cx="208280" cy="279420"/>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TextBox 18"/>
          <p:cNvSpPr txBox="1"/>
          <p:nvPr/>
        </p:nvSpPr>
        <p:spPr>
          <a:xfrm>
            <a:off x="-6304" y="2752680"/>
            <a:ext cx="1729648" cy="369332"/>
          </a:xfrm>
          <a:prstGeom prst="rect">
            <a:avLst/>
          </a:prstGeom>
          <a:noFill/>
        </p:spPr>
        <p:txBody>
          <a:bodyPr wrap="square" rtlCol="0">
            <a:spAutoFit/>
          </a:bodyPr>
          <a:lstStyle/>
          <a:p>
            <a:r>
              <a:rPr lang="en-US" dirty="0" smtClean="0">
                <a:solidFill>
                  <a:srgbClr val="002060"/>
                </a:solidFill>
              </a:rPr>
              <a:t>SB, Sb, </a:t>
            </a:r>
            <a:r>
              <a:rPr lang="en-US" dirty="0" err="1" smtClean="0">
                <a:solidFill>
                  <a:srgbClr val="002060"/>
                </a:solidFill>
              </a:rPr>
              <a:t>sB</a:t>
            </a:r>
            <a:r>
              <a:rPr lang="en-US" dirty="0" smtClean="0">
                <a:solidFill>
                  <a:srgbClr val="002060"/>
                </a:solidFill>
              </a:rPr>
              <a:t>, </a:t>
            </a:r>
            <a:r>
              <a:rPr lang="en-US" dirty="0" err="1" smtClean="0">
                <a:solidFill>
                  <a:srgbClr val="002060"/>
                </a:solidFill>
              </a:rPr>
              <a:t>sb</a:t>
            </a:r>
            <a:endParaRPr lang="en-US" dirty="0">
              <a:solidFill>
                <a:srgbClr val="002060"/>
              </a:solidFill>
            </a:endParaRPr>
          </a:p>
        </p:txBody>
      </p:sp>
      <p:sp>
        <p:nvSpPr>
          <p:cNvPr id="20" name="TextBox 19"/>
          <p:cNvSpPr txBox="1"/>
          <p:nvPr/>
        </p:nvSpPr>
        <p:spPr>
          <a:xfrm>
            <a:off x="1770288" y="2762840"/>
            <a:ext cx="1729648" cy="369332"/>
          </a:xfrm>
          <a:prstGeom prst="rect">
            <a:avLst/>
          </a:prstGeom>
          <a:noFill/>
        </p:spPr>
        <p:txBody>
          <a:bodyPr wrap="square" rtlCol="0">
            <a:spAutoFit/>
          </a:bodyPr>
          <a:lstStyle/>
          <a:p>
            <a:r>
              <a:rPr lang="en-US" dirty="0" smtClean="0">
                <a:solidFill>
                  <a:srgbClr val="FF0000"/>
                </a:solidFill>
              </a:rPr>
              <a:t>SB, Sb, </a:t>
            </a:r>
            <a:r>
              <a:rPr lang="en-US" dirty="0" err="1" smtClean="0">
                <a:solidFill>
                  <a:srgbClr val="FF0000"/>
                </a:solidFill>
              </a:rPr>
              <a:t>sB</a:t>
            </a:r>
            <a:r>
              <a:rPr lang="en-US" dirty="0" smtClean="0">
                <a:solidFill>
                  <a:srgbClr val="FF0000"/>
                </a:solidFill>
              </a:rPr>
              <a:t>, </a:t>
            </a:r>
            <a:r>
              <a:rPr lang="en-US" dirty="0" err="1" smtClean="0">
                <a:solidFill>
                  <a:srgbClr val="FF0000"/>
                </a:solidFill>
              </a:rPr>
              <a:t>sb</a:t>
            </a:r>
            <a:endParaRPr lang="en-US" dirty="0">
              <a:solidFill>
                <a:srgbClr val="FF0000"/>
              </a:solidFill>
            </a:endParaRPr>
          </a:p>
        </p:txBody>
      </p:sp>
      <p:sp>
        <p:nvSpPr>
          <p:cNvPr id="21" name="TextBox 20"/>
          <p:cNvSpPr txBox="1"/>
          <p:nvPr/>
        </p:nvSpPr>
        <p:spPr>
          <a:xfrm>
            <a:off x="1965868" y="4893974"/>
            <a:ext cx="1729648" cy="369332"/>
          </a:xfrm>
          <a:prstGeom prst="rect">
            <a:avLst/>
          </a:prstGeom>
          <a:noFill/>
        </p:spPr>
        <p:txBody>
          <a:bodyPr wrap="square" rtlCol="0">
            <a:spAutoFit/>
          </a:bodyPr>
          <a:lstStyle/>
          <a:p>
            <a:r>
              <a:rPr lang="en-US" dirty="0" smtClean="0">
                <a:solidFill>
                  <a:srgbClr val="FF0000"/>
                </a:solidFill>
              </a:rPr>
              <a:t>SB, Sb, </a:t>
            </a:r>
            <a:r>
              <a:rPr lang="en-US" dirty="0" err="1" smtClean="0">
                <a:solidFill>
                  <a:srgbClr val="FF0000"/>
                </a:solidFill>
              </a:rPr>
              <a:t>sB</a:t>
            </a:r>
            <a:r>
              <a:rPr lang="en-US" dirty="0" smtClean="0">
                <a:solidFill>
                  <a:srgbClr val="FF0000"/>
                </a:solidFill>
              </a:rPr>
              <a:t>, </a:t>
            </a:r>
            <a:r>
              <a:rPr lang="en-US" dirty="0" err="1" smtClean="0">
                <a:solidFill>
                  <a:srgbClr val="FF0000"/>
                </a:solidFill>
              </a:rPr>
              <a:t>sb</a:t>
            </a:r>
            <a:endParaRPr lang="en-US" dirty="0">
              <a:solidFill>
                <a:srgbClr val="FF0000"/>
              </a:solidFill>
            </a:endParaRPr>
          </a:p>
        </p:txBody>
      </p:sp>
      <p:sp>
        <p:nvSpPr>
          <p:cNvPr id="22" name="TextBox 21"/>
          <p:cNvSpPr txBox="1"/>
          <p:nvPr/>
        </p:nvSpPr>
        <p:spPr>
          <a:xfrm>
            <a:off x="-6304" y="4903371"/>
            <a:ext cx="1729648" cy="369332"/>
          </a:xfrm>
          <a:prstGeom prst="rect">
            <a:avLst/>
          </a:prstGeom>
          <a:noFill/>
        </p:spPr>
        <p:txBody>
          <a:bodyPr wrap="square" rtlCol="0">
            <a:spAutoFit/>
          </a:bodyPr>
          <a:lstStyle/>
          <a:p>
            <a:r>
              <a:rPr lang="en-US" dirty="0" smtClean="0">
                <a:solidFill>
                  <a:srgbClr val="002060"/>
                </a:solidFill>
              </a:rPr>
              <a:t>SB, Sb, </a:t>
            </a:r>
            <a:r>
              <a:rPr lang="en-US" dirty="0" err="1" smtClean="0">
                <a:solidFill>
                  <a:srgbClr val="002060"/>
                </a:solidFill>
              </a:rPr>
              <a:t>sB</a:t>
            </a:r>
            <a:r>
              <a:rPr lang="en-US" dirty="0" smtClean="0">
                <a:solidFill>
                  <a:srgbClr val="002060"/>
                </a:solidFill>
              </a:rPr>
              <a:t>, </a:t>
            </a:r>
            <a:r>
              <a:rPr lang="en-US" dirty="0" err="1" smtClean="0">
                <a:solidFill>
                  <a:srgbClr val="002060"/>
                </a:solidFill>
              </a:rPr>
              <a:t>sb</a:t>
            </a:r>
            <a:endParaRPr lang="en-US" dirty="0">
              <a:solidFill>
                <a:srgbClr val="002060"/>
              </a:solidFill>
            </a:endParaRPr>
          </a:p>
        </p:txBody>
      </p:sp>
      <p:sp>
        <p:nvSpPr>
          <p:cNvPr id="23" name="TextBox 22"/>
          <p:cNvSpPr txBox="1"/>
          <p:nvPr/>
        </p:nvSpPr>
        <p:spPr>
          <a:xfrm>
            <a:off x="43180" y="3342640"/>
            <a:ext cx="4135120" cy="646331"/>
          </a:xfrm>
          <a:prstGeom prst="rect">
            <a:avLst/>
          </a:prstGeom>
          <a:noFill/>
        </p:spPr>
        <p:txBody>
          <a:bodyPr wrap="square" rtlCol="0">
            <a:spAutoFit/>
          </a:bodyPr>
          <a:lstStyle/>
          <a:p>
            <a:r>
              <a:rPr lang="en-US" dirty="0" smtClean="0"/>
              <a:t>2. Place your possibilities in a Punnett Square to predict your outcome.</a:t>
            </a:r>
            <a:endParaRPr lang="en-US" dirty="0"/>
          </a:p>
        </p:txBody>
      </p:sp>
      <p:cxnSp>
        <p:nvCxnSpPr>
          <p:cNvPr id="25" name="Straight Arrow Connector 24"/>
          <p:cNvCxnSpPr/>
          <p:nvPr/>
        </p:nvCxnSpPr>
        <p:spPr>
          <a:xfrm>
            <a:off x="3423920" y="5088037"/>
            <a:ext cx="1786936" cy="108924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946400" y="5171440"/>
            <a:ext cx="2264456" cy="3860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7" idx="1"/>
          </p:cNvCxnSpPr>
          <p:nvPr/>
        </p:nvCxnSpPr>
        <p:spPr>
          <a:xfrm>
            <a:off x="2595880" y="5006288"/>
            <a:ext cx="2614976" cy="817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186848" y="4376453"/>
            <a:ext cx="3024008" cy="6298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203200" y="3665806"/>
            <a:ext cx="5842000" cy="13404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650240" y="3665805"/>
            <a:ext cx="6126480" cy="13404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1066800" y="3665806"/>
            <a:ext cx="6451600" cy="13813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1402080" y="3665806"/>
            <a:ext cx="6817360" cy="14128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582665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2242" y="1046602"/>
            <a:ext cx="3423965" cy="5100810"/>
          </a:xfrm>
        </p:spPr>
        <p:txBody>
          <a:bodyPr>
            <a:normAutofit/>
          </a:bodyPr>
          <a:lstStyle/>
          <a:p>
            <a:pPr algn="ctr"/>
            <a:r>
              <a:rPr lang="en-US" sz="2800" dirty="0" smtClean="0"/>
              <a:t>Phenotypes = </a:t>
            </a:r>
            <a:br>
              <a:rPr lang="en-US" sz="2800" dirty="0" smtClean="0"/>
            </a:br>
            <a:r>
              <a:rPr lang="en-US" sz="2400" dirty="0" smtClean="0"/>
              <a:t/>
            </a:r>
            <a:br>
              <a:rPr lang="en-US" sz="2400" dirty="0" smtClean="0"/>
            </a:br>
            <a:r>
              <a:rPr lang="en-US" sz="2800" dirty="0" smtClean="0"/>
              <a:t>9 short brown</a:t>
            </a:r>
            <a:br>
              <a:rPr lang="en-US" sz="2800" dirty="0" smtClean="0"/>
            </a:br>
            <a:r>
              <a:rPr lang="en-US" sz="2800" dirty="0" smtClean="0"/>
              <a:t>3 long brown</a:t>
            </a:r>
            <a:br>
              <a:rPr lang="en-US" sz="2800" dirty="0" smtClean="0"/>
            </a:br>
            <a:r>
              <a:rPr lang="en-US" sz="2800" dirty="0" smtClean="0"/>
              <a:t>3 white short</a:t>
            </a:r>
            <a:br>
              <a:rPr lang="en-US" sz="2800" dirty="0" smtClean="0"/>
            </a:br>
            <a:r>
              <a:rPr lang="en-US" sz="2800" dirty="0" smtClean="0"/>
              <a:t>1 white long</a:t>
            </a:r>
            <a:br>
              <a:rPr lang="en-US" sz="2800" dirty="0" smtClean="0"/>
            </a:br>
            <a:r>
              <a:rPr lang="en-US" sz="2800" dirty="0" smtClean="0"/>
              <a:t/>
            </a:r>
            <a:br>
              <a:rPr lang="en-US" sz="2800" dirty="0" smtClean="0"/>
            </a:br>
            <a:r>
              <a:rPr lang="en-US" sz="2800" dirty="0" smtClean="0"/>
              <a:t>Phenotypic ratios = ?</a:t>
            </a:r>
            <a:endParaRPr lang="en-US" sz="2800" dirty="0"/>
          </a:p>
        </p:txBody>
      </p:sp>
      <p:pic>
        <p:nvPicPr>
          <p:cNvPr id="4098" name="Picture 2"/>
          <p:cNvPicPr>
            <a:picLocks noGrp="1" noChangeAspect="1" noChangeArrowheads="1"/>
          </p:cNvPicPr>
          <p:nvPr>
            <p:ph idx="1"/>
          </p:nvPr>
        </p:nvPicPr>
        <p:blipFill>
          <a:blip r:embed="rId2"/>
          <a:srcRect l="9707" t="42243"/>
          <a:stretch>
            <a:fillRect/>
          </a:stretch>
        </p:blipFill>
        <p:spPr bwMode="auto">
          <a:xfrm>
            <a:off x="457200" y="381001"/>
            <a:ext cx="4745043" cy="43640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lstStyle/>
          <a:p>
            <a:r>
              <a:rPr lang="en-US" dirty="0" smtClean="0"/>
              <a:t>Part 2: You are a cotton farmer!</a:t>
            </a: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4046" r="20382" b="20442"/>
          <a:stretch/>
        </p:blipFill>
        <p:spPr bwMode="auto">
          <a:xfrm>
            <a:off x="2293510" y="3440914"/>
            <a:ext cx="3755149" cy="34170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9092" t="10606" r="12815" b="7939"/>
          <a:stretch/>
        </p:blipFill>
        <p:spPr bwMode="auto">
          <a:xfrm>
            <a:off x="5058522" y="1330753"/>
            <a:ext cx="3628278" cy="3255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0" name="Picture 2" descr="C:\Users\semerson\Downloads\Baumwollkapsel.JPG"/>
          <p:cNvPicPr>
            <a:picLocks noGrp="1" noChangeAspect="1" noChangeArrowheads="1"/>
          </p:cNvPicPr>
          <p:nvPr>
            <p:ph idx="1"/>
          </p:nvPr>
        </p:nvPicPr>
        <p:blipFill>
          <a:blip r:embed="rId4"/>
          <a:srcRect l="8190" t="12181" r="37198" b="21835"/>
          <a:stretch>
            <a:fillRect/>
          </a:stretch>
        </p:blipFill>
        <p:spPr bwMode="auto">
          <a:xfrm>
            <a:off x="236862" y="1447800"/>
            <a:ext cx="3301807" cy="2991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36862" y="4045115"/>
            <a:ext cx="633470" cy="246221"/>
          </a:xfrm>
          <a:prstGeom prst="rect">
            <a:avLst/>
          </a:prstGeom>
          <a:noFill/>
        </p:spPr>
        <p:txBody>
          <a:bodyPr wrap="square" rtlCol="0">
            <a:spAutoFit/>
          </a:bodyPr>
          <a:lstStyle/>
          <a:p>
            <a:r>
              <a:rPr lang="en-US" sz="1000" dirty="0" err="1" smtClean="0">
                <a:solidFill>
                  <a:schemeClr val="bg1"/>
                </a:solidFill>
                <a:latin typeface="+mj-lt"/>
              </a:rPr>
              <a:t>Azzurro</a:t>
            </a:r>
            <a:endParaRPr lang="en-US" sz="1000" dirty="0">
              <a:solidFill>
                <a:schemeClr val="bg1"/>
              </a:solidFill>
              <a:latin typeface="+mj-lt"/>
            </a:endParaRPr>
          </a:p>
        </p:txBody>
      </p:sp>
      <p:sp>
        <p:nvSpPr>
          <p:cNvPr id="10" name="TextBox 9"/>
          <p:cNvSpPr txBox="1"/>
          <p:nvPr/>
        </p:nvSpPr>
        <p:spPr>
          <a:xfrm>
            <a:off x="7965196" y="4193577"/>
            <a:ext cx="561860" cy="246221"/>
          </a:xfrm>
          <a:prstGeom prst="rect">
            <a:avLst/>
          </a:prstGeom>
          <a:noFill/>
        </p:spPr>
        <p:txBody>
          <a:bodyPr wrap="square" rtlCol="0">
            <a:spAutoFit/>
          </a:bodyPr>
          <a:lstStyle/>
          <a:p>
            <a:r>
              <a:rPr lang="en-US" sz="1000" dirty="0" err="1" smtClean="0">
                <a:solidFill>
                  <a:schemeClr val="bg1"/>
                </a:solidFill>
                <a:latin typeface="+mj-lt"/>
              </a:rPr>
              <a:t>Chriko</a:t>
            </a:r>
            <a:endParaRPr lang="en-US" sz="1000" dirty="0">
              <a:solidFill>
                <a:schemeClr val="bg1"/>
              </a:solidFill>
              <a:latin typeface="+mj-lt"/>
            </a:endParaRPr>
          </a:p>
        </p:txBody>
      </p:sp>
      <p:sp>
        <p:nvSpPr>
          <p:cNvPr id="11" name="TextBox 10"/>
          <p:cNvSpPr txBox="1"/>
          <p:nvPr/>
        </p:nvSpPr>
        <p:spPr>
          <a:xfrm>
            <a:off x="5335837" y="6334699"/>
            <a:ext cx="561860" cy="246221"/>
          </a:xfrm>
          <a:prstGeom prst="rect">
            <a:avLst/>
          </a:prstGeom>
          <a:noFill/>
        </p:spPr>
        <p:txBody>
          <a:bodyPr wrap="square" rtlCol="0">
            <a:spAutoFit/>
          </a:bodyPr>
          <a:lstStyle/>
          <a:p>
            <a:r>
              <a:rPr lang="en-US" sz="1000" dirty="0" err="1" smtClean="0">
                <a:solidFill>
                  <a:schemeClr val="bg1"/>
                </a:solidFill>
                <a:latin typeface="+mj-lt"/>
              </a:rPr>
              <a:t>Chriko</a:t>
            </a:r>
            <a:endParaRPr lang="en-US" sz="1000" dirty="0">
              <a:solidFill>
                <a:schemeClr val="bg1"/>
              </a:solidFill>
              <a:latin typeface="+mj-lt"/>
            </a:endParaRPr>
          </a:p>
        </p:txBody>
      </p:sp>
      <p:sp>
        <p:nvSpPr>
          <p:cNvPr id="3" name="TextBox 2"/>
          <p:cNvSpPr txBox="1"/>
          <p:nvPr/>
        </p:nvSpPr>
        <p:spPr>
          <a:xfrm>
            <a:off x="6664960" y="5222240"/>
            <a:ext cx="2021840" cy="1477328"/>
          </a:xfrm>
          <a:prstGeom prst="rect">
            <a:avLst/>
          </a:prstGeom>
          <a:noFill/>
        </p:spPr>
        <p:txBody>
          <a:bodyPr wrap="square" rtlCol="0">
            <a:spAutoFit/>
          </a:bodyPr>
          <a:lstStyle/>
          <a:p>
            <a:r>
              <a:rPr lang="en-US" dirty="0">
                <a:hlinkClick r:id="rId5"/>
              </a:rPr>
              <a:t>http://</a:t>
            </a:r>
            <a:r>
              <a:rPr lang="en-US" dirty="0" smtClean="0">
                <a:hlinkClick r:id="rId5"/>
              </a:rPr>
              <a:t>www.americasheartland.org/episodes/episode_617/index.htm</a:t>
            </a:r>
            <a:endParaRPr lang="en-US" dirty="0" smtClean="0"/>
          </a:p>
          <a:p>
            <a:endParaRPr lang="en-US" dirty="0"/>
          </a:p>
        </p:txBody>
      </p:sp>
    </p:spTree>
    <p:extLst>
      <p:ext uri="{BB962C8B-B14F-4D97-AF65-F5344CB8AC3E}">
        <p14:creationId xmlns:p14="http://schemas.microsoft.com/office/powerpoint/2010/main" xmlns="" val="3457018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6073" y="755035"/>
            <a:ext cx="3435928" cy="781059"/>
          </a:xfrm>
        </p:spPr>
        <p:txBody>
          <a:bodyPr>
            <a:noAutofit/>
          </a:bodyPr>
          <a:lstStyle/>
          <a:p>
            <a:pPr algn="ctr"/>
            <a:r>
              <a:rPr lang="en-US" sz="2400" b="1" dirty="0" smtClean="0"/>
              <a:t>Pink bollworm on damaged cotton boll</a:t>
            </a:r>
            <a:endParaRPr lang="en-US" sz="2400" b="1" dirty="0"/>
          </a:p>
        </p:txBody>
      </p:sp>
      <p:sp>
        <p:nvSpPr>
          <p:cNvPr id="3" name="Content Placeholder 2"/>
          <p:cNvSpPr>
            <a:spLocks noGrp="1"/>
          </p:cNvSpPr>
          <p:nvPr>
            <p:ph idx="1"/>
          </p:nvPr>
        </p:nvSpPr>
        <p:spPr>
          <a:xfrm>
            <a:off x="1440871" y="5458691"/>
            <a:ext cx="2978729" cy="942109"/>
          </a:xfrm>
        </p:spPr>
        <p:txBody>
          <a:bodyPr>
            <a:normAutofit/>
          </a:bodyPr>
          <a:lstStyle/>
          <a:p>
            <a:pPr marL="109728" indent="0">
              <a:buNone/>
            </a:pPr>
            <a:r>
              <a:rPr lang="en-US" sz="2400" b="1" dirty="0" smtClean="0">
                <a:latin typeface="+mj-lt"/>
              </a:rPr>
              <a:t>Cotton boll weevil</a:t>
            </a:r>
            <a:endParaRPr lang="en-US" sz="2400" b="1" dirty="0">
              <a:latin typeface="+mj-lt"/>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4805" r="11591"/>
          <a:stretch/>
        </p:blipFill>
        <p:spPr bwMode="auto">
          <a:xfrm>
            <a:off x="235527" y="585142"/>
            <a:ext cx="4710546" cy="3328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2190" t="8456"/>
          <a:stretch/>
        </p:blipFill>
        <p:spPr bwMode="auto">
          <a:xfrm>
            <a:off x="4549920" y="2878836"/>
            <a:ext cx="4643870" cy="3695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p:nvPr/>
        </p:nvSpPr>
        <p:spPr>
          <a:xfrm>
            <a:off x="8119431" y="6114361"/>
            <a:ext cx="1024569" cy="246221"/>
          </a:xfrm>
          <a:prstGeom prst="rect">
            <a:avLst/>
          </a:prstGeom>
          <a:noFill/>
        </p:spPr>
        <p:txBody>
          <a:bodyPr wrap="square" rtlCol="0">
            <a:spAutoFit/>
          </a:bodyPr>
          <a:lstStyle/>
          <a:p>
            <a:r>
              <a:rPr lang="en-US" sz="1000" dirty="0" smtClean="0">
                <a:solidFill>
                  <a:schemeClr val="bg1"/>
                </a:solidFill>
                <a:latin typeface="+mj-lt"/>
              </a:rPr>
              <a:t>USDA ARS</a:t>
            </a:r>
            <a:endParaRPr lang="en-US" sz="1000" dirty="0">
              <a:solidFill>
                <a:schemeClr val="bg1"/>
              </a:solidFill>
              <a:latin typeface="+mj-lt"/>
            </a:endParaRPr>
          </a:p>
        </p:txBody>
      </p:sp>
      <p:sp>
        <p:nvSpPr>
          <p:cNvPr id="7" name="TextBox 6"/>
          <p:cNvSpPr txBox="1"/>
          <p:nvPr/>
        </p:nvSpPr>
        <p:spPr>
          <a:xfrm>
            <a:off x="416302" y="3492347"/>
            <a:ext cx="1024569" cy="246221"/>
          </a:xfrm>
          <a:prstGeom prst="rect">
            <a:avLst/>
          </a:prstGeom>
          <a:noFill/>
        </p:spPr>
        <p:txBody>
          <a:bodyPr wrap="square" rtlCol="0">
            <a:spAutoFit/>
          </a:bodyPr>
          <a:lstStyle/>
          <a:p>
            <a:r>
              <a:rPr lang="en-US" sz="1000" dirty="0" smtClean="0">
                <a:solidFill>
                  <a:schemeClr val="bg1"/>
                </a:solidFill>
                <a:latin typeface="+mj-lt"/>
              </a:rPr>
              <a:t>USDA ARS</a:t>
            </a:r>
            <a:endParaRPr lang="en-US" sz="1000" dirty="0">
              <a:solidFill>
                <a:schemeClr val="bg1"/>
              </a:solidFill>
              <a:latin typeface="+mj-lt"/>
            </a:endParaRPr>
          </a:p>
        </p:txBody>
      </p:sp>
    </p:spTree>
    <p:extLst>
      <p:ext uri="{BB962C8B-B14F-4D97-AF65-F5344CB8AC3E}">
        <p14:creationId xmlns:p14="http://schemas.microsoft.com/office/powerpoint/2010/main" xmlns="" val="7915903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872867"/>
            <a:ext cx="908892" cy="4701669"/>
          </a:xfrm>
        </p:spPr>
        <p:txBody>
          <a:bodyPr vert="vert270">
            <a:normAutofit/>
          </a:bodyPr>
          <a:lstStyle/>
          <a:p>
            <a:pPr>
              <a:buNone/>
            </a:pPr>
            <a:r>
              <a:rPr lang="en-US" sz="4400" dirty="0" smtClean="0">
                <a:latin typeface="+mj-lt"/>
              </a:rPr>
              <a:t>Machine Harvest</a:t>
            </a:r>
            <a:endParaRPr lang="en-US" sz="4400" dirty="0">
              <a:latin typeface="+mj-lt"/>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993" t="5213" r="43817" b="27382"/>
          <a:stretch/>
        </p:blipFill>
        <p:spPr bwMode="auto">
          <a:xfrm>
            <a:off x="2255367" y="517793"/>
            <a:ext cx="6252827" cy="6056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2974555" y="6191480"/>
            <a:ext cx="1498294" cy="246221"/>
          </a:xfrm>
          <a:prstGeom prst="rect">
            <a:avLst/>
          </a:prstGeom>
          <a:noFill/>
        </p:spPr>
        <p:txBody>
          <a:bodyPr wrap="square" rtlCol="0">
            <a:spAutoFit/>
          </a:bodyPr>
          <a:lstStyle/>
          <a:p>
            <a:r>
              <a:rPr lang="en-US" sz="1000" dirty="0" smtClean="0">
                <a:solidFill>
                  <a:schemeClr val="tx1">
                    <a:lumMod val="50000"/>
                    <a:lumOff val="50000"/>
                  </a:schemeClr>
                </a:solidFill>
                <a:latin typeface="+mj-lt"/>
                <a:hlinkClick r:id="rId3"/>
              </a:rPr>
              <a:t>Kimberly </a:t>
            </a:r>
            <a:r>
              <a:rPr lang="en-US" sz="1000" dirty="0" err="1" smtClean="0">
                <a:solidFill>
                  <a:schemeClr val="tx1">
                    <a:lumMod val="50000"/>
                    <a:lumOff val="50000"/>
                  </a:schemeClr>
                </a:solidFill>
                <a:latin typeface="+mj-lt"/>
                <a:hlinkClick r:id="rId3"/>
              </a:rPr>
              <a:t>Vardeman</a:t>
            </a:r>
            <a:endParaRPr lang="en-US" sz="1000" dirty="0">
              <a:solidFill>
                <a:schemeClr val="tx1">
                  <a:lumMod val="50000"/>
                  <a:lumOff val="50000"/>
                </a:schemeClr>
              </a:solidFill>
              <a:latin typeface="+mj-lt"/>
            </a:endParaRPr>
          </a:p>
        </p:txBody>
      </p:sp>
    </p:spTree>
    <p:extLst>
      <p:ext uri="{BB962C8B-B14F-4D97-AF65-F5344CB8AC3E}">
        <p14:creationId xmlns:p14="http://schemas.microsoft.com/office/powerpoint/2010/main" xmlns="" val="31556946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87" y="705080"/>
            <a:ext cx="1377107" cy="5728771"/>
          </a:xfrm>
        </p:spPr>
        <p:txBody>
          <a:bodyPr vert="vert270">
            <a:normAutofit/>
          </a:bodyPr>
          <a:lstStyle/>
          <a:p>
            <a:r>
              <a:rPr lang="en-US" sz="3200" dirty="0" smtClean="0"/>
              <a:t>Dumping harvested cotton into module builder</a:t>
            </a:r>
            <a:endParaRPr lang="en-US" sz="3200"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l="5376"/>
          <a:stretch>
            <a:fillRect/>
          </a:stretch>
        </p:blipFill>
        <p:spPr bwMode="auto">
          <a:xfrm>
            <a:off x="1564395" y="1002535"/>
            <a:ext cx="7579605" cy="5176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TextBox 3"/>
          <p:cNvSpPr txBox="1"/>
          <p:nvPr/>
        </p:nvSpPr>
        <p:spPr>
          <a:xfrm>
            <a:off x="6400800" y="5851881"/>
            <a:ext cx="528809" cy="246221"/>
          </a:xfrm>
          <a:prstGeom prst="rect">
            <a:avLst/>
          </a:prstGeom>
          <a:noFill/>
        </p:spPr>
        <p:txBody>
          <a:bodyPr wrap="square" rtlCol="0">
            <a:spAutoFit/>
          </a:bodyPr>
          <a:lstStyle/>
          <a:p>
            <a:r>
              <a:rPr lang="en-US" sz="1000" dirty="0" smtClean="0">
                <a:solidFill>
                  <a:schemeClr val="bg1"/>
                </a:solidFill>
                <a:latin typeface="+mj-lt"/>
              </a:rPr>
              <a:t>USDA</a:t>
            </a:r>
            <a:endParaRPr lang="en-US" sz="1000" dirty="0">
              <a:solidFill>
                <a:schemeClr val="bg1"/>
              </a:solidFill>
              <a:latin typeface="+mj-lt"/>
            </a:endParaRPr>
          </a:p>
        </p:txBody>
      </p:sp>
    </p:spTree>
    <p:extLst>
      <p:ext uri="{BB962C8B-B14F-4D97-AF65-F5344CB8AC3E}">
        <p14:creationId xmlns:p14="http://schemas.microsoft.com/office/powerpoint/2010/main" xmlns="" val="7214488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553" y="4227641"/>
            <a:ext cx="4648447" cy="1167789"/>
          </a:xfrm>
        </p:spPr>
        <p:txBody>
          <a:bodyPr>
            <a:noAutofit/>
          </a:bodyPr>
          <a:lstStyle/>
          <a:p>
            <a:r>
              <a:rPr lang="en-US" sz="2800" dirty="0" smtClean="0"/>
              <a:t>Loading module of cotton for transport to cotton gin. </a:t>
            </a:r>
            <a:endParaRPr lang="en-US" sz="2800" dirty="0"/>
          </a:p>
        </p:txBody>
      </p:sp>
      <p:sp>
        <p:nvSpPr>
          <p:cNvPr id="3" name="Content Placeholder 2"/>
          <p:cNvSpPr>
            <a:spLocks noGrp="1"/>
          </p:cNvSpPr>
          <p:nvPr>
            <p:ph idx="1"/>
          </p:nvPr>
        </p:nvSpPr>
        <p:spPr>
          <a:xfrm>
            <a:off x="166253" y="1002535"/>
            <a:ext cx="2576945" cy="1806766"/>
          </a:xfrm>
        </p:spPr>
        <p:txBody>
          <a:bodyPr>
            <a:normAutofit fontScale="77500" lnSpcReduction="20000"/>
          </a:bodyPr>
          <a:lstStyle/>
          <a:p>
            <a:pPr>
              <a:buNone/>
            </a:pPr>
            <a:r>
              <a:rPr lang="en-US" dirty="0" smtClean="0">
                <a:latin typeface="+mj-lt"/>
              </a:rPr>
              <a:t>	After seeds and debris are removed at the gin, cotton is packaged into 500 lb. bales.</a:t>
            </a:r>
            <a:endParaRPr lang="en-US" dirty="0">
              <a:latin typeface="+mj-lt"/>
            </a:endParaRPr>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3273" t="17520" r="4182" b="20069"/>
          <a:stretch/>
        </p:blipFill>
        <p:spPr bwMode="auto">
          <a:xfrm>
            <a:off x="2743198" y="249383"/>
            <a:ext cx="6289963" cy="3394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p:nvPr/>
        </p:nvSpPr>
        <p:spPr>
          <a:xfrm>
            <a:off x="4384714" y="3249976"/>
            <a:ext cx="561860" cy="246221"/>
          </a:xfrm>
          <a:prstGeom prst="rect">
            <a:avLst/>
          </a:prstGeom>
          <a:noFill/>
        </p:spPr>
        <p:txBody>
          <a:bodyPr wrap="square" rtlCol="0">
            <a:spAutoFit/>
          </a:bodyPr>
          <a:lstStyle/>
          <a:p>
            <a:r>
              <a:rPr lang="en-US" sz="1000" dirty="0" smtClean="0">
                <a:solidFill>
                  <a:schemeClr val="bg1"/>
                </a:solidFill>
                <a:latin typeface="+mj-lt"/>
              </a:rPr>
              <a:t>USDA</a:t>
            </a:r>
            <a:endParaRPr lang="en-US" sz="1000" dirty="0">
              <a:solidFill>
                <a:schemeClr val="bg1"/>
              </a:solidFill>
              <a:latin typeface="+mj-lt"/>
            </a:endParaRPr>
          </a:p>
        </p:txBody>
      </p:sp>
      <p:pic>
        <p:nvPicPr>
          <p:cNvPr id="3074" name="Picture 2" descr="C:\Users\semerson\Downloads\Raw_cotton_bale_MOSI-11_5569.JPG"/>
          <p:cNvPicPr>
            <a:picLocks noChangeAspect="1" noChangeArrowheads="1"/>
          </p:cNvPicPr>
          <p:nvPr/>
        </p:nvPicPr>
        <p:blipFill>
          <a:blip r:embed="rId3"/>
          <a:srcRect l="23418" t="19245" r="16034" b="10431"/>
          <a:stretch>
            <a:fillRect/>
          </a:stretch>
        </p:blipFill>
        <p:spPr bwMode="auto">
          <a:xfrm>
            <a:off x="166252" y="3249976"/>
            <a:ext cx="3756266" cy="3272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363557" y="6105269"/>
            <a:ext cx="2610997" cy="246221"/>
          </a:xfrm>
          <a:prstGeom prst="rect">
            <a:avLst/>
          </a:prstGeom>
          <a:noFill/>
        </p:spPr>
        <p:txBody>
          <a:bodyPr wrap="square" rtlCol="0">
            <a:spAutoFit/>
          </a:bodyPr>
          <a:lstStyle/>
          <a:p>
            <a:r>
              <a:rPr lang="en-US" sz="1000" dirty="0" smtClean="0">
                <a:latin typeface="+mj-lt"/>
              </a:rPr>
              <a:t>Clem  </a:t>
            </a:r>
            <a:r>
              <a:rPr lang="en-US" sz="1000" dirty="0" err="1" smtClean="0">
                <a:latin typeface="+mj-lt"/>
              </a:rPr>
              <a:t>Rutter</a:t>
            </a:r>
            <a:r>
              <a:rPr lang="en-US" sz="1000" dirty="0" smtClean="0">
                <a:latin typeface="+mj-lt"/>
              </a:rPr>
              <a:t>, Rochester, Kent</a:t>
            </a:r>
            <a:endParaRPr lang="en-US" sz="1000" dirty="0">
              <a:latin typeface="+mj-lt"/>
            </a:endParaRPr>
          </a:p>
        </p:txBody>
      </p:sp>
      <p:sp>
        <p:nvSpPr>
          <p:cNvPr id="9" name="Down Arrow 8"/>
          <p:cNvSpPr/>
          <p:nvPr/>
        </p:nvSpPr>
        <p:spPr>
          <a:xfrm>
            <a:off x="1134737" y="2809301"/>
            <a:ext cx="407624" cy="9915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p:cNvSpPr/>
          <p:nvPr/>
        </p:nvSpPr>
        <p:spPr>
          <a:xfrm>
            <a:off x="7138930" y="3062689"/>
            <a:ext cx="253388" cy="11649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12877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4345"/>
            <a:ext cx="8229600" cy="1143000"/>
          </a:xfrm>
        </p:spPr>
        <p:txBody>
          <a:bodyPr>
            <a:normAutofit fontScale="90000"/>
          </a:bodyPr>
          <a:lstStyle/>
          <a:p>
            <a:r>
              <a:rPr lang="en-US" dirty="0" smtClean="0"/>
              <a:t>You made an amazing discovery in your cotton field… blue cotton! </a:t>
            </a:r>
            <a:br>
              <a:rPr lang="en-US" dirty="0" smtClean="0"/>
            </a:br>
            <a:r>
              <a:rPr lang="en-US" dirty="0" smtClean="0"/>
              <a:t> </a:t>
            </a:r>
            <a:endParaRPr lang="en-US" sz="3100" dirty="0"/>
          </a:p>
        </p:txBody>
      </p:sp>
      <p:sp>
        <p:nvSpPr>
          <p:cNvPr id="3" name="TextBox 2"/>
          <p:cNvSpPr txBox="1"/>
          <p:nvPr/>
        </p:nvSpPr>
        <p:spPr>
          <a:xfrm>
            <a:off x="457200" y="1967345"/>
            <a:ext cx="7849518"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0070C0"/>
                </a:solidFill>
                <a:latin typeface="+mj-lt"/>
              </a:rPr>
              <a:t>The blue color is probably due to a natural gene mutation or possibly from a wild strain of cotton. </a:t>
            </a:r>
          </a:p>
          <a:p>
            <a:pPr marL="342900" indent="-342900">
              <a:buFont typeface="Arial" panose="020B0604020202020204" pitchFamily="34" charset="0"/>
              <a:buChar char="•"/>
            </a:pPr>
            <a:r>
              <a:rPr lang="en-US" sz="2400" dirty="0" smtClean="0">
                <a:solidFill>
                  <a:srgbClr val="0070C0"/>
                </a:solidFill>
                <a:latin typeface="+mj-lt"/>
              </a:rPr>
              <a:t>You plant seeds from the blue cotton plants and they produce more blue cotton. </a:t>
            </a:r>
          </a:p>
          <a:p>
            <a:pPr marL="342900" indent="-342900">
              <a:buFont typeface="Arial" panose="020B0604020202020204" pitchFamily="34" charset="0"/>
              <a:buChar char="•"/>
            </a:pPr>
            <a:r>
              <a:rPr lang="en-US" sz="2400" dirty="0" smtClean="0">
                <a:solidFill>
                  <a:srgbClr val="0070C0"/>
                </a:solidFill>
                <a:latin typeface="+mj-lt"/>
              </a:rPr>
              <a:t>You want to know if blue cotton is dominant to white cotton. What should you do?</a:t>
            </a:r>
          </a:p>
        </p:txBody>
      </p:sp>
      <p:pic>
        <p:nvPicPr>
          <p:cNvPr id="8" name="Picture 2" descr="http://upload.wikimedia.org/wikipedia/commons/5/5a/Jeans.jpg"/>
          <p:cNvPicPr>
            <a:picLocks noChangeAspect="1" noChangeArrowheads="1"/>
          </p:cNvPicPr>
          <p:nvPr/>
        </p:nvPicPr>
        <p:blipFill>
          <a:blip r:embed="rId3"/>
          <a:srcRect/>
          <a:stretch>
            <a:fillRect/>
          </a:stretch>
        </p:blipFill>
        <p:spPr bwMode="auto">
          <a:xfrm rot="16200000">
            <a:off x="3314503" y="3383356"/>
            <a:ext cx="1900809" cy="41671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4765087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57200" y="1916935"/>
            <a:ext cx="4786829" cy="1454225"/>
          </a:xfrm>
        </p:spPr>
        <p:txBody>
          <a:bodyPr>
            <a:normAutofit fontScale="90000"/>
          </a:bodyPr>
          <a:lstStyle/>
          <a:p>
            <a:r>
              <a:rPr lang="en-US" dirty="0" smtClean="0"/>
              <a:t/>
            </a:r>
            <a:br>
              <a:rPr lang="en-US" dirty="0" smtClean="0"/>
            </a:br>
            <a:r>
              <a:rPr lang="en-US" dirty="0" smtClean="0"/>
              <a:t>The Blue Genes Challenge</a:t>
            </a:r>
            <a:endParaRPr lang="en-US" dirty="0"/>
          </a:p>
        </p:txBody>
      </p:sp>
      <p:sp>
        <p:nvSpPr>
          <p:cNvPr id="5" name="TextBox 4"/>
          <p:cNvSpPr txBox="1"/>
          <p:nvPr/>
        </p:nvSpPr>
        <p:spPr>
          <a:xfrm>
            <a:off x="457200" y="4175393"/>
            <a:ext cx="7849518" cy="1815882"/>
          </a:xfrm>
          <a:prstGeom prst="rect">
            <a:avLst/>
          </a:prstGeom>
          <a:noFill/>
        </p:spPr>
        <p:txBody>
          <a:bodyPr wrap="square" rtlCol="0">
            <a:spAutoFit/>
          </a:bodyPr>
          <a:lstStyle/>
          <a:p>
            <a:r>
              <a:rPr lang="en-US" sz="2800" dirty="0" smtClean="0">
                <a:latin typeface="+mj-lt"/>
              </a:rPr>
              <a:t>After crossing a blue cotton plant with a white cotton plant, you find that it produces blue and white streaked cotton. </a:t>
            </a:r>
          </a:p>
          <a:p>
            <a:r>
              <a:rPr lang="en-US" sz="2800" dirty="0" smtClean="0">
                <a:latin typeface="+mj-lt"/>
              </a:rPr>
              <a:t>This is a case of ___________dominance. </a:t>
            </a:r>
            <a:endParaRPr lang="en-US" sz="2800" dirty="0">
              <a:latin typeface="+mj-lt"/>
            </a:endParaRPr>
          </a:p>
        </p:txBody>
      </p:sp>
      <p:pic>
        <p:nvPicPr>
          <p:cNvPr id="11268" name="Picture 4" descr="http://upload.wikimedia.org/wikipedia/commons/7/79/Blue_Jeans_%28Closeup%29.jpg"/>
          <p:cNvPicPr>
            <a:picLocks noChangeAspect="1" noChangeArrowheads="1"/>
          </p:cNvPicPr>
          <p:nvPr/>
        </p:nvPicPr>
        <p:blipFill>
          <a:blip r:embed="rId2"/>
          <a:srcRect r="32380" b="21885"/>
          <a:stretch>
            <a:fillRect/>
          </a:stretch>
        </p:blipFill>
        <p:spPr bwMode="auto">
          <a:xfrm>
            <a:off x="5007574" y="391098"/>
            <a:ext cx="3522236" cy="3051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5244029" y="3053597"/>
            <a:ext cx="1134737" cy="246221"/>
          </a:xfrm>
          <a:prstGeom prst="rect">
            <a:avLst/>
          </a:prstGeom>
          <a:noFill/>
        </p:spPr>
        <p:txBody>
          <a:bodyPr wrap="square" rtlCol="0">
            <a:spAutoFit/>
          </a:bodyPr>
          <a:lstStyle/>
          <a:p>
            <a:r>
              <a:rPr lang="en-US" sz="1000" dirty="0" smtClean="0">
                <a:solidFill>
                  <a:schemeClr val="bg1"/>
                </a:solidFill>
                <a:latin typeface="+mj-lt"/>
              </a:rPr>
              <a:t>Mark </a:t>
            </a:r>
            <a:r>
              <a:rPr lang="en-US" sz="1000" dirty="0" err="1" smtClean="0">
                <a:solidFill>
                  <a:schemeClr val="bg1"/>
                </a:solidFill>
                <a:latin typeface="+mj-lt"/>
              </a:rPr>
              <a:t>Michaelis</a:t>
            </a:r>
            <a:endParaRPr lang="en-US" sz="1000" dirty="0">
              <a:solidFill>
                <a:schemeClr val="bg1"/>
              </a:solidFill>
              <a:latin typeface="+mj-lt"/>
            </a:endParaRPr>
          </a:p>
        </p:txBody>
      </p:sp>
    </p:spTree>
    <p:extLst>
      <p:ext uri="{BB962C8B-B14F-4D97-AF65-F5344CB8AC3E}">
        <p14:creationId xmlns:p14="http://schemas.microsoft.com/office/powerpoint/2010/main" xmlns="" val="36922855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855" y="683046"/>
            <a:ext cx="8458200" cy="1470025"/>
          </a:xfrm>
        </p:spPr>
        <p:txBody>
          <a:bodyPr>
            <a:normAutofit fontScale="90000"/>
          </a:bodyPr>
          <a:lstStyle/>
          <a:p>
            <a:r>
              <a:rPr lang="en-US" dirty="0" smtClean="0"/>
              <a:t>Part 1</a:t>
            </a:r>
            <a:br>
              <a:rPr lang="en-US" dirty="0" smtClean="0"/>
            </a:br>
            <a:r>
              <a:rPr lang="en-US" dirty="0" smtClean="0"/>
              <a:t>Punnett Squares</a:t>
            </a:r>
            <a:br>
              <a:rPr lang="en-US" dirty="0" smtClean="0"/>
            </a:br>
            <a:r>
              <a:rPr lang="en-US" dirty="0" smtClean="0"/>
              <a:t>Monohybrid Crosses</a:t>
            </a:r>
            <a:endParaRPr lang="en-US" dirty="0"/>
          </a:p>
        </p:txBody>
      </p:sp>
      <p:sp>
        <p:nvSpPr>
          <p:cNvPr id="5" name="TextBox 4"/>
          <p:cNvSpPr txBox="1"/>
          <p:nvPr/>
        </p:nvSpPr>
        <p:spPr>
          <a:xfrm>
            <a:off x="4204138" y="4635062"/>
            <a:ext cx="4487917" cy="707886"/>
          </a:xfrm>
          <a:prstGeom prst="rect">
            <a:avLst/>
          </a:prstGeom>
          <a:noFill/>
        </p:spPr>
        <p:txBody>
          <a:bodyPr wrap="square" rtlCol="0">
            <a:spAutoFit/>
          </a:bodyPr>
          <a:lstStyle/>
          <a:p>
            <a:r>
              <a:rPr lang="en-US" sz="2000" b="1" dirty="0" smtClean="0">
                <a:latin typeface="+mj-lt"/>
              </a:rPr>
              <a:t>Capital letters = dominant trait</a:t>
            </a:r>
          </a:p>
          <a:p>
            <a:r>
              <a:rPr lang="en-US" sz="2000" b="1" dirty="0" smtClean="0">
                <a:latin typeface="+mj-lt"/>
              </a:rPr>
              <a:t>Lowercase letters = recessive trait</a:t>
            </a:r>
            <a:endParaRPr lang="en-US" sz="2000" b="1" dirty="0">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xmlns="" val="425002283"/>
              </p:ext>
            </p:extLst>
          </p:nvPr>
        </p:nvGraphicFramePr>
        <p:xfrm>
          <a:off x="583894" y="3933835"/>
          <a:ext cx="3087561" cy="2834354"/>
        </p:xfrm>
        <a:graphic>
          <a:graphicData uri="http://schemas.openxmlformats.org/drawingml/2006/table">
            <a:tbl>
              <a:tblPr firstRow="1" firstCol="1" bandRow="1"/>
              <a:tblGrid>
                <a:gridCol w="363557"/>
                <a:gridCol w="1257064"/>
                <a:gridCol w="1466940"/>
              </a:tblGrid>
              <a:tr h="344560">
                <a:tc>
                  <a:txBody>
                    <a:bodyPr/>
                    <a:lstStyle/>
                    <a:p>
                      <a:pPr marL="0" marR="0">
                        <a:lnSpc>
                          <a:spcPct val="115000"/>
                        </a:lnSpc>
                        <a:spcBef>
                          <a:spcPts val="0"/>
                        </a:spcBef>
                        <a:spcAft>
                          <a:spcPts val="0"/>
                        </a:spcAft>
                      </a:pPr>
                      <a:r>
                        <a:rPr lang="en-US" sz="1100" dirty="0">
                          <a:effectLst/>
                          <a:latin typeface="Trebuchet MS"/>
                          <a:ea typeface="Trebuchet MS"/>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15000"/>
                        </a:lnSpc>
                        <a:spcBef>
                          <a:spcPts val="0"/>
                        </a:spcBef>
                        <a:spcAft>
                          <a:spcPts val="0"/>
                        </a:spcAft>
                      </a:pPr>
                      <a:r>
                        <a:rPr lang="en-US" sz="1100" b="1" dirty="0" smtClean="0">
                          <a:effectLst/>
                          <a:latin typeface="Trebuchet MS"/>
                          <a:ea typeface="Trebuchet MS"/>
                          <a:cs typeface="Times New Roman"/>
                        </a:rPr>
                        <a:t>                 Parent </a:t>
                      </a:r>
                      <a:r>
                        <a:rPr lang="en-US" sz="1100" b="1" dirty="0">
                          <a:effectLst/>
                          <a:latin typeface="Trebuchet MS"/>
                          <a:ea typeface="Trebuchet MS"/>
                          <a:cs typeface="Times New Roman"/>
                        </a:rPr>
                        <a:t>Alleles</a:t>
                      </a:r>
                    </a:p>
                    <a:p>
                      <a:pPr marL="0" marR="0">
                        <a:lnSpc>
                          <a:spcPct val="115000"/>
                        </a:lnSpc>
                        <a:spcBef>
                          <a:spcPts val="0"/>
                        </a:spcBef>
                        <a:spcAft>
                          <a:spcPts val="0"/>
                        </a:spcAft>
                      </a:pPr>
                      <a:r>
                        <a:rPr lang="en-US" sz="1100" dirty="0">
                          <a:effectLst/>
                          <a:latin typeface="Trebuchet MS"/>
                          <a:ea typeface="Trebuchet MS"/>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0EF"/>
                    </a:solidFill>
                  </a:tcPr>
                </a:tc>
                <a:tc hMerge="1">
                  <a:txBody>
                    <a:bodyPr/>
                    <a:lstStyle/>
                    <a:p>
                      <a:pPr marL="0" marR="0">
                        <a:lnSpc>
                          <a:spcPct val="115000"/>
                        </a:lnSpc>
                        <a:spcBef>
                          <a:spcPts val="0"/>
                        </a:spcBef>
                        <a:spcAft>
                          <a:spcPts val="0"/>
                        </a:spcAft>
                      </a:pPr>
                      <a:endParaRPr lang="en-US" sz="1100" dirty="0">
                        <a:effectLst/>
                        <a:latin typeface="Trebuchet MS"/>
                        <a:ea typeface="Trebuchet MS"/>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0EF"/>
                    </a:solidFill>
                  </a:tcPr>
                </a:tc>
              </a:tr>
              <a:tr h="1192817">
                <a:tc rowSpan="2">
                  <a:txBody>
                    <a:bodyPr/>
                    <a:lstStyle/>
                    <a:p>
                      <a:pPr marL="71755" marR="71755">
                        <a:lnSpc>
                          <a:spcPct val="115000"/>
                        </a:lnSpc>
                        <a:spcBef>
                          <a:spcPts val="0"/>
                        </a:spcBef>
                        <a:spcAft>
                          <a:spcPts val="0"/>
                        </a:spcAft>
                      </a:pPr>
                      <a:r>
                        <a:rPr lang="en-US" sz="1100" b="1" dirty="0" smtClean="0">
                          <a:effectLst/>
                          <a:latin typeface="Trebuchet MS"/>
                          <a:ea typeface="Trebuchet MS"/>
                          <a:cs typeface="Times New Roman"/>
                        </a:rPr>
                        <a:t>                  Parent </a:t>
                      </a:r>
                      <a:r>
                        <a:rPr lang="en-US" sz="1100" b="1" dirty="0">
                          <a:effectLst/>
                          <a:latin typeface="Trebuchet MS"/>
                          <a:ea typeface="Trebuchet MS"/>
                          <a:cs typeface="Times New Roman"/>
                        </a:rPr>
                        <a:t>Alleles</a:t>
                      </a:r>
                      <a:endParaRPr lang="en-US" sz="1100" dirty="0">
                        <a:effectLst/>
                        <a:latin typeface="Trebuchet MS"/>
                        <a:ea typeface="Trebuchet MS"/>
                        <a:cs typeface="Times New Roman"/>
                      </a:endParaRPr>
                    </a:p>
                    <a:p>
                      <a:pPr marL="0" marR="0">
                        <a:lnSpc>
                          <a:spcPct val="115000"/>
                        </a:lnSpc>
                        <a:spcBef>
                          <a:spcPts val="0"/>
                        </a:spcBef>
                        <a:spcAft>
                          <a:spcPts val="0"/>
                        </a:spcAft>
                      </a:pPr>
                      <a:r>
                        <a:rPr lang="en-US" sz="1100" dirty="0">
                          <a:effectLst/>
                          <a:latin typeface="Trebuchet MS"/>
                          <a:ea typeface="Trebuchet MS"/>
                          <a:cs typeface="Times New Roman"/>
                        </a:rPr>
                        <a:t> </a:t>
                      </a:r>
                    </a:p>
                  </a:txBody>
                  <a:tcPr marL="68580" marR="6858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FC4"/>
                    </a:solidFill>
                  </a:tcPr>
                </a:tc>
                <a:tc>
                  <a:txBody>
                    <a:bodyPr/>
                    <a:lstStyle/>
                    <a:p>
                      <a:pPr marL="0" marR="0">
                        <a:lnSpc>
                          <a:spcPct val="115000"/>
                        </a:lnSpc>
                        <a:spcBef>
                          <a:spcPts val="0"/>
                        </a:spcBef>
                        <a:spcAft>
                          <a:spcPts val="0"/>
                        </a:spcAft>
                      </a:pPr>
                      <a:r>
                        <a:rPr lang="en-US" sz="1100" dirty="0">
                          <a:effectLst/>
                          <a:latin typeface="Trebuchet MS"/>
                          <a:ea typeface="Trebuchet MS"/>
                          <a:cs typeface="Times New Roman"/>
                        </a:rPr>
                        <a:t> </a:t>
                      </a:r>
                    </a:p>
                    <a:p>
                      <a:pPr marL="0" marR="0">
                        <a:lnSpc>
                          <a:spcPct val="115000"/>
                        </a:lnSpc>
                        <a:spcBef>
                          <a:spcPts val="0"/>
                        </a:spcBef>
                        <a:spcAft>
                          <a:spcPts val="0"/>
                        </a:spcAft>
                      </a:pPr>
                      <a:r>
                        <a:rPr lang="en-US" sz="1100" dirty="0">
                          <a:effectLst/>
                          <a:latin typeface="Trebuchet MS"/>
                          <a:ea typeface="Trebuchet MS"/>
                          <a:cs typeface="Times New Roman"/>
                        </a:rPr>
                        <a:t> </a:t>
                      </a:r>
                    </a:p>
                    <a:p>
                      <a:pPr marL="0" marR="0">
                        <a:lnSpc>
                          <a:spcPct val="115000"/>
                        </a:lnSpc>
                        <a:spcBef>
                          <a:spcPts val="0"/>
                        </a:spcBef>
                        <a:spcAft>
                          <a:spcPts val="0"/>
                        </a:spcAft>
                      </a:pPr>
                      <a:r>
                        <a:rPr lang="en-US" sz="1100" dirty="0">
                          <a:effectLst/>
                          <a:latin typeface="Trebuchet MS"/>
                          <a:ea typeface="Trebuchet MS"/>
                          <a:cs typeface="Times New Roman"/>
                        </a:rPr>
                        <a:t> </a:t>
                      </a:r>
                    </a:p>
                    <a:p>
                      <a:pPr marL="0" marR="0">
                        <a:lnSpc>
                          <a:spcPct val="115000"/>
                        </a:lnSpc>
                        <a:spcBef>
                          <a:spcPts val="0"/>
                        </a:spcBef>
                        <a:spcAft>
                          <a:spcPts val="0"/>
                        </a:spcAft>
                      </a:pPr>
                      <a:r>
                        <a:rPr lang="en-US" sz="1100" dirty="0">
                          <a:effectLst/>
                          <a:latin typeface="Trebuchet MS"/>
                          <a:ea typeface="Trebuchet MS"/>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a:effectLst/>
                          <a:latin typeface="Trebuchet MS"/>
                          <a:ea typeface="Trebuchet MS"/>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55965">
                <a:tc vMerge="1">
                  <a:txBody>
                    <a:bodyPr/>
                    <a:lstStyle/>
                    <a:p>
                      <a:pPr marL="0" marR="0">
                        <a:lnSpc>
                          <a:spcPct val="115000"/>
                        </a:lnSpc>
                        <a:spcBef>
                          <a:spcPts val="0"/>
                        </a:spcBef>
                        <a:spcAft>
                          <a:spcPts val="0"/>
                        </a:spcAft>
                      </a:pPr>
                      <a:endParaRPr lang="en-US" sz="1100" dirty="0">
                        <a:effectLst/>
                        <a:latin typeface="Trebuchet MS"/>
                        <a:ea typeface="Trebuchet MS"/>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FC4"/>
                    </a:solidFill>
                  </a:tcPr>
                </a:tc>
                <a:tc>
                  <a:txBody>
                    <a:bodyPr/>
                    <a:lstStyle/>
                    <a:p>
                      <a:pPr marL="0" marR="0">
                        <a:lnSpc>
                          <a:spcPct val="115000"/>
                        </a:lnSpc>
                        <a:spcBef>
                          <a:spcPts val="0"/>
                        </a:spcBef>
                        <a:spcAft>
                          <a:spcPts val="0"/>
                        </a:spcAft>
                      </a:pPr>
                      <a:r>
                        <a:rPr lang="en-US" sz="1100" dirty="0">
                          <a:effectLst/>
                          <a:latin typeface="Trebuchet MS"/>
                          <a:ea typeface="Trebuchet MS"/>
                          <a:cs typeface="Times New Roman"/>
                        </a:rPr>
                        <a:t> </a:t>
                      </a:r>
                    </a:p>
                    <a:p>
                      <a:pPr marL="0" marR="0">
                        <a:lnSpc>
                          <a:spcPct val="115000"/>
                        </a:lnSpc>
                        <a:spcBef>
                          <a:spcPts val="0"/>
                        </a:spcBef>
                        <a:spcAft>
                          <a:spcPts val="0"/>
                        </a:spcAft>
                      </a:pPr>
                      <a:r>
                        <a:rPr lang="en-US" sz="1100" dirty="0">
                          <a:effectLst/>
                          <a:latin typeface="Trebuchet MS"/>
                          <a:ea typeface="Trebuchet MS"/>
                          <a:cs typeface="Times New Roman"/>
                        </a:rPr>
                        <a:t> </a:t>
                      </a:r>
                    </a:p>
                    <a:p>
                      <a:pPr marL="0" marR="0">
                        <a:lnSpc>
                          <a:spcPct val="115000"/>
                        </a:lnSpc>
                        <a:spcBef>
                          <a:spcPts val="0"/>
                        </a:spcBef>
                        <a:spcAft>
                          <a:spcPts val="0"/>
                        </a:spcAft>
                      </a:pPr>
                      <a:r>
                        <a:rPr lang="en-US" sz="1100" dirty="0">
                          <a:effectLst/>
                          <a:latin typeface="Trebuchet MS"/>
                          <a:ea typeface="Trebuchet MS"/>
                          <a:cs typeface="Times New Roman"/>
                        </a:rPr>
                        <a:t> </a:t>
                      </a:r>
                    </a:p>
                    <a:p>
                      <a:pPr marL="0" marR="0">
                        <a:lnSpc>
                          <a:spcPct val="115000"/>
                        </a:lnSpc>
                        <a:spcBef>
                          <a:spcPts val="0"/>
                        </a:spcBef>
                        <a:spcAft>
                          <a:spcPts val="0"/>
                        </a:spcAft>
                      </a:pPr>
                      <a:r>
                        <a:rPr lang="en-US" sz="1100" dirty="0">
                          <a:effectLst/>
                          <a:latin typeface="Trebuchet MS"/>
                          <a:ea typeface="Trebuchet MS"/>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100" dirty="0">
                          <a:effectLst/>
                          <a:latin typeface="Trebuchet MS"/>
                          <a:ea typeface="Trebuchet MS"/>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1588805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2029"/>
            <a:ext cx="8229600" cy="1112703"/>
          </a:xfrm>
        </p:spPr>
        <p:txBody>
          <a:bodyPr>
            <a:normAutofit/>
          </a:bodyPr>
          <a:lstStyle/>
          <a:p>
            <a:r>
              <a:rPr lang="en-US" dirty="0" smtClean="0"/>
              <a:t>How could you market this cotton?</a:t>
            </a:r>
            <a:endParaRPr lang="en-US" dirty="0"/>
          </a:p>
        </p:txBody>
      </p:sp>
      <p:sp>
        <p:nvSpPr>
          <p:cNvPr id="3" name="Content Placeholder 2"/>
          <p:cNvSpPr>
            <a:spLocks noGrp="1"/>
          </p:cNvSpPr>
          <p:nvPr>
            <p:ph idx="1"/>
          </p:nvPr>
        </p:nvSpPr>
        <p:spPr>
          <a:xfrm>
            <a:off x="743639" y="1784732"/>
            <a:ext cx="8229600" cy="5880474"/>
          </a:xfrm>
        </p:spPr>
        <p:txBody>
          <a:bodyPr/>
          <a:lstStyle/>
          <a:p>
            <a:r>
              <a:rPr lang="en-US" dirty="0" smtClean="0">
                <a:latin typeface="+mj-lt"/>
              </a:rPr>
              <a:t>Run another test cross by crossing two heterozygous plants. B (-) x B (-)</a:t>
            </a:r>
          </a:p>
          <a:p>
            <a:r>
              <a:rPr lang="en-US" dirty="0" smtClean="0">
                <a:latin typeface="+mj-lt"/>
              </a:rPr>
              <a:t>What percentage of the offspring produce white cotton?</a:t>
            </a:r>
          </a:p>
          <a:p>
            <a:r>
              <a:rPr lang="en-US" dirty="0" smtClean="0">
                <a:latin typeface="+mj-lt"/>
              </a:rPr>
              <a:t>What percentage of the offspring produce blue cotton?</a:t>
            </a:r>
          </a:p>
          <a:p>
            <a:r>
              <a:rPr lang="en-US" dirty="0" smtClean="0">
                <a:latin typeface="+mj-lt"/>
              </a:rPr>
              <a:t>What percentage of the offspring produce blue and white striped cotton?</a:t>
            </a:r>
          </a:p>
          <a:p>
            <a:endParaRPr lang="en-US"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6434"/>
            <a:ext cx="8229600" cy="1273366"/>
          </a:xfrm>
        </p:spPr>
        <p:txBody>
          <a:bodyPr>
            <a:normAutofit fontScale="90000"/>
          </a:bodyPr>
          <a:lstStyle/>
          <a:p>
            <a:r>
              <a:rPr lang="en-US" dirty="0" smtClean="0"/>
              <a:t>You name your company </a:t>
            </a:r>
            <a:r>
              <a:rPr lang="en-US" i="1" dirty="0" smtClean="0">
                <a:solidFill>
                  <a:srgbClr val="0070C0"/>
                </a:solidFill>
              </a:rPr>
              <a:t>Blue Genes Incorporated</a:t>
            </a:r>
            <a:r>
              <a:rPr lang="en-US" dirty="0" smtClean="0"/>
              <a:t> and begin marketing your product. </a:t>
            </a:r>
            <a:endParaRPr lang="en-US" dirty="0"/>
          </a:p>
        </p:txBody>
      </p:sp>
      <p:sp>
        <p:nvSpPr>
          <p:cNvPr id="3" name="Content Placeholder 2"/>
          <p:cNvSpPr>
            <a:spLocks noGrp="1"/>
          </p:cNvSpPr>
          <p:nvPr>
            <p:ph idx="1"/>
          </p:nvPr>
        </p:nvSpPr>
        <p:spPr>
          <a:xfrm>
            <a:off x="457200" y="2985570"/>
            <a:ext cx="8229600" cy="3172859"/>
          </a:xfrm>
        </p:spPr>
        <p:txBody>
          <a:bodyPr/>
          <a:lstStyle/>
          <a:p>
            <a:r>
              <a:rPr lang="en-US" dirty="0" smtClean="0">
                <a:latin typeface="+mj-lt"/>
              </a:rPr>
              <a:t>What parent genotypes should you cross to harvest the most blue and white streaked cotton? </a:t>
            </a:r>
            <a:endParaRPr lang="en-US" dirty="0">
              <a:latin typeface="+mj-lt"/>
            </a:endParaRPr>
          </a:p>
        </p:txBody>
      </p:sp>
      <p:pic>
        <p:nvPicPr>
          <p:cNvPr id="47106" name="Picture 2" descr="http://upload.wikimedia.org/wikipedia/commons/9/92/Lets_Bike_Taiwan_2009_%E2%80%93_Scenic_Views_at_Chishang%2C_Hualien_%283979308271%29.jpg"/>
          <p:cNvPicPr>
            <a:picLocks noChangeAspect="1" noChangeArrowheads="1"/>
          </p:cNvPicPr>
          <p:nvPr/>
        </p:nvPicPr>
        <p:blipFill>
          <a:blip r:embed="rId2"/>
          <a:srcRect t="5656" b="56614"/>
          <a:stretch>
            <a:fillRect/>
          </a:stretch>
        </p:blipFill>
        <p:spPr bwMode="auto">
          <a:xfrm>
            <a:off x="0" y="4990641"/>
            <a:ext cx="9144000" cy="172964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5923"/>
            <a:ext cx="8229600" cy="2577947"/>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b="1" dirty="0" smtClean="0"/>
              <a:t>Part 3</a:t>
            </a:r>
            <a:r>
              <a:rPr lang="en-US" dirty="0" smtClean="0"/>
              <a:t/>
            </a:r>
            <a:br>
              <a:rPr lang="en-US" dirty="0" smtClean="0"/>
            </a:br>
            <a:r>
              <a:rPr lang="en-US" dirty="0" smtClean="0"/>
              <a:t/>
            </a:r>
            <a:br>
              <a:rPr lang="en-US" dirty="0" smtClean="0"/>
            </a:br>
            <a:r>
              <a:rPr lang="en-US" i="1" dirty="0" smtClean="0">
                <a:solidFill>
                  <a:srgbClr val="0070C0"/>
                </a:solidFill>
              </a:rPr>
              <a:t>Blue Genes Incorporated </a:t>
            </a:r>
            <a:r>
              <a:rPr lang="en-US" dirty="0" smtClean="0"/>
              <a:t>has become wildly successful and your farm is trying to meet the demand for blue and white streaked cotton. </a:t>
            </a:r>
            <a:br>
              <a:rPr lang="en-US" dirty="0" smtClean="0"/>
            </a:br>
            <a:r>
              <a:rPr lang="en-US" dirty="0" smtClean="0"/>
              <a:t/>
            </a:r>
            <a:br>
              <a:rPr lang="en-US" dirty="0" smtClean="0"/>
            </a:br>
            <a:r>
              <a:rPr lang="en-US" dirty="0" smtClean="0">
                <a:solidFill>
                  <a:srgbClr val="0070C0"/>
                </a:solidFill>
              </a:rPr>
              <a:t>However, you begin to notice a problem in the cotton fields… </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5051234" cy="4398484"/>
          </a:xfrm>
        </p:spPr>
        <p:txBody>
          <a:bodyPr>
            <a:normAutofit fontScale="90000"/>
          </a:bodyPr>
          <a:lstStyle/>
          <a:p>
            <a:r>
              <a:rPr lang="en-US" dirty="0" smtClean="0"/>
              <a:t>The blue and white streaked cotton seems to be especially vulnerable to pests. </a:t>
            </a:r>
            <a:br>
              <a:rPr lang="en-US" dirty="0" smtClean="0"/>
            </a:br>
            <a:r>
              <a:rPr lang="en-US" dirty="0" smtClean="0"/>
              <a:t/>
            </a:r>
            <a:br>
              <a:rPr lang="en-US" dirty="0" smtClean="0"/>
            </a:br>
            <a:r>
              <a:rPr lang="en-US" dirty="0" smtClean="0"/>
              <a:t>Your plants are being devoured by insects</a:t>
            </a:r>
            <a:endParaRPr lang="en-US" dirty="0"/>
          </a:p>
        </p:txBody>
      </p:sp>
      <p:pic>
        <p:nvPicPr>
          <p:cNvPr id="4" name="Content Placeholder 3" descr="Cotton_bullworm.jpg"/>
          <p:cNvPicPr>
            <a:picLocks noGrp="1" noChangeAspect="1"/>
          </p:cNvPicPr>
          <p:nvPr>
            <p:ph idx="1"/>
          </p:nvPr>
        </p:nvPicPr>
        <p:blipFill>
          <a:blip r:embed="rId2"/>
          <a:stretch>
            <a:fillRect/>
          </a:stretch>
        </p:blipFill>
        <p:spPr>
          <a:xfrm>
            <a:off x="5374048" y="1058572"/>
            <a:ext cx="3571648" cy="5336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6435"/>
            <a:ext cx="8229600" cy="2181338"/>
          </a:xfrm>
        </p:spPr>
        <p:txBody>
          <a:bodyPr>
            <a:normAutofit fontScale="90000"/>
          </a:bodyPr>
          <a:lstStyle/>
          <a:p>
            <a:r>
              <a:rPr lang="en-US" dirty="0" smtClean="0"/>
              <a:t>You have heard of something called Bt cotton and want to know if this could help you with your insect problem. </a:t>
            </a:r>
            <a:br>
              <a:rPr lang="en-US" dirty="0" smtClean="0"/>
            </a:br>
            <a:endParaRPr lang="en-US" dirty="0"/>
          </a:p>
        </p:txBody>
      </p:sp>
      <p:sp>
        <p:nvSpPr>
          <p:cNvPr id="3" name="Content Placeholder 2"/>
          <p:cNvSpPr>
            <a:spLocks noGrp="1"/>
          </p:cNvSpPr>
          <p:nvPr>
            <p:ph idx="1"/>
          </p:nvPr>
        </p:nvSpPr>
        <p:spPr>
          <a:xfrm>
            <a:off x="457200" y="3249976"/>
            <a:ext cx="8229600" cy="2972020"/>
          </a:xfrm>
        </p:spPr>
        <p:txBody>
          <a:bodyPr>
            <a:normAutofit/>
          </a:bodyPr>
          <a:lstStyle/>
          <a:p>
            <a:pPr>
              <a:buNone/>
            </a:pPr>
            <a:r>
              <a:rPr lang="en-US" b="1" dirty="0" smtClean="0">
                <a:solidFill>
                  <a:srgbClr val="0070C0"/>
                </a:solidFill>
                <a:latin typeface="+mj-lt"/>
              </a:rPr>
              <a:t>What are the facts on Bt cotton?</a:t>
            </a:r>
          </a:p>
          <a:p>
            <a:endParaRPr lang="en-US" dirty="0" smtClean="0">
              <a:latin typeface="+mj-lt"/>
            </a:endParaRPr>
          </a:p>
          <a:p>
            <a:r>
              <a:rPr lang="en-US" dirty="0" smtClean="0">
                <a:latin typeface="+mj-lt"/>
              </a:rPr>
              <a:t>Developed to counteract the increasing resistance of insects to pesticides and cost of using them</a:t>
            </a:r>
            <a:endParaRPr lang="en-US" dirty="0">
              <a:latin typeface="+mj-lt"/>
            </a:endParaRPr>
          </a:p>
        </p:txBody>
      </p:sp>
    </p:spTree>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2535"/>
            <a:ext cx="8229600" cy="5572001"/>
          </a:xfrm>
        </p:spPr>
        <p:txBody>
          <a:bodyPr>
            <a:normAutofit/>
          </a:bodyPr>
          <a:lstStyle/>
          <a:p>
            <a:r>
              <a:rPr lang="en-US" dirty="0" smtClean="0">
                <a:latin typeface="+mj-lt"/>
              </a:rPr>
              <a:t>Genetically modified by inserting genes from soil bacterium </a:t>
            </a:r>
            <a:r>
              <a:rPr lang="en-US" i="1" dirty="0" smtClean="0">
                <a:latin typeface="+mj-lt"/>
              </a:rPr>
              <a:t>Bacillus </a:t>
            </a:r>
            <a:r>
              <a:rPr lang="en-US" i="1" dirty="0" err="1" smtClean="0">
                <a:latin typeface="+mj-lt"/>
              </a:rPr>
              <a:t>thuringiensis</a:t>
            </a:r>
            <a:r>
              <a:rPr lang="en-US" dirty="0" smtClean="0">
                <a:latin typeface="+mj-lt"/>
              </a:rPr>
              <a:t> into cotton plant genes. </a:t>
            </a:r>
          </a:p>
          <a:p>
            <a:r>
              <a:rPr lang="en-US" dirty="0" smtClean="0">
                <a:latin typeface="+mj-lt"/>
              </a:rPr>
              <a:t>Soil bacterium genes produce protein in plant’s tissues that protect plant from pests.</a:t>
            </a:r>
          </a:p>
          <a:p>
            <a:r>
              <a:rPr lang="en-US" dirty="0" smtClean="0">
                <a:latin typeface="+mj-lt"/>
              </a:rPr>
              <a:t>Bt is only toxic to insects that have receptor sites where the Bt proteins can bind in their guts. </a:t>
            </a:r>
            <a:r>
              <a:rPr lang="en-US" i="1" dirty="0" smtClean="0">
                <a:latin typeface="+mj-lt"/>
              </a:rPr>
              <a:t>Humans, dogs, rats, fish, frogs, guinea pigs, salamanders, birds, honey bees, lady beetles, and most beneficial insects are not affected by Bt.</a:t>
            </a:r>
            <a:r>
              <a:rPr lang="en-US" dirty="0" smtClean="0">
                <a:latin typeface="+mj-lt"/>
              </a:rPr>
              <a:t> </a:t>
            </a:r>
            <a:endParaRPr lang="en-US" dirty="0" smtClean="0"/>
          </a:p>
          <a:p>
            <a:endParaRPr lang="en-US" dirty="0" smtClean="0"/>
          </a:p>
          <a:p>
            <a:endParaRPr lang="en-US"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92366"/>
            <a:ext cx="8229600" cy="5682170"/>
          </a:xfrm>
        </p:spPr>
        <p:txBody>
          <a:bodyPr>
            <a:normAutofit/>
          </a:bodyPr>
          <a:lstStyle/>
          <a:p>
            <a:r>
              <a:rPr lang="en-US" dirty="0" smtClean="0">
                <a:latin typeface="+mj-lt"/>
              </a:rPr>
              <a:t>U.S. Environmental Protection Agency (EPA) tested Bt cotton for toxicity and allergens to humans and many organisms</a:t>
            </a:r>
          </a:p>
          <a:p>
            <a:r>
              <a:rPr lang="en-US" dirty="0" smtClean="0">
                <a:latin typeface="+mj-lt"/>
              </a:rPr>
              <a:t>EPA approved Bt for commercial use in 1995</a:t>
            </a:r>
          </a:p>
          <a:p>
            <a:r>
              <a:rPr lang="en-US" dirty="0" smtClean="0">
                <a:latin typeface="+mj-lt"/>
              </a:rPr>
              <a:t>The advantage of Bt cotton is that fewer plants are lost to insect damage and less pesticides need to be used. </a:t>
            </a:r>
          </a:p>
          <a:p>
            <a:r>
              <a:rPr lang="en-US" dirty="0" smtClean="0">
                <a:latin typeface="+mj-lt"/>
              </a:rPr>
              <a:t>As of of 2013, approximately 75% of the cotton planted in the United States is Bt cotton. </a:t>
            </a:r>
          </a:p>
          <a:p>
            <a:r>
              <a:rPr lang="en-US" dirty="0" smtClean="0">
                <a:solidFill>
                  <a:srgbClr val="0070C0"/>
                </a:solidFill>
                <a:latin typeface="+mj-lt"/>
              </a:rPr>
              <a:t>What do you think, could this be a solution for your pest problem in your blue and white streaked cotton crop? Explain. </a:t>
            </a:r>
          </a:p>
          <a:p>
            <a:endParaRPr lang="en-US"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Homozygous Recessive x Heterozygous</a:t>
            </a:r>
            <a:endParaRPr lang="en-US" dirty="0"/>
          </a:p>
        </p:txBody>
      </p:sp>
      <p:pic>
        <p:nvPicPr>
          <p:cNvPr id="1026" name="Picture 2"/>
          <p:cNvPicPr>
            <a:picLocks noGrp="1" noChangeAspect="1" noChangeArrowheads="1"/>
          </p:cNvPicPr>
          <p:nvPr>
            <p:ph idx="1"/>
          </p:nvPr>
        </p:nvPicPr>
        <p:blipFill>
          <a:blip r:embed="rId2"/>
          <a:srcRect/>
          <a:stretch>
            <a:fillRect/>
          </a:stretch>
        </p:blipFill>
        <p:spPr bwMode="auto">
          <a:xfrm>
            <a:off x="2233321" y="2249488"/>
            <a:ext cx="4677358" cy="4324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900" y="1260763"/>
            <a:ext cx="8229600" cy="1881829"/>
          </a:xfrm>
        </p:spPr>
        <p:txBody>
          <a:bodyPr>
            <a:normAutofit fontScale="90000"/>
          </a:bodyPr>
          <a:lstStyle/>
          <a:p>
            <a:r>
              <a:rPr lang="en-US" sz="3000" dirty="0" smtClean="0"/>
              <a:t>Can you predict the the possible colors of offspring of a homozygous dominant black cow crossed with a homozygous recessive white bull?</a:t>
            </a:r>
            <a:br>
              <a:rPr lang="en-US" sz="3000" dirty="0" smtClean="0"/>
            </a:br>
            <a:r>
              <a:rPr lang="en-US" sz="3000" dirty="0" smtClean="0"/>
              <a:t/>
            </a:r>
            <a:br>
              <a:rPr lang="en-US" sz="3000" dirty="0" smtClean="0"/>
            </a:br>
            <a:r>
              <a:rPr lang="en-US" sz="3000" dirty="0" smtClean="0"/>
              <a:t>Work out the possibilities with </a:t>
            </a:r>
            <a:r>
              <a:rPr lang="en-US" sz="3000" dirty="0" err="1" smtClean="0"/>
              <a:t>Punnett</a:t>
            </a:r>
            <a:r>
              <a:rPr lang="en-US" sz="3000" dirty="0" smtClean="0"/>
              <a:t> Squares. </a:t>
            </a:r>
            <a:br>
              <a:rPr lang="en-US" sz="3000" dirty="0" smtClean="0"/>
            </a:br>
            <a:r>
              <a:rPr lang="en-US" sz="3000" dirty="0" smtClean="0"/>
              <a:t> </a:t>
            </a:r>
            <a:endParaRPr lang="en-US" sz="3000" dirty="0"/>
          </a:p>
        </p:txBody>
      </p:sp>
      <p:pic>
        <p:nvPicPr>
          <p:cNvPr id="3" name="Picture 2"/>
          <p:cNvPicPr>
            <a:picLocks noChangeAspect="1"/>
          </p:cNvPicPr>
          <p:nvPr/>
        </p:nvPicPr>
        <p:blipFill>
          <a:blip r:embed="rId3"/>
          <a:stretch>
            <a:fillRect/>
          </a:stretch>
        </p:blipFill>
        <p:spPr>
          <a:xfrm>
            <a:off x="229179" y="3394364"/>
            <a:ext cx="4517866" cy="3006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C:\Users\semerson\Downloads\Taureau_charolais_au_pré.jpg"/>
          <p:cNvPicPr>
            <a:picLocks noChangeAspect="1" noChangeArrowheads="1"/>
          </p:cNvPicPr>
          <p:nvPr/>
        </p:nvPicPr>
        <p:blipFill>
          <a:blip r:embed="rId4"/>
          <a:srcRect/>
          <a:stretch>
            <a:fillRect/>
          </a:stretch>
        </p:blipFill>
        <p:spPr bwMode="auto">
          <a:xfrm>
            <a:off x="4747045" y="3394364"/>
            <a:ext cx="4099500" cy="3074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7227066" y="6154578"/>
            <a:ext cx="1619479" cy="246221"/>
          </a:xfrm>
          <a:prstGeom prst="rect">
            <a:avLst/>
          </a:prstGeom>
          <a:noFill/>
        </p:spPr>
        <p:txBody>
          <a:bodyPr wrap="square" rtlCol="0">
            <a:spAutoFit/>
          </a:bodyPr>
          <a:lstStyle/>
          <a:p>
            <a:r>
              <a:rPr lang="en-US" sz="1000" dirty="0" smtClean="0">
                <a:latin typeface="+mj-lt"/>
              </a:rPr>
              <a:t>Forum concoursvaches.fr</a:t>
            </a:r>
            <a:endParaRPr lang="en-US" sz="1000" dirty="0">
              <a:latin typeface="+mj-lt"/>
            </a:endParaRPr>
          </a:p>
        </p:txBody>
      </p:sp>
      <p:sp>
        <p:nvSpPr>
          <p:cNvPr id="8" name="TextBox 7"/>
          <p:cNvSpPr txBox="1"/>
          <p:nvPr/>
        </p:nvSpPr>
        <p:spPr>
          <a:xfrm>
            <a:off x="3382178" y="6031467"/>
            <a:ext cx="1182703" cy="246221"/>
          </a:xfrm>
          <a:prstGeom prst="rect">
            <a:avLst/>
          </a:prstGeom>
          <a:noFill/>
        </p:spPr>
        <p:txBody>
          <a:bodyPr wrap="square" rtlCol="0">
            <a:spAutoFit/>
          </a:bodyPr>
          <a:lstStyle/>
          <a:p>
            <a:r>
              <a:rPr lang="en-US" sz="1000" dirty="0" smtClean="0">
                <a:latin typeface="+mj-lt"/>
                <a:hlinkClick r:id="rId5"/>
              </a:rPr>
              <a:t>Mark J Sebastian</a:t>
            </a:r>
            <a:endParaRPr lang="en-US" sz="1000" dirty="0">
              <a:latin typeface="+mj-lt"/>
            </a:endParaRPr>
          </a:p>
        </p:txBody>
      </p:sp>
    </p:spTree>
    <p:extLst>
      <p:ext uri="{BB962C8B-B14F-4D97-AF65-F5344CB8AC3E}">
        <p14:creationId xmlns:p14="http://schemas.microsoft.com/office/powerpoint/2010/main" xmlns="" val="6524270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609600"/>
            <a:ext cx="8229600" cy="817418"/>
          </a:xfrm>
        </p:spPr>
        <p:txBody>
          <a:bodyPr>
            <a:normAutofit/>
          </a:bodyPr>
          <a:lstStyle/>
          <a:p>
            <a:r>
              <a:rPr lang="en-US" sz="3000" dirty="0" err="1" smtClean="0"/>
              <a:t>Gregor</a:t>
            </a:r>
            <a:r>
              <a:rPr lang="en-US" sz="3000" dirty="0" smtClean="0"/>
              <a:t> Mendel and Punnett Squares</a:t>
            </a:r>
            <a:endParaRPr lang="en-US" sz="3000" dirty="0"/>
          </a:p>
        </p:txBody>
      </p:sp>
      <p:sp>
        <p:nvSpPr>
          <p:cNvPr id="3" name="Content Placeholder 2"/>
          <p:cNvSpPr>
            <a:spLocks noGrp="1"/>
          </p:cNvSpPr>
          <p:nvPr>
            <p:ph idx="1"/>
          </p:nvPr>
        </p:nvSpPr>
        <p:spPr>
          <a:xfrm>
            <a:off x="457201" y="1600200"/>
            <a:ext cx="5721926" cy="4732867"/>
          </a:xfrm>
        </p:spPr>
        <p:txBody>
          <a:bodyPr>
            <a:normAutofit lnSpcReduction="10000"/>
          </a:bodyPr>
          <a:lstStyle/>
          <a:p>
            <a:pPr marL="0" indent="0">
              <a:buNone/>
            </a:pPr>
            <a:r>
              <a:rPr lang="en-US" sz="2400" dirty="0" smtClean="0">
                <a:latin typeface="+mj-lt"/>
              </a:rPr>
              <a:t>T – dominant allele for tall pea plants</a:t>
            </a:r>
          </a:p>
          <a:p>
            <a:pPr marL="0" indent="0">
              <a:buNone/>
            </a:pPr>
            <a:r>
              <a:rPr lang="en-US" sz="2400" dirty="0">
                <a:latin typeface="+mj-lt"/>
              </a:rPr>
              <a:t>t</a:t>
            </a:r>
            <a:r>
              <a:rPr lang="en-US" sz="2400" dirty="0" smtClean="0">
                <a:latin typeface="+mj-lt"/>
              </a:rPr>
              <a:t> – recessive allele for short pea plants</a:t>
            </a:r>
          </a:p>
          <a:p>
            <a:pPr marL="0" indent="0">
              <a:buNone/>
            </a:pPr>
            <a:endParaRPr lang="en-US" sz="2400" dirty="0" smtClean="0">
              <a:latin typeface="+mj-lt"/>
            </a:endParaRPr>
          </a:p>
          <a:p>
            <a:r>
              <a:rPr lang="en-US" sz="2400" dirty="0" smtClean="0">
                <a:latin typeface="+mj-lt"/>
              </a:rPr>
              <a:t>Predict the offspring genotypes of a homozygous tall (TT) plant crossed with a homozygous short (</a:t>
            </a:r>
            <a:r>
              <a:rPr lang="en-US" sz="2400" dirty="0" err="1" smtClean="0">
                <a:latin typeface="+mj-lt"/>
              </a:rPr>
              <a:t>tt</a:t>
            </a:r>
            <a:r>
              <a:rPr lang="en-US" sz="2400" dirty="0" smtClean="0">
                <a:latin typeface="+mj-lt"/>
              </a:rPr>
              <a:t>) plant</a:t>
            </a:r>
          </a:p>
          <a:p>
            <a:pPr marL="0" indent="0">
              <a:buNone/>
            </a:pPr>
            <a:endParaRPr lang="en-US" sz="2400" dirty="0" smtClean="0">
              <a:latin typeface="+mj-lt"/>
            </a:endParaRPr>
          </a:p>
          <a:p>
            <a:r>
              <a:rPr lang="en-US" sz="2400" dirty="0" smtClean="0">
                <a:latin typeface="+mj-lt"/>
              </a:rPr>
              <a:t>Predict the phenotypes of offspring of two heterozygous tall (</a:t>
            </a:r>
            <a:r>
              <a:rPr lang="en-US" sz="2400" dirty="0" err="1" smtClean="0">
                <a:latin typeface="+mj-lt"/>
              </a:rPr>
              <a:t>Tt</a:t>
            </a:r>
            <a:r>
              <a:rPr lang="en-US" sz="2400" dirty="0" smtClean="0">
                <a:latin typeface="+mj-lt"/>
              </a:rPr>
              <a:t>) plants</a:t>
            </a:r>
          </a:p>
          <a:p>
            <a:pPr marL="0" indent="0">
              <a:buNone/>
            </a:pPr>
            <a:endParaRPr lang="en-US" sz="2400" dirty="0" smtClean="0">
              <a:latin typeface="+mj-lt"/>
            </a:endParaRPr>
          </a:p>
          <a:p>
            <a:r>
              <a:rPr lang="en-US" sz="2400" dirty="0" smtClean="0">
                <a:latin typeface="+mj-lt"/>
              </a:rPr>
              <a:t>Predict the offspring genotypes of </a:t>
            </a:r>
            <a:r>
              <a:rPr lang="en-US" sz="2400" dirty="0">
                <a:latin typeface="+mj-lt"/>
              </a:rPr>
              <a:t>a</a:t>
            </a:r>
            <a:r>
              <a:rPr lang="en-US" sz="2400" dirty="0" smtClean="0">
                <a:latin typeface="+mj-lt"/>
              </a:rPr>
              <a:t> heterozygous tall (</a:t>
            </a:r>
            <a:r>
              <a:rPr lang="en-US" sz="2400" dirty="0" err="1" smtClean="0">
                <a:latin typeface="+mj-lt"/>
              </a:rPr>
              <a:t>Tt</a:t>
            </a:r>
            <a:r>
              <a:rPr lang="en-US" sz="2400" dirty="0" smtClean="0">
                <a:latin typeface="+mj-lt"/>
              </a:rPr>
              <a:t>) plant with </a:t>
            </a:r>
            <a:r>
              <a:rPr lang="en-US" sz="2400" dirty="0">
                <a:latin typeface="+mj-lt"/>
              </a:rPr>
              <a:t>a</a:t>
            </a:r>
            <a:r>
              <a:rPr lang="en-US" sz="2400" dirty="0" smtClean="0">
                <a:latin typeface="+mj-lt"/>
              </a:rPr>
              <a:t> homozygous (</a:t>
            </a:r>
            <a:r>
              <a:rPr lang="en-US" sz="2400" dirty="0" err="1" smtClean="0">
                <a:latin typeface="+mj-lt"/>
              </a:rPr>
              <a:t>tt</a:t>
            </a:r>
            <a:r>
              <a:rPr lang="en-US" sz="2400" dirty="0" smtClean="0">
                <a:latin typeface="+mj-lt"/>
              </a:rPr>
              <a:t>) short plant</a:t>
            </a:r>
            <a:endParaRPr lang="en-US" sz="2400" dirty="0">
              <a:latin typeface="+mj-lt"/>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1885" r="17938" b="7970"/>
          <a:stretch/>
        </p:blipFill>
        <p:spPr bwMode="auto">
          <a:xfrm>
            <a:off x="6179127" y="1731817"/>
            <a:ext cx="2812473" cy="4601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7702626" y="5963975"/>
            <a:ext cx="1288974" cy="246221"/>
          </a:xfrm>
          <a:prstGeom prst="rect">
            <a:avLst/>
          </a:prstGeom>
          <a:noFill/>
        </p:spPr>
        <p:txBody>
          <a:bodyPr wrap="square" rtlCol="0">
            <a:spAutoFit/>
          </a:bodyPr>
          <a:lstStyle/>
          <a:p>
            <a:r>
              <a:rPr lang="en-US" sz="1000" dirty="0" err="1" smtClean="0">
                <a:latin typeface="+mj-lt"/>
                <a:hlinkClick r:id="rId3" tooltip="User:HitroMilanese"/>
              </a:rPr>
              <a:t>HitroMilanese</a:t>
            </a:r>
            <a:endParaRPr lang="en-US" sz="1000" dirty="0">
              <a:latin typeface="+mj-lt"/>
            </a:endParaRPr>
          </a:p>
        </p:txBody>
      </p:sp>
    </p:spTree>
    <p:extLst>
      <p:ext uri="{BB962C8B-B14F-4D97-AF65-F5344CB8AC3E}">
        <p14:creationId xmlns:p14="http://schemas.microsoft.com/office/powerpoint/2010/main" xmlns="" val="46222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 small groups, make up your own Punnett square crosses. 	</a:t>
            </a:r>
            <a:endParaRPr lang="en-US" dirty="0"/>
          </a:p>
        </p:txBody>
      </p:sp>
      <p:sp>
        <p:nvSpPr>
          <p:cNvPr id="3" name="Content Placeholder 2"/>
          <p:cNvSpPr>
            <a:spLocks noGrp="1"/>
          </p:cNvSpPr>
          <p:nvPr>
            <p:ph idx="1"/>
          </p:nvPr>
        </p:nvSpPr>
        <p:spPr>
          <a:xfrm>
            <a:off x="457200" y="3048000"/>
            <a:ext cx="8229600" cy="3526536"/>
          </a:xfrm>
        </p:spPr>
        <p:txBody>
          <a:bodyPr>
            <a:normAutofit fontScale="92500" lnSpcReduction="20000"/>
          </a:bodyPr>
          <a:lstStyle/>
          <a:p>
            <a:r>
              <a:rPr lang="en-US" dirty="0" smtClean="0">
                <a:latin typeface="+mj-lt"/>
              </a:rPr>
              <a:t>Example – if </a:t>
            </a:r>
            <a:r>
              <a:rPr lang="en-US" dirty="0" err="1" smtClean="0">
                <a:latin typeface="+mj-lt"/>
              </a:rPr>
              <a:t>Googly</a:t>
            </a:r>
            <a:r>
              <a:rPr lang="en-US" dirty="0" smtClean="0">
                <a:latin typeface="+mj-lt"/>
              </a:rPr>
              <a:t> eyes are dominant to Button eyes, predict the offspring genotypes of one heterozygous </a:t>
            </a:r>
            <a:r>
              <a:rPr lang="en-US" dirty="0" err="1" smtClean="0">
                <a:latin typeface="+mj-lt"/>
              </a:rPr>
              <a:t>Googly</a:t>
            </a:r>
            <a:r>
              <a:rPr lang="en-US" dirty="0" smtClean="0">
                <a:latin typeface="+mj-lt"/>
              </a:rPr>
              <a:t> eye dad with one Button eye mom. </a:t>
            </a:r>
          </a:p>
          <a:p>
            <a:r>
              <a:rPr lang="en-US" dirty="0" smtClean="0">
                <a:latin typeface="+mj-lt"/>
              </a:rPr>
              <a:t>Consider;</a:t>
            </a:r>
          </a:p>
          <a:p>
            <a:pPr lvl="1"/>
            <a:r>
              <a:rPr lang="en-US" dirty="0" smtClean="0">
                <a:latin typeface="+mj-lt"/>
              </a:rPr>
              <a:t>Long/Short Arms</a:t>
            </a:r>
          </a:p>
          <a:p>
            <a:pPr lvl="1"/>
            <a:r>
              <a:rPr lang="en-US" dirty="0" smtClean="0">
                <a:latin typeface="+mj-lt"/>
              </a:rPr>
              <a:t>Long/Short Neck</a:t>
            </a:r>
          </a:p>
          <a:p>
            <a:pPr lvl="1"/>
            <a:r>
              <a:rPr lang="en-US" dirty="0" smtClean="0">
                <a:latin typeface="+mj-lt"/>
              </a:rPr>
              <a:t>Long/Short Tail</a:t>
            </a:r>
          </a:p>
          <a:p>
            <a:pPr lvl="1"/>
            <a:r>
              <a:rPr lang="en-US" dirty="0" smtClean="0">
                <a:latin typeface="+mj-lt"/>
              </a:rPr>
              <a:t>Or any other creative, school appropriate example you create!</a:t>
            </a:r>
            <a:endParaRPr lang="en-US" dirty="0">
              <a:latin typeface="+mj-lt"/>
            </a:endParaRPr>
          </a:p>
        </p:txBody>
      </p:sp>
    </p:spTree>
    <p:extLst>
      <p:ext uri="{BB962C8B-B14F-4D97-AF65-F5344CB8AC3E}">
        <p14:creationId xmlns:p14="http://schemas.microsoft.com/office/powerpoint/2010/main" xmlns="" val="26511441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5235"/>
            <a:ext cx="7772400" cy="2479965"/>
          </a:xfrm>
        </p:spPr>
        <p:txBody>
          <a:bodyPr>
            <a:normAutofit fontScale="90000"/>
          </a:bodyPr>
          <a:lstStyle/>
          <a:p>
            <a:r>
              <a:rPr lang="en-US" dirty="0" smtClean="0"/>
              <a:t/>
            </a:r>
            <a:br>
              <a:rPr lang="en-US" dirty="0" smtClean="0"/>
            </a:br>
            <a:r>
              <a:rPr lang="en-US" dirty="0" err="1" smtClean="0"/>
              <a:t>Punnet</a:t>
            </a:r>
            <a:r>
              <a:rPr lang="en-US" dirty="0" smtClean="0"/>
              <a:t> Squares</a:t>
            </a:r>
            <a:br>
              <a:rPr lang="en-US" dirty="0" smtClean="0"/>
            </a:br>
            <a:r>
              <a:rPr lang="en-US" dirty="0" err="1" smtClean="0"/>
              <a:t>Dihybrid</a:t>
            </a:r>
            <a:r>
              <a:rPr lang="en-US" dirty="0" smtClean="0"/>
              <a:t> Crosses</a:t>
            </a:r>
            <a:br>
              <a:rPr lang="en-US" dirty="0" smtClean="0"/>
            </a:br>
            <a:r>
              <a:rPr lang="en-US" dirty="0" smtClean="0"/>
              <a:t/>
            </a:r>
            <a:br>
              <a:rPr lang="en-US" dirty="0" smtClean="0"/>
            </a:br>
            <a:endParaRPr lang="en-US" dirty="0"/>
          </a:p>
        </p:txBody>
      </p:sp>
      <p:sp>
        <p:nvSpPr>
          <p:cNvPr id="3" name="TextBox 2"/>
          <p:cNvSpPr txBox="1"/>
          <p:nvPr/>
        </p:nvSpPr>
        <p:spPr>
          <a:xfrm>
            <a:off x="408709" y="4120309"/>
            <a:ext cx="8375073" cy="2246769"/>
          </a:xfrm>
          <a:prstGeom prst="rect">
            <a:avLst/>
          </a:prstGeom>
          <a:noFill/>
        </p:spPr>
        <p:txBody>
          <a:bodyPr wrap="square" rtlCol="0">
            <a:spAutoFit/>
          </a:bodyPr>
          <a:lstStyle/>
          <a:p>
            <a:r>
              <a:rPr lang="en-US" sz="2800" dirty="0" smtClean="0">
                <a:latin typeface="+mj-lt"/>
              </a:rPr>
              <a:t>Two factor (</a:t>
            </a:r>
            <a:r>
              <a:rPr lang="en-US" sz="2800" dirty="0" err="1" smtClean="0">
                <a:latin typeface="+mj-lt"/>
              </a:rPr>
              <a:t>dihybrid</a:t>
            </a:r>
            <a:r>
              <a:rPr lang="en-US" sz="2800" dirty="0" smtClean="0">
                <a:latin typeface="+mj-lt"/>
              </a:rPr>
              <a:t>) cross</a:t>
            </a:r>
          </a:p>
          <a:p>
            <a:endParaRPr lang="en-US" sz="2800" dirty="0" smtClean="0">
              <a:latin typeface="+mj-lt"/>
            </a:endParaRPr>
          </a:p>
          <a:p>
            <a:r>
              <a:rPr lang="en-US" sz="2800" dirty="0" smtClean="0">
                <a:latin typeface="+mj-lt"/>
              </a:rPr>
              <a:t>Example: Height </a:t>
            </a:r>
            <a:r>
              <a:rPr lang="en-US" sz="2800" i="1" dirty="0" smtClean="0">
                <a:latin typeface="+mj-lt"/>
              </a:rPr>
              <a:t>and</a:t>
            </a:r>
            <a:r>
              <a:rPr lang="en-US" sz="2800" dirty="0" smtClean="0">
                <a:latin typeface="+mj-lt"/>
              </a:rPr>
              <a:t> hair color, flower color </a:t>
            </a:r>
            <a:r>
              <a:rPr lang="en-US" sz="2800" i="1" dirty="0" smtClean="0">
                <a:latin typeface="+mj-lt"/>
              </a:rPr>
              <a:t>and</a:t>
            </a:r>
            <a:r>
              <a:rPr lang="en-US" sz="2800" dirty="0" smtClean="0">
                <a:latin typeface="+mj-lt"/>
              </a:rPr>
              <a:t> disease resistance. </a:t>
            </a:r>
          </a:p>
          <a:p>
            <a:endParaRPr lang="en-US" sz="2800" dirty="0">
              <a:latin typeface="+mj-lt"/>
            </a:endParaRPr>
          </a:p>
        </p:txBody>
      </p:sp>
    </p:spTree>
    <p:extLst>
      <p:ext uri="{BB962C8B-B14F-4D97-AF65-F5344CB8AC3E}">
        <p14:creationId xmlns:p14="http://schemas.microsoft.com/office/powerpoint/2010/main" xmlns="" val="2983887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925" y="749148"/>
            <a:ext cx="8229600" cy="2445744"/>
          </a:xfrm>
        </p:spPr>
        <p:txBody>
          <a:bodyPr>
            <a:normAutofit fontScale="90000"/>
          </a:bodyPr>
          <a:lstStyle/>
          <a:p>
            <a:r>
              <a:rPr lang="en-US" sz="3100" dirty="0" smtClean="0"/>
              <a:t>What happens if you cross a short tailed, white cat (SS bb)</a:t>
            </a:r>
            <a:br>
              <a:rPr lang="en-US" sz="3100" dirty="0" smtClean="0"/>
            </a:br>
            <a:r>
              <a:rPr lang="en-US" sz="3100" dirty="0" smtClean="0"/>
              <a:t/>
            </a:r>
            <a:br>
              <a:rPr lang="en-US" sz="3100" dirty="0" smtClean="0"/>
            </a:br>
            <a:r>
              <a:rPr lang="en-US" sz="3100" dirty="0" smtClean="0"/>
              <a:t>with a long tailed, brown cat (</a:t>
            </a:r>
            <a:r>
              <a:rPr lang="en-US" sz="3100" dirty="0" err="1" smtClean="0"/>
              <a:t>ss</a:t>
            </a:r>
            <a:r>
              <a:rPr lang="en-US" sz="3100" dirty="0" smtClean="0"/>
              <a:t> BB)?</a:t>
            </a:r>
            <a:br>
              <a:rPr lang="en-US" sz="3100" dirty="0" smtClean="0"/>
            </a:br>
            <a:r>
              <a:rPr lang="en-US" sz="3100" dirty="0" smtClean="0"/>
              <a:t> </a:t>
            </a:r>
            <a:endParaRPr lang="en-US" sz="3100" dirty="0"/>
          </a:p>
        </p:txBody>
      </p:sp>
      <p:pic>
        <p:nvPicPr>
          <p:cNvPr id="1026" name="Picture 2"/>
          <p:cNvPicPr>
            <a:picLocks noGrp="1" noChangeAspect="1" noChangeArrowheads="1"/>
          </p:cNvPicPr>
          <p:nvPr>
            <p:ph idx="1"/>
          </p:nvPr>
        </p:nvPicPr>
        <p:blipFill>
          <a:blip r:embed="rId2"/>
          <a:srcRect l="11545" r="6491" b="87629"/>
          <a:stretch>
            <a:fillRect/>
          </a:stretch>
        </p:blipFill>
        <p:spPr bwMode="auto">
          <a:xfrm>
            <a:off x="859316" y="3488267"/>
            <a:ext cx="7513503" cy="1630497"/>
          </a:xfrm>
          <a:prstGeom prst="rect">
            <a:avLst/>
          </a:prstGeom>
          <a:noFill/>
          <a:ln w="9525">
            <a:noFill/>
            <a:miter lim="800000"/>
            <a:headEnd/>
            <a:tailEnd/>
          </a:ln>
          <a:effectLst/>
        </p:spPr>
      </p:pic>
    </p:spTree>
    <p:extLst>
      <p:ext uri="{BB962C8B-B14F-4D97-AF65-F5344CB8AC3E}">
        <p14:creationId xmlns:p14="http://schemas.microsoft.com/office/powerpoint/2010/main" xmlns="" val="1396342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877" y="4713383"/>
            <a:ext cx="8229600" cy="1066800"/>
          </a:xfrm>
        </p:spPr>
        <p:txBody>
          <a:bodyPr>
            <a:normAutofit fontScale="90000"/>
          </a:bodyPr>
          <a:lstStyle/>
          <a:p>
            <a:r>
              <a:rPr lang="en-US" dirty="0" smtClean="0"/>
              <a:t>The first generation of offspring will all be short tailed, brown cats because one parent was homozygous dominant for short tails and one parent was homozygous dominant for brown fur. </a:t>
            </a:r>
            <a:endParaRPr lang="en-US" dirty="0"/>
          </a:p>
        </p:txBody>
      </p:sp>
      <p:pic>
        <p:nvPicPr>
          <p:cNvPr id="2050" name="Picture 2"/>
          <p:cNvPicPr>
            <a:picLocks noGrp="1" noChangeAspect="1" noChangeArrowheads="1"/>
          </p:cNvPicPr>
          <p:nvPr>
            <p:ph idx="1"/>
          </p:nvPr>
        </p:nvPicPr>
        <p:blipFill>
          <a:blip r:embed="rId2"/>
          <a:srcRect b="55343"/>
          <a:stretch>
            <a:fillRect/>
          </a:stretch>
        </p:blipFill>
        <p:spPr bwMode="auto">
          <a:xfrm>
            <a:off x="2133600" y="708752"/>
            <a:ext cx="4567695" cy="29328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1606</TotalTime>
  <Words>877</Words>
  <Application>Microsoft Office PowerPoint</Application>
  <PresentationFormat>On-screen Show (4:3)</PresentationFormat>
  <Paragraphs>121</Paragraphs>
  <Slides>26</Slides>
  <Notes>2</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Urban</vt:lpstr>
      <vt:lpstr>Applying Heredity Concepts </vt:lpstr>
      <vt:lpstr>Part 1 Punnett Squares Monohybrid Crosses</vt:lpstr>
      <vt:lpstr>Homozygous Recessive x Heterozygous</vt:lpstr>
      <vt:lpstr>Can you predict the the possible colors of offspring of a homozygous dominant black cow crossed with a homozygous recessive white bull?  Work out the possibilities with Punnett Squares.   </vt:lpstr>
      <vt:lpstr>Gregor Mendel and Punnett Squares</vt:lpstr>
      <vt:lpstr>In small groups, make up your own Punnett square crosses.  </vt:lpstr>
      <vt:lpstr> Punnet Squares Dihybrid Crosses  </vt:lpstr>
      <vt:lpstr>What happens if you cross a short tailed, white cat (SS bb)  with a long tailed, brown cat (ss BB)?  </vt:lpstr>
      <vt:lpstr>The first generation of offspring will all be short tailed, brown cats because one parent was homozygous dominant for short tails and one parent was homozygous dominant for brown fur. </vt:lpstr>
      <vt:lpstr>What would the offspring from two heterozygous short tailed, brown cats be (SsBb) x (SsBb)?        According to the Law of Independent Assortment: Pairs of alleles segregate independently of each other when gametes form </vt:lpstr>
      <vt:lpstr>Slide 11</vt:lpstr>
      <vt:lpstr>Phenotypes =   9 short brown 3 long brown 3 white short 1 white long  Phenotypic ratios = ?</vt:lpstr>
      <vt:lpstr>Part 2: You are a cotton farmer!</vt:lpstr>
      <vt:lpstr>Pink bollworm on damaged cotton boll</vt:lpstr>
      <vt:lpstr>Slide 15</vt:lpstr>
      <vt:lpstr>Dumping harvested cotton into module builder</vt:lpstr>
      <vt:lpstr>Loading module of cotton for transport to cotton gin. </vt:lpstr>
      <vt:lpstr>You made an amazing discovery in your cotton field… blue cotton!   </vt:lpstr>
      <vt:lpstr> The Blue Genes Challenge</vt:lpstr>
      <vt:lpstr>How could you market this cotton?</vt:lpstr>
      <vt:lpstr>You name your company Blue Genes Incorporated and begin marketing your product. </vt:lpstr>
      <vt:lpstr>    Part 3  Blue Genes Incorporated has become wildly successful and your farm is trying to meet the demand for blue and white streaked cotton.   However, you begin to notice a problem in the cotton fields… </vt:lpstr>
      <vt:lpstr>The blue and white streaked cotton seems to be especially vulnerable to pests.   Your plants are being devoured by insects</vt:lpstr>
      <vt:lpstr>You have heard of something called Bt cotton and want to know if this could help you with your insect problem.  </vt:lpstr>
      <vt:lpstr>Slide 25</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Punnett Squares</dc:title>
  <dc:creator>Haley Clement</dc:creator>
  <cp:lastModifiedBy>lhyatt</cp:lastModifiedBy>
  <cp:revision>103</cp:revision>
  <dcterms:created xsi:type="dcterms:W3CDTF">2014-02-12T18:26:25Z</dcterms:created>
  <dcterms:modified xsi:type="dcterms:W3CDTF">2014-11-07T21:26:53Z</dcterms:modified>
</cp:coreProperties>
</file>